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5787DB0-B915-42DF-9238-7F168D6AF8EA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E922-91D9-41BA-A720-BDDFDA849F94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2244-89FC-4451-B866-4BD7C7775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50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E922-91D9-41BA-A720-BDDFDA849F94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2244-89FC-4451-B866-4BD7C7775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818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E922-91D9-41BA-A720-BDDFDA849F94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2244-89FC-4451-B866-4BD7C7775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3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E922-91D9-41BA-A720-BDDFDA849F94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2244-89FC-4451-B866-4BD7C7775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595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E922-91D9-41BA-A720-BDDFDA849F94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2244-89FC-4451-B866-4BD7C7775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59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E922-91D9-41BA-A720-BDDFDA849F94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2244-89FC-4451-B866-4BD7C7775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591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E922-91D9-41BA-A720-BDDFDA849F94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2244-89FC-4451-B866-4BD7C7775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04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E922-91D9-41BA-A720-BDDFDA849F94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2244-89FC-4451-B866-4BD7C7775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3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E922-91D9-41BA-A720-BDDFDA849F94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2244-89FC-4451-B866-4BD7C7775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4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E922-91D9-41BA-A720-BDDFDA849F94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2244-89FC-4451-B866-4BD7C7775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1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E922-91D9-41BA-A720-BDDFDA849F94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2244-89FC-4451-B866-4BD7C7775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42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0E922-91D9-41BA-A720-BDDFDA849F94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A2244-89FC-4451-B866-4BD7C7775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31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 PAMMS 710-1-2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BY ADAM FOR PRINTING ON NOTE CARDS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68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Sample of a shipment status card, DIC AS1, DA Form 2765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dirty="0"/>
              <a:t>Legend for Figure 2-7;</a:t>
            </a:r>
          </a:p>
          <a:p>
            <a:r>
              <a:rPr lang="en-US" dirty="0"/>
              <a:t>Completion instructions of shipment status card, DIC ASI for DA Form</a:t>
            </a:r>
          </a:p>
          <a:p>
            <a:r>
              <a:rPr lang="en-US" dirty="0"/>
              <a:t>2765</a:t>
            </a:r>
          </a:p>
          <a:p>
            <a:r>
              <a:rPr lang="en-US" b="1" dirty="0"/>
              <a:t>(1-3) </a:t>
            </a:r>
            <a:r>
              <a:rPr lang="en-US" dirty="0"/>
              <a:t>Document identifier code indicates shipment status.</a:t>
            </a:r>
          </a:p>
          <a:p>
            <a:r>
              <a:rPr lang="en-US" b="1" dirty="0"/>
              <a:t>(4-6) </a:t>
            </a:r>
            <a:r>
              <a:rPr lang="en-US" dirty="0"/>
              <a:t>Routing identifier code of the activity making shipment.</a:t>
            </a:r>
          </a:p>
          <a:p>
            <a:r>
              <a:rPr lang="en-US" b="1" dirty="0"/>
              <a:t>(7) </a:t>
            </a:r>
            <a:r>
              <a:rPr lang="en-US" dirty="0"/>
              <a:t>Media and status code from the supply request.</a:t>
            </a:r>
          </a:p>
          <a:p>
            <a:r>
              <a:rPr lang="en-US" b="1" dirty="0"/>
              <a:t>(8-22) </a:t>
            </a:r>
            <a:r>
              <a:rPr lang="en-US" dirty="0"/>
              <a:t>Stock number of the item shipped.</a:t>
            </a:r>
          </a:p>
          <a:p>
            <a:r>
              <a:rPr lang="en-US" b="1" dirty="0"/>
              <a:t>(23-24) </a:t>
            </a:r>
            <a:r>
              <a:rPr lang="en-US" dirty="0"/>
              <a:t>Unit of issue of the item shipped.</a:t>
            </a:r>
          </a:p>
          <a:p>
            <a:r>
              <a:rPr lang="en-US" b="1" dirty="0"/>
              <a:t>(25-29) </a:t>
            </a:r>
            <a:r>
              <a:rPr lang="en-US" dirty="0"/>
              <a:t>Quantity shipped.</a:t>
            </a:r>
          </a:p>
          <a:p>
            <a:r>
              <a:rPr lang="en-US" b="1" dirty="0"/>
              <a:t>(30-43) </a:t>
            </a:r>
            <a:r>
              <a:rPr lang="en-US" dirty="0"/>
              <a:t>Document number to which the status applies.</a:t>
            </a:r>
          </a:p>
          <a:p>
            <a:r>
              <a:rPr lang="en-US" b="1" dirty="0"/>
              <a:t>(44) </a:t>
            </a:r>
            <a:r>
              <a:rPr lang="en-US" dirty="0"/>
              <a:t>Suffix code entered if the status card applies to a partial issue.</a:t>
            </a:r>
          </a:p>
          <a:p>
            <a:r>
              <a:rPr lang="en-US" b="1" dirty="0"/>
              <a:t>(45-50) </a:t>
            </a:r>
            <a:r>
              <a:rPr lang="en-US" dirty="0"/>
              <a:t>Address of the activity to receive the materiel.</a:t>
            </a:r>
          </a:p>
          <a:p>
            <a:r>
              <a:rPr lang="en-US" b="1" dirty="0"/>
              <a:t>(51) </a:t>
            </a:r>
            <a:r>
              <a:rPr lang="en-US" dirty="0"/>
              <a:t>Hold code is entered if applicable.</a:t>
            </a:r>
          </a:p>
          <a:p>
            <a:r>
              <a:rPr lang="en-US" b="1" dirty="0"/>
              <a:t>(52-53) </a:t>
            </a:r>
            <a:r>
              <a:rPr lang="en-US" dirty="0"/>
              <a:t>Fund code from the supply request.</a:t>
            </a:r>
          </a:p>
          <a:p>
            <a:r>
              <a:rPr lang="en-US" b="1" dirty="0"/>
              <a:t>(54-56) </a:t>
            </a:r>
            <a:r>
              <a:rPr lang="en-US" dirty="0"/>
              <a:t>Distribution code (cc 54) from the original supply request.</a:t>
            </a:r>
          </a:p>
          <a:p>
            <a:r>
              <a:rPr lang="en-US" dirty="0"/>
              <a:t>Type requirement code (cc 55-56) from the original supply request.</a:t>
            </a:r>
          </a:p>
          <a:p>
            <a:r>
              <a:rPr lang="en-US" dirty="0"/>
              <a:t>Otherwise, blank.</a:t>
            </a:r>
          </a:p>
          <a:p>
            <a:r>
              <a:rPr lang="en-US" b="1" dirty="0"/>
              <a:t>(57-59) </a:t>
            </a:r>
            <a:r>
              <a:rPr lang="en-US" dirty="0"/>
              <a:t>Date shipped or estimated shipping date.</a:t>
            </a:r>
          </a:p>
          <a:p>
            <a:r>
              <a:rPr lang="en-US" b="1" dirty="0"/>
              <a:t>(60-61) </a:t>
            </a:r>
            <a:r>
              <a:rPr lang="en-US" dirty="0"/>
              <a:t>Priority designator from the original supply request.</a:t>
            </a:r>
          </a:p>
          <a:p>
            <a:r>
              <a:rPr lang="en-US" b="1" dirty="0"/>
              <a:t>(62-76) </a:t>
            </a:r>
            <a:r>
              <a:rPr lang="en-US" dirty="0"/>
              <a:t>Transportation control number, government bill of lading, or</a:t>
            </a:r>
          </a:p>
          <a:p>
            <a:r>
              <a:rPr lang="en-US" dirty="0"/>
              <a:t>other shipment unit number.</a:t>
            </a:r>
          </a:p>
          <a:p>
            <a:r>
              <a:rPr lang="en-US" b="1" dirty="0"/>
              <a:t>(77) </a:t>
            </a:r>
            <a:r>
              <a:rPr lang="en-US" dirty="0"/>
              <a:t>Mode of shipment code (app D).</a:t>
            </a:r>
          </a:p>
          <a:p>
            <a:r>
              <a:rPr lang="en-US" b="1" dirty="0"/>
              <a:t>(78-80) </a:t>
            </a:r>
            <a:r>
              <a:rPr lang="en-US" dirty="0"/>
              <a:t>Date available for shipment.</a:t>
            </a:r>
          </a:p>
        </p:txBody>
      </p:sp>
    </p:spTree>
    <p:extLst>
      <p:ext uri="{BB962C8B-B14F-4D97-AF65-F5344CB8AC3E}">
        <p14:creationId xmlns:p14="http://schemas.microsoft.com/office/powerpoint/2010/main" val="3301382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Sample of a shipment status card, DIC AU1 Reply to cancellation request, DA Form 2765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dirty="0"/>
              <a:t>Legend for Figure 2-8;</a:t>
            </a:r>
          </a:p>
          <a:p>
            <a:r>
              <a:rPr lang="en-US" dirty="0"/>
              <a:t>Completion instructions of status card, DIC AU1 reply to cancellation</a:t>
            </a:r>
          </a:p>
          <a:p>
            <a:r>
              <a:rPr lang="en-US" dirty="0"/>
              <a:t>request for DA Form 2765</a:t>
            </a:r>
          </a:p>
          <a:p>
            <a:r>
              <a:rPr lang="en-US" b="1" dirty="0"/>
              <a:t>(1-3) </a:t>
            </a:r>
            <a:r>
              <a:rPr lang="en-US" dirty="0"/>
              <a:t>Document identifier code indicates shipment status.</a:t>
            </a:r>
          </a:p>
          <a:p>
            <a:r>
              <a:rPr lang="en-US" b="1" dirty="0"/>
              <a:t>(4-6) </a:t>
            </a:r>
            <a:r>
              <a:rPr lang="en-US" dirty="0"/>
              <a:t>Routing identifier code of the activity making shipment.</a:t>
            </a:r>
          </a:p>
          <a:p>
            <a:r>
              <a:rPr lang="en-US" b="1" dirty="0"/>
              <a:t>(7) </a:t>
            </a:r>
            <a:r>
              <a:rPr lang="en-US" dirty="0"/>
              <a:t>Media and status code from the supply request.</a:t>
            </a:r>
          </a:p>
          <a:p>
            <a:r>
              <a:rPr lang="en-US" b="1" dirty="0"/>
              <a:t>(8-22) </a:t>
            </a:r>
            <a:r>
              <a:rPr lang="en-US" dirty="0"/>
              <a:t>Stock number of the item shipped.</a:t>
            </a:r>
          </a:p>
          <a:p>
            <a:r>
              <a:rPr lang="en-US" b="1" dirty="0"/>
              <a:t>(23-24) </a:t>
            </a:r>
            <a:r>
              <a:rPr lang="en-US" dirty="0"/>
              <a:t>Unit of issue of the item shipped.</a:t>
            </a:r>
          </a:p>
          <a:p>
            <a:r>
              <a:rPr lang="en-US" b="1" dirty="0"/>
              <a:t>(25-29) </a:t>
            </a:r>
            <a:r>
              <a:rPr lang="en-US" dirty="0"/>
              <a:t>Quantity shipped.</a:t>
            </a:r>
          </a:p>
          <a:p>
            <a:r>
              <a:rPr lang="en-US" b="1" dirty="0"/>
              <a:t>(30-43) </a:t>
            </a:r>
            <a:r>
              <a:rPr lang="en-US" dirty="0"/>
              <a:t>Document number to which the status applies.</a:t>
            </a:r>
          </a:p>
          <a:p>
            <a:r>
              <a:rPr lang="en-US" b="1" dirty="0"/>
              <a:t>(44) </a:t>
            </a:r>
            <a:r>
              <a:rPr lang="en-US" dirty="0"/>
              <a:t>Suffix code entered if the status card applies to a partial issue.</a:t>
            </a:r>
          </a:p>
          <a:p>
            <a:r>
              <a:rPr lang="en-US" b="1" dirty="0"/>
              <a:t>(45-50) </a:t>
            </a:r>
            <a:r>
              <a:rPr lang="en-US" dirty="0"/>
              <a:t>Address of the activity to receive the materiel.</a:t>
            </a:r>
          </a:p>
          <a:p>
            <a:r>
              <a:rPr lang="en-US" b="1" dirty="0"/>
              <a:t>(51) </a:t>
            </a:r>
            <a:r>
              <a:rPr lang="en-US" dirty="0"/>
              <a:t>Hold code is entered if applicable.</a:t>
            </a:r>
          </a:p>
          <a:p>
            <a:r>
              <a:rPr lang="en-US" b="1" dirty="0"/>
              <a:t>(52-53) </a:t>
            </a:r>
            <a:r>
              <a:rPr lang="en-US" dirty="0"/>
              <a:t>Fund code from the supply request.</a:t>
            </a:r>
          </a:p>
          <a:p>
            <a:r>
              <a:rPr lang="en-US" b="1" dirty="0"/>
              <a:t>(54-56) </a:t>
            </a:r>
            <a:r>
              <a:rPr lang="en-US" dirty="0"/>
              <a:t>Distribution code (cc 54) from the original supply request.</a:t>
            </a:r>
          </a:p>
          <a:p>
            <a:r>
              <a:rPr lang="en-US" dirty="0"/>
              <a:t>Type requirement code (cc 55-56) from the original supply request.</a:t>
            </a:r>
          </a:p>
          <a:p>
            <a:r>
              <a:rPr lang="en-US" dirty="0"/>
              <a:t>Otherwise, blank.</a:t>
            </a:r>
          </a:p>
          <a:p>
            <a:r>
              <a:rPr lang="en-US" b="1" dirty="0"/>
              <a:t>(57-59) </a:t>
            </a:r>
            <a:r>
              <a:rPr lang="en-US" dirty="0"/>
              <a:t>Date shipped or estimated shipping date.</a:t>
            </a:r>
          </a:p>
          <a:p>
            <a:r>
              <a:rPr lang="en-US" b="1" dirty="0"/>
              <a:t>(60-61) </a:t>
            </a:r>
            <a:r>
              <a:rPr lang="en-US" dirty="0"/>
              <a:t>Priority designator from the original supply request.</a:t>
            </a:r>
          </a:p>
          <a:p>
            <a:r>
              <a:rPr lang="en-US" b="1" dirty="0"/>
              <a:t>(62-76) </a:t>
            </a:r>
            <a:r>
              <a:rPr lang="en-US" dirty="0"/>
              <a:t>Transportation control number, government bill of lading, or</a:t>
            </a:r>
          </a:p>
          <a:p>
            <a:r>
              <a:rPr lang="en-US" dirty="0"/>
              <a:t>other shipment unit number.</a:t>
            </a:r>
          </a:p>
          <a:p>
            <a:r>
              <a:rPr lang="en-US" b="1" dirty="0"/>
              <a:t>(77) </a:t>
            </a:r>
            <a:r>
              <a:rPr lang="en-US" dirty="0"/>
              <a:t>Mode of shipment code (app D).</a:t>
            </a:r>
          </a:p>
          <a:p>
            <a:r>
              <a:rPr lang="en-US" b="1" dirty="0"/>
              <a:t>(78-80) </a:t>
            </a:r>
            <a:r>
              <a:rPr lang="en-US" dirty="0"/>
              <a:t>Date available for shipment.</a:t>
            </a:r>
          </a:p>
        </p:txBody>
      </p:sp>
    </p:spTree>
    <p:extLst>
      <p:ext uri="{BB962C8B-B14F-4D97-AF65-F5344CB8AC3E}">
        <p14:creationId xmlns:p14="http://schemas.microsoft.com/office/powerpoint/2010/main" val="1325633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14. Sample of a completed DA Form 1687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525963"/>
          </a:xfrm>
        </p:spPr>
        <p:txBody>
          <a:bodyPr>
            <a:normAutofit fontScale="25000" lnSpcReduction="20000"/>
          </a:bodyPr>
          <a:lstStyle/>
          <a:p>
            <a:r>
              <a:rPr lang="en-US" dirty="0"/>
              <a:t>Legend for Figure 2-14;</a:t>
            </a:r>
          </a:p>
          <a:p>
            <a:r>
              <a:rPr lang="en-US" dirty="0"/>
              <a:t>Completion instructions by block number for DA Form 1687</a:t>
            </a:r>
          </a:p>
          <a:p>
            <a:r>
              <a:rPr lang="en-US" b="1" dirty="0"/>
              <a:t>(1) Date </a:t>
            </a:r>
            <a:r>
              <a:rPr lang="en-US" dirty="0"/>
              <a:t>Enter the calendar date the form is prepared.</a:t>
            </a:r>
          </a:p>
          <a:p>
            <a:r>
              <a:rPr lang="en-US" b="1" dirty="0"/>
              <a:t>(2) Organization receiving supplies </a:t>
            </a:r>
            <a:r>
              <a:rPr lang="en-US" dirty="0"/>
              <a:t>Enter the name of the unit</a:t>
            </a:r>
          </a:p>
          <a:p>
            <a:r>
              <a:rPr lang="en-US" dirty="0"/>
              <a:t>and, if prepared by a hand or </a:t>
            </a:r>
            <a:r>
              <a:rPr lang="en-US" dirty="0" err="1"/>
              <a:t>subhand</a:t>
            </a:r>
            <a:r>
              <a:rPr lang="en-US" dirty="0"/>
              <a:t> receipt holder to delegate</a:t>
            </a:r>
          </a:p>
          <a:p>
            <a:r>
              <a:rPr lang="en-US" dirty="0"/>
              <a:t>authority to request or receipt for supplies, the hand receipt number or</a:t>
            </a:r>
          </a:p>
          <a:p>
            <a:r>
              <a:rPr lang="en-US" dirty="0"/>
              <a:t>name of the section involved.</a:t>
            </a:r>
          </a:p>
          <a:p>
            <a:r>
              <a:rPr lang="en-US" b="1" dirty="0"/>
              <a:t>(3) Location </a:t>
            </a:r>
            <a:r>
              <a:rPr lang="en-US" dirty="0"/>
              <a:t>Enter the name of the installation on which the unit is</a:t>
            </a:r>
          </a:p>
          <a:p>
            <a:r>
              <a:rPr lang="en-US" dirty="0"/>
              <a:t>located.</a:t>
            </a:r>
          </a:p>
          <a:p>
            <a:r>
              <a:rPr lang="en-US" b="1" dirty="0"/>
              <a:t>AUTHORIZED REPRESENTATIVE(S) Section</a:t>
            </a:r>
          </a:p>
          <a:p>
            <a:r>
              <a:rPr lang="en-US" b="1" dirty="0"/>
              <a:t>(4) Last name - first name - middle </a:t>
            </a:r>
            <a:r>
              <a:rPr lang="en-US" b="1" dirty="0" err="1"/>
              <a:t>intial</a:t>
            </a:r>
            <a:r>
              <a:rPr lang="en-US" b="1" dirty="0"/>
              <a:t> </a:t>
            </a:r>
            <a:r>
              <a:rPr lang="en-US" dirty="0"/>
              <a:t>Enter the name of authorized</a:t>
            </a:r>
          </a:p>
          <a:p>
            <a:r>
              <a:rPr lang="en-US" dirty="0"/>
              <a:t>representative. When more than four persons are to be delegated</a:t>
            </a:r>
          </a:p>
          <a:p>
            <a:r>
              <a:rPr lang="en-US" dirty="0"/>
              <a:t>and a follow on card is deemed necessary, enter the statement “Continuation</a:t>
            </a:r>
          </a:p>
          <a:p>
            <a:r>
              <a:rPr lang="en-US" dirty="0"/>
              <a:t>to DA Form 1687 dated” in the remarks block of the follow on</a:t>
            </a:r>
          </a:p>
          <a:p>
            <a:r>
              <a:rPr lang="en-US" dirty="0"/>
              <a:t>card.</a:t>
            </a:r>
          </a:p>
          <a:p>
            <a:r>
              <a:rPr lang="en-US" b="1" dirty="0"/>
              <a:t>(5) </a:t>
            </a:r>
            <a:r>
              <a:rPr lang="en-US" dirty="0"/>
              <a:t>Enter “not used” on next available line when all lines are not</a:t>
            </a:r>
          </a:p>
          <a:p>
            <a:r>
              <a:rPr lang="en-US" dirty="0"/>
              <a:t>used.</a:t>
            </a:r>
          </a:p>
          <a:p>
            <a:r>
              <a:rPr lang="en-US" b="1" dirty="0"/>
              <a:t>(6) </a:t>
            </a:r>
            <a:r>
              <a:rPr lang="en-US" dirty="0"/>
              <a:t>(REQ)Enter “YES” in this block for each person authorized to</a:t>
            </a:r>
          </a:p>
          <a:p>
            <a:r>
              <a:rPr lang="en-US" dirty="0"/>
              <a:t>request supplies. Otherwise, enter “NO”.</a:t>
            </a:r>
          </a:p>
          <a:p>
            <a:r>
              <a:rPr lang="en-US" b="1" dirty="0"/>
              <a:t>(7) Signature and </a:t>
            </a:r>
            <a:r>
              <a:rPr lang="en-US" b="1" dirty="0" err="1"/>
              <a:t>intials</a:t>
            </a:r>
            <a:r>
              <a:rPr lang="en-US" b="1" dirty="0"/>
              <a:t> </a:t>
            </a:r>
            <a:r>
              <a:rPr lang="en-US" dirty="0"/>
              <a:t>Enter the signature and initials of authorized</a:t>
            </a:r>
          </a:p>
          <a:p>
            <a:r>
              <a:rPr lang="en-US" dirty="0"/>
              <a:t>representatives.</a:t>
            </a:r>
          </a:p>
          <a:p>
            <a:r>
              <a:rPr lang="en-US" b="1" dirty="0"/>
              <a:t>AUTHORIZATION BY RESPONSIBLE</a:t>
            </a:r>
          </a:p>
          <a:p>
            <a:r>
              <a:rPr lang="en-US" b="1" dirty="0"/>
              <a:t>OFFICER OR ACCOUNTABLE OFFICER Section</a:t>
            </a:r>
          </a:p>
          <a:p>
            <a:r>
              <a:rPr lang="en-US" b="1" dirty="0"/>
              <a:t>(8) </a:t>
            </a:r>
            <a:r>
              <a:rPr lang="en-US" dirty="0"/>
              <a:t>Enter an “X” in this box to show that the authorized representative</a:t>
            </a:r>
          </a:p>
          <a:p>
            <a:r>
              <a:rPr lang="en-US" dirty="0"/>
              <a:t>is delegated to request/receipt for supplies. Specify the classes of</a:t>
            </a:r>
          </a:p>
          <a:p>
            <a:r>
              <a:rPr lang="en-US" dirty="0"/>
              <a:t>supplies for which the representatives may sign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67200" y="1600200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b="1" dirty="0" smtClean="0"/>
              <a:t>(9) Remarks </a:t>
            </a:r>
            <a:r>
              <a:rPr lang="en-US" sz="800" dirty="0" smtClean="0"/>
              <a:t>Enter the SSA or other activity to which the form is</a:t>
            </a:r>
          </a:p>
          <a:p>
            <a:r>
              <a:rPr lang="en-US" sz="800" dirty="0" smtClean="0"/>
              <a:t>being sent. See paragraph 2-32 when used for adding or deleting</a:t>
            </a:r>
          </a:p>
          <a:p>
            <a:r>
              <a:rPr lang="en-US" sz="800" dirty="0" smtClean="0"/>
              <a:t>persons.</a:t>
            </a:r>
          </a:p>
          <a:p>
            <a:r>
              <a:rPr lang="en-US" sz="800" b="1" dirty="0" smtClean="0"/>
              <a:t>(10) Unit identification code </a:t>
            </a:r>
            <a:r>
              <a:rPr lang="en-US" sz="800" dirty="0" smtClean="0"/>
              <a:t>Enter the assigned unit identification</a:t>
            </a:r>
          </a:p>
          <a:p>
            <a:r>
              <a:rPr lang="en-US" sz="800" dirty="0" smtClean="0"/>
              <a:t>code.</a:t>
            </a:r>
          </a:p>
          <a:p>
            <a:r>
              <a:rPr lang="en-US" sz="800" b="1" dirty="0" smtClean="0"/>
              <a:t>I ASSUME FULL RESPONSIBILITY Section</a:t>
            </a:r>
          </a:p>
          <a:p>
            <a:r>
              <a:rPr lang="en-US" sz="800" dirty="0" smtClean="0"/>
              <a:t>DODAAC/Account Number</a:t>
            </a:r>
          </a:p>
          <a:p>
            <a:r>
              <a:rPr lang="en-US" sz="800" b="1" dirty="0" smtClean="0"/>
              <a:t>(11) </a:t>
            </a:r>
            <a:r>
              <a:rPr lang="en-US" sz="800" dirty="0" smtClean="0"/>
              <a:t>Enter the unit DODAAC and any locally assigned account number.</a:t>
            </a:r>
          </a:p>
          <a:p>
            <a:r>
              <a:rPr lang="en-US" sz="800" b="1" dirty="0" smtClean="0"/>
              <a:t>(12) Last name - first name - middle </a:t>
            </a:r>
            <a:r>
              <a:rPr lang="en-US" sz="800" b="1" dirty="0" err="1" smtClean="0"/>
              <a:t>intial</a:t>
            </a:r>
            <a:r>
              <a:rPr lang="en-US" sz="800" b="1" dirty="0" smtClean="0"/>
              <a:t> </a:t>
            </a:r>
            <a:r>
              <a:rPr lang="en-US" sz="800" dirty="0" smtClean="0"/>
              <a:t>Enter the name of the</a:t>
            </a:r>
          </a:p>
          <a:p>
            <a:r>
              <a:rPr lang="en-US" sz="800" dirty="0" smtClean="0"/>
              <a:t>responsible person.</a:t>
            </a:r>
          </a:p>
          <a:p>
            <a:r>
              <a:rPr lang="en-US" sz="800" b="1" dirty="0" smtClean="0"/>
              <a:t>(13) Grade </a:t>
            </a:r>
            <a:r>
              <a:rPr lang="en-US" sz="800" dirty="0" smtClean="0"/>
              <a:t>Enter the grade or rank of the responsible person.</a:t>
            </a:r>
          </a:p>
          <a:p>
            <a:r>
              <a:rPr lang="en-US" sz="800" b="1" dirty="0" smtClean="0"/>
              <a:t>(14) Telephone number </a:t>
            </a:r>
            <a:r>
              <a:rPr lang="en-US" sz="800" dirty="0" smtClean="0"/>
              <a:t>Enter the office telephone number of the</a:t>
            </a:r>
          </a:p>
          <a:p>
            <a:r>
              <a:rPr lang="en-US" sz="800" dirty="0" smtClean="0"/>
              <a:t>responsible person.</a:t>
            </a:r>
          </a:p>
          <a:p>
            <a:r>
              <a:rPr lang="en-US" sz="800" b="1" dirty="0" smtClean="0"/>
              <a:t>(15) Expiration date </a:t>
            </a:r>
            <a:r>
              <a:rPr lang="en-US" sz="800" dirty="0" smtClean="0"/>
              <a:t>15) Enter the expiration date of the card. This</a:t>
            </a:r>
          </a:p>
          <a:p>
            <a:r>
              <a:rPr lang="en-US" sz="800" dirty="0" smtClean="0"/>
              <a:t>date is determined by the person making the delegation. Do not set a</a:t>
            </a:r>
          </a:p>
          <a:p>
            <a:r>
              <a:rPr lang="en-US" sz="800" dirty="0" smtClean="0"/>
              <a:t>date later than the date the delegating authority expects to remain in</a:t>
            </a:r>
          </a:p>
          <a:p>
            <a:r>
              <a:rPr lang="en-US" sz="800" dirty="0" smtClean="0"/>
              <a:t>the job.</a:t>
            </a:r>
          </a:p>
          <a:p>
            <a:r>
              <a:rPr lang="en-US" sz="800" b="1" dirty="0" smtClean="0"/>
              <a:t>(16) Signature </a:t>
            </a:r>
            <a:r>
              <a:rPr lang="en-US" sz="800" dirty="0" smtClean="0"/>
              <a:t>Enter the signature of the responsible person.</a:t>
            </a:r>
          </a:p>
          <a:p>
            <a:r>
              <a:rPr lang="en-US" sz="800" i="1" dirty="0" smtClean="0"/>
              <a:t>Note. </a:t>
            </a:r>
            <a:r>
              <a:rPr lang="en-US" sz="800" dirty="0" smtClean="0"/>
              <a:t>All entries, except the signature and initials will be either printed in</a:t>
            </a:r>
          </a:p>
          <a:p>
            <a:r>
              <a:rPr lang="en-US" sz="800" dirty="0" smtClean="0"/>
              <a:t>ink or typewritten. The signatures and initials will be entered in ink.</a:t>
            </a:r>
          </a:p>
          <a:p>
            <a:r>
              <a:rPr lang="en-US" sz="800" dirty="0" smtClean="0"/>
              <a:t>26 DA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387764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Sample of a completed DA Form 1687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/>
              <a:t>Legend for Figure 2-20;</a:t>
            </a:r>
          </a:p>
          <a:p>
            <a:r>
              <a:rPr lang="en-US" dirty="0"/>
              <a:t>Completion instructions by block number for DA Form 1687.</a:t>
            </a:r>
          </a:p>
          <a:p>
            <a:r>
              <a:rPr lang="en-US" b="1" dirty="0"/>
              <a:t>(1) </a:t>
            </a:r>
            <a:r>
              <a:rPr lang="en-US" dirty="0"/>
              <a:t>Enter the calendar date the form is prepared.</a:t>
            </a:r>
          </a:p>
          <a:p>
            <a:r>
              <a:rPr lang="en-US" b="1" dirty="0"/>
              <a:t>(2) </a:t>
            </a:r>
            <a:r>
              <a:rPr lang="en-US" dirty="0"/>
              <a:t>Enter the name of the unit.</a:t>
            </a:r>
          </a:p>
          <a:p>
            <a:r>
              <a:rPr lang="en-US" b="1" dirty="0"/>
              <a:t>(3) </a:t>
            </a:r>
            <a:r>
              <a:rPr lang="en-US" dirty="0"/>
              <a:t>Enter the name of the installation on which the unit is located.</a:t>
            </a:r>
          </a:p>
          <a:p>
            <a:r>
              <a:rPr lang="en-US" b="1" dirty="0"/>
              <a:t>AUTHORIZED REPRESENTATIVE(S)</a:t>
            </a:r>
          </a:p>
          <a:p>
            <a:r>
              <a:rPr lang="en-US" b="1" dirty="0"/>
              <a:t>(4) </a:t>
            </a:r>
            <a:r>
              <a:rPr lang="en-US" dirty="0"/>
              <a:t>Enter the name of authorized representative.</a:t>
            </a:r>
          </a:p>
          <a:p>
            <a:r>
              <a:rPr lang="en-US" b="1" dirty="0"/>
              <a:t>(5) </a:t>
            </a:r>
            <a:r>
              <a:rPr lang="en-US" dirty="0"/>
              <a:t>Enter “not used” on next available line when all lines are not</a:t>
            </a:r>
          </a:p>
          <a:p>
            <a:r>
              <a:rPr lang="en-US" dirty="0"/>
              <a:t>used.</a:t>
            </a:r>
          </a:p>
          <a:p>
            <a:r>
              <a:rPr lang="en-US" b="1" dirty="0"/>
              <a:t>(6) (REQ) </a:t>
            </a:r>
            <a:r>
              <a:rPr lang="en-US" dirty="0"/>
              <a:t>Enter “NO”.</a:t>
            </a:r>
          </a:p>
          <a:p>
            <a:r>
              <a:rPr lang="en-US" b="1" dirty="0"/>
              <a:t>(REC) </a:t>
            </a:r>
            <a:r>
              <a:rPr lang="en-US" dirty="0"/>
              <a:t>Enter “NO.”</a:t>
            </a:r>
          </a:p>
          <a:p>
            <a:r>
              <a:rPr lang="en-US" b="1" dirty="0"/>
              <a:t>(7) </a:t>
            </a:r>
            <a:r>
              <a:rPr lang="en-US" dirty="0"/>
              <a:t>Enter the signature and initials of authorized representatives.</a:t>
            </a:r>
          </a:p>
          <a:p>
            <a:r>
              <a:rPr lang="en-US" b="1" dirty="0"/>
              <a:t>AUTHORIZATION BY RESPONSIBLE OFFICER OR ACCOUNTABLE</a:t>
            </a:r>
          </a:p>
          <a:p>
            <a:r>
              <a:rPr lang="en-US" b="1" dirty="0"/>
              <a:t>OFFICER</a:t>
            </a:r>
          </a:p>
          <a:p>
            <a:r>
              <a:rPr lang="en-US" b="1" dirty="0"/>
              <a:t>(8) </a:t>
            </a:r>
            <a:r>
              <a:rPr lang="en-US" dirty="0"/>
              <a:t>Enter an “X” in this box to show that the authorized representative</a:t>
            </a:r>
          </a:p>
          <a:p>
            <a:r>
              <a:rPr lang="en-US" dirty="0"/>
              <a:t>is delegated to sign specific forms and records. Specify the forms</a:t>
            </a:r>
          </a:p>
          <a:p>
            <a:r>
              <a:rPr lang="en-US" dirty="0"/>
              <a:t>and records that may be signed or initialed.</a:t>
            </a:r>
          </a:p>
          <a:p>
            <a:r>
              <a:rPr lang="en-US" b="1" dirty="0"/>
              <a:t>(9) </a:t>
            </a:r>
            <a:r>
              <a:rPr lang="en-US" dirty="0"/>
              <a:t>Leave blank.</a:t>
            </a:r>
          </a:p>
          <a:p>
            <a:r>
              <a:rPr lang="en-US" b="1" dirty="0"/>
              <a:t>(10) </a:t>
            </a:r>
            <a:r>
              <a:rPr lang="en-US" dirty="0"/>
              <a:t>Enter the assigned unit identification code.</a:t>
            </a:r>
          </a:p>
          <a:p>
            <a:r>
              <a:rPr lang="en-US" b="1" dirty="0"/>
              <a:t>(11) </a:t>
            </a:r>
            <a:r>
              <a:rPr lang="en-US" dirty="0"/>
              <a:t>Leave blank.</a:t>
            </a:r>
          </a:p>
          <a:p>
            <a:r>
              <a:rPr lang="en-US" b="1" dirty="0"/>
              <a:t>(12) </a:t>
            </a:r>
            <a:r>
              <a:rPr lang="en-US" dirty="0"/>
              <a:t>Enter the name of the commander or responsible person.</a:t>
            </a:r>
          </a:p>
          <a:p>
            <a:r>
              <a:rPr lang="en-US" b="1" dirty="0"/>
              <a:t>(13) </a:t>
            </a:r>
            <a:r>
              <a:rPr lang="en-US" dirty="0"/>
              <a:t>Enter the grade or rank of the commander or responsible person.</a:t>
            </a:r>
          </a:p>
          <a:p>
            <a:r>
              <a:rPr lang="en-US" b="1" dirty="0"/>
              <a:t>(14) </a:t>
            </a:r>
            <a:r>
              <a:rPr lang="en-US" dirty="0"/>
              <a:t>Enter the office telephone number of the commander or responsible</a:t>
            </a:r>
          </a:p>
          <a:p>
            <a:r>
              <a:rPr lang="en-US" dirty="0"/>
              <a:t>person.</a:t>
            </a:r>
          </a:p>
          <a:p>
            <a:r>
              <a:rPr lang="en-US" b="1" dirty="0"/>
              <a:t>(15) </a:t>
            </a:r>
            <a:r>
              <a:rPr lang="en-US" dirty="0"/>
              <a:t>Enter the expiration date of the card. This date is determined by</a:t>
            </a:r>
          </a:p>
          <a:p>
            <a:r>
              <a:rPr lang="en-US" dirty="0"/>
              <a:t>the person making the delegation. Do not set a date later than the</a:t>
            </a:r>
          </a:p>
          <a:p>
            <a:r>
              <a:rPr lang="en-US" dirty="0"/>
              <a:t>date the delegating authority expects to remain in the job.</a:t>
            </a:r>
          </a:p>
          <a:p>
            <a:r>
              <a:rPr lang="en-US" b="1" dirty="0"/>
              <a:t>(16) </a:t>
            </a:r>
            <a:r>
              <a:rPr lang="en-US" dirty="0"/>
              <a:t>Enter the signature of the commander or responsible person.</a:t>
            </a:r>
          </a:p>
          <a:p>
            <a:r>
              <a:rPr lang="en-US" i="1" dirty="0"/>
              <a:t>Note. </a:t>
            </a:r>
            <a:r>
              <a:rPr lang="en-US" dirty="0"/>
              <a:t>All entries, except the signature and initials will be either printed in</a:t>
            </a:r>
          </a:p>
          <a:p>
            <a:r>
              <a:rPr lang="en-US" dirty="0"/>
              <a:t>ink or typewritten. The signatures and initials will be entered in ink</a:t>
            </a:r>
          </a:p>
        </p:txBody>
      </p:sp>
    </p:spTree>
    <p:extLst>
      <p:ext uri="{BB962C8B-B14F-4D97-AF65-F5344CB8AC3E}">
        <p14:creationId xmlns:p14="http://schemas.microsoft.com/office/powerpoint/2010/main" val="2136800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Sample of a DA Form 5977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Legend for Figure 2-21;</a:t>
            </a:r>
          </a:p>
          <a:p>
            <a:r>
              <a:rPr lang="en-US" dirty="0"/>
              <a:t>Completion instructions for DA Form 5977</a:t>
            </a:r>
          </a:p>
          <a:p>
            <a:r>
              <a:rPr lang="en-US" dirty="0"/>
              <a:t>DA Form is typed or completed in ink as follows:</a:t>
            </a:r>
          </a:p>
          <a:p>
            <a:r>
              <a:rPr lang="en-US" b="1" dirty="0"/>
              <a:t>Organization/Installation </a:t>
            </a:r>
            <a:r>
              <a:rPr lang="en-US" dirty="0"/>
              <a:t>Enter the Unit or Activity designation.</a:t>
            </a:r>
          </a:p>
          <a:p>
            <a:r>
              <a:rPr lang="en-US" dirty="0"/>
              <a:t>Example: HHC, 23 QM </a:t>
            </a:r>
            <a:r>
              <a:rPr lang="en-US" dirty="0" err="1"/>
              <a:t>Bde</a:t>
            </a:r>
            <a:r>
              <a:rPr lang="en-US" dirty="0"/>
              <a:t>, Ft. Smith, VA or Supply Division,</a:t>
            </a:r>
          </a:p>
          <a:p>
            <a:r>
              <a:rPr lang="en-US" dirty="0"/>
              <a:t>DOL, Fort Jones, VA.</a:t>
            </a:r>
          </a:p>
          <a:p>
            <a:r>
              <a:rPr lang="en-US" b="1" dirty="0"/>
              <a:t>DODAAC/Account # </a:t>
            </a:r>
            <a:r>
              <a:rPr lang="en-US" dirty="0"/>
              <a:t>Enter either the DODAAC or account number.</a:t>
            </a:r>
          </a:p>
          <a:p>
            <a:r>
              <a:rPr lang="en-US" dirty="0"/>
              <a:t>(Examples: W33V33 or any other alpha-numeric account number</a:t>
            </a:r>
          </a:p>
          <a:p>
            <a:r>
              <a:rPr lang="en-US" dirty="0"/>
              <a:t>that the unit has been provided.)</a:t>
            </a:r>
          </a:p>
          <a:p>
            <a:r>
              <a:rPr lang="en-US" b="1" dirty="0"/>
              <a:t>Signature/Signature Block </a:t>
            </a:r>
            <a:r>
              <a:rPr lang="en-US" dirty="0"/>
              <a:t>On a single line, type or write, in ink,</a:t>
            </a:r>
          </a:p>
          <a:p>
            <a:r>
              <a:rPr lang="en-US" dirty="0"/>
              <a:t>the signature block of the responsible/accountable officer. The card</a:t>
            </a:r>
          </a:p>
          <a:p>
            <a:r>
              <a:rPr lang="en-US" dirty="0"/>
              <a:t>is signed above the signature block by the person listed on the</a:t>
            </a:r>
          </a:p>
          <a:p>
            <a:r>
              <a:rPr lang="en-US" dirty="0"/>
              <a:t>orders.</a:t>
            </a:r>
          </a:p>
          <a:p>
            <a:r>
              <a:rPr lang="en-US" b="1" dirty="0"/>
              <a:t>Authorized Facilities </a:t>
            </a:r>
            <a:r>
              <a:rPr lang="en-US" dirty="0"/>
              <a:t>Place an “X” in the box which denotes the</a:t>
            </a:r>
          </a:p>
          <a:p>
            <a:r>
              <a:rPr lang="en-US" dirty="0"/>
              <a:t>facility to which access is desired. Spaces are available to write in,</a:t>
            </a:r>
          </a:p>
          <a:p>
            <a:r>
              <a:rPr lang="en-US" dirty="0"/>
              <a:t>or type, the name of a facility not listed. For example, a motor</a:t>
            </a:r>
          </a:p>
          <a:p>
            <a:r>
              <a:rPr lang="en-US" dirty="0" err="1"/>
              <a:t>poolon</a:t>
            </a:r>
            <a:r>
              <a:rPr lang="en-US" dirty="0"/>
              <a:t> a card may have “</a:t>
            </a:r>
            <a:r>
              <a:rPr lang="en-US" dirty="0" err="1"/>
              <a:t>Xs</a:t>
            </a:r>
            <a:r>
              <a:rPr lang="en-US" dirty="0"/>
              <a:t>” in the block for Class IX, Can. Point,</a:t>
            </a:r>
          </a:p>
          <a:p>
            <a:r>
              <a:rPr lang="en-US" dirty="0"/>
              <a:t>and DS Maintenance. In addition, COPARS and Calibration may be</a:t>
            </a:r>
          </a:p>
          <a:p>
            <a:r>
              <a:rPr lang="en-US" dirty="0"/>
              <a:t>written in to the available blank spaces.</a:t>
            </a:r>
          </a:p>
          <a:p>
            <a:r>
              <a:rPr lang="en-US" dirty="0"/>
              <a:t>Laminate the card on both sides using plastic sheet, NSN 9330-00-</a:t>
            </a:r>
          </a:p>
          <a:p>
            <a:r>
              <a:rPr lang="en-US" dirty="0"/>
              <a:t>752-9091 which is available through the SSSC.</a:t>
            </a:r>
          </a:p>
        </p:txBody>
      </p:sp>
    </p:spTree>
    <p:extLst>
      <p:ext uri="{BB962C8B-B14F-4D97-AF65-F5344CB8AC3E}">
        <p14:creationId xmlns:p14="http://schemas.microsoft.com/office/powerpoint/2010/main" val="232120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Sample of a DA Form 5978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Legend for Figure 2-22;</a:t>
            </a:r>
          </a:p>
          <a:p>
            <a:r>
              <a:rPr lang="en-US" dirty="0"/>
              <a:t>Completion instructions for DA Form 5978</a:t>
            </a:r>
          </a:p>
          <a:p>
            <a:r>
              <a:rPr lang="en-US" dirty="0"/>
              <a:t>This form is used by the responsible/accountable officer to track the</a:t>
            </a:r>
          </a:p>
          <a:p>
            <a:r>
              <a:rPr lang="en-US" dirty="0"/>
              <a:t>location of the Authorization Card, DA Form 5977. The form is</a:t>
            </a:r>
          </a:p>
          <a:p>
            <a:r>
              <a:rPr lang="en-US" dirty="0"/>
              <a:t>completed as follows:</a:t>
            </a:r>
          </a:p>
          <a:p>
            <a:r>
              <a:rPr lang="en-US" dirty="0"/>
              <a:t>Enter the serial number from the Authorization Card in the card</a:t>
            </a:r>
          </a:p>
          <a:p>
            <a:r>
              <a:rPr lang="en-US" dirty="0"/>
              <a:t>serial number column.</a:t>
            </a:r>
          </a:p>
          <a:p>
            <a:r>
              <a:rPr lang="en-US" dirty="0"/>
              <a:t>Place an “X” in the block which corresponds to the facility entered</a:t>
            </a:r>
          </a:p>
          <a:p>
            <a:r>
              <a:rPr lang="en-US" dirty="0"/>
              <a:t>on the back of the Authorization Card. Space is available to write in</a:t>
            </a:r>
          </a:p>
          <a:p>
            <a:r>
              <a:rPr lang="en-US" dirty="0"/>
              <a:t>location titles if required.</a:t>
            </a:r>
          </a:p>
          <a:p>
            <a:r>
              <a:rPr lang="en-US" dirty="0"/>
              <a:t>HOLDER: Enter the name of the person who holds the card and</a:t>
            </a:r>
          </a:p>
          <a:p>
            <a:r>
              <a:rPr lang="en-US" dirty="0"/>
              <a:t>have them sign their name, (ink entry), to acknowledge receipt of</a:t>
            </a:r>
          </a:p>
          <a:p>
            <a:r>
              <a:rPr lang="en-US" dirty="0"/>
              <a:t>the card.</a:t>
            </a:r>
          </a:p>
        </p:txBody>
      </p:sp>
    </p:spTree>
    <p:extLst>
      <p:ext uri="{BB962C8B-B14F-4D97-AF65-F5344CB8AC3E}">
        <p14:creationId xmlns:p14="http://schemas.microsoft.com/office/powerpoint/2010/main" val="2546459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Sample of a DA Form 2765-1 as a turn-in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Legend for Figure 3-1;</a:t>
            </a:r>
          </a:p>
          <a:p>
            <a:r>
              <a:rPr lang="en-US" dirty="0"/>
              <a:t>Completion instructions by column numbers for DA Form 2765-1</a:t>
            </a:r>
          </a:p>
          <a:p>
            <a:r>
              <a:rPr lang="en-US" b="1" dirty="0"/>
              <a:t>item number</a:t>
            </a:r>
          </a:p>
          <a:p>
            <a:r>
              <a:rPr lang="en-US" b="1" dirty="0"/>
              <a:t>(1-3) </a:t>
            </a:r>
            <a:r>
              <a:rPr lang="en-US" dirty="0"/>
              <a:t>Enter “A5J.”</a:t>
            </a:r>
          </a:p>
          <a:p>
            <a:r>
              <a:rPr lang="en-US" b="1" dirty="0"/>
              <a:t>(23-24) </a:t>
            </a:r>
            <a:r>
              <a:rPr lang="en-US" dirty="0"/>
              <a:t>Enter “LB.”</a:t>
            </a:r>
          </a:p>
          <a:p>
            <a:r>
              <a:rPr lang="en-US" b="1" dirty="0"/>
              <a:t>(25-29) </a:t>
            </a:r>
            <a:r>
              <a:rPr lang="en-US" dirty="0"/>
              <a:t>Enter the estimated weight.</a:t>
            </a:r>
          </a:p>
          <a:p>
            <a:r>
              <a:rPr lang="en-US" b="1" dirty="0"/>
              <a:t>(30-43) </a:t>
            </a:r>
            <a:r>
              <a:rPr lang="en-US" dirty="0"/>
              <a:t>Enter the unit document number.</a:t>
            </a:r>
          </a:p>
          <a:p>
            <a:r>
              <a:rPr lang="en-US" b="1" dirty="0"/>
              <a:t>(45-50) </a:t>
            </a:r>
            <a:r>
              <a:rPr lang="en-US" dirty="0"/>
              <a:t>Enter the DODAAC of DRMO.</a:t>
            </a:r>
          </a:p>
          <a:p>
            <a:r>
              <a:rPr lang="en-US" b="1" dirty="0"/>
              <a:t>(71) </a:t>
            </a:r>
            <a:r>
              <a:rPr lang="en-US" dirty="0"/>
              <a:t>Enter “S.”</a:t>
            </a:r>
          </a:p>
          <a:p>
            <a:r>
              <a:rPr lang="en-US" b="1" dirty="0"/>
              <a:t>Blocks</a:t>
            </a:r>
          </a:p>
          <a:p>
            <a:r>
              <a:rPr lang="en-US" b="1" dirty="0"/>
              <a:t>(A) </a:t>
            </a:r>
            <a:r>
              <a:rPr lang="en-US" dirty="0"/>
              <a:t>Enter the unit name and address.</a:t>
            </a:r>
          </a:p>
          <a:p>
            <a:r>
              <a:rPr lang="en-US" b="1" dirty="0"/>
              <a:t>(B) </a:t>
            </a:r>
            <a:r>
              <a:rPr lang="en-US" dirty="0"/>
              <a:t>Enter the DRMO name and address.</a:t>
            </a:r>
          </a:p>
          <a:p>
            <a:r>
              <a:rPr lang="en-US" b="1" dirty="0"/>
              <a:t>(0) </a:t>
            </a:r>
            <a:r>
              <a:rPr lang="en-US" dirty="0"/>
              <a:t>Enter the word “scrap” and identify the basic materiel content;</a:t>
            </a:r>
          </a:p>
          <a:p>
            <a:r>
              <a:rPr lang="en-US" dirty="0"/>
              <a:t>e.g., steel, tires, wire, to the best of your ability.</a:t>
            </a:r>
          </a:p>
          <a:p>
            <a:r>
              <a:rPr lang="en-US" i="1" dirty="0"/>
              <a:t>Note. </a:t>
            </a:r>
            <a:r>
              <a:rPr lang="en-US" dirty="0"/>
              <a:t>Items must be segregated by basic materiel content. Each type materiel</a:t>
            </a:r>
          </a:p>
          <a:p>
            <a:r>
              <a:rPr lang="en-US" dirty="0"/>
              <a:t>requires a separate turn-in document.</a:t>
            </a:r>
          </a:p>
        </p:txBody>
      </p:sp>
    </p:spTree>
    <p:extLst>
      <p:ext uri="{BB962C8B-B14F-4D97-AF65-F5344CB8AC3E}">
        <p14:creationId xmlns:p14="http://schemas.microsoft.com/office/powerpoint/2010/main" val="4013156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Figure 3-2. Sample of a DA Form 2765-1 as turn-in for “excess” or “replacement”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Legend for Figure 3-2;</a:t>
            </a:r>
          </a:p>
          <a:p>
            <a:r>
              <a:rPr lang="en-US" dirty="0"/>
              <a:t>Completion instructions by numbers or letters</a:t>
            </a:r>
          </a:p>
          <a:p>
            <a:r>
              <a:rPr lang="en-US" b="1" dirty="0"/>
              <a:t>(A) </a:t>
            </a:r>
            <a:r>
              <a:rPr lang="en-US" dirty="0"/>
              <a:t>Enter the name and address of the SSA.</a:t>
            </a:r>
          </a:p>
          <a:p>
            <a:r>
              <a:rPr lang="en-US" b="1" dirty="0"/>
              <a:t>(B) </a:t>
            </a:r>
            <a:r>
              <a:rPr lang="en-US" dirty="0"/>
              <a:t>Enter the name and address of the unit turning in the item.</a:t>
            </a:r>
          </a:p>
          <a:p>
            <a:r>
              <a:rPr lang="en-US" b="1" dirty="0"/>
              <a:t>(4-6) </a:t>
            </a:r>
            <a:r>
              <a:rPr lang="en-US" dirty="0"/>
              <a:t>Enter the stock number of the item being turned in.</a:t>
            </a:r>
          </a:p>
          <a:p>
            <a:r>
              <a:rPr lang="en-US" b="1" dirty="0"/>
              <a:t>(7) </a:t>
            </a:r>
            <a:r>
              <a:rPr lang="en-US" dirty="0"/>
              <a:t>Enter the unit of issue of the item being turned in.</a:t>
            </a:r>
          </a:p>
          <a:p>
            <a:r>
              <a:rPr lang="en-US" b="1" dirty="0"/>
              <a:t>(8) </a:t>
            </a:r>
            <a:r>
              <a:rPr lang="en-US" dirty="0"/>
              <a:t>Enter the quantity being turned in. Use all five positions. Enter</a:t>
            </a:r>
          </a:p>
          <a:p>
            <a:r>
              <a:rPr lang="en-US" dirty="0"/>
              <a:t>zeros (0) to the left of the quantity.</a:t>
            </a:r>
          </a:p>
          <a:p>
            <a:r>
              <a:rPr lang="en-US" b="1" dirty="0"/>
              <a:t>(9-10) </a:t>
            </a:r>
            <a:r>
              <a:rPr lang="en-US" dirty="0"/>
              <a:t>Enter the DODAAC of the unit turning in the item.</a:t>
            </a:r>
          </a:p>
          <a:p>
            <a:r>
              <a:rPr lang="en-US" b="1" dirty="0"/>
              <a:t>(11) </a:t>
            </a:r>
            <a:r>
              <a:rPr lang="en-US" dirty="0"/>
              <a:t>Enter the Julian date.</a:t>
            </a:r>
          </a:p>
          <a:p>
            <a:r>
              <a:rPr lang="en-US" b="1" dirty="0"/>
              <a:t>(12) </a:t>
            </a:r>
            <a:r>
              <a:rPr lang="en-US" dirty="0"/>
              <a:t>Enter the document serial number.</a:t>
            </a:r>
          </a:p>
          <a:p>
            <a:r>
              <a:rPr lang="en-US" b="1" dirty="0"/>
              <a:t>(O) </a:t>
            </a:r>
            <a:r>
              <a:rPr lang="en-US" dirty="0"/>
              <a:t>Enter one or two words that describe the item being turned in.</a:t>
            </a:r>
          </a:p>
          <a:p>
            <a:r>
              <a:rPr lang="en-US" dirty="0"/>
              <a:t>Include item serial numbers. If there is not enough room, continue on</a:t>
            </a:r>
          </a:p>
          <a:p>
            <a:r>
              <a:rPr lang="en-US" dirty="0"/>
              <a:t>the reverse. For </a:t>
            </a:r>
            <a:r>
              <a:rPr lang="en-US" dirty="0" err="1"/>
              <a:t>noncataloged</a:t>
            </a:r>
            <a:r>
              <a:rPr lang="en-US" dirty="0"/>
              <a:t>, nonstandard commercial items, enter</a:t>
            </a:r>
          </a:p>
          <a:p>
            <a:r>
              <a:rPr lang="en-US" dirty="0"/>
              <a:t>complete item description and end item application, as a </a:t>
            </a:r>
            <a:r>
              <a:rPr lang="en-US" dirty="0" err="1"/>
              <a:t>mininimum</a:t>
            </a:r>
            <a:r>
              <a:rPr lang="en-US" dirty="0"/>
              <a:t>,</a:t>
            </a:r>
          </a:p>
          <a:p>
            <a:r>
              <a:rPr lang="en-US" dirty="0"/>
              <a:t>of the item being turned in. Include any other identifying data that may</a:t>
            </a:r>
          </a:p>
          <a:p>
            <a:r>
              <a:rPr lang="en-US" dirty="0"/>
              <a:t>be available. If there is not enough room, continue on the reverse.</a:t>
            </a:r>
          </a:p>
          <a:p>
            <a:r>
              <a:rPr lang="en-US" b="1" dirty="0"/>
              <a:t>(P) </a:t>
            </a:r>
            <a:r>
              <a:rPr lang="en-US" dirty="0"/>
              <a:t>1. Enter “TURN-IN.”</a:t>
            </a:r>
          </a:p>
          <a:p>
            <a:r>
              <a:rPr lang="en-US" b="1" dirty="0"/>
              <a:t>2. </a:t>
            </a:r>
            <a:r>
              <a:rPr lang="en-US" dirty="0"/>
              <a:t>Enter reason for turn-in; “EXCESS” or “REPLACEMENT.”</a:t>
            </a:r>
          </a:p>
          <a:p>
            <a:r>
              <a:rPr lang="en-US" b="1" dirty="0"/>
              <a:t>3. </a:t>
            </a:r>
            <a:r>
              <a:rPr lang="en-US" dirty="0"/>
              <a:t>Enter the condition of the item; “SERVICEABLE,” or “UNSERVICEABLE.”</a:t>
            </a:r>
          </a:p>
          <a:p>
            <a:r>
              <a:rPr lang="en-US" b="1" dirty="0"/>
              <a:t>4. </a:t>
            </a:r>
            <a:r>
              <a:rPr lang="en-US" dirty="0"/>
              <a:t>If “UNSERVICEABLE,” enter reason; “FWT” or AR 735-5.</a:t>
            </a:r>
          </a:p>
          <a:p>
            <a:r>
              <a:rPr lang="en-US" b="1" dirty="0"/>
              <a:t>(22) </a:t>
            </a:r>
            <a:r>
              <a:rPr lang="en-US" dirty="0"/>
              <a:t>Enter the return advice code.</a:t>
            </a:r>
          </a:p>
        </p:txBody>
      </p:sp>
    </p:spTree>
    <p:extLst>
      <p:ext uri="{BB962C8B-B14F-4D97-AF65-F5344CB8AC3E}">
        <p14:creationId xmlns:p14="http://schemas.microsoft.com/office/powerpoint/2010/main" val="16572289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Sample of DA Form 3161 as a lateral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4525963"/>
          </a:xfrm>
        </p:spPr>
        <p:txBody>
          <a:bodyPr>
            <a:normAutofit fontScale="32500" lnSpcReduction="20000"/>
          </a:bodyPr>
          <a:lstStyle/>
          <a:p>
            <a:r>
              <a:rPr lang="en-US" dirty="0"/>
              <a:t>Legend for Figure 3-3;</a:t>
            </a:r>
          </a:p>
          <a:p>
            <a:r>
              <a:rPr lang="en-US" dirty="0"/>
              <a:t>Completion instructions by block or column for DA Form 3161 as</a:t>
            </a:r>
          </a:p>
          <a:p>
            <a:r>
              <a:rPr lang="en-US" dirty="0"/>
              <a:t>lateral transfer.</a:t>
            </a:r>
          </a:p>
          <a:p>
            <a:r>
              <a:rPr lang="en-US" b="1" dirty="0"/>
              <a:t>(Issue) </a:t>
            </a:r>
            <a:r>
              <a:rPr lang="en-US" dirty="0"/>
              <a:t>Leave blank.</a:t>
            </a:r>
          </a:p>
          <a:p>
            <a:r>
              <a:rPr lang="en-US" b="1" dirty="0"/>
              <a:t>(Turn-in) </a:t>
            </a:r>
            <a:r>
              <a:rPr lang="en-US" dirty="0"/>
              <a:t>Leave blank.</a:t>
            </a:r>
          </a:p>
          <a:p>
            <a:r>
              <a:rPr lang="en-US" b="1" dirty="0"/>
              <a:t>(Sheet number) </a:t>
            </a:r>
            <a:r>
              <a:rPr lang="en-US" dirty="0"/>
              <a:t>Number sheets consecutively.</a:t>
            </a:r>
          </a:p>
          <a:p>
            <a:r>
              <a:rPr lang="en-US" b="1" dirty="0"/>
              <a:t>(Number of Sheets) </a:t>
            </a:r>
            <a:r>
              <a:rPr lang="en-US" dirty="0"/>
              <a:t>Enter total number of sheets.</a:t>
            </a:r>
          </a:p>
          <a:p>
            <a:r>
              <a:rPr lang="en-US" b="1" dirty="0"/>
              <a:t>(1) </a:t>
            </a:r>
            <a:r>
              <a:rPr lang="en-US" dirty="0"/>
              <a:t>Enter the name and UIC of the gaining organization.</a:t>
            </a:r>
          </a:p>
          <a:p>
            <a:r>
              <a:rPr lang="en-US" b="1" dirty="0"/>
              <a:t>(2) </a:t>
            </a:r>
            <a:r>
              <a:rPr lang="en-US" dirty="0"/>
              <a:t>Enter the name and UIC of the losing organization.</a:t>
            </a:r>
          </a:p>
          <a:p>
            <a:r>
              <a:rPr lang="en-US" b="1" dirty="0"/>
              <a:t>(3) </a:t>
            </a:r>
            <a:r>
              <a:rPr lang="en-US" dirty="0"/>
              <a:t>Losing organization will enter the document number assigned to</a:t>
            </a:r>
          </a:p>
          <a:p>
            <a:r>
              <a:rPr lang="en-US" dirty="0"/>
              <a:t>the lateral transfer. Document number is the DODAAC, </a:t>
            </a:r>
            <a:r>
              <a:rPr lang="en-US" dirty="0" err="1"/>
              <a:t>julian</a:t>
            </a:r>
            <a:r>
              <a:rPr lang="en-US" dirty="0"/>
              <a:t> date,</a:t>
            </a:r>
          </a:p>
          <a:p>
            <a:r>
              <a:rPr lang="en-US" dirty="0"/>
              <a:t>and serial number.</a:t>
            </a:r>
          </a:p>
          <a:p>
            <a:r>
              <a:rPr lang="en-US" b="1" dirty="0"/>
              <a:t>(4) </a:t>
            </a:r>
            <a:r>
              <a:rPr lang="en-US" dirty="0"/>
              <a:t>Leave blank. Gaining organization will enter their document number</a:t>
            </a:r>
          </a:p>
          <a:p>
            <a:r>
              <a:rPr lang="en-US" b="1" dirty="0"/>
              <a:t>DODAAC, </a:t>
            </a:r>
            <a:r>
              <a:rPr lang="en-US" b="1" dirty="0" err="1"/>
              <a:t>julian</a:t>
            </a:r>
            <a:r>
              <a:rPr lang="en-US" b="1" dirty="0"/>
              <a:t> date, and serial number).</a:t>
            </a:r>
          </a:p>
          <a:p>
            <a:r>
              <a:rPr lang="en-US" b="1" dirty="0"/>
              <a:t>(5) </a:t>
            </a:r>
            <a:r>
              <a:rPr lang="en-US" dirty="0"/>
              <a:t>Enter “lateral transfer.”</a:t>
            </a:r>
          </a:p>
          <a:p>
            <a:r>
              <a:rPr lang="en-US" b="1" dirty="0"/>
              <a:t>(6) </a:t>
            </a:r>
            <a:r>
              <a:rPr lang="en-US" dirty="0"/>
              <a:t>Leave blank.</a:t>
            </a:r>
          </a:p>
          <a:p>
            <a:r>
              <a:rPr lang="en-US" b="1" dirty="0"/>
              <a:t>(7) </a:t>
            </a:r>
            <a:r>
              <a:rPr lang="en-US" dirty="0"/>
              <a:t>Leave blank.</a:t>
            </a:r>
          </a:p>
          <a:p>
            <a:r>
              <a:rPr lang="en-US" b="1" dirty="0"/>
              <a:t>(8) </a:t>
            </a:r>
            <a:r>
              <a:rPr lang="en-US" dirty="0"/>
              <a:t>Leave blank.</a:t>
            </a:r>
          </a:p>
          <a:p>
            <a:r>
              <a:rPr lang="en-US" b="1" dirty="0"/>
              <a:t>(9-9c) </a:t>
            </a:r>
            <a:r>
              <a:rPr lang="en-US" dirty="0"/>
              <a:t>Leave blank.</a:t>
            </a:r>
          </a:p>
          <a:p>
            <a:r>
              <a:rPr lang="en-US" b="1" dirty="0"/>
              <a:t>(10) </a:t>
            </a:r>
            <a:r>
              <a:rPr lang="en-US" dirty="0"/>
              <a:t>Leave blank.</a:t>
            </a:r>
          </a:p>
          <a:p>
            <a:r>
              <a:rPr lang="en-US" b="1" dirty="0"/>
              <a:t>(11) </a:t>
            </a:r>
            <a:r>
              <a:rPr lang="en-US" dirty="0"/>
              <a:t>Leave blank.</a:t>
            </a:r>
          </a:p>
          <a:p>
            <a:r>
              <a:rPr lang="en-US" b="1" dirty="0"/>
              <a:t>(12a) </a:t>
            </a:r>
            <a:r>
              <a:rPr lang="en-US" dirty="0"/>
              <a:t>Enter the item number, in sequence, for each item being transferred.</a:t>
            </a:r>
          </a:p>
          <a:p>
            <a:r>
              <a:rPr lang="en-US" b="1" dirty="0"/>
              <a:t>(1b) </a:t>
            </a:r>
            <a:r>
              <a:rPr lang="en-US" dirty="0"/>
              <a:t>Enter the stock number and line item number (LIN) for each</a:t>
            </a:r>
          </a:p>
          <a:p>
            <a:r>
              <a:rPr lang="en-US" dirty="0"/>
              <a:t>item being transferred.</a:t>
            </a:r>
          </a:p>
          <a:p>
            <a:r>
              <a:rPr lang="en-US" b="1" dirty="0"/>
              <a:t>(12c) </a:t>
            </a:r>
            <a:r>
              <a:rPr lang="en-US" dirty="0"/>
              <a:t>Enter enough words to identify each item being transferred.</a:t>
            </a:r>
          </a:p>
          <a:p>
            <a:r>
              <a:rPr lang="en-US" dirty="0"/>
              <a:t>Include item serial numbers, if applicable. Also provide reportable item</a:t>
            </a:r>
          </a:p>
          <a:p>
            <a:r>
              <a:rPr lang="en-US" dirty="0"/>
              <a:t>control code (RICC) for those items reportable under CBS-X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19600" y="1524000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b="1" dirty="0" smtClean="0"/>
              <a:t>(12d) </a:t>
            </a:r>
            <a:r>
              <a:rPr lang="en-US" sz="800" dirty="0" smtClean="0"/>
              <a:t>Enter the unit of issue of each item being transferred.</a:t>
            </a:r>
          </a:p>
          <a:p>
            <a:r>
              <a:rPr lang="en-US" sz="800" b="1" dirty="0" smtClean="0"/>
              <a:t>(12e) </a:t>
            </a:r>
            <a:r>
              <a:rPr lang="en-US" sz="800" dirty="0" smtClean="0"/>
              <a:t>Enter the quantity of each item being transferred.</a:t>
            </a:r>
          </a:p>
          <a:p>
            <a:r>
              <a:rPr lang="en-US" sz="800" b="1" dirty="0" smtClean="0"/>
              <a:t>(12f) </a:t>
            </a:r>
            <a:r>
              <a:rPr lang="en-US" sz="800" dirty="0" smtClean="0"/>
              <a:t>Leave blank.</a:t>
            </a:r>
          </a:p>
          <a:p>
            <a:r>
              <a:rPr lang="en-US" sz="800" b="1" dirty="0" smtClean="0"/>
              <a:t>(12g) </a:t>
            </a:r>
            <a:r>
              <a:rPr lang="en-US" sz="800" dirty="0" smtClean="0"/>
              <a:t>Leave blank. Gaining organization will enter quantity received.</a:t>
            </a:r>
          </a:p>
          <a:p>
            <a:r>
              <a:rPr lang="en-US" sz="800" b="1" dirty="0" smtClean="0"/>
              <a:t>(12h-12j) </a:t>
            </a:r>
            <a:r>
              <a:rPr lang="en-US" sz="800" dirty="0" smtClean="0"/>
              <a:t>Leave blank.</a:t>
            </a:r>
          </a:p>
          <a:p>
            <a:r>
              <a:rPr lang="en-US" sz="800" b="1" dirty="0" smtClean="0"/>
              <a:t>(13) </a:t>
            </a:r>
            <a:r>
              <a:rPr lang="en-US" sz="800" dirty="0" smtClean="0"/>
              <a:t>The PBO of the losing organization will print name, date and</a:t>
            </a:r>
          </a:p>
          <a:p>
            <a:r>
              <a:rPr lang="en-US" sz="800" dirty="0" smtClean="0"/>
              <a:t>sign, this block. Include rank.</a:t>
            </a:r>
          </a:p>
          <a:p>
            <a:r>
              <a:rPr lang="en-US" sz="800" b="1" dirty="0" smtClean="0"/>
              <a:t>(15) </a:t>
            </a:r>
            <a:r>
              <a:rPr lang="en-US" sz="800" dirty="0" smtClean="0"/>
              <a:t>The PBO of the gaining organization will print name, date and</a:t>
            </a:r>
          </a:p>
          <a:p>
            <a:r>
              <a:rPr lang="en-US" sz="800" dirty="0" smtClean="0"/>
              <a:t>sign, this block. Include rank.</a:t>
            </a:r>
          </a:p>
          <a:p>
            <a:r>
              <a:rPr lang="en-US" sz="800" i="1" dirty="0" smtClean="0"/>
              <a:t>Note. </a:t>
            </a:r>
            <a:r>
              <a:rPr lang="en-US" sz="800" dirty="0" smtClean="0"/>
              <a:t>After the last item, enter a brief reason for the lateral transfer. Enter</a:t>
            </a:r>
          </a:p>
          <a:p>
            <a:r>
              <a:rPr lang="en-US" sz="800" dirty="0" smtClean="0"/>
              <a:t>“Lateral Transfer Approved By” and the signature block of the approving</a:t>
            </a:r>
          </a:p>
          <a:p>
            <a:r>
              <a:rPr lang="en-US" sz="800" dirty="0" smtClean="0"/>
              <a:t>authority (if known). Except USAR, a copy of the letter from the MUSARC/</a:t>
            </a:r>
          </a:p>
          <a:p>
            <a:r>
              <a:rPr lang="en-US" sz="800" dirty="0" smtClean="0"/>
              <a:t>MSC directing the transfer will be attached on the DA Form 3161 by both</a:t>
            </a:r>
          </a:p>
          <a:p>
            <a:r>
              <a:rPr lang="en-US" sz="800" dirty="0" smtClean="0"/>
              <a:t>gaining and losing PBOs.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7581105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Sample DA Form 3328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Legend for Figure 4-3;</a:t>
            </a:r>
          </a:p>
          <a:p>
            <a:r>
              <a:rPr lang="en-US" dirty="0"/>
              <a:t>Completion instructions by block number for DA Form 3328</a:t>
            </a:r>
          </a:p>
          <a:p>
            <a:r>
              <a:rPr lang="en-US" b="1" dirty="0"/>
              <a:t>Date posted </a:t>
            </a:r>
            <a:r>
              <a:rPr lang="en-US" dirty="0"/>
              <a:t>Enter the Julian date the page is prepared.</a:t>
            </a:r>
          </a:p>
          <a:p>
            <a:r>
              <a:rPr lang="en-US" b="1" dirty="0"/>
              <a:t>Balance </a:t>
            </a:r>
            <a:r>
              <a:rPr lang="en-US" dirty="0"/>
              <a:t>Enter “O” or balance from old page (ink entry).</a:t>
            </a:r>
          </a:p>
          <a:p>
            <a:r>
              <a:rPr lang="en-US" b="1" dirty="0"/>
              <a:t>UIC </a:t>
            </a:r>
            <a:r>
              <a:rPr lang="en-US" dirty="0"/>
              <a:t>Enter the unit identification code (ink or typewriter entry).</a:t>
            </a:r>
          </a:p>
          <a:p>
            <a:r>
              <a:rPr lang="en-US" b="1" dirty="0"/>
              <a:t>Authority </a:t>
            </a:r>
            <a:r>
              <a:rPr lang="en-US" dirty="0"/>
              <a:t>Enter the authorization document at identified in paragraph</a:t>
            </a:r>
          </a:p>
          <a:p>
            <a:r>
              <a:rPr lang="en-US" dirty="0"/>
              <a:t>4-1 (pencil entry).</a:t>
            </a:r>
          </a:p>
          <a:p>
            <a:r>
              <a:rPr lang="en-US" b="1" dirty="0"/>
              <a:t>Stock Number</a:t>
            </a:r>
          </a:p>
          <a:p>
            <a:r>
              <a:rPr lang="en-US" dirty="0"/>
              <a:t>1. Enter the stock number of the item (ink entry).</a:t>
            </a:r>
          </a:p>
          <a:p>
            <a:r>
              <a:rPr lang="pt-BR" dirty="0"/>
              <a:t>2 . F o r a m m u n i t i o n , e n t e r t h e F S C a n d D O D A m m u n i t i o n C o d e</a:t>
            </a:r>
          </a:p>
          <a:p>
            <a:r>
              <a:rPr lang="en-US" dirty="0"/>
              <a:t>(DODAC) (pencil entry).</a:t>
            </a:r>
          </a:p>
          <a:p>
            <a:r>
              <a:rPr lang="en-US" i="1" dirty="0"/>
              <a:t>Note. </a:t>
            </a:r>
            <a:r>
              <a:rPr lang="en-US" dirty="0"/>
              <a:t>A parenthetical entry may be used to identify colored furniture (pencil</a:t>
            </a:r>
          </a:p>
          <a:p>
            <a:r>
              <a:rPr lang="en-US" dirty="0"/>
              <a:t>entry).</a:t>
            </a:r>
          </a:p>
        </p:txBody>
      </p:sp>
    </p:spTree>
    <p:extLst>
      <p:ext uri="{BB962C8B-B14F-4D97-AF65-F5344CB8AC3E}">
        <p14:creationId xmlns:p14="http://schemas.microsoft.com/office/powerpoint/2010/main" val="212681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Sample of a DA Form 2765-1 as a request for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/>
              <a:t>Completion instructions by block number or letter for DA Form 2765-1</a:t>
            </a:r>
          </a:p>
          <a:p>
            <a:r>
              <a:rPr lang="en-US" b="1" dirty="0"/>
              <a:t>(A) </a:t>
            </a:r>
            <a:r>
              <a:rPr lang="en-US" dirty="0"/>
              <a:t>Enter the name and address of the SSA.</a:t>
            </a:r>
          </a:p>
          <a:p>
            <a:r>
              <a:rPr lang="en-US" b="1" dirty="0"/>
              <a:t>(B) </a:t>
            </a:r>
            <a:r>
              <a:rPr lang="en-US" dirty="0"/>
              <a:t>Enter the name and address of the requesting unit.</a:t>
            </a:r>
          </a:p>
          <a:p>
            <a:r>
              <a:rPr lang="en-US" b="1" dirty="0"/>
              <a:t>(4-6) </a:t>
            </a:r>
            <a:r>
              <a:rPr lang="en-US" dirty="0"/>
              <a:t>Enter the NSN of the item requested.</a:t>
            </a:r>
          </a:p>
          <a:p>
            <a:r>
              <a:rPr lang="en-US" b="1" dirty="0"/>
              <a:t>(7) </a:t>
            </a:r>
            <a:r>
              <a:rPr lang="en-US" dirty="0"/>
              <a:t>Enter the unit of issue.</a:t>
            </a:r>
          </a:p>
          <a:p>
            <a:r>
              <a:rPr lang="en-US" b="1" dirty="0"/>
              <a:t>(8) </a:t>
            </a:r>
            <a:r>
              <a:rPr lang="en-US" dirty="0"/>
              <a:t>Enter the quantity requested. Use all five positions. Enter zeros</a:t>
            </a:r>
          </a:p>
          <a:p>
            <a:r>
              <a:rPr lang="en-US" dirty="0"/>
              <a:t>(0) to the left of the quantity.</a:t>
            </a:r>
          </a:p>
          <a:p>
            <a:r>
              <a:rPr lang="en-US" b="1" dirty="0"/>
              <a:t>(9-10) </a:t>
            </a:r>
            <a:r>
              <a:rPr lang="en-US" dirty="0"/>
              <a:t>Enter the unit DOD Activity Address Code (DODAAC). For</a:t>
            </a:r>
          </a:p>
          <a:p>
            <a:r>
              <a:rPr lang="en-US" dirty="0"/>
              <a:t>classified COMSEC materiel, use the COMSEC account number.</a:t>
            </a:r>
          </a:p>
          <a:p>
            <a:r>
              <a:rPr lang="en-US" b="1" dirty="0"/>
              <a:t>(11) </a:t>
            </a:r>
            <a:r>
              <a:rPr lang="en-US" dirty="0"/>
              <a:t>Enter the Julian date.</a:t>
            </a:r>
          </a:p>
          <a:p>
            <a:r>
              <a:rPr lang="en-US" b="1" dirty="0"/>
              <a:t>(12) </a:t>
            </a:r>
            <a:r>
              <a:rPr lang="en-US" dirty="0"/>
              <a:t>Enter the document serial number.</a:t>
            </a:r>
          </a:p>
          <a:p>
            <a:r>
              <a:rPr lang="en-US" b="1" dirty="0"/>
              <a:t>(13) </a:t>
            </a:r>
            <a:r>
              <a:rPr lang="en-US" dirty="0"/>
              <a:t>Enter demand code. Use “R” for recurring or “N” for nonrecurring.</a:t>
            </a:r>
          </a:p>
          <a:p>
            <a:r>
              <a:rPr lang="en-US" b="1" dirty="0"/>
              <a:t>(18a) </a:t>
            </a:r>
            <a:r>
              <a:rPr lang="en-US" dirty="0"/>
              <a:t>Enter the proper End Item Code in block 18 or cc54-56. EIC’s</a:t>
            </a:r>
          </a:p>
          <a:p>
            <a:r>
              <a:rPr lang="en-US" dirty="0"/>
              <a:t>are listed in the AMDF for most major end item NSNs but not for repair</a:t>
            </a:r>
          </a:p>
          <a:p>
            <a:r>
              <a:rPr lang="en-US" dirty="0"/>
              <a:t>part NSNs. Use the EIC that identifies the major end item for which</a:t>
            </a:r>
          </a:p>
          <a:p>
            <a:r>
              <a:rPr lang="en-US" dirty="0"/>
              <a:t>the request applies. For example, If the part is being applied to a radio</a:t>
            </a:r>
          </a:p>
          <a:p>
            <a:r>
              <a:rPr lang="en-US" dirty="0"/>
              <a:t>which is installed on a truck, use the EIC for the radio, not the truck. If</a:t>
            </a:r>
          </a:p>
          <a:p>
            <a:r>
              <a:rPr lang="en-US" dirty="0"/>
              <a:t>an EIC has not been assigned to the end item, leave the EIC blank.</a:t>
            </a:r>
          </a:p>
          <a:p>
            <a:r>
              <a:rPr lang="en-US" b="1" dirty="0"/>
              <a:t>(18b) </a:t>
            </a:r>
            <a:r>
              <a:rPr lang="en-US" dirty="0"/>
              <a:t>If a major end item request, (as shown above) enter the Type</a:t>
            </a:r>
          </a:p>
          <a:p>
            <a:r>
              <a:rPr lang="en-US" dirty="0"/>
              <a:t>of Requirement Code (TRC) (app E). Enter the code in the 2d and 3d</a:t>
            </a:r>
          </a:p>
          <a:p>
            <a:r>
              <a:rPr lang="en-US" dirty="0"/>
              <a:t>positions of block 18.</a:t>
            </a:r>
          </a:p>
          <a:p>
            <a:r>
              <a:rPr lang="en-US" b="1" dirty="0"/>
              <a:t>(19) </a:t>
            </a:r>
            <a:r>
              <a:rPr lang="en-US" dirty="0"/>
              <a:t>Enter project code if assigned. Otherwise, leave blank.</a:t>
            </a:r>
          </a:p>
          <a:p>
            <a:r>
              <a:rPr lang="en-US" b="1" dirty="0"/>
              <a:t>(20) </a:t>
            </a:r>
            <a:r>
              <a:rPr lang="en-US" dirty="0"/>
              <a:t>Enter the priority designator.</a:t>
            </a:r>
          </a:p>
          <a:p>
            <a:r>
              <a:rPr lang="en-US" b="1" dirty="0"/>
              <a:t>(21) </a:t>
            </a:r>
            <a:r>
              <a:rPr lang="en-US" dirty="0"/>
              <a:t>Enter required delivery date or leave blank. Enter “999” for</a:t>
            </a:r>
          </a:p>
          <a:p>
            <a:r>
              <a:rPr lang="en-US" dirty="0"/>
              <a:t>NMCS requests requiring expedited handling originating overseas (or</a:t>
            </a:r>
          </a:p>
          <a:p>
            <a:r>
              <a:rPr lang="pt-BR" dirty="0"/>
              <a:t>i n C O N U S u n i t s d e p l o y i n g w i t h i n 3 0 d a y s ) . F o r a l l o t h e r N M C S /</a:t>
            </a:r>
          </a:p>
          <a:p>
            <a:r>
              <a:rPr lang="en-US" dirty="0"/>
              <a:t>ANMCS requests, enter “N” for NMCS or “E” for ANMCS in the 1st</a:t>
            </a:r>
          </a:p>
          <a:p>
            <a:r>
              <a:rPr lang="en-US" dirty="0"/>
              <a:t>position of block 21. Entries in the 2d and 3d position of block 21 may</a:t>
            </a:r>
          </a:p>
          <a:p>
            <a:r>
              <a:rPr lang="en-US" dirty="0"/>
              <a:t>indicate short required delivery date. When used, enter the number of</a:t>
            </a:r>
          </a:p>
          <a:p>
            <a:r>
              <a:rPr lang="en-US" dirty="0"/>
              <a:t>days within which the materiel is required.</a:t>
            </a:r>
          </a:p>
          <a:p>
            <a:r>
              <a:rPr lang="en-US" b="1" dirty="0"/>
              <a:t>(22) </a:t>
            </a:r>
            <a:r>
              <a:rPr lang="en-US" dirty="0"/>
              <a:t>Enter the proper advice code (app B) to give specific instructions</a:t>
            </a:r>
          </a:p>
          <a:p>
            <a:r>
              <a:rPr lang="en-US" dirty="0"/>
              <a:t>to the source of supply. Otherwise, leave blank.</a:t>
            </a:r>
          </a:p>
          <a:p>
            <a:r>
              <a:rPr lang="en-US" b="1" dirty="0"/>
              <a:t>(L) </a:t>
            </a:r>
            <a:r>
              <a:rPr lang="en-US" dirty="0"/>
              <a:t>Enter the cost detail account number when required.</a:t>
            </a:r>
          </a:p>
          <a:p>
            <a:r>
              <a:rPr lang="en-US" b="1" dirty="0"/>
              <a:t>(O) </a:t>
            </a:r>
            <a:r>
              <a:rPr lang="en-US" dirty="0"/>
              <a:t>Enter one or two words that describe the item requested.</a:t>
            </a:r>
          </a:p>
          <a:p>
            <a:r>
              <a:rPr lang="en-US" b="1" dirty="0"/>
              <a:t>(P) </a:t>
            </a:r>
            <a:r>
              <a:rPr lang="en-US" dirty="0"/>
              <a:t>Enter the type, number, date, and page number of the authorizing</a:t>
            </a:r>
          </a:p>
          <a:p>
            <a:r>
              <a:rPr lang="en-US" dirty="0"/>
              <a:t>publication and other applicable data, i.e., SLAC/MPL number.</a:t>
            </a:r>
          </a:p>
        </p:txBody>
      </p:sp>
    </p:spTree>
    <p:extLst>
      <p:ext uri="{BB962C8B-B14F-4D97-AF65-F5344CB8AC3E}">
        <p14:creationId xmlns:p14="http://schemas.microsoft.com/office/powerpoint/2010/main" val="37165310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 Form 4708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Legend for Figure 4-24;</a:t>
            </a:r>
          </a:p>
          <a:p>
            <a:r>
              <a:rPr lang="en-US" dirty="0"/>
              <a:t>Completion instructions by block name for DA Form 4708</a:t>
            </a:r>
          </a:p>
          <a:p>
            <a:r>
              <a:rPr lang="en-US" b="1" dirty="0"/>
              <a:t>Organization </a:t>
            </a:r>
            <a:r>
              <a:rPr lang="en-US" dirty="0"/>
              <a:t>Enter the reporting unit designation.</a:t>
            </a:r>
          </a:p>
          <a:p>
            <a:r>
              <a:rPr lang="en-US" b="1" dirty="0"/>
              <a:t>UIC </a:t>
            </a:r>
            <a:r>
              <a:rPr lang="en-US" dirty="0"/>
              <a:t>Enter the UIC of the property book or accountable record.</a:t>
            </a:r>
          </a:p>
          <a:p>
            <a:r>
              <a:rPr lang="en-US" b="1" dirty="0"/>
              <a:t>Date </a:t>
            </a:r>
            <a:r>
              <a:rPr lang="en-US" dirty="0"/>
              <a:t>Enter the 5-digit </a:t>
            </a:r>
            <a:r>
              <a:rPr lang="en-US" dirty="0" err="1"/>
              <a:t>julian</a:t>
            </a:r>
            <a:r>
              <a:rPr lang="en-US" dirty="0"/>
              <a:t> date comprised of the last two digits of</a:t>
            </a:r>
          </a:p>
          <a:p>
            <a:r>
              <a:rPr lang="en-US" dirty="0"/>
              <a:t>the calendar year and the </a:t>
            </a:r>
            <a:r>
              <a:rPr lang="en-US" dirty="0" err="1"/>
              <a:t>julian</a:t>
            </a:r>
            <a:r>
              <a:rPr lang="en-US" dirty="0"/>
              <a:t> day (e.g. 85121).</a:t>
            </a:r>
          </a:p>
          <a:p>
            <a:r>
              <a:rPr lang="en-US" b="1" dirty="0"/>
              <a:t>Description or Substitute </a:t>
            </a:r>
            <a:r>
              <a:rPr lang="en-US" dirty="0"/>
              <a:t>Enter the item description.</a:t>
            </a:r>
          </a:p>
          <a:p>
            <a:r>
              <a:rPr lang="en-US" b="1" dirty="0"/>
              <a:t>Authorized LIN </a:t>
            </a:r>
            <a:r>
              <a:rPr lang="en-US" dirty="0"/>
              <a:t>Enter the LIN from the authorization document.</a:t>
            </a:r>
          </a:p>
          <a:p>
            <a:r>
              <a:rPr lang="en-US" b="1" dirty="0"/>
              <a:t>Substitute LIN </a:t>
            </a:r>
            <a:r>
              <a:rPr lang="en-US" dirty="0"/>
              <a:t>Enter the LIN on the on-hand substitute for the authorized</a:t>
            </a:r>
          </a:p>
          <a:p>
            <a:r>
              <a:rPr lang="en-US" dirty="0"/>
              <a:t>item.</a:t>
            </a:r>
          </a:p>
          <a:p>
            <a:r>
              <a:rPr lang="en-US" b="1" dirty="0"/>
              <a:t>NSN of substitute </a:t>
            </a:r>
            <a:r>
              <a:rPr lang="en-US" dirty="0"/>
              <a:t>Enter the NSN of the substitute item on-hand.</a:t>
            </a:r>
          </a:p>
          <a:p>
            <a:r>
              <a:rPr lang="en-US" b="1" dirty="0"/>
              <a:t>New quantity </a:t>
            </a:r>
            <a:r>
              <a:rPr lang="en-US" dirty="0"/>
              <a:t>Enter the current balance on-hand of the substitute</a:t>
            </a:r>
          </a:p>
          <a:p>
            <a:r>
              <a:rPr lang="en-US" dirty="0"/>
              <a:t>item.</a:t>
            </a:r>
          </a:p>
          <a:p>
            <a:r>
              <a:rPr lang="en-US" b="1" dirty="0"/>
              <a:t>Name and grade of person completing the form </a:t>
            </a:r>
            <a:r>
              <a:rPr lang="en-US" dirty="0"/>
              <a:t>Enter the </a:t>
            </a:r>
            <a:r>
              <a:rPr lang="en-US" dirty="0" err="1"/>
              <a:t>Selfexplanatory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9058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Sample DA Form 2062 prepared as a hand or </a:t>
            </a:r>
            <a:r>
              <a:rPr lang="en-US" b="1" dirty="0" err="1"/>
              <a:t>subhand</a:t>
            </a:r>
            <a:r>
              <a:rPr lang="en-US" b="1" dirty="0"/>
              <a:t> receipt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33800" cy="4525963"/>
          </a:xfrm>
        </p:spPr>
        <p:txBody>
          <a:bodyPr>
            <a:normAutofit fontScale="25000" lnSpcReduction="20000"/>
          </a:bodyPr>
          <a:lstStyle/>
          <a:p>
            <a:r>
              <a:rPr lang="en-US" dirty="0"/>
              <a:t>Legend for Figure 5-1;</a:t>
            </a:r>
          </a:p>
          <a:p>
            <a:r>
              <a:rPr lang="en-US" dirty="0"/>
              <a:t>Completion instructions by block or column for DA Form 2062.</a:t>
            </a:r>
          </a:p>
          <a:p>
            <a:r>
              <a:rPr lang="en-US" b="1" dirty="0"/>
              <a:t>(1) Title </a:t>
            </a:r>
            <a:r>
              <a:rPr lang="en-US" dirty="0"/>
              <a:t>Line out the words annex number.</a:t>
            </a:r>
          </a:p>
          <a:p>
            <a:r>
              <a:rPr lang="en-US" b="1" dirty="0"/>
              <a:t>(2) From </a:t>
            </a:r>
            <a:r>
              <a:rPr lang="en-US" dirty="0"/>
              <a:t>Enter the name of the organization, unit, section, or squad</a:t>
            </a:r>
          </a:p>
          <a:p>
            <a:r>
              <a:rPr lang="en-US" dirty="0"/>
              <a:t>which issues the property. Do not enter a person’s name.</a:t>
            </a:r>
          </a:p>
          <a:p>
            <a:r>
              <a:rPr lang="en-US" b="1" dirty="0"/>
              <a:t>(3) To</a:t>
            </a:r>
            <a:r>
              <a:rPr lang="en-US" dirty="0"/>
              <a:t>—</a:t>
            </a:r>
          </a:p>
          <a:p>
            <a:r>
              <a:rPr lang="en-US" b="1" dirty="0"/>
              <a:t>1. </a:t>
            </a:r>
            <a:r>
              <a:rPr lang="en-US" dirty="0"/>
              <a:t>Enter the name of the unit, section, or squad to which the property</a:t>
            </a:r>
          </a:p>
          <a:p>
            <a:r>
              <a:rPr lang="en-US" dirty="0"/>
              <a:t>is issued.</a:t>
            </a:r>
          </a:p>
          <a:p>
            <a:r>
              <a:rPr lang="en-US" b="1" dirty="0"/>
              <a:t>2. </a:t>
            </a:r>
            <a:r>
              <a:rPr lang="en-US" dirty="0"/>
              <a:t>For quarters furniture or property of a personal nature, such as</a:t>
            </a:r>
          </a:p>
          <a:p>
            <a:r>
              <a:rPr lang="en-US" dirty="0"/>
              <a:t>sheets, pillow case, or bed, enter the name and rank of the person</a:t>
            </a:r>
          </a:p>
          <a:p>
            <a:r>
              <a:rPr lang="en-US" dirty="0"/>
              <a:t>receiving the property.</a:t>
            </a:r>
          </a:p>
          <a:p>
            <a:r>
              <a:rPr lang="en-US" b="1" dirty="0"/>
              <a:t>(4) Hand Receipt Number </a:t>
            </a:r>
            <a:r>
              <a:rPr lang="en-US" dirty="0"/>
              <a:t>Enter a locally designed number. Use it</a:t>
            </a:r>
          </a:p>
          <a:p>
            <a:r>
              <a:rPr lang="en-US" dirty="0"/>
              <a:t>to post the location of property in the property book. A number is not</a:t>
            </a:r>
          </a:p>
          <a:p>
            <a:r>
              <a:rPr lang="en-US" dirty="0"/>
              <a:t>required when property of a personal nature is issued directly to an</a:t>
            </a:r>
          </a:p>
          <a:p>
            <a:r>
              <a:rPr lang="en-US" dirty="0"/>
              <a:t>individual.</a:t>
            </a:r>
          </a:p>
          <a:p>
            <a:r>
              <a:rPr lang="en-US" b="1" dirty="0"/>
              <a:t>(a) Stock Number</a:t>
            </a:r>
            <a:r>
              <a:rPr lang="en-US" dirty="0"/>
              <a:t>—</a:t>
            </a:r>
          </a:p>
          <a:p>
            <a:r>
              <a:rPr lang="en-US" b="1" dirty="0"/>
              <a:t>1. </a:t>
            </a:r>
            <a:r>
              <a:rPr lang="en-US" dirty="0"/>
              <a:t>Enter the stock number of the item being described.</a:t>
            </a:r>
          </a:p>
          <a:p>
            <a:r>
              <a:rPr lang="en-US" b="1" dirty="0"/>
              <a:t>2. </a:t>
            </a:r>
            <a:r>
              <a:rPr lang="en-US" dirty="0"/>
              <a:t>Line item number (LIN) may be entered for identifying items to be</a:t>
            </a:r>
          </a:p>
          <a:p>
            <a:r>
              <a:rPr lang="en-US" dirty="0"/>
              <a:t>inventoried on a cyclic basis (ink or pencil entry).</a:t>
            </a:r>
          </a:p>
          <a:p>
            <a:r>
              <a:rPr lang="en-US" b="1" dirty="0"/>
              <a:t>(b) Item Description</a:t>
            </a:r>
            <a:r>
              <a:rPr lang="en-US" dirty="0"/>
              <a:t>—</a:t>
            </a:r>
          </a:p>
          <a:p>
            <a:r>
              <a:rPr lang="en-US" b="1" dirty="0"/>
              <a:t>1. </a:t>
            </a:r>
            <a:r>
              <a:rPr lang="en-US" dirty="0"/>
              <a:t>Enter enough words to identify the item. Include the make or</a:t>
            </a:r>
          </a:p>
          <a:p>
            <a:r>
              <a:rPr lang="en-US" dirty="0"/>
              <a:t>model number if the item has one.</a:t>
            </a:r>
          </a:p>
          <a:p>
            <a:r>
              <a:rPr lang="en-US" b="1" dirty="0"/>
              <a:t>2. </a:t>
            </a:r>
            <a:r>
              <a:rPr lang="en-US" dirty="0"/>
              <a:t>Enter the type, number, date, and changes in force of the publication</a:t>
            </a:r>
          </a:p>
          <a:p>
            <a:r>
              <a:rPr lang="en-US" dirty="0"/>
              <a:t>that contains the basic issue items list (BIIL), mandatory discretionary</a:t>
            </a:r>
          </a:p>
          <a:p>
            <a:r>
              <a:rPr lang="en-US" dirty="0"/>
              <a:t>components, or other components list (ink or pencil entry). The</a:t>
            </a:r>
          </a:p>
          <a:p>
            <a:r>
              <a:rPr lang="en-US" dirty="0"/>
              <a:t>publication number will normally be an operator’s technical manual (-</a:t>
            </a:r>
          </a:p>
          <a:p>
            <a:r>
              <a:rPr lang="en-US" dirty="0"/>
              <a:t>10 series) or supply catalog (SC). This entry will be made above the</a:t>
            </a:r>
          </a:p>
          <a:p>
            <a:r>
              <a:rPr lang="en-US" dirty="0"/>
              <a:t>item description and within the same block.</a:t>
            </a:r>
          </a:p>
          <a:p>
            <a:r>
              <a:rPr lang="en-US" i="1" dirty="0"/>
              <a:t>Note. </a:t>
            </a:r>
            <a:r>
              <a:rPr lang="en-US" dirty="0"/>
              <a:t>Use DA PAM 25-30, chapter 12, to research the publication data</a:t>
            </a:r>
          </a:p>
          <a:p>
            <a:r>
              <a:rPr lang="en-US" dirty="0"/>
              <a:t>required.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3962400" y="1447800"/>
            <a:ext cx="4572000" cy="32932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b="1" dirty="0"/>
              <a:t>3. </a:t>
            </a:r>
            <a:r>
              <a:rPr lang="en-US" sz="800" dirty="0"/>
              <a:t>Enter serial/registration numbers when recorded on the property</a:t>
            </a:r>
          </a:p>
          <a:p>
            <a:r>
              <a:rPr lang="en-US" sz="800" dirty="0"/>
              <a:t>book. Line out serial numbers when the item is turned in.</a:t>
            </a:r>
          </a:p>
          <a:p>
            <a:r>
              <a:rPr lang="en-US" sz="800" b="1" dirty="0"/>
              <a:t>c - * </a:t>
            </a:r>
            <a:r>
              <a:rPr lang="en-US" sz="800" dirty="0"/>
              <a:t>When used as a hand or </a:t>
            </a:r>
            <a:r>
              <a:rPr lang="en-US" sz="800" dirty="0" err="1"/>
              <a:t>subhand</a:t>
            </a:r>
            <a:r>
              <a:rPr lang="en-US" sz="800" dirty="0"/>
              <a:t> receipt, enter the hand</a:t>
            </a:r>
          </a:p>
          <a:p>
            <a:r>
              <a:rPr lang="en-US" sz="800" dirty="0"/>
              <a:t>receipt annex number for the item (pencil entry). If hand receipt</a:t>
            </a:r>
          </a:p>
          <a:p>
            <a:r>
              <a:rPr lang="en-US" sz="800" dirty="0"/>
              <a:t>annex is not required, leave blank. Hand receipt for quarters furniture,</a:t>
            </a:r>
          </a:p>
          <a:p>
            <a:r>
              <a:rPr lang="en-US" sz="800" dirty="0"/>
              <a:t>enter the proper condition code at time of issue (ink or pencil</a:t>
            </a:r>
          </a:p>
          <a:p>
            <a:r>
              <a:rPr lang="en-US" sz="800" dirty="0"/>
              <a:t>entry). Condition codes are listed below. (Entry required only for</a:t>
            </a:r>
          </a:p>
          <a:p>
            <a:r>
              <a:rPr lang="en-US" sz="800" dirty="0"/>
              <a:t>family quarters occupants.)</a:t>
            </a:r>
          </a:p>
          <a:p>
            <a:r>
              <a:rPr lang="en-US" sz="800" b="1" dirty="0"/>
              <a:t>d - SEC </a:t>
            </a:r>
            <a:r>
              <a:rPr lang="en-US" sz="800" dirty="0"/>
              <a:t>Enter the CIIC, formerly, SEC code of the item (pencil,</a:t>
            </a:r>
          </a:p>
          <a:p>
            <a:r>
              <a:rPr lang="en-US" sz="800" dirty="0"/>
              <a:t>ink, or typewriter entry). This code is in the AMDF.</a:t>
            </a:r>
          </a:p>
          <a:p>
            <a:r>
              <a:rPr lang="en-US" sz="800" b="1" dirty="0"/>
              <a:t>e - UI </a:t>
            </a:r>
            <a:r>
              <a:rPr lang="en-US" sz="800" dirty="0"/>
              <a:t>Enter the unit of issue (pencil, ink, or typewriter entry).</a:t>
            </a:r>
          </a:p>
          <a:p>
            <a:r>
              <a:rPr lang="en-US" sz="800" b="1" dirty="0"/>
              <a:t>f - </a:t>
            </a:r>
            <a:r>
              <a:rPr lang="en-US" sz="800" b="1" dirty="0" err="1"/>
              <a:t>Qty</a:t>
            </a:r>
            <a:r>
              <a:rPr lang="en-US" sz="800" b="1" dirty="0"/>
              <a:t> </a:t>
            </a:r>
            <a:r>
              <a:rPr lang="en-US" sz="800" b="1" dirty="0" err="1"/>
              <a:t>Auth</a:t>
            </a:r>
            <a:r>
              <a:rPr lang="en-US" sz="800" b="1" dirty="0"/>
              <a:t> </a:t>
            </a:r>
            <a:r>
              <a:rPr lang="en-US" sz="800" dirty="0"/>
              <a:t>Enter the quantity authorized to be on hand (pencil,</a:t>
            </a:r>
          </a:p>
          <a:p>
            <a:r>
              <a:rPr lang="en-US" sz="800" dirty="0"/>
              <a:t>ink, or typewriter entry).</a:t>
            </a:r>
          </a:p>
          <a:p>
            <a:r>
              <a:rPr lang="en-US" sz="800" b="1" dirty="0"/>
              <a:t>(A thru F)</a:t>
            </a:r>
          </a:p>
          <a:p>
            <a:r>
              <a:rPr lang="en-US" sz="800" b="1" dirty="0"/>
              <a:t>1. </a:t>
            </a:r>
            <a:r>
              <a:rPr lang="en-US" sz="800" dirty="0"/>
              <a:t>Enter the quantity on hand for each item listed. Line out all</a:t>
            </a:r>
          </a:p>
          <a:p>
            <a:r>
              <a:rPr lang="en-US" sz="800" dirty="0"/>
              <a:t>unused blocks in columns with recorded quantities.</a:t>
            </a:r>
          </a:p>
          <a:p>
            <a:r>
              <a:rPr lang="en-US" sz="800" b="1" dirty="0"/>
              <a:t>2. </a:t>
            </a:r>
            <a:r>
              <a:rPr lang="en-US" sz="800" dirty="0"/>
              <a:t>Advance all quantities to the next quantity column when quantities</a:t>
            </a:r>
          </a:p>
          <a:p>
            <a:r>
              <a:rPr lang="en-US" sz="800" dirty="0"/>
              <a:t>change. Quantities must be advanced when changing hand or</a:t>
            </a:r>
          </a:p>
          <a:p>
            <a:r>
              <a:rPr lang="en-US" sz="800" dirty="0" err="1"/>
              <a:t>subhand</a:t>
            </a:r>
            <a:r>
              <a:rPr lang="en-US" sz="800" dirty="0"/>
              <a:t> receipt holders.</a:t>
            </a:r>
          </a:p>
          <a:p>
            <a:r>
              <a:rPr lang="en-US" sz="800" b="1" dirty="0"/>
              <a:t>3. </a:t>
            </a:r>
            <a:r>
              <a:rPr lang="en-US" sz="800" dirty="0"/>
              <a:t>The person receiving the property will sign, enter his or her</a:t>
            </a:r>
          </a:p>
          <a:p>
            <a:r>
              <a:rPr lang="en-US" sz="800" dirty="0"/>
              <a:t>rank and date the proper quantity column on the last page (ink</a:t>
            </a:r>
          </a:p>
          <a:p>
            <a:r>
              <a:rPr lang="en-US" sz="800" dirty="0"/>
              <a:t>entry). The last page is the last numbered page. It may be an odd or</a:t>
            </a:r>
          </a:p>
          <a:p>
            <a:r>
              <a:rPr lang="en-US" sz="800" dirty="0"/>
              <a:t>even number. The last page may be reserved for signatures only.</a:t>
            </a:r>
          </a:p>
          <a:p>
            <a:r>
              <a:rPr lang="en-US" sz="800" dirty="0"/>
              <a:t>(The original page will have an original signature; the copy may</a:t>
            </a:r>
          </a:p>
          <a:p>
            <a:r>
              <a:rPr lang="en-US" sz="800" dirty="0"/>
              <a:t>have a carbon signature.)</a:t>
            </a:r>
          </a:p>
          <a:p>
            <a:r>
              <a:rPr lang="en-US" sz="800" dirty="0" smtClean="0"/>
              <a:t>.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5392238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Sample DA Form 2062 prepared as a hand or </a:t>
            </a:r>
            <a:r>
              <a:rPr lang="en-US" b="1" dirty="0" err="1"/>
              <a:t>subhand</a:t>
            </a:r>
            <a:r>
              <a:rPr lang="en-US" b="1" dirty="0"/>
              <a:t> receipt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b="1" dirty="0" smtClean="0"/>
              <a:t>(5) </a:t>
            </a:r>
            <a:r>
              <a:rPr lang="en-US" dirty="0" smtClean="0"/>
              <a:t>Self explanatory.</a:t>
            </a:r>
          </a:p>
          <a:p>
            <a:r>
              <a:rPr lang="en-US" b="1" dirty="0" smtClean="0"/>
              <a:t>Condition Codes (For Quarters Furniture Only)</a:t>
            </a:r>
          </a:p>
          <a:p>
            <a:r>
              <a:rPr lang="en-US" dirty="0" smtClean="0"/>
              <a:t>BE--Bent</a:t>
            </a:r>
          </a:p>
          <a:p>
            <a:r>
              <a:rPr lang="en-US" dirty="0" smtClean="0"/>
              <a:t>BR--Broken</a:t>
            </a:r>
          </a:p>
          <a:p>
            <a:r>
              <a:rPr lang="en-US" dirty="0" smtClean="0"/>
              <a:t>BU--Burned</a:t>
            </a:r>
          </a:p>
          <a:p>
            <a:r>
              <a:rPr lang="en-US" dirty="0" smtClean="0"/>
              <a:t>CH--Chipped</a:t>
            </a:r>
          </a:p>
          <a:p>
            <a:r>
              <a:rPr lang="en-US" dirty="0" smtClean="0"/>
              <a:t>D--Dented</a:t>
            </a:r>
          </a:p>
          <a:p>
            <a:r>
              <a:rPr lang="en-US" dirty="0" smtClean="0"/>
              <a:t>F--Faded</a:t>
            </a:r>
          </a:p>
          <a:p>
            <a:r>
              <a:rPr lang="en-US" dirty="0" smtClean="0"/>
              <a:t>G--Gouged</a:t>
            </a:r>
          </a:p>
          <a:p>
            <a:r>
              <a:rPr lang="en-US" dirty="0" smtClean="0"/>
              <a:t>L--Loose</a:t>
            </a:r>
          </a:p>
          <a:p>
            <a:r>
              <a:rPr lang="en-US" dirty="0" smtClean="0"/>
              <a:t>M--Marred</a:t>
            </a:r>
          </a:p>
          <a:p>
            <a:r>
              <a:rPr lang="en-US" dirty="0" smtClean="0"/>
              <a:t>MI--Mildewed</a:t>
            </a:r>
          </a:p>
          <a:p>
            <a:r>
              <a:rPr lang="en-US" dirty="0" smtClean="0"/>
              <a:t>MO--</a:t>
            </a:r>
            <a:r>
              <a:rPr lang="en-US" dirty="0" err="1" smtClean="0"/>
              <a:t>Motheaten</a:t>
            </a:r>
            <a:endParaRPr lang="en-US" dirty="0" smtClean="0"/>
          </a:p>
          <a:p>
            <a:r>
              <a:rPr lang="en-US" dirty="0" smtClean="0"/>
              <a:t>R--Rubbed</a:t>
            </a:r>
          </a:p>
          <a:p>
            <a:r>
              <a:rPr lang="en-US" dirty="0" smtClean="0"/>
              <a:t>RU--Rusted</a:t>
            </a:r>
          </a:p>
          <a:p>
            <a:r>
              <a:rPr lang="en-US" dirty="0" smtClean="0"/>
              <a:t>SC--Scratched</a:t>
            </a:r>
          </a:p>
          <a:p>
            <a:r>
              <a:rPr lang="en-US" dirty="0" smtClean="0"/>
              <a:t>SO--Soiled</a:t>
            </a:r>
          </a:p>
          <a:p>
            <a:r>
              <a:rPr lang="en-US" dirty="0" smtClean="0"/>
              <a:t>T--Torn</a:t>
            </a:r>
          </a:p>
          <a:p>
            <a:r>
              <a:rPr lang="en-US" dirty="0" smtClean="0"/>
              <a:t>W--Badly Worn</a:t>
            </a:r>
          </a:p>
          <a:p>
            <a:r>
              <a:rPr lang="en-US" dirty="0" smtClean="0"/>
              <a:t>Z--Cracked</a:t>
            </a:r>
          </a:p>
          <a:p>
            <a:r>
              <a:rPr lang="en-US" i="1" dirty="0" smtClean="0"/>
              <a:t>Note. </a:t>
            </a:r>
            <a:r>
              <a:rPr lang="en-US" dirty="0" smtClean="0"/>
              <a:t>All entries will be made in ink or typewritten unless otherwise stated.</a:t>
            </a:r>
          </a:p>
          <a:p>
            <a:r>
              <a:rPr lang="en-US" dirty="0" smtClean="0"/>
              <a:t>Make corrections of errors in the stock number or item description columns</a:t>
            </a:r>
          </a:p>
          <a:p>
            <a:r>
              <a:rPr lang="en-US" dirty="0" smtClean="0"/>
              <a:t>by drawing a single line through the wrong data and writing the correct data</a:t>
            </a:r>
          </a:p>
          <a:p>
            <a:r>
              <a:rPr lang="en-US" dirty="0" smtClean="0"/>
              <a:t>above the lined-out error. Correct quantity-column error by entering the</a:t>
            </a:r>
          </a:p>
          <a:p>
            <a:r>
              <a:rPr lang="en-US" dirty="0" smtClean="0"/>
              <a:t>correct quantity in the next column, carrying all other quantities forward to</a:t>
            </a:r>
          </a:p>
          <a:p>
            <a:r>
              <a:rPr lang="en-US" dirty="0" smtClean="0"/>
              <a:t>the new column, and having the hand receipt holder sign both columns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344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Sample DA Form 3161 prepared as a change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32500" lnSpcReduction="20000"/>
          </a:bodyPr>
          <a:lstStyle/>
          <a:p>
            <a:r>
              <a:rPr lang="en-US" dirty="0"/>
              <a:t>Legend for Figure 5-3;</a:t>
            </a:r>
          </a:p>
          <a:p>
            <a:r>
              <a:rPr lang="en-US" dirty="0"/>
              <a:t>Completion instructions by block or column for DA Form 3161.</a:t>
            </a:r>
          </a:p>
          <a:p>
            <a:r>
              <a:rPr lang="en-US" b="1" dirty="0"/>
              <a:t>Issue </a:t>
            </a:r>
            <a:r>
              <a:rPr lang="en-US" dirty="0"/>
              <a:t>Enter “X” when used for an issue.</a:t>
            </a:r>
          </a:p>
          <a:p>
            <a:r>
              <a:rPr lang="en-US" b="1" dirty="0"/>
              <a:t>Turn-In </a:t>
            </a:r>
            <a:r>
              <a:rPr lang="en-US" dirty="0"/>
              <a:t>Enter “X” when used for a turn-in.</a:t>
            </a:r>
          </a:p>
          <a:p>
            <a:r>
              <a:rPr lang="en-US" b="1" dirty="0"/>
              <a:t>Sheet No. </a:t>
            </a:r>
            <a:r>
              <a:rPr lang="en-US" dirty="0"/>
              <a:t>Number sheets consecutively.</a:t>
            </a:r>
          </a:p>
          <a:p>
            <a:r>
              <a:rPr lang="en-US" b="1" dirty="0"/>
              <a:t>No. Sheets </a:t>
            </a:r>
            <a:r>
              <a:rPr lang="en-US" dirty="0"/>
              <a:t>Enter total number of sheets.</a:t>
            </a:r>
          </a:p>
          <a:p>
            <a:r>
              <a:rPr lang="en-US" b="1" dirty="0"/>
              <a:t>(1)</a:t>
            </a:r>
            <a:r>
              <a:rPr lang="en-US" dirty="0"/>
              <a:t>—</a:t>
            </a:r>
          </a:p>
          <a:p>
            <a:r>
              <a:rPr lang="en-US" b="1" dirty="0"/>
              <a:t>Send to </a:t>
            </a:r>
            <a:r>
              <a:rPr lang="en-US" dirty="0"/>
              <a:t>Enter the name, UIC, and hand or </a:t>
            </a:r>
            <a:r>
              <a:rPr lang="en-US" dirty="0" err="1"/>
              <a:t>subhand</a:t>
            </a:r>
            <a:r>
              <a:rPr lang="en-US" dirty="0"/>
              <a:t> receipt number</a:t>
            </a:r>
          </a:p>
          <a:p>
            <a:r>
              <a:rPr lang="en-US" dirty="0"/>
              <a:t>(if applicable) of the organization, unit, section, squad, receiving the</a:t>
            </a:r>
          </a:p>
          <a:p>
            <a:r>
              <a:rPr lang="en-US" dirty="0"/>
              <a:t>items.</a:t>
            </a:r>
          </a:p>
          <a:p>
            <a:r>
              <a:rPr lang="en-US" b="1" dirty="0"/>
              <a:t>2. </a:t>
            </a:r>
            <a:r>
              <a:rPr lang="en-US" dirty="0"/>
              <a:t>For issue of quarters furniture or property of a personal nature,</a:t>
            </a:r>
          </a:p>
          <a:p>
            <a:r>
              <a:rPr lang="en-US" dirty="0"/>
              <a:t>such as sheets, pillowcase, or bed, enter the name and rank of the</a:t>
            </a:r>
          </a:p>
          <a:p>
            <a:r>
              <a:rPr lang="en-US" dirty="0"/>
              <a:t>person receiving the property.</a:t>
            </a:r>
          </a:p>
          <a:p>
            <a:r>
              <a:rPr lang="en-US" b="1" dirty="0"/>
              <a:t>Request From</a:t>
            </a:r>
            <a:r>
              <a:rPr lang="en-US" dirty="0"/>
              <a:t>—</a:t>
            </a:r>
          </a:p>
          <a:p>
            <a:r>
              <a:rPr lang="en-US" b="1" dirty="0"/>
              <a:t>1. </a:t>
            </a:r>
            <a:r>
              <a:rPr lang="en-US" dirty="0"/>
              <a:t>Enter the name, UIC, and hand or </a:t>
            </a:r>
            <a:r>
              <a:rPr lang="en-US" dirty="0" err="1"/>
              <a:t>subhand</a:t>
            </a:r>
            <a:r>
              <a:rPr lang="en-US" dirty="0"/>
              <a:t> receipt number (if</a:t>
            </a:r>
          </a:p>
          <a:p>
            <a:r>
              <a:rPr lang="en-US" dirty="0"/>
              <a:t>applicable) of the organization, unit, section, squad, which issues or</a:t>
            </a:r>
          </a:p>
          <a:p>
            <a:r>
              <a:rPr lang="en-US" dirty="0"/>
              <a:t>turns in the items.</a:t>
            </a:r>
          </a:p>
          <a:p>
            <a:r>
              <a:rPr lang="en-US" b="1" dirty="0"/>
              <a:t>2. </a:t>
            </a:r>
            <a:r>
              <a:rPr lang="en-US" dirty="0"/>
              <a:t>For turn-in of quarters furniture or property of a personal nature,</a:t>
            </a:r>
          </a:p>
          <a:p>
            <a:r>
              <a:rPr lang="en-US" dirty="0"/>
              <a:t>such as sheets, pillowcase, or bed, enter the name and rank of the</a:t>
            </a:r>
          </a:p>
          <a:p>
            <a:r>
              <a:rPr lang="en-US" dirty="0"/>
              <a:t>person who turns in the items.</a:t>
            </a:r>
          </a:p>
          <a:p>
            <a:r>
              <a:rPr lang="en-US" b="1" dirty="0"/>
              <a:t>Request No. </a:t>
            </a:r>
            <a:r>
              <a:rPr lang="en-US" dirty="0"/>
              <a:t>Enter “Change Document.”</a:t>
            </a:r>
          </a:p>
          <a:p>
            <a:r>
              <a:rPr lang="en-US" b="1" dirty="0" err="1"/>
              <a:t>Colunm</a:t>
            </a:r>
            <a:r>
              <a:rPr lang="en-US" b="1" dirty="0"/>
              <a:t> 12a </a:t>
            </a:r>
            <a:r>
              <a:rPr lang="en-US" dirty="0"/>
              <a:t>Enter the item number, in sequence, for each item</a:t>
            </a:r>
          </a:p>
          <a:p>
            <a:r>
              <a:rPr lang="en-US" dirty="0"/>
              <a:t>issued or turned in.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495800" y="1676400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b="1" dirty="0"/>
              <a:t>Column 12b </a:t>
            </a:r>
            <a:r>
              <a:rPr lang="en-US" sz="800" dirty="0"/>
              <a:t>Enter the stock number and LIN (if available), of each</a:t>
            </a:r>
          </a:p>
          <a:p>
            <a:r>
              <a:rPr lang="en-US" sz="800" dirty="0"/>
              <a:t>item issued or turned in.</a:t>
            </a:r>
          </a:p>
          <a:p>
            <a:r>
              <a:rPr lang="en-US" sz="800" b="1" dirty="0"/>
              <a:t>Column 12c</a:t>
            </a:r>
            <a:r>
              <a:rPr lang="en-US" sz="800" dirty="0"/>
              <a:t>—</a:t>
            </a:r>
          </a:p>
          <a:p>
            <a:r>
              <a:rPr lang="en-US" sz="800" b="1" dirty="0"/>
              <a:t>1. </a:t>
            </a:r>
            <a:r>
              <a:rPr lang="en-US" sz="800" dirty="0"/>
              <a:t>Enter a description of the item. Include the make or model if the</a:t>
            </a:r>
          </a:p>
          <a:p>
            <a:r>
              <a:rPr lang="en-US" sz="800" dirty="0"/>
              <a:t>item has one.</a:t>
            </a:r>
          </a:p>
          <a:p>
            <a:r>
              <a:rPr lang="en-US" sz="800" b="1" dirty="0"/>
              <a:t>2. </a:t>
            </a:r>
            <a:r>
              <a:rPr lang="en-US" sz="800" dirty="0"/>
              <a:t>Enter serial numbers when recorded on the property book, hand,</a:t>
            </a:r>
          </a:p>
          <a:p>
            <a:r>
              <a:rPr lang="en-US" sz="800" dirty="0"/>
              <a:t>or </a:t>
            </a:r>
            <a:r>
              <a:rPr lang="en-US" sz="800" dirty="0" err="1"/>
              <a:t>subhand</a:t>
            </a:r>
            <a:r>
              <a:rPr lang="en-US" sz="800" dirty="0"/>
              <a:t> receipt.</a:t>
            </a:r>
          </a:p>
          <a:p>
            <a:r>
              <a:rPr lang="en-US" sz="800" b="1" dirty="0"/>
              <a:t>3. </a:t>
            </a:r>
            <a:r>
              <a:rPr lang="en-US" sz="800" dirty="0"/>
              <a:t>Enter the CIIC code of the item. This code is in the AMDF.</a:t>
            </a:r>
          </a:p>
          <a:p>
            <a:r>
              <a:rPr lang="en-US" sz="800" b="1" dirty="0"/>
              <a:t>4. </a:t>
            </a:r>
            <a:r>
              <a:rPr lang="en-US" sz="800" dirty="0"/>
              <a:t>Enter the condition code of quarters furniture. Codes are shown in</a:t>
            </a:r>
          </a:p>
          <a:p>
            <a:r>
              <a:rPr lang="en-US" sz="800" dirty="0"/>
              <a:t>figure 5-1.</a:t>
            </a:r>
          </a:p>
          <a:p>
            <a:r>
              <a:rPr lang="en-US" sz="800" b="1" dirty="0"/>
              <a:t>Column 12d </a:t>
            </a:r>
            <a:r>
              <a:rPr lang="en-US" sz="800" dirty="0"/>
              <a:t>Enter the unit of issue.</a:t>
            </a:r>
          </a:p>
          <a:p>
            <a:r>
              <a:rPr lang="en-US" sz="800" b="1" dirty="0"/>
              <a:t>Column 12e </a:t>
            </a:r>
            <a:r>
              <a:rPr lang="en-US" sz="800" dirty="0"/>
              <a:t>Enter the quantity to be issued or turned in.</a:t>
            </a:r>
          </a:p>
          <a:p>
            <a:r>
              <a:rPr lang="pt-BR" sz="800" b="1" dirty="0"/>
              <a:t>C o l u m n 1 2 f </a:t>
            </a:r>
            <a:r>
              <a:rPr lang="pt-BR" sz="800" dirty="0"/>
              <a:t>E n t e r t h e p r o p e r i s s u e o r t u r n - i n c o d e . C o d e s a r e</a:t>
            </a:r>
          </a:p>
          <a:p>
            <a:r>
              <a:rPr lang="en-US" sz="800" dirty="0"/>
              <a:t>shown on the form.</a:t>
            </a:r>
          </a:p>
          <a:p>
            <a:r>
              <a:rPr lang="en-US" sz="800" b="1" dirty="0"/>
              <a:t>Column 12g </a:t>
            </a:r>
            <a:r>
              <a:rPr lang="en-US" sz="800" dirty="0"/>
              <a:t>The person that signs block 15 will enter the quantity</a:t>
            </a:r>
          </a:p>
          <a:p>
            <a:r>
              <a:rPr lang="en-US" sz="800" dirty="0"/>
              <a:t>received.</a:t>
            </a:r>
          </a:p>
          <a:p>
            <a:r>
              <a:rPr lang="en-US" sz="800" i="1" dirty="0"/>
              <a:t>Note. </a:t>
            </a:r>
            <a:r>
              <a:rPr lang="en-US" sz="800" dirty="0"/>
              <a:t>Enter “Nothing Follows” below the last item entered on the form.</a:t>
            </a:r>
          </a:p>
          <a:p>
            <a:r>
              <a:rPr lang="en-US" sz="800" dirty="0"/>
              <a:t>Make this entry in the item description column.</a:t>
            </a:r>
          </a:p>
          <a:p>
            <a:r>
              <a:rPr lang="en-US" sz="800" b="1" dirty="0"/>
              <a:t>Block 13 </a:t>
            </a:r>
            <a:r>
              <a:rPr lang="en-US" sz="800" dirty="0"/>
              <a:t>The person who issues or turns in will print name, date</a:t>
            </a:r>
          </a:p>
          <a:p>
            <a:r>
              <a:rPr lang="en-US" sz="800" dirty="0"/>
              <a:t>and sign this block. Include rank.</a:t>
            </a:r>
          </a:p>
          <a:p>
            <a:r>
              <a:rPr lang="en-US" sz="800" b="1" dirty="0"/>
              <a:t>Block 15 </a:t>
            </a:r>
            <a:r>
              <a:rPr lang="en-US" sz="800" dirty="0"/>
              <a:t>The person receiving the issue or turn-in will print</a:t>
            </a:r>
          </a:p>
          <a:p>
            <a:r>
              <a:rPr lang="en-US" sz="800" dirty="0"/>
              <a:t>name, date and sign this block. Include rank.</a:t>
            </a:r>
          </a:p>
          <a:p>
            <a:r>
              <a:rPr lang="en-US" sz="800" i="1" dirty="0"/>
              <a:t>Note. </a:t>
            </a:r>
            <a:r>
              <a:rPr lang="en-US" sz="800" dirty="0"/>
              <a:t>All entries except signatures will be made in ink or typewritten.</a:t>
            </a:r>
          </a:p>
          <a:p>
            <a:r>
              <a:rPr lang="en-US" sz="800" dirty="0"/>
              <a:t>Signatures will be handwritten in ink.</a:t>
            </a:r>
          </a:p>
        </p:txBody>
      </p:sp>
    </p:spTree>
    <p:extLst>
      <p:ext uri="{BB962C8B-B14F-4D97-AF65-F5344CB8AC3E}">
        <p14:creationId xmlns:p14="http://schemas.microsoft.com/office/powerpoint/2010/main" val="42729668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Sample of a DA Form 3161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/>
              <a:t>Legend for Figure 5-4;</a:t>
            </a:r>
          </a:p>
          <a:p>
            <a:r>
              <a:rPr lang="en-US" dirty="0"/>
              <a:t>Completion instructions by block or column for DA Form 3161 prepared</a:t>
            </a:r>
          </a:p>
          <a:p>
            <a:r>
              <a:rPr lang="en-US" dirty="0"/>
              <a:t>as a temporary hand receipt.</a:t>
            </a:r>
          </a:p>
          <a:p>
            <a:r>
              <a:rPr lang="en-US" b="1" dirty="0"/>
              <a:t>Issue </a:t>
            </a:r>
            <a:r>
              <a:rPr lang="en-US" dirty="0"/>
              <a:t>Enter “X.”</a:t>
            </a:r>
          </a:p>
          <a:p>
            <a:r>
              <a:rPr lang="en-US" b="1" dirty="0"/>
              <a:t>Sheet No. </a:t>
            </a:r>
            <a:r>
              <a:rPr lang="en-US" dirty="0"/>
              <a:t>Number sheets consecutively.</a:t>
            </a:r>
          </a:p>
          <a:p>
            <a:r>
              <a:rPr lang="en-US" b="1" dirty="0"/>
              <a:t>No. Sheets </a:t>
            </a:r>
            <a:r>
              <a:rPr lang="en-US" dirty="0"/>
              <a:t>Enter total number of sheets.</a:t>
            </a:r>
          </a:p>
          <a:p>
            <a:r>
              <a:rPr lang="en-US" b="1" dirty="0"/>
              <a:t>Send to</a:t>
            </a:r>
          </a:p>
          <a:p>
            <a:r>
              <a:rPr lang="en-US" b="1" dirty="0"/>
              <a:t>1. </a:t>
            </a:r>
            <a:r>
              <a:rPr lang="en-US" dirty="0"/>
              <a:t>Enter the name and the UIC (if applicable) of the organization,</a:t>
            </a:r>
          </a:p>
          <a:p>
            <a:r>
              <a:rPr lang="en-US" dirty="0"/>
              <a:t>unit, section, squad, receiving the issue.</a:t>
            </a:r>
          </a:p>
          <a:p>
            <a:r>
              <a:rPr lang="en-US" b="1" dirty="0"/>
              <a:t>2. </a:t>
            </a:r>
            <a:r>
              <a:rPr lang="en-US" dirty="0"/>
              <a:t>For issue of quarters furniture or property of a personal nature,</a:t>
            </a:r>
          </a:p>
          <a:p>
            <a:r>
              <a:rPr lang="en-US" dirty="0"/>
              <a:t>such as sheets, pillowcase, or bed, enter the name and rank of the</a:t>
            </a:r>
          </a:p>
          <a:p>
            <a:r>
              <a:rPr lang="en-US" dirty="0"/>
              <a:t>person receiving the issue.</a:t>
            </a:r>
          </a:p>
          <a:p>
            <a:r>
              <a:rPr lang="en-US" b="1" dirty="0"/>
              <a:t>Request From </a:t>
            </a:r>
            <a:r>
              <a:rPr lang="en-US" dirty="0"/>
              <a:t>Enter the name and the UIC (if applicable) of the</a:t>
            </a:r>
          </a:p>
          <a:p>
            <a:r>
              <a:rPr lang="en-US" dirty="0"/>
              <a:t>organization, unit, section, squad, making the issue.</a:t>
            </a:r>
          </a:p>
          <a:p>
            <a:r>
              <a:rPr lang="en-US" b="1" dirty="0"/>
              <a:t>Request No. </a:t>
            </a:r>
            <a:r>
              <a:rPr lang="en-US" dirty="0"/>
              <a:t>Enter “Temporary Hand Receipt.”</a:t>
            </a:r>
          </a:p>
          <a:p>
            <a:r>
              <a:rPr lang="en-US" b="1" dirty="0"/>
              <a:t>Column 12a </a:t>
            </a:r>
            <a:r>
              <a:rPr lang="en-US" dirty="0"/>
              <a:t>Enter the item number, in sequence, for each item</a:t>
            </a:r>
          </a:p>
          <a:p>
            <a:r>
              <a:rPr lang="en-US" dirty="0"/>
              <a:t>issued.</a:t>
            </a:r>
          </a:p>
          <a:p>
            <a:r>
              <a:rPr lang="en-US" b="1" dirty="0"/>
              <a:t>Column 12b </a:t>
            </a:r>
            <a:r>
              <a:rPr lang="en-US" dirty="0"/>
              <a:t>Enter the stock number of the item issued.</a:t>
            </a:r>
          </a:p>
          <a:p>
            <a:r>
              <a:rPr lang="en-US" b="1" dirty="0" err="1"/>
              <a:t>Colunm</a:t>
            </a:r>
            <a:r>
              <a:rPr lang="en-US" b="1" dirty="0"/>
              <a:t> 12c</a:t>
            </a:r>
          </a:p>
          <a:p>
            <a:r>
              <a:rPr lang="en-US" b="1" dirty="0"/>
              <a:t>1. </a:t>
            </a:r>
            <a:r>
              <a:rPr lang="en-US" dirty="0"/>
              <a:t>Enter a description of the item. Include the make or model number</a:t>
            </a:r>
          </a:p>
          <a:p>
            <a:r>
              <a:rPr lang="en-US" dirty="0"/>
              <a:t>if the item has one.</a:t>
            </a:r>
          </a:p>
          <a:p>
            <a:r>
              <a:rPr lang="en-US" b="1" dirty="0"/>
              <a:t>2. </a:t>
            </a:r>
            <a:r>
              <a:rPr lang="en-US" dirty="0"/>
              <a:t>Enter serial numbers when recorded on the property book, hand,</a:t>
            </a:r>
          </a:p>
          <a:p>
            <a:r>
              <a:rPr lang="en-US" dirty="0"/>
              <a:t>or </a:t>
            </a:r>
            <a:r>
              <a:rPr lang="en-US" dirty="0" err="1"/>
              <a:t>subhand</a:t>
            </a:r>
            <a:r>
              <a:rPr lang="en-US" dirty="0"/>
              <a:t> receipt.</a:t>
            </a:r>
          </a:p>
          <a:p>
            <a:r>
              <a:rPr lang="en-US" b="1" dirty="0"/>
              <a:t>3. </a:t>
            </a:r>
            <a:r>
              <a:rPr lang="en-US" dirty="0"/>
              <a:t>Enter the condition code of quarters furniture when issued to family</a:t>
            </a:r>
          </a:p>
          <a:p>
            <a:r>
              <a:rPr lang="en-US" dirty="0"/>
              <a:t>quarters occupants. Codes are in figure 5-1.</a:t>
            </a:r>
          </a:p>
          <a:p>
            <a:r>
              <a:rPr lang="en-US" b="1" dirty="0"/>
              <a:t>Column 12d </a:t>
            </a:r>
            <a:r>
              <a:rPr lang="en-US" dirty="0"/>
              <a:t>Enter the unit of issue.</a:t>
            </a:r>
          </a:p>
          <a:p>
            <a:r>
              <a:rPr lang="en-US" b="1" dirty="0"/>
              <a:t>Column 12e </a:t>
            </a:r>
            <a:r>
              <a:rPr lang="en-US" dirty="0"/>
              <a:t>Enter the quantity to be issued.</a:t>
            </a:r>
          </a:p>
          <a:p>
            <a:r>
              <a:rPr lang="en-US" b="1" dirty="0"/>
              <a:t>Column 12f </a:t>
            </a:r>
            <a:r>
              <a:rPr lang="en-US" dirty="0"/>
              <a:t>Enter an “I” for each item listed.</a:t>
            </a:r>
          </a:p>
          <a:p>
            <a:r>
              <a:rPr lang="en-US" b="1" dirty="0"/>
              <a:t>Column 12g </a:t>
            </a:r>
            <a:r>
              <a:rPr lang="en-US" dirty="0"/>
              <a:t>The person that signs block 15 will enter the quantity</a:t>
            </a:r>
          </a:p>
          <a:p>
            <a:r>
              <a:rPr lang="en-US" dirty="0"/>
              <a:t>received.</a:t>
            </a:r>
          </a:p>
          <a:p>
            <a:r>
              <a:rPr lang="en-US" i="1" dirty="0"/>
              <a:t>Note. </a:t>
            </a:r>
            <a:r>
              <a:rPr lang="en-US" dirty="0"/>
              <a:t>Enter “NOTHING FOLLOWS” below the last item entered on the</a:t>
            </a:r>
          </a:p>
          <a:p>
            <a:r>
              <a:rPr lang="en-US" dirty="0"/>
              <a:t>form. Make the entry in the “item description” column.</a:t>
            </a:r>
          </a:p>
          <a:p>
            <a:r>
              <a:rPr lang="en-US" b="1" dirty="0"/>
              <a:t>Block 13 </a:t>
            </a:r>
            <a:r>
              <a:rPr lang="en-US" dirty="0"/>
              <a:t>The person making the issue will print name, date and</a:t>
            </a:r>
          </a:p>
          <a:p>
            <a:r>
              <a:rPr lang="en-US" dirty="0"/>
              <a:t>sign this block. (Include rank.)</a:t>
            </a:r>
          </a:p>
          <a:p>
            <a:r>
              <a:rPr lang="en-US" b="1" dirty="0"/>
              <a:t>Block 15 </a:t>
            </a:r>
            <a:r>
              <a:rPr lang="en-US" dirty="0"/>
              <a:t>The person receiving the issue will print name, date and</a:t>
            </a:r>
          </a:p>
          <a:p>
            <a:r>
              <a:rPr lang="en-US" dirty="0"/>
              <a:t>sign this block. (Include rank.)</a:t>
            </a:r>
          </a:p>
          <a:p>
            <a:r>
              <a:rPr lang="en-US" i="1" dirty="0"/>
              <a:t>Note. </a:t>
            </a:r>
            <a:r>
              <a:rPr lang="en-US" dirty="0"/>
              <a:t>Make all entries except signatures in ink or by typewriter. Signatures</a:t>
            </a:r>
          </a:p>
          <a:p>
            <a:r>
              <a:rPr lang="en-US" dirty="0"/>
              <a:t>will be handwritten in ink</a:t>
            </a:r>
          </a:p>
        </p:txBody>
      </p:sp>
    </p:spTree>
    <p:extLst>
      <p:ext uri="{BB962C8B-B14F-4D97-AF65-F5344CB8AC3E}">
        <p14:creationId xmlns:p14="http://schemas.microsoft.com/office/powerpoint/2010/main" val="20101159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2657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Sample of a completed DA Form 3749 prepared as a change document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Legend for Figure 5-5;</a:t>
            </a:r>
          </a:p>
          <a:p>
            <a:r>
              <a:rPr lang="en-US" dirty="0"/>
              <a:t>Completion instructions by block for DA Form 3749.</a:t>
            </a:r>
          </a:p>
          <a:p>
            <a:r>
              <a:rPr lang="en-US" b="1" dirty="0"/>
              <a:t>1 </a:t>
            </a:r>
            <a:r>
              <a:rPr lang="en-US" dirty="0"/>
              <a:t>Enter the name of the unit.</a:t>
            </a:r>
          </a:p>
          <a:p>
            <a:r>
              <a:rPr lang="en-US" b="1" dirty="0"/>
              <a:t>2 </a:t>
            </a:r>
            <a:r>
              <a:rPr lang="en-US" dirty="0"/>
              <a:t>Enter a locally designed number.</a:t>
            </a:r>
          </a:p>
          <a:p>
            <a:r>
              <a:rPr lang="en-US" b="1" dirty="0"/>
              <a:t>3 </a:t>
            </a:r>
            <a:r>
              <a:rPr lang="en-US" dirty="0"/>
              <a:t>Enter the stock number of the item being described.</a:t>
            </a:r>
          </a:p>
          <a:p>
            <a:r>
              <a:rPr lang="en-US" b="1" dirty="0"/>
              <a:t>4 </a:t>
            </a:r>
            <a:r>
              <a:rPr lang="en-US" dirty="0"/>
              <a:t>Enter the serial number of the item when recorded on the property</a:t>
            </a:r>
          </a:p>
          <a:p>
            <a:r>
              <a:rPr lang="en-US" dirty="0"/>
              <a:t>book, hand, or </a:t>
            </a:r>
            <a:r>
              <a:rPr lang="en-US" dirty="0" err="1"/>
              <a:t>subhand</a:t>
            </a:r>
            <a:r>
              <a:rPr lang="en-US" dirty="0"/>
              <a:t> receipt.</a:t>
            </a:r>
          </a:p>
          <a:p>
            <a:r>
              <a:rPr lang="en-US" b="1" dirty="0"/>
              <a:t>5 </a:t>
            </a:r>
            <a:r>
              <a:rPr lang="en-US" dirty="0"/>
              <a:t>Enter the nomenclature of the item.</a:t>
            </a:r>
          </a:p>
          <a:p>
            <a:r>
              <a:rPr lang="en-US" b="1" dirty="0"/>
              <a:t>6 </a:t>
            </a:r>
            <a:r>
              <a:rPr lang="en-US" dirty="0"/>
              <a:t>Enter the name of the section, squad, etc., which issues the equipment.</a:t>
            </a:r>
          </a:p>
          <a:p>
            <a:r>
              <a:rPr lang="en-US" b="1" dirty="0"/>
              <a:t>7 </a:t>
            </a:r>
            <a:r>
              <a:rPr lang="en-US" dirty="0"/>
              <a:t>Enter the name of the person who will receive the equipment.</a:t>
            </a:r>
          </a:p>
          <a:p>
            <a:r>
              <a:rPr lang="en-US" b="1" dirty="0"/>
              <a:t>8 </a:t>
            </a:r>
            <a:r>
              <a:rPr lang="en-US" dirty="0"/>
              <a:t>Enter the SSN of the person who will receive the equipment. Obtain</a:t>
            </a:r>
          </a:p>
          <a:p>
            <a:r>
              <a:rPr lang="en-US" dirty="0"/>
              <a:t>the SSN from the unit personnel information roster.</a:t>
            </a:r>
          </a:p>
          <a:p>
            <a:r>
              <a:rPr lang="en-US" b="1" dirty="0"/>
              <a:t>9 </a:t>
            </a:r>
            <a:r>
              <a:rPr lang="en-US" dirty="0"/>
              <a:t>The person who will receive the equipment will sign this block.</a:t>
            </a:r>
          </a:p>
          <a:p>
            <a:r>
              <a:rPr lang="en-US" b="1" dirty="0"/>
              <a:t>10 </a:t>
            </a:r>
            <a:r>
              <a:rPr lang="en-US" dirty="0"/>
              <a:t>Enter the grade of the person who will receive the equipment.</a:t>
            </a:r>
          </a:p>
          <a:p>
            <a:r>
              <a:rPr lang="en-US" b="1" dirty="0"/>
              <a:t>Reverse Side</a:t>
            </a:r>
            <a:r>
              <a:rPr lang="en-US" dirty="0"/>
              <a:t>—</a:t>
            </a:r>
          </a:p>
          <a:p>
            <a:r>
              <a:rPr lang="en-US" b="1" dirty="0"/>
              <a:t>(Signature of issuing officer) </a:t>
            </a:r>
            <a:r>
              <a:rPr lang="en-US" dirty="0"/>
              <a:t>The responsible officer of the unit will</a:t>
            </a:r>
          </a:p>
          <a:p>
            <a:r>
              <a:rPr lang="en-US" dirty="0"/>
              <a:t>sign in the space indicated.</a:t>
            </a:r>
          </a:p>
          <a:p>
            <a:r>
              <a:rPr lang="en-US" i="1" dirty="0"/>
              <a:t>Note. </a:t>
            </a:r>
            <a:r>
              <a:rPr lang="en-US" dirty="0"/>
              <a:t>All entries, except signatures, will be either printed in ink or typewritten.</a:t>
            </a:r>
          </a:p>
          <a:p>
            <a:r>
              <a:rPr lang="en-US" dirty="0"/>
              <a:t>The signatures will be handwritten in ink.</a:t>
            </a:r>
          </a:p>
        </p:txBody>
      </p:sp>
    </p:spTree>
    <p:extLst>
      <p:ext uri="{BB962C8B-B14F-4D97-AF65-F5344CB8AC3E}">
        <p14:creationId xmlns:p14="http://schemas.microsoft.com/office/powerpoint/2010/main" val="8114266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Sample of DA Form 2062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Legend for Figure 5-6;</a:t>
            </a:r>
          </a:p>
          <a:p>
            <a:r>
              <a:rPr lang="en-US" dirty="0"/>
              <a:t>Completion instructions by block or column for DA Form 2062 prepared</a:t>
            </a:r>
          </a:p>
          <a:p>
            <a:r>
              <a:rPr lang="en-US" dirty="0"/>
              <a:t>as an inventory list.</a:t>
            </a:r>
          </a:p>
          <a:p>
            <a:r>
              <a:rPr lang="en-US" b="1" dirty="0"/>
              <a:t>(1) From </a:t>
            </a:r>
            <a:r>
              <a:rPr lang="en-US" dirty="0"/>
              <a:t>Enter the name of the organization that owns the property.</a:t>
            </a:r>
          </a:p>
          <a:p>
            <a:r>
              <a:rPr lang="en-US" b="1" dirty="0"/>
              <a:t>(2) To </a:t>
            </a:r>
            <a:r>
              <a:rPr lang="en-US" dirty="0"/>
              <a:t>Enter the location of the property.</a:t>
            </a:r>
          </a:p>
          <a:p>
            <a:r>
              <a:rPr lang="en-US" b="1" dirty="0"/>
              <a:t>(3) Hand Receipt Number </a:t>
            </a:r>
            <a:r>
              <a:rPr lang="en-US" dirty="0"/>
              <a:t>Enter “Inventory List.”</a:t>
            </a:r>
          </a:p>
          <a:p>
            <a:r>
              <a:rPr lang="en-US" b="1" dirty="0"/>
              <a:t>(a) </a:t>
            </a:r>
            <a:r>
              <a:rPr lang="en-US" dirty="0"/>
              <a:t>Enter stock number of the item being described.</a:t>
            </a:r>
          </a:p>
          <a:p>
            <a:r>
              <a:rPr lang="en-US" b="1" dirty="0"/>
              <a:t>(b)</a:t>
            </a:r>
          </a:p>
          <a:p>
            <a:r>
              <a:rPr lang="en-US" b="1" dirty="0"/>
              <a:t>1. </a:t>
            </a:r>
            <a:r>
              <a:rPr lang="en-US" dirty="0"/>
              <a:t>Enter the item description.</a:t>
            </a:r>
          </a:p>
          <a:p>
            <a:r>
              <a:rPr lang="en-US" b="1" dirty="0"/>
              <a:t>2. </a:t>
            </a:r>
            <a:r>
              <a:rPr lang="en-US" dirty="0"/>
              <a:t>Enter serial numbers when recorded on the property book. Line</a:t>
            </a:r>
          </a:p>
          <a:p>
            <a:r>
              <a:rPr lang="en-US" dirty="0"/>
              <a:t>out serial numbers when items are issued on a hand receipt or turned</a:t>
            </a:r>
          </a:p>
          <a:p>
            <a:r>
              <a:rPr lang="en-US" dirty="0"/>
              <a:t>in.</a:t>
            </a:r>
          </a:p>
          <a:p>
            <a:r>
              <a:rPr lang="en-US" b="1" dirty="0"/>
              <a:t>(c) </a:t>
            </a:r>
            <a:r>
              <a:rPr lang="en-US" dirty="0"/>
              <a:t>Enter the CIIC, formerly, SEC of the item (pencil, ink, or typewriter</a:t>
            </a:r>
          </a:p>
          <a:p>
            <a:r>
              <a:rPr lang="en-US" dirty="0"/>
              <a:t>entry).</a:t>
            </a:r>
          </a:p>
          <a:p>
            <a:r>
              <a:rPr lang="en-US" b="1" dirty="0"/>
              <a:t>(d) </a:t>
            </a:r>
            <a:r>
              <a:rPr lang="en-US" dirty="0"/>
              <a:t>Enter the unit of issue (pencil, ink, or typewriter entry).</a:t>
            </a:r>
          </a:p>
          <a:p>
            <a:r>
              <a:rPr lang="en-US" b="1" dirty="0"/>
              <a:t>(A thru F)</a:t>
            </a:r>
            <a:r>
              <a:rPr lang="en-US" dirty="0"/>
              <a:t>—</a:t>
            </a:r>
          </a:p>
          <a:p>
            <a:r>
              <a:rPr lang="en-US" b="1" dirty="0"/>
              <a:t>1. </a:t>
            </a:r>
            <a:r>
              <a:rPr lang="en-US" dirty="0"/>
              <a:t>Enter the quantity on hand for each item listed. Advance all quantities</a:t>
            </a:r>
          </a:p>
          <a:p>
            <a:r>
              <a:rPr lang="en-US" dirty="0"/>
              <a:t>to the next column after the quarterly inventory. Line out all</a:t>
            </a:r>
          </a:p>
          <a:p>
            <a:r>
              <a:rPr lang="en-US" dirty="0"/>
              <a:t>unused blocks in the column where the quantities have been recorded.</a:t>
            </a:r>
          </a:p>
          <a:p>
            <a:r>
              <a:rPr lang="en-US" b="1" dirty="0"/>
              <a:t>2. </a:t>
            </a:r>
            <a:r>
              <a:rPr lang="en-US" dirty="0"/>
              <a:t>Enter the date in the proper quantity column on the last page.</a:t>
            </a:r>
          </a:p>
          <a:p>
            <a:r>
              <a:rPr lang="en-US" b="1" dirty="0"/>
              <a:t>(4) Page </a:t>
            </a:r>
            <a:r>
              <a:rPr lang="en-US" dirty="0"/>
              <a:t>Self explanatory.</a:t>
            </a:r>
          </a:p>
          <a:p>
            <a:r>
              <a:rPr lang="en-US" i="1" dirty="0"/>
              <a:t>Note. </a:t>
            </a:r>
            <a:r>
              <a:rPr lang="en-US" dirty="0"/>
              <a:t>Make all entries in ink or by typewriter unless otherwise stated.</a:t>
            </a:r>
          </a:p>
        </p:txBody>
      </p:sp>
    </p:spTree>
    <p:extLst>
      <p:ext uri="{BB962C8B-B14F-4D97-AF65-F5344CB8AC3E}">
        <p14:creationId xmlns:p14="http://schemas.microsoft.com/office/powerpoint/2010/main" val="26304135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Sample of DA Form 2062 for hand receipt annex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95800" cy="4525963"/>
          </a:xfrm>
        </p:spPr>
        <p:txBody>
          <a:bodyPr>
            <a:normAutofit fontScale="32500" lnSpcReduction="20000"/>
          </a:bodyPr>
          <a:lstStyle/>
          <a:p>
            <a:r>
              <a:rPr lang="en-US" dirty="0"/>
              <a:t>Legend for Figure 6-1;</a:t>
            </a:r>
          </a:p>
          <a:p>
            <a:r>
              <a:rPr lang="en-US" dirty="0"/>
              <a:t>Completion instructions by column or block for DA Form 2062 prepared</a:t>
            </a:r>
          </a:p>
          <a:p>
            <a:r>
              <a:rPr lang="en-US" dirty="0"/>
              <a:t>as a hand receipt annex.</a:t>
            </a:r>
          </a:p>
          <a:p>
            <a:r>
              <a:rPr lang="en-US" dirty="0"/>
              <a:t>When using the preprinted DA Form 2062, most of the data for the</a:t>
            </a:r>
          </a:p>
          <a:p>
            <a:r>
              <a:rPr lang="en-US" dirty="0"/>
              <a:t>following instructions will already be printed.</a:t>
            </a:r>
          </a:p>
          <a:p>
            <a:r>
              <a:rPr lang="en-US" b="1" dirty="0"/>
              <a:t>(1) Title </a:t>
            </a:r>
            <a:r>
              <a:rPr lang="en-US" dirty="0"/>
              <a:t>Enter the consecutive annex number after the title.</a:t>
            </a:r>
          </a:p>
          <a:p>
            <a:r>
              <a:rPr lang="en-US" b="1" dirty="0"/>
              <a:t>(2) From </a:t>
            </a:r>
            <a:r>
              <a:rPr lang="en-US" dirty="0"/>
              <a:t>Enter the same data recorded on the hand or </a:t>
            </a:r>
            <a:r>
              <a:rPr lang="en-US" dirty="0" err="1"/>
              <a:t>subhand</a:t>
            </a:r>
            <a:endParaRPr lang="en-US" dirty="0"/>
          </a:p>
          <a:p>
            <a:r>
              <a:rPr lang="en-US" dirty="0"/>
              <a:t>receipt to which the annex applies.</a:t>
            </a:r>
          </a:p>
          <a:p>
            <a:r>
              <a:rPr lang="en-US" b="1" dirty="0"/>
              <a:t>(3) To </a:t>
            </a:r>
            <a:r>
              <a:rPr lang="en-US" dirty="0"/>
              <a:t>Enter the same data recorded on the hand or </a:t>
            </a:r>
            <a:r>
              <a:rPr lang="en-US" dirty="0" err="1"/>
              <a:t>subhand</a:t>
            </a:r>
            <a:endParaRPr lang="en-US" dirty="0"/>
          </a:p>
          <a:p>
            <a:r>
              <a:rPr lang="en-US" dirty="0"/>
              <a:t>receipt to which the annex applies.</a:t>
            </a:r>
          </a:p>
          <a:p>
            <a:r>
              <a:rPr lang="en-US" b="1" dirty="0"/>
              <a:t>(4) Hand Receipt Number </a:t>
            </a:r>
            <a:r>
              <a:rPr lang="en-US" dirty="0"/>
              <a:t>Enter the same data recorded on the</a:t>
            </a:r>
          </a:p>
          <a:p>
            <a:r>
              <a:rPr lang="en-US" dirty="0"/>
              <a:t>hand or </a:t>
            </a:r>
            <a:r>
              <a:rPr lang="en-US" dirty="0" err="1"/>
              <a:t>subhand</a:t>
            </a:r>
            <a:r>
              <a:rPr lang="en-US" dirty="0"/>
              <a:t> receipt to which the annex applies.</a:t>
            </a:r>
          </a:p>
          <a:p>
            <a:r>
              <a:rPr lang="en-US" b="1" dirty="0"/>
              <a:t>(5) End Item Stock Number </a:t>
            </a:r>
            <a:r>
              <a:rPr lang="en-US" dirty="0"/>
              <a:t>Enter the stock number of the item</a:t>
            </a:r>
          </a:p>
          <a:p>
            <a:r>
              <a:rPr lang="en-US" dirty="0"/>
              <a:t>for which shortages exist. Enter the LIN if the item has one.</a:t>
            </a:r>
          </a:p>
          <a:p>
            <a:r>
              <a:rPr lang="en-US" b="1" dirty="0"/>
              <a:t>(6) End Item Description </a:t>
            </a:r>
            <a:r>
              <a:rPr lang="en-US" dirty="0"/>
              <a:t>Enter the description of the item for</a:t>
            </a:r>
          </a:p>
          <a:p>
            <a:r>
              <a:rPr lang="en-US" dirty="0"/>
              <a:t>which shortages exist.</a:t>
            </a:r>
          </a:p>
          <a:p>
            <a:r>
              <a:rPr lang="en-US" b="1" dirty="0"/>
              <a:t>(7) Publication Number </a:t>
            </a:r>
            <a:r>
              <a:rPr lang="en-US" dirty="0"/>
              <a:t>Enter the publication number listed for</a:t>
            </a:r>
          </a:p>
          <a:p>
            <a:r>
              <a:rPr lang="en-US" dirty="0"/>
              <a:t>the end item on the hand or </a:t>
            </a:r>
            <a:r>
              <a:rPr lang="en-US" dirty="0" err="1"/>
              <a:t>subhand</a:t>
            </a:r>
            <a:r>
              <a:rPr lang="en-US" dirty="0"/>
              <a:t> receipt (ink or pencil entry).</a:t>
            </a:r>
          </a:p>
          <a:p>
            <a:r>
              <a:rPr lang="en-US" dirty="0"/>
              <a:t>Include current changes, if any.</a:t>
            </a:r>
          </a:p>
          <a:p>
            <a:r>
              <a:rPr lang="en-US" b="1" dirty="0"/>
              <a:t>(8) Publication Date </a:t>
            </a:r>
            <a:r>
              <a:rPr lang="en-US" dirty="0"/>
              <a:t>Enter the date of the publication listed for</a:t>
            </a:r>
          </a:p>
          <a:p>
            <a:r>
              <a:rPr lang="en-US" dirty="0"/>
              <a:t>the end item on the hand or </a:t>
            </a:r>
            <a:r>
              <a:rPr lang="en-US" dirty="0" err="1"/>
              <a:t>subhand</a:t>
            </a:r>
            <a:r>
              <a:rPr lang="en-US" dirty="0"/>
              <a:t> receipt (ink or pencil entry).</a:t>
            </a:r>
          </a:p>
          <a:p>
            <a:r>
              <a:rPr lang="en-US" b="1" dirty="0"/>
              <a:t>(9) Quantity </a:t>
            </a:r>
            <a:r>
              <a:rPr lang="en-US" dirty="0"/>
              <a:t>Enter the number of end items to which the annex</a:t>
            </a:r>
          </a:p>
          <a:p>
            <a:r>
              <a:rPr lang="en-US" dirty="0"/>
              <a:t>applies.</a:t>
            </a:r>
          </a:p>
          <a:p>
            <a:r>
              <a:rPr lang="en-US" dirty="0" smtClean="0"/>
              <a:t>ed</a:t>
            </a:r>
            <a:r>
              <a:rPr lang="en-US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39343" y="2057400"/>
            <a:ext cx="4572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b="1" dirty="0" smtClean="0"/>
              <a:t>Column a </a:t>
            </a:r>
            <a:r>
              <a:rPr lang="en-US" sz="800" dirty="0" smtClean="0"/>
              <a:t>Enter the stock number of the missing item.</a:t>
            </a:r>
          </a:p>
          <a:p>
            <a:r>
              <a:rPr lang="en-US" sz="800" b="1" dirty="0" smtClean="0"/>
              <a:t>Column b </a:t>
            </a:r>
            <a:r>
              <a:rPr lang="en-US" sz="800" dirty="0" smtClean="0"/>
              <a:t>Enter a description of the missing item.</a:t>
            </a:r>
          </a:p>
          <a:p>
            <a:r>
              <a:rPr lang="en-US" sz="800" b="1" dirty="0" smtClean="0"/>
              <a:t>Column c </a:t>
            </a:r>
            <a:r>
              <a:rPr lang="en-US" sz="800" dirty="0" smtClean="0"/>
              <a:t>Enter the accounting requirements code (ARC) of the</a:t>
            </a:r>
          </a:p>
          <a:p>
            <a:r>
              <a:rPr lang="en-US" sz="800" dirty="0" smtClean="0"/>
              <a:t>missing item (pencil, ink, or typewriter entry).</a:t>
            </a:r>
          </a:p>
          <a:p>
            <a:r>
              <a:rPr lang="en-US" sz="800" b="1" dirty="0" smtClean="0"/>
              <a:t>Column d </a:t>
            </a:r>
            <a:r>
              <a:rPr lang="en-US" sz="800" dirty="0" smtClean="0"/>
              <a:t>Leave blank.</a:t>
            </a:r>
          </a:p>
          <a:p>
            <a:r>
              <a:rPr lang="en-US" sz="800" b="1" dirty="0" smtClean="0"/>
              <a:t>Column e </a:t>
            </a:r>
            <a:r>
              <a:rPr lang="en-US" sz="800" dirty="0" smtClean="0"/>
              <a:t>Enter the unit of issue of the missing item (pencil, ink,</a:t>
            </a:r>
          </a:p>
          <a:p>
            <a:r>
              <a:rPr lang="en-US" sz="800" dirty="0" smtClean="0"/>
              <a:t>or typewriter entry).</a:t>
            </a:r>
          </a:p>
          <a:p>
            <a:r>
              <a:rPr lang="en-US" sz="800" b="1" dirty="0" smtClean="0"/>
              <a:t>Column f </a:t>
            </a:r>
            <a:r>
              <a:rPr lang="en-US" sz="800" dirty="0" smtClean="0"/>
              <a:t>Leave blank.</a:t>
            </a:r>
          </a:p>
          <a:p>
            <a:r>
              <a:rPr lang="en-US" sz="800" b="1" dirty="0" smtClean="0"/>
              <a:t>(A thru F)</a:t>
            </a:r>
          </a:p>
          <a:p>
            <a:r>
              <a:rPr lang="en-US" sz="800" b="1" dirty="0" smtClean="0"/>
              <a:t>1. </a:t>
            </a:r>
            <a:r>
              <a:rPr lang="en-US" sz="800" dirty="0" smtClean="0"/>
              <a:t>Enter the quantity missing for each item listed. Line out all</a:t>
            </a:r>
          </a:p>
          <a:p>
            <a:r>
              <a:rPr lang="en-US" sz="800" dirty="0" smtClean="0"/>
              <a:t>unused blocks in columns with recorded quantities.</a:t>
            </a:r>
          </a:p>
          <a:p>
            <a:r>
              <a:rPr lang="en-US" sz="800" b="1" dirty="0" smtClean="0"/>
              <a:t>2. </a:t>
            </a:r>
            <a:r>
              <a:rPr lang="en-US" sz="800" dirty="0" smtClean="0"/>
              <a:t>Advance all quantities to the next quantity column when quantities</a:t>
            </a:r>
          </a:p>
          <a:p>
            <a:r>
              <a:rPr lang="en-US" sz="800" dirty="0" smtClean="0"/>
              <a:t>change. Quantities must be advanced when the person that</a:t>
            </a:r>
          </a:p>
          <a:p>
            <a:r>
              <a:rPr lang="en-US" sz="800" dirty="0" smtClean="0"/>
              <a:t>validated the shortages is replaced.</a:t>
            </a:r>
          </a:p>
          <a:p>
            <a:r>
              <a:rPr lang="en-US" sz="800" b="1" dirty="0" smtClean="0"/>
              <a:t>3. </a:t>
            </a:r>
            <a:r>
              <a:rPr lang="en-US" sz="800" dirty="0" smtClean="0"/>
              <a:t>The person filling the position identified in the “From” block</a:t>
            </a:r>
          </a:p>
          <a:p>
            <a:r>
              <a:rPr lang="en-US" sz="800" dirty="0" smtClean="0"/>
              <a:t>will initial and date the last page under the last recorded item (ink</a:t>
            </a:r>
          </a:p>
          <a:p>
            <a:r>
              <a:rPr lang="en-US" sz="800" dirty="0" smtClean="0"/>
              <a:t>entry). Shortages must be validated by the current responsible person.</a:t>
            </a:r>
          </a:p>
          <a:p>
            <a:r>
              <a:rPr lang="en-US" sz="800" b="1" dirty="0" smtClean="0"/>
              <a:t>Page </a:t>
            </a:r>
            <a:r>
              <a:rPr lang="en-US" sz="800" dirty="0" smtClean="0"/>
              <a:t>Self Explanatory.</a:t>
            </a:r>
          </a:p>
          <a:p>
            <a:r>
              <a:rPr lang="en-US" sz="800" i="1" dirty="0" smtClean="0"/>
              <a:t>Note. </a:t>
            </a:r>
            <a:r>
              <a:rPr lang="en-US" sz="800" dirty="0" smtClean="0"/>
              <a:t>Make all entries in ink or by typewriter unless otherwise stat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645710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DA Form 2062 as a</a:t>
            </a:r>
            <a:br>
              <a:rPr lang="pt-BR" dirty="0"/>
            </a:br>
            <a:r>
              <a:rPr lang="en-US" dirty="0"/>
              <a:t>component hand receipt.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25000" lnSpcReduction="20000"/>
          </a:bodyPr>
          <a:lstStyle/>
          <a:p>
            <a:r>
              <a:rPr lang="en-US" dirty="0"/>
              <a:t>Legend for Figure 6-2;</a:t>
            </a:r>
          </a:p>
          <a:p>
            <a:r>
              <a:rPr lang="en-US" dirty="0"/>
              <a:t>Completion instructions by column or block for DA Form 2062 as a</a:t>
            </a:r>
          </a:p>
          <a:p>
            <a:r>
              <a:rPr lang="en-US" dirty="0"/>
              <a:t>component hand receipt.</a:t>
            </a:r>
          </a:p>
          <a:p>
            <a:r>
              <a:rPr lang="en-US" i="1" dirty="0"/>
              <a:t>Note. </a:t>
            </a:r>
            <a:r>
              <a:rPr lang="en-US" dirty="0"/>
              <a:t>When using the preprinted DA Form 2062, most of the data for the</a:t>
            </a:r>
          </a:p>
          <a:p>
            <a:r>
              <a:rPr lang="en-US" dirty="0"/>
              <a:t>following instructions will already be printed.</a:t>
            </a:r>
          </a:p>
          <a:p>
            <a:r>
              <a:rPr lang="en-US" b="1" dirty="0"/>
              <a:t>(1) Title </a:t>
            </a:r>
            <a:r>
              <a:rPr lang="en-US" dirty="0"/>
              <a:t>Line out “Annex Number.”</a:t>
            </a:r>
          </a:p>
          <a:p>
            <a:r>
              <a:rPr lang="en-US" b="1" dirty="0"/>
              <a:t>(2) From </a:t>
            </a:r>
            <a:r>
              <a:rPr lang="en-US" dirty="0"/>
              <a:t>Enter the name of the organization, unit, section, or</a:t>
            </a:r>
          </a:p>
          <a:p>
            <a:r>
              <a:rPr lang="en-US" dirty="0"/>
              <a:t>squad which issues the property.</a:t>
            </a:r>
          </a:p>
          <a:p>
            <a:r>
              <a:rPr lang="en-US" b="1" dirty="0"/>
              <a:t>(3) To </a:t>
            </a:r>
            <a:r>
              <a:rPr lang="en-US" dirty="0"/>
              <a:t>Enter the name and rank of the person receiving the property</a:t>
            </a:r>
          </a:p>
          <a:p>
            <a:r>
              <a:rPr lang="en-US" dirty="0"/>
              <a:t>(pencil entry). TOE/MTOE/TDA/MTDA paragraph, line number,</a:t>
            </a:r>
          </a:p>
          <a:p>
            <a:r>
              <a:rPr lang="en-US" dirty="0"/>
              <a:t>and job title may be added as optional information.</a:t>
            </a:r>
          </a:p>
          <a:p>
            <a:r>
              <a:rPr lang="en-US" b="1" dirty="0"/>
              <a:t>(4) Hand Receipt Number </a:t>
            </a:r>
            <a:r>
              <a:rPr lang="en-US" dirty="0"/>
              <a:t>Enter a locally designed number.</a:t>
            </a:r>
          </a:p>
          <a:p>
            <a:r>
              <a:rPr lang="en-US" b="1" dirty="0"/>
              <a:t>(5) End Item Stock Number </a:t>
            </a:r>
            <a:r>
              <a:rPr lang="en-US" dirty="0"/>
              <a:t>Enter the stock number of the end</a:t>
            </a:r>
          </a:p>
          <a:p>
            <a:r>
              <a:rPr lang="en-US" dirty="0"/>
              <a:t>item. Enter LIN if the item has one.</a:t>
            </a:r>
          </a:p>
          <a:p>
            <a:r>
              <a:rPr lang="en-US" b="1" dirty="0"/>
              <a:t>(6) End Item Description </a:t>
            </a:r>
            <a:r>
              <a:rPr lang="en-US" dirty="0"/>
              <a:t>Enter a description of the end item.</a:t>
            </a:r>
          </a:p>
          <a:p>
            <a:r>
              <a:rPr lang="en-US" b="1" dirty="0"/>
              <a:t>(7) Publication Number </a:t>
            </a:r>
            <a:r>
              <a:rPr lang="en-US" dirty="0"/>
              <a:t>Enter the description of the publication</a:t>
            </a:r>
          </a:p>
          <a:p>
            <a:r>
              <a:rPr lang="en-US" dirty="0"/>
              <a:t>that contains the Basic Issue Items List (BIIL), Components of End</a:t>
            </a:r>
          </a:p>
          <a:p>
            <a:r>
              <a:rPr lang="en-US" dirty="0"/>
              <a:t>Items (COEI) list, Additional Authorization List (AAL), mandatory</a:t>
            </a:r>
          </a:p>
          <a:p>
            <a:r>
              <a:rPr lang="en-US" dirty="0"/>
              <a:t>discretionary components or other components list for the item.</a:t>
            </a:r>
          </a:p>
          <a:p>
            <a:r>
              <a:rPr lang="en-US" b="1" dirty="0"/>
              <a:t>(8) Publication Date </a:t>
            </a:r>
            <a:r>
              <a:rPr lang="en-US" dirty="0"/>
              <a:t>Enter the date of the publication listed in the</a:t>
            </a:r>
          </a:p>
          <a:p>
            <a:r>
              <a:rPr lang="en-US" dirty="0"/>
              <a:t>“Publication Date” block.</a:t>
            </a:r>
          </a:p>
          <a:p>
            <a:r>
              <a:rPr lang="en-US" b="1" dirty="0"/>
              <a:t>(9) Quantity </a:t>
            </a:r>
            <a:r>
              <a:rPr lang="en-US" dirty="0"/>
              <a:t>Enter the number of the listing when the hand receipt</a:t>
            </a:r>
          </a:p>
          <a:p>
            <a:r>
              <a:rPr lang="en-US" dirty="0"/>
              <a:t>is used as a component hand receipt or hand receipt. When</a:t>
            </a:r>
          </a:p>
          <a:p>
            <a:r>
              <a:rPr lang="en-US" dirty="0"/>
              <a:t>used as a hand receipt annex for shortages, enter the number of end</a:t>
            </a:r>
          </a:p>
          <a:p>
            <a:r>
              <a:rPr lang="en-US" dirty="0"/>
              <a:t>items to which the annex applies.</a:t>
            </a:r>
          </a:p>
          <a:p>
            <a:r>
              <a:rPr lang="en-US" b="1" dirty="0"/>
              <a:t>Column a </a:t>
            </a:r>
            <a:r>
              <a:rPr lang="en-US" dirty="0"/>
              <a:t>Enter the stock number of all components of the end</a:t>
            </a:r>
          </a:p>
          <a:p>
            <a:r>
              <a:rPr lang="en-US" dirty="0"/>
              <a:t>item.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191000" y="1752600"/>
            <a:ext cx="4572000" cy="36625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b="1" dirty="0"/>
              <a:t>Column b </a:t>
            </a:r>
            <a:r>
              <a:rPr lang="en-US" sz="800" dirty="0"/>
              <a:t>Enter a description of each component of the end item.</a:t>
            </a:r>
          </a:p>
          <a:p>
            <a:r>
              <a:rPr lang="en-US" sz="800" b="1" dirty="0"/>
              <a:t>Column c </a:t>
            </a:r>
            <a:r>
              <a:rPr lang="en-US" sz="800" dirty="0"/>
              <a:t>Enter the accounting requirements code (ARC) of the</a:t>
            </a:r>
          </a:p>
          <a:p>
            <a:r>
              <a:rPr lang="en-US" sz="800" dirty="0"/>
              <a:t>component (pencil, ink or typewriter entry).</a:t>
            </a:r>
          </a:p>
          <a:p>
            <a:r>
              <a:rPr lang="en-US" sz="800" b="1" dirty="0"/>
              <a:t>Column d </a:t>
            </a:r>
            <a:r>
              <a:rPr lang="en-US" sz="800" dirty="0"/>
              <a:t>Enter CIIC formerly, SEC of the component (pencil,</a:t>
            </a:r>
          </a:p>
          <a:p>
            <a:r>
              <a:rPr lang="en-US" sz="800" dirty="0"/>
              <a:t>ink or typewriter entry).</a:t>
            </a:r>
          </a:p>
          <a:p>
            <a:r>
              <a:rPr lang="en-US" sz="800" b="1" dirty="0"/>
              <a:t>Column e </a:t>
            </a:r>
            <a:r>
              <a:rPr lang="en-US" sz="800" dirty="0"/>
              <a:t>Enter the unit of issue of the component (pencil, ink or</a:t>
            </a:r>
          </a:p>
          <a:p>
            <a:r>
              <a:rPr lang="en-US" sz="800" dirty="0"/>
              <a:t>typewriter entry).</a:t>
            </a:r>
          </a:p>
          <a:p>
            <a:r>
              <a:rPr lang="en-US" sz="800" b="1" dirty="0"/>
              <a:t>Column f </a:t>
            </a:r>
            <a:r>
              <a:rPr lang="en-US" sz="800" dirty="0"/>
              <a:t>Enter the quantity authorized to be on hand (pencil, ink,</a:t>
            </a:r>
          </a:p>
          <a:p>
            <a:r>
              <a:rPr lang="en-US" sz="800" dirty="0"/>
              <a:t>or typewriter entry).</a:t>
            </a:r>
          </a:p>
          <a:p>
            <a:r>
              <a:rPr lang="en-US" sz="800" b="1" dirty="0"/>
              <a:t>(A thru F)</a:t>
            </a:r>
          </a:p>
          <a:p>
            <a:r>
              <a:rPr lang="en-US" sz="800" b="1" dirty="0"/>
              <a:t>1. </a:t>
            </a:r>
            <a:r>
              <a:rPr lang="en-US" sz="800" dirty="0"/>
              <a:t>Enter the quantity on hand for each component listed. When</a:t>
            </a:r>
          </a:p>
          <a:p>
            <a:r>
              <a:rPr lang="en-US" sz="800" dirty="0"/>
              <a:t>used as a hand receipt annex for shortages, enter the quantity short</a:t>
            </a:r>
          </a:p>
          <a:p>
            <a:r>
              <a:rPr lang="en-US" sz="800" dirty="0"/>
              <a:t>for applicable components. Line out all unused blocks in columns</a:t>
            </a:r>
          </a:p>
          <a:p>
            <a:r>
              <a:rPr lang="en-US" sz="800" dirty="0"/>
              <a:t>with recorded quantities.</a:t>
            </a:r>
          </a:p>
          <a:p>
            <a:r>
              <a:rPr lang="pt-BR" sz="800" b="1" dirty="0"/>
              <a:t>2 . </a:t>
            </a:r>
            <a:r>
              <a:rPr lang="pt-BR" sz="800" dirty="0"/>
              <a:t>A d v a n c e a l l q u a n t i t i e s t o t h e n e x t c o l u m n w h e n q u a n t i t i e s</a:t>
            </a:r>
          </a:p>
          <a:p>
            <a:r>
              <a:rPr lang="en-US" sz="800" dirty="0"/>
              <a:t>change. Quantities must be advanced when changing hand or </a:t>
            </a:r>
            <a:r>
              <a:rPr lang="en-US" sz="800" dirty="0" err="1"/>
              <a:t>subhand</a:t>
            </a:r>
            <a:endParaRPr lang="en-US" sz="800" dirty="0"/>
          </a:p>
          <a:p>
            <a:r>
              <a:rPr lang="en-US" sz="800" dirty="0"/>
              <a:t>receipt holders.</a:t>
            </a:r>
          </a:p>
          <a:p>
            <a:r>
              <a:rPr lang="en-US" sz="800" b="1" dirty="0"/>
              <a:t>3. </a:t>
            </a:r>
            <a:r>
              <a:rPr lang="en-US" sz="800" dirty="0"/>
              <a:t>The person receiving the property will sign, enter his or her</a:t>
            </a:r>
          </a:p>
          <a:p>
            <a:r>
              <a:rPr lang="en-US" sz="800" dirty="0"/>
              <a:t>rank, and date the proper quantity column on the last page (ink</a:t>
            </a:r>
          </a:p>
          <a:p>
            <a:r>
              <a:rPr lang="en-US" sz="800" dirty="0"/>
              <a:t>entry). The last page is the last numbered page. It may be an odd or</a:t>
            </a:r>
          </a:p>
          <a:p>
            <a:r>
              <a:rPr lang="en-US" sz="800" dirty="0"/>
              <a:t>even number. The last page may be reserved for signatures only.</a:t>
            </a:r>
          </a:p>
          <a:p>
            <a:r>
              <a:rPr lang="en-US" sz="800" dirty="0"/>
              <a:t>(The original page will have an original signature; the copy may</a:t>
            </a:r>
          </a:p>
          <a:p>
            <a:r>
              <a:rPr lang="en-US" sz="800" dirty="0"/>
              <a:t>have a carbon signature.) When using the component hand receipt</a:t>
            </a:r>
          </a:p>
          <a:p>
            <a:r>
              <a:rPr lang="en-US" sz="800" dirty="0"/>
              <a:t>as a hand receipt shortage annex, the person filling the position</a:t>
            </a:r>
          </a:p>
          <a:p>
            <a:r>
              <a:rPr lang="en-US" sz="800" dirty="0"/>
              <a:t>identified in the “From” block signs and dates (ink entry) the last</a:t>
            </a:r>
          </a:p>
          <a:p>
            <a:r>
              <a:rPr lang="en-US" sz="800" dirty="0"/>
              <a:t>page under the last recorded item. The current responsible person</a:t>
            </a:r>
          </a:p>
          <a:p>
            <a:r>
              <a:rPr lang="en-US" sz="800" dirty="0"/>
              <a:t>must validate shortages.</a:t>
            </a:r>
          </a:p>
          <a:p>
            <a:r>
              <a:rPr lang="en-US" sz="800" b="1" dirty="0"/>
              <a:t>(10) Page </a:t>
            </a:r>
            <a:r>
              <a:rPr lang="en-US" sz="800" dirty="0"/>
              <a:t>Self-explanatory.</a:t>
            </a:r>
          </a:p>
          <a:p>
            <a:r>
              <a:rPr lang="en-US" sz="800" i="1" dirty="0"/>
              <a:t>Note. </a:t>
            </a:r>
            <a:r>
              <a:rPr lang="en-US" sz="800" dirty="0"/>
              <a:t>Make all entries in ink or typewriter unless otherwise stated</a:t>
            </a:r>
          </a:p>
        </p:txBody>
      </p:sp>
    </p:spTree>
    <p:extLst>
      <p:ext uri="{BB962C8B-B14F-4D97-AF65-F5344CB8AC3E}">
        <p14:creationId xmlns:p14="http://schemas.microsoft.com/office/powerpoint/2010/main" val="42092875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DA Form 2062 for hand receipt with end item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525963"/>
          </a:xfrm>
        </p:spPr>
        <p:txBody>
          <a:bodyPr>
            <a:normAutofit fontScale="32500" lnSpcReduction="20000"/>
          </a:bodyPr>
          <a:lstStyle/>
          <a:p>
            <a:r>
              <a:rPr lang="en-US" dirty="0"/>
              <a:t>Legend for Figure 6-3;</a:t>
            </a:r>
          </a:p>
          <a:p>
            <a:r>
              <a:rPr lang="en-US" dirty="0"/>
              <a:t>Completion instructions by column or block for DA Form 2062 as a</a:t>
            </a:r>
          </a:p>
          <a:p>
            <a:r>
              <a:rPr lang="en-US" dirty="0"/>
              <a:t>component hand receipt of an end item with components.</a:t>
            </a:r>
          </a:p>
          <a:p>
            <a:r>
              <a:rPr lang="en-US" i="1" dirty="0"/>
              <a:t>Note. </a:t>
            </a:r>
            <a:r>
              <a:rPr lang="en-US" dirty="0"/>
              <a:t>When using the preprinted DA Form 2062, most of the data for the</a:t>
            </a:r>
          </a:p>
          <a:p>
            <a:r>
              <a:rPr lang="en-US" dirty="0"/>
              <a:t>following instructions will already be printed.</a:t>
            </a:r>
          </a:p>
          <a:p>
            <a:r>
              <a:rPr lang="en-US" b="1" dirty="0"/>
              <a:t>(1) Title </a:t>
            </a:r>
            <a:r>
              <a:rPr lang="en-US" dirty="0"/>
              <a:t>Line out “Annex Number.”</a:t>
            </a:r>
          </a:p>
          <a:p>
            <a:r>
              <a:rPr lang="en-US" b="1" dirty="0"/>
              <a:t>(2) From </a:t>
            </a:r>
            <a:r>
              <a:rPr lang="en-US" dirty="0"/>
              <a:t>Enter the name of the organization, unit, section, or</a:t>
            </a:r>
          </a:p>
          <a:p>
            <a:r>
              <a:rPr lang="en-US" dirty="0"/>
              <a:t>squad which issues the property.</a:t>
            </a:r>
          </a:p>
          <a:p>
            <a:r>
              <a:rPr lang="en-US" b="1" dirty="0"/>
              <a:t>(3) To </a:t>
            </a:r>
            <a:r>
              <a:rPr lang="en-US" dirty="0"/>
              <a:t>Enter the name and rank of the person receiving the property</a:t>
            </a:r>
          </a:p>
          <a:p>
            <a:r>
              <a:rPr lang="en-US" dirty="0"/>
              <a:t>(pencil entry).</a:t>
            </a:r>
          </a:p>
          <a:p>
            <a:r>
              <a:rPr lang="en-US" b="1" dirty="0"/>
              <a:t>(4) Hand Receipt Number </a:t>
            </a:r>
            <a:r>
              <a:rPr lang="en-US" dirty="0"/>
              <a:t>Enter a locally designed number.</a:t>
            </a:r>
          </a:p>
          <a:p>
            <a:r>
              <a:rPr lang="en-US" b="1" dirty="0"/>
              <a:t>(5) End Item Stock Number </a:t>
            </a:r>
            <a:r>
              <a:rPr lang="en-US" dirty="0"/>
              <a:t>Enter the stock number of the end</a:t>
            </a:r>
          </a:p>
          <a:p>
            <a:r>
              <a:rPr lang="en-US" dirty="0"/>
              <a:t>item.</a:t>
            </a:r>
          </a:p>
          <a:p>
            <a:r>
              <a:rPr lang="en-US" b="1" dirty="0"/>
              <a:t>(6) End Item Description </a:t>
            </a:r>
            <a:r>
              <a:rPr lang="en-US" dirty="0"/>
              <a:t>Enter a description of the end item.</a:t>
            </a:r>
          </a:p>
          <a:p>
            <a:r>
              <a:rPr lang="en-US" b="1" dirty="0"/>
              <a:t>(7) Publication Number </a:t>
            </a:r>
            <a:r>
              <a:rPr lang="en-US" dirty="0"/>
              <a:t>Enter the description of the publication</a:t>
            </a:r>
          </a:p>
          <a:p>
            <a:r>
              <a:rPr lang="en-US" dirty="0"/>
              <a:t>that contains the Basic Issue List (BIIL), Components of End Item</a:t>
            </a:r>
          </a:p>
          <a:p>
            <a:r>
              <a:rPr lang="en-US" dirty="0"/>
              <a:t>(COEI) list, Additional Authorization List (AAL), mandatory discretionary</a:t>
            </a:r>
          </a:p>
          <a:p>
            <a:r>
              <a:rPr lang="en-US" dirty="0"/>
              <a:t>components or other components list for the end item.</a:t>
            </a:r>
          </a:p>
          <a:p>
            <a:r>
              <a:rPr lang="en-US" b="1" dirty="0"/>
              <a:t>(8) Publication Date </a:t>
            </a:r>
            <a:r>
              <a:rPr lang="en-US" dirty="0"/>
              <a:t>Enter the date of the publication listed in the</a:t>
            </a:r>
          </a:p>
          <a:p>
            <a:r>
              <a:rPr lang="en-US" dirty="0"/>
              <a:t>“publication number” block.</a:t>
            </a:r>
          </a:p>
          <a:p>
            <a:r>
              <a:rPr lang="en-US" dirty="0" smtClean="0"/>
              <a:t>stated</a:t>
            </a:r>
            <a:r>
              <a:rPr lang="en-US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4343400" y="1828800"/>
            <a:ext cx="4572000" cy="477053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b="1" dirty="0" smtClean="0"/>
              <a:t>(9) Quantity </a:t>
            </a:r>
            <a:r>
              <a:rPr lang="en-US" sz="800" dirty="0" smtClean="0"/>
              <a:t>Enter the number of the listing when the hand receipt</a:t>
            </a:r>
          </a:p>
          <a:p>
            <a:r>
              <a:rPr lang="en-US" sz="800" dirty="0" smtClean="0"/>
              <a:t>is used as a component hand receipt. When used as a hand</a:t>
            </a:r>
          </a:p>
          <a:p>
            <a:r>
              <a:rPr lang="en-US" sz="800" dirty="0" smtClean="0"/>
              <a:t>receipt annex for shortages, enter the number of end items to which</a:t>
            </a:r>
          </a:p>
          <a:p>
            <a:r>
              <a:rPr lang="en-US" sz="800" dirty="0" smtClean="0"/>
              <a:t>the annex applies.</a:t>
            </a:r>
          </a:p>
          <a:p>
            <a:r>
              <a:rPr lang="en-US" sz="800" b="1" dirty="0" err="1" smtClean="0"/>
              <a:t>Colunm</a:t>
            </a:r>
            <a:r>
              <a:rPr lang="en-US" sz="800" b="1" dirty="0" smtClean="0"/>
              <a:t> a </a:t>
            </a:r>
            <a:r>
              <a:rPr lang="en-US" sz="800" dirty="0" smtClean="0"/>
              <a:t>Enter the stock number of the end item, followed by</a:t>
            </a:r>
          </a:p>
          <a:p>
            <a:r>
              <a:rPr lang="en-US" sz="800" dirty="0" smtClean="0"/>
              <a:t>stock numbers of COEI, BII, and AAL items.</a:t>
            </a:r>
          </a:p>
          <a:p>
            <a:r>
              <a:rPr lang="en-US" sz="800" b="1" dirty="0" smtClean="0"/>
              <a:t>Column b </a:t>
            </a:r>
            <a:r>
              <a:rPr lang="en-US" sz="800" dirty="0" smtClean="0"/>
              <a:t>Enter a description of the end item, to include the make</a:t>
            </a:r>
          </a:p>
          <a:p>
            <a:r>
              <a:rPr lang="en-US" sz="800" dirty="0" smtClean="0"/>
              <a:t>or model, and the serial/USA number, followed by item description</a:t>
            </a:r>
          </a:p>
          <a:p>
            <a:r>
              <a:rPr lang="en-US" sz="800" dirty="0" smtClean="0"/>
              <a:t>of COEI, BII, and AAL items.</a:t>
            </a:r>
          </a:p>
          <a:p>
            <a:r>
              <a:rPr lang="en-US" sz="800" b="1" dirty="0" smtClean="0"/>
              <a:t>Column c </a:t>
            </a:r>
            <a:r>
              <a:rPr lang="en-US" sz="800" dirty="0" smtClean="0"/>
              <a:t>Enter the accounting requirements code (ARC) for each</a:t>
            </a:r>
          </a:p>
          <a:p>
            <a:r>
              <a:rPr lang="en-US" sz="800" dirty="0" smtClean="0"/>
              <a:t>item (pencil, ink, or typewriter entry).</a:t>
            </a:r>
          </a:p>
          <a:p>
            <a:r>
              <a:rPr lang="en-US" sz="800" b="1" dirty="0" smtClean="0"/>
              <a:t>Column d </a:t>
            </a:r>
            <a:r>
              <a:rPr lang="en-US" sz="800" dirty="0" smtClean="0"/>
              <a:t>Enter the CIIC formerly, SEC code for each item</a:t>
            </a:r>
          </a:p>
          <a:p>
            <a:r>
              <a:rPr lang="en-US" sz="800" dirty="0" smtClean="0"/>
              <a:t>(pencil, ink, or typewriter entry).</a:t>
            </a:r>
          </a:p>
          <a:p>
            <a:r>
              <a:rPr lang="en-US" sz="800" b="1" dirty="0" smtClean="0"/>
              <a:t>Column e </a:t>
            </a:r>
            <a:r>
              <a:rPr lang="en-US" sz="800" dirty="0" smtClean="0"/>
              <a:t>Enter the unit of issue for each item (pencil, ink, or</a:t>
            </a:r>
          </a:p>
          <a:p>
            <a:r>
              <a:rPr lang="en-US" sz="800" dirty="0" smtClean="0"/>
              <a:t>typewriter entry).</a:t>
            </a:r>
          </a:p>
          <a:p>
            <a:r>
              <a:rPr lang="en-US" sz="800" b="1" dirty="0" smtClean="0"/>
              <a:t>Column f </a:t>
            </a:r>
            <a:r>
              <a:rPr lang="en-US" sz="800" dirty="0" smtClean="0"/>
              <a:t>Enter the quantity authorized to be on hand (pencil, ink,</a:t>
            </a:r>
          </a:p>
          <a:p>
            <a:r>
              <a:rPr lang="en-US" sz="800" dirty="0" smtClean="0"/>
              <a:t>or typewriter entry).</a:t>
            </a:r>
          </a:p>
          <a:p>
            <a:r>
              <a:rPr lang="en-US" sz="800" b="1" dirty="0" smtClean="0"/>
              <a:t>(A through F)</a:t>
            </a:r>
          </a:p>
          <a:p>
            <a:r>
              <a:rPr lang="en-US" sz="800" b="1" dirty="0" smtClean="0"/>
              <a:t>1. </a:t>
            </a:r>
            <a:r>
              <a:rPr lang="en-US" sz="800" dirty="0" smtClean="0"/>
              <a:t>Enter the number of the listing for the end item and enter the</a:t>
            </a:r>
          </a:p>
          <a:p>
            <a:r>
              <a:rPr lang="en-US" sz="800" dirty="0" smtClean="0"/>
              <a:t>quantity on hand for each COEI, BII, and AAL item listed. When</a:t>
            </a:r>
          </a:p>
          <a:p>
            <a:r>
              <a:rPr lang="en-US" sz="800" dirty="0" smtClean="0"/>
              <a:t>used as a hand receipt shortage annex, enter the quantity short for</a:t>
            </a:r>
          </a:p>
          <a:p>
            <a:r>
              <a:rPr lang="en-US" sz="800" dirty="0" smtClean="0"/>
              <a:t>each COEI, BII, and AAL item listed.</a:t>
            </a:r>
          </a:p>
          <a:p>
            <a:r>
              <a:rPr lang="pt-BR" sz="800" b="1" dirty="0" smtClean="0"/>
              <a:t>2 . </a:t>
            </a:r>
            <a:r>
              <a:rPr lang="pt-BR" sz="800" dirty="0" smtClean="0"/>
              <a:t>A d v a n c e a l l q u a n t i t i e s t o t h e n e x t c o l u m n w h e n q u a n t i t i e s</a:t>
            </a:r>
          </a:p>
          <a:p>
            <a:r>
              <a:rPr lang="en-US" sz="800" dirty="0" smtClean="0"/>
              <a:t>change.</a:t>
            </a:r>
          </a:p>
          <a:p>
            <a:r>
              <a:rPr lang="en-US" sz="800" b="1" dirty="0" smtClean="0"/>
              <a:t>3. </a:t>
            </a:r>
            <a:r>
              <a:rPr lang="en-US" sz="800" dirty="0" smtClean="0"/>
              <a:t>Quantities must be advanced when changing hand or </a:t>
            </a:r>
            <a:r>
              <a:rPr lang="en-US" sz="800" dirty="0" err="1" smtClean="0"/>
              <a:t>subhand</a:t>
            </a:r>
            <a:endParaRPr lang="en-US" sz="800" dirty="0" smtClean="0"/>
          </a:p>
          <a:p>
            <a:r>
              <a:rPr lang="en-US" sz="800" dirty="0" smtClean="0"/>
              <a:t>receipt holders.</a:t>
            </a:r>
          </a:p>
          <a:p>
            <a:r>
              <a:rPr lang="en-US" sz="800" b="1" dirty="0" smtClean="0"/>
              <a:t>3 </a:t>
            </a:r>
            <a:r>
              <a:rPr lang="en-US" sz="800" dirty="0" smtClean="0"/>
              <a:t>The person receiving the property will sign, enter his or her</a:t>
            </a:r>
          </a:p>
          <a:p>
            <a:r>
              <a:rPr lang="en-US" sz="800" dirty="0" smtClean="0"/>
              <a:t>rank, and date the proper quantity column on the last page (ink</a:t>
            </a:r>
          </a:p>
          <a:p>
            <a:r>
              <a:rPr lang="en-US" sz="800" dirty="0" smtClean="0"/>
              <a:t>entry). The last page is the last numbered page. It may be an odd or</a:t>
            </a:r>
          </a:p>
          <a:p>
            <a:r>
              <a:rPr lang="en-US" sz="800" dirty="0" smtClean="0"/>
              <a:t>even number. The last page may be reserved for signatures only.</a:t>
            </a:r>
          </a:p>
          <a:p>
            <a:r>
              <a:rPr lang="en-US" sz="800" dirty="0" smtClean="0"/>
              <a:t>(The original page will have an original signature; the copy may</a:t>
            </a:r>
          </a:p>
          <a:p>
            <a:r>
              <a:rPr lang="en-US" sz="800" dirty="0" smtClean="0"/>
              <a:t>have a carbon signature.) When using the component hand receipt</a:t>
            </a:r>
          </a:p>
          <a:p>
            <a:r>
              <a:rPr lang="en-US" sz="800" dirty="0" smtClean="0"/>
              <a:t>as a hand receipt shortage annex, the person filling the position</a:t>
            </a:r>
          </a:p>
          <a:p>
            <a:r>
              <a:rPr lang="en-US" sz="800" dirty="0" smtClean="0"/>
              <a:t>identified in the “From” block signs and dates (ink entry) the last</a:t>
            </a:r>
          </a:p>
          <a:p>
            <a:r>
              <a:rPr lang="en-US" sz="800" dirty="0" smtClean="0"/>
              <a:t>page under the last recorded entry. The current responsible person</a:t>
            </a:r>
          </a:p>
          <a:p>
            <a:r>
              <a:rPr lang="en-US" sz="800" dirty="0" smtClean="0"/>
              <a:t>must validate shortages.</a:t>
            </a:r>
          </a:p>
          <a:p>
            <a:r>
              <a:rPr lang="en-US" sz="800" b="1" dirty="0" smtClean="0"/>
              <a:t>(10) </a:t>
            </a:r>
            <a:r>
              <a:rPr lang="en-US" sz="800" dirty="0" smtClean="0"/>
              <a:t>Page, Self-explanatory.</a:t>
            </a:r>
          </a:p>
          <a:p>
            <a:r>
              <a:rPr lang="en-US" sz="800" i="1" dirty="0" smtClean="0"/>
              <a:t>Note. </a:t>
            </a:r>
            <a:r>
              <a:rPr lang="en-US" sz="800" dirty="0" smtClean="0"/>
              <a:t>Make all entries in ink or typewriter unless otherwise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18480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Figure 2-2. Sample of a DA Form 3161 as a request for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/>
              <a:t>Legend for Figure 2-2;</a:t>
            </a:r>
          </a:p>
          <a:p>
            <a:r>
              <a:rPr lang="en-US" dirty="0"/>
              <a:t>Completion instructions by block number or column for DA Form 3161.</a:t>
            </a:r>
          </a:p>
          <a:p>
            <a:r>
              <a:rPr lang="en-US" b="1" dirty="0"/>
              <a:t>(Issue) </a:t>
            </a:r>
            <a:r>
              <a:rPr lang="en-US" dirty="0"/>
              <a:t>Enter an “X” for issue.</a:t>
            </a:r>
          </a:p>
          <a:p>
            <a:r>
              <a:rPr lang="en-US" b="1" dirty="0"/>
              <a:t>(Sheet Number) </a:t>
            </a:r>
            <a:r>
              <a:rPr lang="en-US" dirty="0"/>
              <a:t>Number sheets consecutively.</a:t>
            </a:r>
          </a:p>
          <a:p>
            <a:r>
              <a:rPr lang="en-US" b="1" dirty="0"/>
              <a:t>(Number of Sheets) </a:t>
            </a:r>
            <a:r>
              <a:rPr lang="en-US" dirty="0"/>
              <a:t>Enter total number of sheets included in this</a:t>
            </a:r>
          </a:p>
          <a:p>
            <a:r>
              <a:rPr lang="en-US" dirty="0"/>
              <a:t>request.</a:t>
            </a:r>
          </a:p>
          <a:p>
            <a:r>
              <a:rPr lang="en-US" b="1" dirty="0"/>
              <a:t>(1) </a:t>
            </a:r>
            <a:r>
              <a:rPr lang="en-US" dirty="0"/>
              <a:t>Enter the name and address of the SSA.</a:t>
            </a:r>
          </a:p>
          <a:p>
            <a:r>
              <a:rPr lang="en-US" b="1" dirty="0"/>
              <a:t>(2) </a:t>
            </a:r>
            <a:r>
              <a:rPr lang="en-US" dirty="0"/>
              <a:t>Enter the name of the unit making the request.</a:t>
            </a:r>
          </a:p>
          <a:p>
            <a:r>
              <a:rPr lang="en-US" b="1" dirty="0"/>
              <a:t>(3) </a:t>
            </a:r>
            <a:r>
              <a:rPr lang="en-US" dirty="0"/>
              <a:t>Enter the document number assigned to the request from the</a:t>
            </a:r>
          </a:p>
          <a:p>
            <a:r>
              <a:rPr lang="en-US" dirty="0"/>
              <a:t>document register. The document number is the DODAAC, </a:t>
            </a:r>
            <a:r>
              <a:rPr lang="en-US" dirty="0" err="1"/>
              <a:t>julian</a:t>
            </a:r>
            <a:r>
              <a:rPr lang="en-US" dirty="0"/>
              <a:t> date,</a:t>
            </a:r>
          </a:p>
          <a:p>
            <a:r>
              <a:rPr lang="en-US" dirty="0"/>
              <a:t>and serial number.</a:t>
            </a:r>
          </a:p>
          <a:p>
            <a:r>
              <a:rPr lang="en-US" b="1" dirty="0"/>
              <a:t>(4) </a:t>
            </a:r>
            <a:r>
              <a:rPr lang="en-US" dirty="0"/>
              <a:t>Enter project code if assigned. Otherwise, leave blank.</a:t>
            </a:r>
          </a:p>
          <a:p>
            <a:r>
              <a:rPr lang="en-US" b="1" dirty="0"/>
              <a:t>(5) </a:t>
            </a:r>
            <a:r>
              <a:rPr lang="en-US" dirty="0"/>
              <a:t>Enter the required date of materiel requested, or leave blank.</a:t>
            </a:r>
          </a:p>
          <a:p>
            <a:r>
              <a:rPr lang="en-US" b="1" dirty="0"/>
              <a:t>(6) </a:t>
            </a:r>
            <a:r>
              <a:rPr lang="en-US" dirty="0"/>
              <a:t>Leave blank.</a:t>
            </a:r>
          </a:p>
          <a:p>
            <a:r>
              <a:rPr lang="en-US" b="1" dirty="0"/>
              <a:t>(7) </a:t>
            </a:r>
            <a:r>
              <a:rPr lang="en-US" dirty="0"/>
              <a:t>Enter the priority designator.</a:t>
            </a:r>
          </a:p>
          <a:p>
            <a:r>
              <a:rPr lang="en-US" b="1" dirty="0"/>
              <a:t>(8) </a:t>
            </a:r>
            <a:r>
              <a:rPr lang="en-US" dirty="0"/>
              <a:t>Enter cost detail accounting information, as required.</a:t>
            </a:r>
          </a:p>
          <a:p>
            <a:r>
              <a:rPr lang="en-US" b="1" dirty="0"/>
              <a:t>(10) </a:t>
            </a:r>
            <a:r>
              <a:rPr lang="en-US" dirty="0"/>
              <a:t>Enter the authorizing publication.</a:t>
            </a:r>
          </a:p>
          <a:p>
            <a:r>
              <a:rPr lang="en-US" b="1" dirty="0"/>
              <a:t>(12a) </a:t>
            </a:r>
            <a:r>
              <a:rPr lang="en-US" dirty="0"/>
              <a:t>Enter the item number, in sequence, for each item requested.</a:t>
            </a:r>
          </a:p>
          <a:p>
            <a:r>
              <a:rPr lang="en-US" b="1" dirty="0"/>
              <a:t>(12b) </a:t>
            </a:r>
            <a:r>
              <a:rPr lang="en-US" dirty="0"/>
              <a:t>Enter the stock number for each item requested.</a:t>
            </a:r>
          </a:p>
          <a:p>
            <a:r>
              <a:rPr lang="en-US" b="1" dirty="0"/>
              <a:t>(12c) </a:t>
            </a:r>
            <a:r>
              <a:rPr lang="en-US" dirty="0"/>
              <a:t>Enter one or two words that describe each item requested.</a:t>
            </a:r>
          </a:p>
          <a:p>
            <a:r>
              <a:rPr lang="en-US" dirty="0"/>
              <a:t>Enter the words “Last Item” after last entry.</a:t>
            </a:r>
          </a:p>
          <a:p>
            <a:r>
              <a:rPr lang="en-US" b="1" dirty="0"/>
              <a:t>(12d) </a:t>
            </a:r>
            <a:r>
              <a:rPr lang="en-US" dirty="0"/>
              <a:t>Enter the unit of issue of each item requested.</a:t>
            </a:r>
          </a:p>
          <a:p>
            <a:r>
              <a:rPr lang="en-US" b="1" dirty="0"/>
              <a:t>(12e) </a:t>
            </a:r>
            <a:r>
              <a:rPr lang="en-US" dirty="0"/>
              <a:t>Enter the quantity of each item requested.</a:t>
            </a:r>
          </a:p>
          <a:p>
            <a:r>
              <a:rPr lang="en-US" b="1" dirty="0"/>
              <a:t>(12f) </a:t>
            </a:r>
            <a:r>
              <a:rPr lang="en-US" dirty="0"/>
              <a:t>Enter the proper issue code from the form.</a:t>
            </a:r>
          </a:p>
          <a:p>
            <a:r>
              <a:rPr lang="en-US" b="1" dirty="0"/>
              <a:t>(12g) </a:t>
            </a:r>
            <a:r>
              <a:rPr lang="en-US" dirty="0"/>
              <a:t>Leave blank. Person signing for receipt of the items will complete</a:t>
            </a:r>
          </a:p>
          <a:p>
            <a:r>
              <a:rPr lang="en-US" dirty="0"/>
              <a:t>the entry in ink.</a:t>
            </a:r>
          </a:p>
          <a:p>
            <a:r>
              <a:rPr lang="en-US" b="1" dirty="0"/>
              <a:t>(13) </a:t>
            </a:r>
            <a:r>
              <a:rPr lang="en-US" dirty="0"/>
              <a:t>The requesting individual will print name, date and sign this</a:t>
            </a:r>
          </a:p>
          <a:p>
            <a:r>
              <a:rPr lang="en-US" dirty="0"/>
              <a:t>block. Include rank.</a:t>
            </a:r>
          </a:p>
          <a:p>
            <a:r>
              <a:rPr lang="en-US" b="1" dirty="0"/>
              <a:t>(15) </a:t>
            </a:r>
            <a:r>
              <a:rPr lang="en-US" dirty="0"/>
              <a:t>When items are issued, the person signing for the items will</a:t>
            </a:r>
          </a:p>
          <a:p>
            <a:r>
              <a:rPr lang="en-US" dirty="0"/>
              <a:t>print name, date and sign this block. Include rank.</a:t>
            </a:r>
          </a:p>
        </p:txBody>
      </p:sp>
    </p:spTree>
    <p:extLst>
      <p:ext uri="{BB962C8B-B14F-4D97-AF65-F5344CB8AC3E}">
        <p14:creationId xmlns:p14="http://schemas.microsoft.com/office/powerpoint/2010/main" val="35915719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 Form 3318 for a</a:t>
            </a:r>
            <a:br>
              <a:rPr lang="en-US" dirty="0"/>
            </a:br>
            <a:r>
              <a:rPr lang="en-US" dirty="0"/>
              <a:t>Class 2, 4, or 8 basic load item.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4525963"/>
          </a:xfrm>
        </p:spPr>
        <p:txBody>
          <a:bodyPr>
            <a:normAutofit fontScale="32500" lnSpcReduction="20000"/>
          </a:bodyPr>
          <a:lstStyle/>
          <a:p>
            <a:r>
              <a:rPr lang="en-US" dirty="0"/>
              <a:t>Legend for Figure 7-2;</a:t>
            </a:r>
          </a:p>
          <a:p>
            <a:r>
              <a:rPr lang="en-US" dirty="0"/>
              <a:t>Completion instructions by column or block for DA Form 3318 for a</a:t>
            </a:r>
          </a:p>
          <a:p>
            <a:r>
              <a:rPr lang="en-US" dirty="0"/>
              <a:t>Class 2, 4, or 8 basic load item.</a:t>
            </a:r>
          </a:p>
          <a:p>
            <a:r>
              <a:rPr lang="en-US" b="1" dirty="0"/>
              <a:t>Title insert</a:t>
            </a:r>
          </a:p>
          <a:p>
            <a:r>
              <a:rPr lang="en-US" b="1" dirty="0"/>
              <a:t>Balance On Hand Block </a:t>
            </a:r>
            <a:r>
              <a:rPr lang="en-US" dirty="0"/>
              <a:t>Enter the quantity of stock actually on</a:t>
            </a:r>
          </a:p>
          <a:p>
            <a:r>
              <a:rPr lang="en-US" dirty="0"/>
              <a:t>hand. Change it as the quantity changes. Clerks may put a piece of</a:t>
            </a:r>
          </a:p>
          <a:p>
            <a:r>
              <a:rPr lang="en-US" dirty="0"/>
              <a:t>clear tape over this space and write the quantity on the tape in pencil;</a:t>
            </a:r>
          </a:p>
          <a:p>
            <a:r>
              <a:rPr lang="en-US" dirty="0"/>
              <a:t>then erasing and changing the quantity will not wear through the</a:t>
            </a:r>
          </a:p>
          <a:p>
            <a:r>
              <a:rPr lang="en-US" dirty="0"/>
              <a:t>paper.</a:t>
            </a:r>
          </a:p>
          <a:p>
            <a:r>
              <a:rPr lang="en-US" b="1" dirty="0"/>
              <a:t>Remarks Block </a:t>
            </a:r>
            <a:r>
              <a:rPr lang="en-US" dirty="0"/>
              <a:t>Enter at least the following data:</a:t>
            </a:r>
          </a:p>
          <a:p>
            <a:r>
              <a:rPr lang="en-US" b="1" dirty="0"/>
              <a:t>a. </a:t>
            </a:r>
            <a:r>
              <a:rPr lang="en-US" dirty="0"/>
              <a:t>The date and reference number of the MACOM correspondence</a:t>
            </a:r>
          </a:p>
          <a:p>
            <a:r>
              <a:rPr lang="en-US" dirty="0"/>
              <a:t>authorizing the load. Also enter the number and date of the DA authorization</a:t>
            </a:r>
          </a:p>
          <a:p>
            <a:r>
              <a:rPr lang="en-US" dirty="0"/>
              <a:t>document.</a:t>
            </a:r>
          </a:p>
          <a:p>
            <a:r>
              <a:rPr lang="en-US" b="1" dirty="0"/>
              <a:t>b. </a:t>
            </a:r>
            <a:r>
              <a:rPr lang="en-US" dirty="0"/>
              <a:t>The local source of supply for the item. (Examples are the SSA</a:t>
            </a:r>
          </a:p>
          <a:p>
            <a:r>
              <a:rPr lang="en-US" dirty="0"/>
              <a:t>and SSSC.)</a:t>
            </a:r>
          </a:p>
          <a:p>
            <a:r>
              <a:rPr lang="en-US" b="1" dirty="0"/>
              <a:t>c. </a:t>
            </a:r>
            <a:r>
              <a:rPr lang="en-US" dirty="0"/>
              <a:t>Interchangeable and substitute (I&amp;S) data available from supply</a:t>
            </a:r>
          </a:p>
          <a:p>
            <a:r>
              <a:rPr lang="en-US" dirty="0"/>
              <a:t>letters, supply bulletins, SSA, MILSTRIP, or an I&amp;S list. Enter the NSN</a:t>
            </a:r>
          </a:p>
          <a:p>
            <a:r>
              <a:rPr lang="en-US" dirty="0"/>
              <a:t>of other items that can be used when this item is not available.</a:t>
            </a:r>
          </a:p>
          <a:p>
            <a:r>
              <a:rPr lang="en-US" b="1" dirty="0"/>
              <a:t>UI Block </a:t>
            </a:r>
            <a:r>
              <a:rPr lang="en-US" dirty="0"/>
              <a:t>Enter the unit of issue of the item.</a:t>
            </a:r>
          </a:p>
          <a:p>
            <a:r>
              <a:rPr lang="en-US" b="1" dirty="0"/>
              <a:t>CIIC Block </a:t>
            </a:r>
            <a:r>
              <a:rPr lang="en-US" dirty="0"/>
              <a:t>Enter the CIIC of the item from the AMDF.</a:t>
            </a:r>
          </a:p>
          <a:p>
            <a:r>
              <a:rPr lang="en-US" b="1" dirty="0"/>
              <a:t>ARC Block </a:t>
            </a:r>
            <a:r>
              <a:rPr lang="en-US" dirty="0"/>
              <a:t>Enter ARC of the item from the AMDF.</a:t>
            </a:r>
          </a:p>
          <a:p>
            <a:r>
              <a:rPr lang="en-US" b="1" dirty="0"/>
              <a:t>RC Block </a:t>
            </a:r>
            <a:r>
              <a:rPr lang="en-US" dirty="0"/>
              <a:t>Enter the RC of the item from the AMDF.</a:t>
            </a:r>
          </a:p>
          <a:p>
            <a:r>
              <a:rPr lang="en-US" b="1" dirty="0" err="1"/>
              <a:t>Stockage</a:t>
            </a:r>
            <a:r>
              <a:rPr lang="en-US" b="1" dirty="0"/>
              <a:t> Code Block </a:t>
            </a:r>
            <a:r>
              <a:rPr lang="en-US" dirty="0"/>
              <a:t>Enter “Basic Load.”</a:t>
            </a:r>
          </a:p>
          <a:p>
            <a:r>
              <a:rPr lang="en-US" b="1" dirty="0"/>
              <a:t>Date Block </a:t>
            </a:r>
            <a:r>
              <a:rPr lang="en-US" dirty="0"/>
              <a:t>Enter the Julian date the item was placed on the load</a:t>
            </a:r>
          </a:p>
          <a:p>
            <a:r>
              <a:rPr lang="en-US" dirty="0"/>
              <a:t>list.</a:t>
            </a:r>
          </a:p>
          <a:p>
            <a:r>
              <a:rPr lang="en-US" b="1" dirty="0"/>
              <a:t>Quantity Block </a:t>
            </a:r>
            <a:r>
              <a:rPr lang="en-US" dirty="0"/>
              <a:t>Leave blank</a:t>
            </a:r>
          </a:p>
        </p:txBody>
      </p:sp>
      <p:sp>
        <p:nvSpPr>
          <p:cNvPr id="4" name="Rectangle 3"/>
          <p:cNvSpPr/>
          <p:nvPr/>
        </p:nvSpPr>
        <p:spPr>
          <a:xfrm>
            <a:off x="5029200" y="1828800"/>
            <a:ext cx="362494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/>
              <a:t>Authorized Stock Level Block </a:t>
            </a:r>
            <a:r>
              <a:rPr lang="en-US" sz="800" dirty="0"/>
              <a:t>Enter the authorized </a:t>
            </a:r>
            <a:r>
              <a:rPr lang="en-US" sz="800" dirty="0" err="1"/>
              <a:t>stockage</a:t>
            </a:r>
            <a:r>
              <a:rPr lang="en-US" sz="800" dirty="0"/>
              <a:t> quantity.</a:t>
            </a:r>
          </a:p>
          <a:p>
            <a:r>
              <a:rPr lang="en-US" sz="800" b="1" dirty="0"/>
              <a:t>Stock Number Block </a:t>
            </a:r>
            <a:r>
              <a:rPr lang="en-US" sz="800" dirty="0"/>
              <a:t>Enter the stock number of the item.</a:t>
            </a:r>
          </a:p>
          <a:p>
            <a:r>
              <a:rPr lang="en-US" sz="800" b="1" dirty="0"/>
              <a:t>Item Description Block </a:t>
            </a:r>
            <a:r>
              <a:rPr lang="en-US" sz="800" dirty="0"/>
              <a:t>Enter one or two words that describe the</a:t>
            </a:r>
          </a:p>
          <a:p>
            <a:r>
              <a:rPr lang="en-US" sz="800" dirty="0"/>
              <a:t>item.</a:t>
            </a:r>
          </a:p>
          <a:p>
            <a:r>
              <a:rPr lang="en-US" sz="800" b="1" dirty="0"/>
              <a:t>Location Block </a:t>
            </a:r>
            <a:r>
              <a:rPr lang="en-US" sz="800" dirty="0"/>
              <a:t>Enter the storage location of the item. If the item is</a:t>
            </a:r>
          </a:p>
          <a:p>
            <a:r>
              <a:rPr lang="en-US" sz="800" dirty="0"/>
              <a:t>issued on hand receipt, enter the hand receipt number.</a:t>
            </a:r>
          </a:p>
          <a:p>
            <a:r>
              <a:rPr lang="en-US" sz="800" b="1" dirty="0"/>
              <a:t>Record of Demands</a:t>
            </a:r>
          </a:p>
          <a:p>
            <a:r>
              <a:rPr lang="en-US" sz="800" b="1" dirty="0"/>
              <a:t>Stock Number Block </a:t>
            </a:r>
            <a:r>
              <a:rPr lang="en-US" sz="800" dirty="0"/>
              <a:t>Enter the stock number of the item.</a:t>
            </a:r>
          </a:p>
          <a:p>
            <a:r>
              <a:rPr lang="en-US" sz="800" b="1" dirty="0"/>
              <a:t>Demands Section</a:t>
            </a:r>
          </a:p>
          <a:p>
            <a:r>
              <a:rPr lang="en-US" sz="800" b="1" dirty="0"/>
              <a:t>(a) </a:t>
            </a:r>
            <a:r>
              <a:rPr lang="en-US" sz="800" dirty="0"/>
              <a:t>Enter the Julian date the item was demanded in the unit.</a:t>
            </a:r>
          </a:p>
          <a:p>
            <a:r>
              <a:rPr lang="en-US" sz="800" b="1" dirty="0"/>
              <a:t>(b) </a:t>
            </a:r>
            <a:r>
              <a:rPr lang="en-US" sz="800" dirty="0"/>
              <a:t>Enter the identification of the equipment or the section that needs</a:t>
            </a:r>
          </a:p>
          <a:p>
            <a:r>
              <a:rPr lang="en-US" sz="800" dirty="0"/>
              <a:t>the item.</a:t>
            </a:r>
          </a:p>
          <a:p>
            <a:r>
              <a:rPr lang="en-US" sz="800" b="1" dirty="0"/>
              <a:t>(c) </a:t>
            </a:r>
            <a:r>
              <a:rPr lang="en-US" sz="800" dirty="0"/>
              <a:t>Enter the quantity demanded.</a:t>
            </a:r>
          </a:p>
          <a:p>
            <a:r>
              <a:rPr lang="en-US" sz="800" b="1" dirty="0"/>
              <a:t>(d) </a:t>
            </a:r>
            <a:r>
              <a:rPr lang="en-US" sz="800" dirty="0"/>
              <a:t>Enter the quantity owed if there was not enough stock on hand to</a:t>
            </a:r>
          </a:p>
          <a:p>
            <a:r>
              <a:rPr lang="en-US" sz="800" dirty="0"/>
              <a:t>meet the demand. As stock becomes available, change this number</a:t>
            </a:r>
          </a:p>
          <a:p>
            <a:r>
              <a:rPr lang="en-US" sz="800" dirty="0"/>
              <a:t>until it finally becomes zero. A quick look at this column will show if all</a:t>
            </a:r>
          </a:p>
          <a:p>
            <a:r>
              <a:rPr lang="en-US" sz="800" dirty="0"/>
              <a:t>demands have been met. Adding the numbers in this column will give</a:t>
            </a:r>
          </a:p>
          <a:p>
            <a:r>
              <a:rPr lang="en-US" sz="800" dirty="0"/>
              <a:t>the total quantity due out.</a:t>
            </a:r>
          </a:p>
          <a:p>
            <a:r>
              <a:rPr lang="en-US" sz="800" i="1" dirty="0"/>
              <a:t>Note. </a:t>
            </a:r>
            <a:r>
              <a:rPr lang="en-US" sz="800" dirty="0"/>
              <a:t>Show all demands that are canceled by entering the quantity canceled</a:t>
            </a:r>
          </a:p>
          <a:p>
            <a:r>
              <a:rPr lang="en-US" sz="800" dirty="0"/>
              <a:t>in the Quantity Demanded column and the abbreviation “CXL.” Change the</a:t>
            </a:r>
          </a:p>
          <a:p>
            <a:r>
              <a:rPr lang="en-US" sz="800" dirty="0"/>
              <a:t>quantity in the Quantity Due Out column accordingly. Cancel the same</a:t>
            </a:r>
          </a:p>
          <a:p>
            <a:r>
              <a:rPr lang="en-US" sz="800" dirty="0"/>
              <a:t>quantity on request to supporting supply if necessary.</a:t>
            </a:r>
          </a:p>
          <a:p>
            <a:r>
              <a:rPr lang="en-US" sz="800" b="1" dirty="0"/>
              <a:t>Requests Section</a:t>
            </a:r>
          </a:p>
          <a:p>
            <a:r>
              <a:rPr lang="en-US" sz="800" b="1" dirty="0"/>
              <a:t>(e) </a:t>
            </a:r>
            <a:r>
              <a:rPr lang="en-US" sz="800" dirty="0"/>
              <a:t>Enter the document number of the request. For SSSC items,</a:t>
            </a:r>
          </a:p>
          <a:p>
            <a:r>
              <a:rPr lang="en-US" sz="800" dirty="0"/>
              <a:t>enter the Julian date and the letters “SSSC.”</a:t>
            </a:r>
          </a:p>
          <a:p>
            <a:r>
              <a:rPr lang="en-US" sz="800" b="1" dirty="0"/>
              <a:t>(f) </a:t>
            </a:r>
            <a:r>
              <a:rPr lang="en-US" sz="800" dirty="0"/>
              <a:t>Enter the quantity requested from the supply source.</a:t>
            </a:r>
          </a:p>
          <a:p>
            <a:r>
              <a:rPr lang="en-US" sz="800" b="1" dirty="0"/>
              <a:t>(g) </a:t>
            </a:r>
            <a:r>
              <a:rPr lang="en-US" sz="800" dirty="0"/>
              <a:t>Enter the quantity still owed to the unit. Change this number as</a:t>
            </a:r>
          </a:p>
          <a:p>
            <a:r>
              <a:rPr lang="en-US" sz="800" dirty="0"/>
              <a:t>stock is received, until it finally becomes zero. A look at this</a:t>
            </a:r>
          </a:p>
          <a:p>
            <a:r>
              <a:rPr lang="en-US" sz="800" dirty="0"/>
              <a:t>column will show if all requests have been received. Adding the</a:t>
            </a:r>
          </a:p>
          <a:p>
            <a:r>
              <a:rPr lang="en-US" sz="800" dirty="0"/>
              <a:t>numbers in this column will give the total quantity due-in.</a:t>
            </a:r>
          </a:p>
          <a:p>
            <a:r>
              <a:rPr lang="en-US" sz="800" i="1" dirty="0"/>
              <a:t>Note. </a:t>
            </a:r>
            <a:r>
              <a:rPr lang="en-US" sz="800" dirty="0"/>
              <a:t>If all or part of a request is canceled, enter the quantity canceled in the</a:t>
            </a:r>
          </a:p>
          <a:p>
            <a:r>
              <a:rPr lang="en-US" sz="800" dirty="0"/>
              <a:t>Quantity Requested column and the abbreviation “CXL.” Change the quantity</a:t>
            </a:r>
          </a:p>
          <a:p>
            <a:r>
              <a:rPr lang="en-US" sz="800" dirty="0"/>
              <a:t>in the Quantity Due In column accordingly.</a:t>
            </a:r>
          </a:p>
        </p:txBody>
      </p:sp>
    </p:spTree>
    <p:extLst>
      <p:ext uri="{BB962C8B-B14F-4D97-AF65-F5344CB8AC3E}">
        <p14:creationId xmlns:p14="http://schemas.microsoft.com/office/powerpoint/2010/main" val="11512923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DA Form 444 prepared</a:t>
            </a:r>
            <a:br>
              <a:rPr lang="en-US" sz="2800" dirty="0"/>
            </a:br>
            <a:r>
              <a:rPr lang="en-US" sz="2800" dirty="0"/>
              <a:t>to account for differences found during semiannual CIF inventory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>
            <a:normAutofit fontScale="25000" lnSpcReduction="20000"/>
          </a:bodyPr>
          <a:lstStyle/>
          <a:p>
            <a:r>
              <a:rPr lang="en-US" dirty="0"/>
              <a:t>Legend for Figure 9-4;</a:t>
            </a:r>
          </a:p>
          <a:p>
            <a:r>
              <a:rPr lang="en-US" dirty="0"/>
              <a:t>Completion instructions by block or column for DA Form 444 prepared</a:t>
            </a:r>
          </a:p>
          <a:p>
            <a:r>
              <a:rPr lang="en-US" dirty="0"/>
              <a:t>to account for differences found during semiannual CIF inventory.</a:t>
            </a:r>
          </a:p>
          <a:p>
            <a:r>
              <a:rPr lang="en-US" b="1" dirty="0"/>
              <a:t>SSA </a:t>
            </a:r>
            <a:r>
              <a:rPr lang="en-US" dirty="0"/>
              <a:t>Enter “Central Issue Facility.”</a:t>
            </a:r>
          </a:p>
          <a:p>
            <a:r>
              <a:rPr lang="en-US" b="1" dirty="0"/>
              <a:t>Voucher Number </a:t>
            </a:r>
            <a:r>
              <a:rPr lang="en-US" dirty="0"/>
              <a:t>Enter a document number from the nonexpendable</a:t>
            </a:r>
          </a:p>
          <a:p>
            <a:r>
              <a:rPr lang="en-US" dirty="0"/>
              <a:t>document register.</a:t>
            </a:r>
          </a:p>
          <a:p>
            <a:r>
              <a:rPr lang="en-US" b="1" dirty="0"/>
              <a:t>Total Number of Items </a:t>
            </a:r>
            <a:r>
              <a:rPr lang="en-US" dirty="0"/>
              <a:t>Enter the total number of items on the IAR.</a:t>
            </a:r>
          </a:p>
          <a:p>
            <a:r>
              <a:rPr lang="en-US" b="1" dirty="0"/>
              <a:t>IAR Reason </a:t>
            </a:r>
            <a:r>
              <a:rPr lang="en-US" dirty="0"/>
              <a:t>Enter “Semiannual Inventory” or “Cyclic Inventory.”</a:t>
            </a:r>
          </a:p>
          <a:p>
            <a:r>
              <a:rPr lang="en-US" b="1" dirty="0"/>
              <a:t>Station </a:t>
            </a:r>
            <a:r>
              <a:rPr lang="en-US" dirty="0"/>
              <a:t>Enter the CIF’s physical location.</a:t>
            </a:r>
          </a:p>
          <a:p>
            <a:r>
              <a:rPr lang="en-US" b="1" dirty="0"/>
              <a:t>Item </a:t>
            </a:r>
            <a:r>
              <a:rPr lang="en-US" dirty="0"/>
              <a:t>Enter the item number, in sequence, for each item on IAR.</a:t>
            </a:r>
          </a:p>
          <a:p>
            <a:r>
              <a:rPr lang="en-US" b="1" dirty="0"/>
              <a:t>Stock Number </a:t>
            </a:r>
            <a:r>
              <a:rPr lang="en-US" dirty="0"/>
              <a:t>Enter the stock number of each item on IAR.</a:t>
            </a:r>
          </a:p>
          <a:p>
            <a:r>
              <a:rPr lang="en-US" b="1" dirty="0"/>
              <a:t>Item Noun </a:t>
            </a:r>
            <a:r>
              <a:rPr lang="en-US" dirty="0"/>
              <a:t>Enter a description of each item on IAR.</a:t>
            </a:r>
          </a:p>
          <a:p>
            <a:r>
              <a:rPr lang="en-US" b="1" dirty="0"/>
              <a:t>SEC </a:t>
            </a:r>
            <a:r>
              <a:rPr lang="en-US" dirty="0"/>
              <a:t>Enter the CIIC code for each item on IAR.</a:t>
            </a:r>
          </a:p>
          <a:p>
            <a:r>
              <a:rPr lang="en-US" b="1" dirty="0"/>
              <a:t>RICC </a:t>
            </a:r>
            <a:r>
              <a:rPr lang="en-US" dirty="0"/>
              <a:t>Enter the RICC for each item on IAR.</a:t>
            </a:r>
          </a:p>
          <a:p>
            <a:r>
              <a:rPr lang="en-US" b="1" dirty="0"/>
              <a:t>Recorded Balance </a:t>
            </a:r>
            <a:r>
              <a:rPr lang="en-US" dirty="0"/>
              <a:t>Enter the quantity recorded in the balance column</a:t>
            </a:r>
          </a:p>
          <a:p>
            <a:r>
              <a:rPr lang="en-US" dirty="0"/>
              <a:t>of the property record for each item on IAR.</a:t>
            </a:r>
          </a:p>
          <a:p>
            <a:r>
              <a:rPr lang="en-US" b="1" dirty="0"/>
              <a:t>Quantity Inventoried </a:t>
            </a:r>
            <a:r>
              <a:rPr lang="en-US" dirty="0"/>
              <a:t>Enter the quantity counted for each item on</a:t>
            </a:r>
          </a:p>
          <a:p>
            <a:r>
              <a:rPr lang="en-US" dirty="0"/>
              <a:t>IAR.</a:t>
            </a:r>
          </a:p>
          <a:p>
            <a:r>
              <a:rPr lang="en-US" b="1" dirty="0"/>
              <a:t>Post </a:t>
            </a:r>
            <a:r>
              <a:rPr lang="en-US" dirty="0"/>
              <a:t>Enter the quantity to be posted to the property record for each</a:t>
            </a:r>
          </a:p>
          <a:p>
            <a:r>
              <a:rPr lang="en-US" dirty="0"/>
              <a:t>item on the IAR. Use either the gain or loss column, but not both.</a:t>
            </a:r>
          </a:p>
          <a:p>
            <a:r>
              <a:rPr lang="en-US" b="1" dirty="0"/>
              <a:t>UI </a:t>
            </a:r>
            <a:r>
              <a:rPr lang="en-US" dirty="0"/>
              <a:t>Enter the unit of issue for each item on IAR.</a:t>
            </a:r>
          </a:p>
          <a:p>
            <a:r>
              <a:rPr lang="en-US" b="1" dirty="0"/>
              <a:t>Unit Price </a:t>
            </a:r>
            <a:r>
              <a:rPr lang="en-US" dirty="0"/>
              <a:t>Enter the price found in the ARMS monthly AMDF for</a:t>
            </a:r>
          </a:p>
          <a:p>
            <a:r>
              <a:rPr lang="en-US" dirty="0"/>
              <a:t>each item on IAR.</a:t>
            </a:r>
          </a:p>
          <a:p>
            <a:r>
              <a:rPr lang="en-US" b="1" dirty="0"/>
              <a:t>Extended Price </a:t>
            </a:r>
            <a:r>
              <a:rPr lang="en-US" dirty="0"/>
              <a:t>Enter the total dollar value of each line. Use either</a:t>
            </a:r>
          </a:p>
          <a:p>
            <a:r>
              <a:rPr lang="en-US" dirty="0"/>
              <a:t>the gain or loss column corresponding to the post column, but not</a:t>
            </a:r>
          </a:p>
          <a:p>
            <a:r>
              <a:rPr lang="en-US" dirty="0"/>
              <a:t>both. Multiply the unit price by the posted gain or loss; enter the result</a:t>
            </a:r>
          </a:p>
          <a:p>
            <a:r>
              <a:rPr lang="en-US" dirty="0"/>
              <a:t>in the extended price gain or loss column.</a:t>
            </a:r>
          </a:p>
          <a:p>
            <a:r>
              <a:rPr lang="en-US" i="1" dirty="0"/>
              <a:t>Note. </a:t>
            </a:r>
            <a:r>
              <a:rPr lang="en-US" dirty="0"/>
              <a:t>After the last item, enter the total value of gains FY to date, total value</a:t>
            </a:r>
          </a:p>
          <a:p>
            <a:r>
              <a:rPr lang="en-US" dirty="0"/>
              <a:t>of losses FY to date, the sum of these two totals, the dollar value of the</a:t>
            </a:r>
          </a:p>
          <a:p>
            <a:r>
              <a:rPr lang="en-US" dirty="0" err="1"/>
              <a:t>stockage</a:t>
            </a:r>
            <a:r>
              <a:rPr lang="en-US" dirty="0"/>
              <a:t> allowance, and the dollar value equal to the </a:t>
            </a:r>
            <a:r>
              <a:rPr lang="en-US" dirty="0" err="1"/>
              <a:t>stockage</a:t>
            </a:r>
            <a:r>
              <a:rPr lang="en-US" dirty="0"/>
              <a:t> allowance</a:t>
            </a:r>
          </a:p>
          <a:p>
            <a:r>
              <a:rPr lang="en-US" dirty="0"/>
              <a:t>value X .025. Use this data to determine approval authority per para 9-12e.</a:t>
            </a:r>
          </a:p>
          <a:p>
            <a:r>
              <a:rPr lang="en-US" dirty="0"/>
              <a:t>Enter the subtotal at the bottom of the extended price column on each page</a:t>
            </a:r>
          </a:p>
          <a:p>
            <a:r>
              <a:rPr lang="en-US" dirty="0"/>
              <a:t>when the IAR consists of two or more pages.</a:t>
            </a:r>
          </a:p>
          <a:p>
            <a:r>
              <a:rPr lang="en-US" b="1" dirty="0"/>
              <a:t>Stock Record Officer </a:t>
            </a:r>
            <a:r>
              <a:rPr lang="en-US" dirty="0"/>
              <a:t>The PBO for the central issue facility dates</a:t>
            </a:r>
          </a:p>
          <a:p>
            <a:r>
              <a:rPr lang="en-US" dirty="0"/>
              <a:t>and signs this block.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91000" y="27432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b="1" dirty="0" smtClean="0"/>
              <a:t>SSA Commander </a:t>
            </a:r>
            <a:r>
              <a:rPr lang="en-US" sz="800" dirty="0" smtClean="0"/>
              <a:t>Leave blank. The IAR approving authority will</a:t>
            </a:r>
          </a:p>
          <a:p>
            <a:r>
              <a:rPr lang="en-US" sz="800" dirty="0" smtClean="0"/>
              <a:t>complete this block.</a:t>
            </a:r>
          </a:p>
          <a:p>
            <a:r>
              <a:rPr lang="en-US" sz="800" b="1" dirty="0" smtClean="0"/>
              <a:t>Asset Report Copy Sent </a:t>
            </a:r>
            <a:r>
              <a:rPr lang="en-US" sz="800" dirty="0" smtClean="0"/>
              <a:t>Leave blank.</a:t>
            </a:r>
          </a:p>
          <a:p>
            <a:r>
              <a:rPr lang="en-US" sz="800" b="1" dirty="0" smtClean="0"/>
              <a:t>IAR Reviewed </a:t>
            </a:r>
            <a:r>
              <a:rPr lang="en-US" sz="800" dirty="0" smtClean="0"/>
              <a:t>This block allows the PBO appointing authority to</a:t>
            </a:r>
          </a:p>
          <a:p>
            <a:r>
              <a:rPr lang="en-US" sz="800" dirty="0" smtClean="0"/>
              <a:t>review the IAR prior to forwarding IAR to the IAR approving</a:t>
            </a:r>
          </a:p>
          <a:p>
            <a:r>
              <a:rPr lang="en-US" sz="800" dirty="0" smtClean="0"/>
              <a:t>authority.</a:t>
            </a:r>
          </a:p>
          <a:p>
            <a:r>
              <a:rPr lang="en-US" sz="800" b="1" dirty="0" smtClean="0"/>
              <a:t>Total Dollars </a:t>
            </a:r>
            <a:r>
              <a:rPr lang="en-US" sz="800" dirty="0" smtClean="0"/>
              <a:t>Enter the total dollar value of the IAR. Use both</a:t>
            </a:r>
          </a:p>
          <a:p>
            <a:r>
              <a:rPr lang="en-US" sz="800" dirty="0" smtClean="0"/>
              <a:t>columns.</a:t>
            </a:r>
          </a:p>
          <a:p>
            <a:r>
              <a:rPr lang="en-US" sz="800" b="1" dirty="0" smtClean="0"/>
              <a:t>Gain. </a:t>
            </a:r>
            <a:r>
              <a:rPr lang="en-US" sz="800" dirty="0" smtClean="0"/>
              <a:t>Add all entries in the extended price gain column; enter the</a:t>
            </a:r>
          </a:p>
          <a:p>
            <a:r>
              <a:rPr lang="en-US" sz="800" dirty="0" smtClean="0"/>
              <a:t>result.</a:t>
            </a:r>
          </a:p>
          <a:p>
            <a:r>
              <a:rPr lang="en-US" sz="800" b="1" dirty="0" smtClean="0"/>
              <a:t>Loss. </a:t>
            </a:r>
            <a:r>
              <a:rPr lang="en-US" sz="800" dirty="0" smtClean="0"/>
              <a:t>Add all entries in the extended price loss column; enter the</a:t>
            </a:r>
          </a:p>
          <a:p>
            <a:r>
              <a:rPr lang="en-US" sz="800" dirty="0" smtClean="0"/>
              <a:t>result.</a:t>
            </a:r>
          </a:p>
          <a:p>
            <a:r>
              <a:rPr lang="en-US" sz="800" b="1" dirty="0" smtClean="0"/>
              <a:t>Net Dollars </a:t>
            </a:r>
            <a:r>
              <a:rPr lang="en-US" sz="800" dirty="0" smtClean="0"/>
              <a:t>Enter the difference between the total dollars gain or</a:t>
            </a:r>
          </a:p>
          <a:p>
            <a:r>
              <a:rPr lang="en-US" sz="800" dirty="0" smtClean="0"/>
              <a:t>loss in either the gain or loss block. Do not use both blocks. This is</a:t>
            </a:r>
          </a:p>
          <a:p>
            <a:r>
              <a:rPr lang="en-US" sz="800" dirty="0" smtClean="0"/>
              <a:t>the net adjustment shown in dollars.</a:t>
            </a:r>
          </a:p>
          <a:p>
            <a:r>
              <a:rPr lang="en-US" sz="800" b="1" dirty="0" smtClean="0"/>
              <a:t>Reverse Side </a:t>
            </a:r>
            <a:r>
              <a:rPr lang="en-US" sz="800" dirty="0" smtClean="0"/>
              <a:t>Enter causative research required by paragraph 9-12,</a:t>
            </a:r>
          </a:p>
          <a:p>
            <a:r>
              <a:rPr lang="pt-BR" sz="800" dirty="0" smtClean="0"/>
              <a:t>d , ( 2 ) . A t t a c h s u p p o r t i n g d o c u m e n t a t i o n t o c a u s a t i v e r e s e a r c h i f</a:t>
            </a:r>
          </a:p>
          <a:p>
            <a:r>
              <a:rPr lang="en-US" sz="800" dirty="0" smtClean="0"/>
              <a:t>deemed appropriate.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660209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00200"/>
            <a:ext cx="349937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051956"/>
            <a:ext cx="5170714" cy="2215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00156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Sample of a completed DD Form 5514-R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/>
              <a:t>Legend for Figure 11-2;</a:t>
            </a:r>
          </a:p>
          <a:p>
            <a:pPr marL="0" indent="0">
              <a:buNone/>
            </a:pPr>
            <a:r>
              <a:rPr lang="pt-BR" dirty="0"/>
              <a:t>C o m p l e t i o n i n s t r u c t i o n s b y b l o c k o r c o l u m n f o r D A F o r m 5 5 1 4 - R</a:t>
            </a:r>
          </a:p>
          <a:p>
            <a:pPr marL="0" indent="0">
              <a:buNone/>
            </a:pPr>
            <a:r>
              <a:rPr lang="en-US" dirty="0"/>
              <a:t>(TAMIS Training Ammunition Forecast Report).</a:t>
            </a:r>
          </a:p>
          <a:p>
            <a:pPr marL="0" indent="0">
              <a:buNone/>
            </a:pPr>
            <a:r>
              <a:rPr lang="en-US" b="1" dirty="0"/>
              <a:t>Creation Date </a:t>
            </a:r>
            <a:r>
              <a:rPr lang="en-US" dirty="0"/>
              <a:t>Enter the date the report is created.</a:t>
            </a:r>
          </a:p>
          <a:p>
            <a:pPr marL="0" indent="0">
              <a:buNone/>
            </a:pPr>
            <a:r>
              <a:rPr lang="en-US" b="1" dirty="0"/>
              <a:t>UIC </a:t>
            </a:r>
            <a:r>
              <a:rPr lang="en-US" dirty="0"/>
              <a:t>Enter the name and unit identification code of the unit completing</a:t>
            </a:r>
          </a:p>
          <a:p>
            <a:pPr marL="0" indent="0">
              <a:buNone/>
            </a:pPr>
            <a:r>
              <a:rPr lang="en-US" dirty="0"/>
              <a:t>the report.</a:t>
            </a:r>
          </a:p>
          <a:p>
            <a:pPr marL="0" indent="0">
              <a:buNone/>
            </a:pPr>
            <a:r>
              <a:rPr lang="en-US" b="1" dirty="0"/>
              <a:t>Thru </a:t>
            </a:r>
            <a:r>
              <a:rPr lang="en-US" dirty="0"/>
              <a:t>Enter the address of the intermediate command or office the</a:t>
            </a:r>
          </a:p>
          <a:p>
            <a:pPr marL="0" indent="0">
              <a:buNone/>
            </a:pPr>
            <a:r>
              <a:rPr lang="en-US" dirty="0"/>
              <a:t>report must go through. The unit must ensure that one of these addressees</a:t>
            </a:r>
          </a:p>
          <a:p>
            <a:pPr marL="0" indent="0">
              <a:buNone/>
            </a:pPr>
            <a:r>
              <a:rPr lang="en-US" dirty="0"/>
              <a:t>is the office responsible for approving ammunition requests</a:t>
            </a:r>
          </a:p>
          <a:p>
            <a:pPr marL="0" indent="0">
              <a:buNone/>
            </a:pPr>
            <a:r>
              <a:rPr lang="en-US" dirty="0"/>
              <a:t>(block 7,a, DA Form 581).</a:t>
            </a:r>
          </a:p>
          <a:p>
            <a:pPr marL="0" indent="0">
              <a:buNone/>
            </a:pPr>
            <a:r>
              <a:rPr lang="en-US" b="1" dirty="0" smtClean="0"/>
              <a:t>Signature </a:t>
            </a:r>
            <a:r>
              <a:rPr lang="en-US" dirty="0"/>
              <a:t>Enter the signature of the through addressee.</a:t>
            </a:r>
          </a:p>
          <a:p>
            <a:pPr marL="0" indent="0">
              <a:buNone/>
            </a:pPr>
            <a:r>
              <a:rPr lang="en-US" b="1" dirty="0"/>
              <a:t>TO </a:t>
            </a:r>
            <a:r>
              <a:rPr lang="en-US" dirty="0"/>
              <a:t>Enter the address of the command of office to which the report is</a:t>
            </a:r>
          </a:p>
          <a:p>
            <a:pPr marL="0" indent="0">
              <a:buNone/>
            </a:pPr>
            <a:r>
              <a:rPr lang="en-US" dirty="0"/>
              <a:t>made.</a:t>
            </a:r>
          </a:p>
          <a:p>
            <a:pPr marL="0" indent="0">
              <a:buNone/>
            </a:pPr>
            <a:r>
              <a:rPr lang="en-US" b="1" dirty="0"/>
              <a:t>Location </a:t>
            </a:r>
            <a:r>
              <a:rPr lang="en-US" dirty="0"/>
              <a:t>Enter the name of the installation on which the reporting</a:t>
            </a:r>
          </a:p>
          <a:p>
            <a:pPr marL="0" indent="0">
              <a:buNone/>
            </a:pPr>
            <a:r>
              <a:rPr lang="en-US" dirty="0"/>
              <a:t>unit is stationed.</a:t>
            </a:r>
          </a:p>
          <a:p>
            <a:pPr marL="0" indent="0">
              <a:buNone/>
            </a:pPr>
            <a:r>
              <a:rPr lang="en-US" b="1" dirty="0"/>
              <a:t>(a) through (l) </a:t>
            </a:r>
            <a:r>
              <a:rPr lang="en-US" dirty="0"/>
              <a:t>Enter the three-character abbreviation for the name</a:t>
            </a:r>
          </a:p>
          <a:p>
            <a:pPr marL="0" indent="0">
              <a:buNone/>
            </a:pPr>
            <a:r>
              <a:rPr lang="en-US" dirty="0"/>
              <a:t>of the first through twelve months covered by the report. In the columns</a:t>
            </a:r>
          </a:p>
          <a:p>
            <a:pPr marL="0" indent="0">
              <a:buNone/>
            </a:pPr>
            <a:r>
              <a:rPr lang="en-US" dirty="0"/>
              <a:t>under these blocks, enter the quantities by DODIC and supporting</a:t>
            </a:r>
          </a:p>
          <a:p>
            <a:pPr marL="0" indent="0">
              <a:buNone/>
            </a:pPr>
            <a:r>
              <a:rPr lang="en-US" dirty="0"/>
              <a:t>SSA forecasted for expenditure each month. Ensure that the total</a:t>
            </a:r>
          </a:p>
          <a:p>
            <a:pPr marL="0" indent="0">
              <a:buNone/>
            </a:pPr>
            <a:r>
              <a:rPr lang="en-US" dirty="0"/>
              <a:t>quantity of ammunition by DODIC forecasted for the current fiscal year</a:t>
            </a:r>
          </a:p>
          <a:p>
            <a:pPr marL="0" indent="0">
              <a:buNone/>
            </a:pPr>
            <a:r>
              <a:rPr lang="en-US" dirty="0"/>
              <a:t>does not exceed current authorizations. Current authorization does not</a:t>
            </a:r>
          </a:p>
          <a:p>
            <a:pPr marL="0" indent="0">
              <a:buNone/>
            </a:pPr>
            <a:r>
              <a:rPr lang="en-US" dirty="0"/>
              <a:t>apply to quantities forecasted in months of the next fiscal year.</a:t>
            </a:r>
          </a:p>
          <a:p>
            <a:pPr marL="0" indent="0">
              <a:buNone/>
            </a:pPr>
            <a:r>
              <a:rPr lang="en-US" b="1" dirty="0"/>
              <a:t>(m) </a:t>
            </a:r>
            <a:r>
              <a:rPr lang="en-US" dirty="0"/>
              <a:t>Enter the Department of Defense Identification Code (DODIC)</a:t>
            </a:r>
          </a:p>
          <a:p>
            <a:pPr marL="0" indent="0">
              <a:buNone/>
            </a:pPr>
            <a:r>
              <a:rPr lang="en-US" dirty="0"/>
              <a:t>for the ammunition item authorized; e.g., A071.</a:t>
            </a:r>
          </a:p>
          <a:p>
            <a:pPr marL="0" indent="0">
              <a:buNone/>
            </a:pPr>
            <a:r>
              <a:rPr lang="en-US" b="1" dirty="0"/>
              <a:t>(n) </a:t>
            </a:r>
            <a:r>
              <a:rPr lang="en-US" dirty="0"/>
              <a:t>Enter authorized quantity as contained in TAMIS.</a:t>
            </a:r>
          </a:p>
          <a:p>
            <a:pPr marL="0" indent="0">
              <a:buNone/>
            </a:pPr>
            <a:r>
              <a:rPr lang="en-US" b="1" dirty="0"/>
              <a:t>(o) </a:t>
            </a:r>
            <a:r>
              <a:rPr lang="en-US" dirty="0"/>
              <a:t>Subtract expenditures from authorized quantity and record the</a:t>
            </a:r>
          </a:p>
          <a:p>
            <a:pPr marL="0" indent="0">
              <a:buNone/>
            </a:pPr>
            <a:r>
              <a:rPr lang="en-US" dirty="0"/>
              <a:t>remaining quantity in this block.</a:t>
            </a:r>
          </a:p>
          <a:p>
            <a:pPr marL="0" indent="0">
              <a:buNone/>
            </a:pPr>
            <a:r>
              <a:rPr lang="en-US" b="1" dirty="0"/>
              <a:t>(p1) through (p5) </a:t>
            </a:r>
            <a:r>
              <a:rPr lang="en-US" dirty="0"/>
              <a:t>Enter the number designation of the ammunition</a:t>
            </a:r>
          </a:p>
          <a:p>
            <a:pPr marL="0" indent="0">
              <a:buNone/>
            </a:pPr>
            <a:r>
              <a:rPr lang="en-US" dirty="0"/>
              <a:t>SSA from which the unit will receive the ammunition</a:t>
            </a:r>
          </a:p>
        </p:txBody>
      </p:sp>
    </p:spTree>
    <p:extLst>
      <p:ext uri="{BB962C8B-B14F-4D97-AF65-F5344CB8AC3E}">
        <p14:creationId xmlns:p14="http://schemas.microsoft.com/office/powerpoint/2010/main" val="17915231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 Form 1687 when</a:t>
            </a:r>
            <a:br>
              <a:rPr lang="en-US" dirty="0"/>
            </a:br>
            <a:r>
              <a:rPr lang="en-US" dirty="0"/>
              <a:t>used to request class 5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525963"/>
          </a:xfrm>
        </p:spPr>
        <p:txBody>
          <a:bodyPr>
            <a:normAutofit fontScale="32500" lnSpcReduction="20000"/>
          </a:bodyPr>
          <a:lstStyle/>
          <a:p>
            <a:r>
              <a:rPr lang="en-US" dirty="0"/>
              <a:t>Legend for Figure 11-3;</a:t>
            </a:r>
          </a:p>
          <a:p>
            <a:r>
              <a:rPr lang="en-US" dirty="0"/>
              <a:t>Completion instructions by block number for DA Form 1687 when</a:t>
            </a:r>
          </a:p>
          <a:p>
            <a:r>
              <a:rPr lang="en-US" dirty="0"/>
              <a:t>used to request class 5 items</a:t>
            </a:r>
          </a:p>
          <a:p>
            <a:r>
              <a:rPr lang="en-US" b="1" dirty="0"/>
              <a:t>(1) Date </a:t>
            </a:r>
            <a:r>
              <a:rPr lang="en-US" dirty="0"/>
              <a:t>Enter the calendar date the form is prepared.</a:t>
            </a:r>
          </a:p>
          <a:p>
            <a:r>
              <a:rPr lang="en-US" b="1" dirty="0"/>
              <a:t>(2) Organization Receiving Supplies </a:t>
            </a:r>
            <a:r>
              <a:rPr lang="en-US" dirty="0"/>
              <a:t>Enter the name of the unit</a:t>
            </a:r>
          </a:p>
          <a:p>
            <a:r>
              <a:rPr lang="en-US" dirty="0"/>
              <a:t>and, if prepared by a hand or sub-hand receipt holder to delegate</a:t>
            </a:r>
          </a:p>
          <a:p>
            <a:r>
              <a:rPr lang="en-US" dirty="0"/>
              <a:t>authority to request or receipt for ammunition items, the hand receipt</a:t>
            </a:r>
          </a:p>
          <a:p>
            <a:r>
              <a:rPr lang="en-US" dirty="0"/>
              <a:t>number or name of the section involved.</a:t>
            </a:r>
          </a:p>
          <a:p>
            <a:r>
              <a:rPr lang="en-US" b="1" dirty="0"/>
              <a:t>(3) Location </a:t>
            </a:r>
            <a:r>
              <a:rPr lang="en-US" dirty="0"/>
              <a:t>Enter the name of the installation on which the unit is</a:t>
            </a:r>
          </a:p>
          <a:p>
            <a:pPr marL="0" indent="0">
              <a:buNone/>
            </a:pPr>
            <a:r>
              <a:rPr lang="en-US" dirty="0"/>
              <a:t>located.</a:t>
            </a:r>
          </a:p>
          <a:p>
            <a:r>
              <a:rPr lang="en-US" b="1" dirty="0"/>
              <a:t>Authorized Representative(s)</a:t>
            </a:r>
          </a:p>
          <a:p>
            <a:r>
              <a:rPr lang="en-US" b="1" dirty="0"/>
              <a:t>(4) Last Name, First Name, Middle Initial </a:t>
            </a:r>
            <a:r>
              <a:rPr lang="en-US" dirty="0"/>
              <a:t>Enter the name and rank</a:t>
            </a:r>
          </a:p>
          <a:p>
            <a:r>
              <a:rPr lang="en-US" dirty="0"/>
              <a:t>of the person(s) authorized to request or receive ammunition. Also</a:t>
            </a:r>
          </a:p>
          <a:p>
            <a:r>
              <a:rPr lang="en-US" dirty="0"/>
              <a:t>enter the </a:t>
            </a:r>
            <a:r>
              <a:rPr lang="en-US" dirty="0" err="1"/>
              <a:t>petson’s</a:t>
            </a:r>
            <a:r>
              <a:rPr lang="en-US" dirty="0"/>
              <a:t> rank, and above the person’s name, enter their ETS</a:t>
            </a:r>
          </a:p>
          <a:p>
            <a:r>
              <a:rPr lang="en-US" dirty="0"/>
              <a:t>date. Ensure that the rank of the representative matches the scope of</a:t>
            </a:r>
          </a:p>
          <a:p>
            <a:r>
              <a:rPr lang="en-US" dirty="0"/>
              <a:t>his/her responsibilities.</a:t>
            </a:r>
          </a:p>
          <a:p>
            <a:r>
              <a:rPr lang="en-US" b="1" dirty="0"/>
              <a:t>(5) Social Security Number </a:t>
            </a:r>
            <a:r>
              <a:rPr lang="en-US" dirty="0"/>
              <a:t>Leave blank. Enter "not used" on next</a:t>
            </a:r>
          </a:p>
          <a:p>
            <a:r>
              <a:rPr lang="en-US" dirty="0"/>
              <a:t>available line when all lines are not used.</a:t>
            </a:r>
          </a:p>
          <a:p>
            <a:r>
              <a:rPr lang="en-US" b="1" dirty="0"/>
              <a:t>(6) REQ/REC </a:t>
            </a:r>
            <a:r>
              <a:rPr lang="en-US" dirty="0"/>
              <a:t>Enter "YES" in this block for each person authorized to</a:t>
            </a:r>
          </a:p>
          <a:p>
            <a:r>
              <a:rPr lang="en-US" dirty="0"/>
              <a:t>request supplies. Otherwise, enter “NO.” Enter "YES" in this block for</a:t>
            </a:r>
          </a:p>
          <a:p>
            <a:r>
              <a:rPr lang="en-US" dirty="0"/>
              <a:t>each person authorized to receipt for supplies. Otherwise, enter “NO.”</a:t>
            </a:r>
          </a:p>
          <a:p>
            <a:r>
              <a:rPr lang="en-US" b="1" dirty="0"/>
              <a:t>(7) Signature and Initials </a:t>
            </a:r>
            <a:r>
              <a:rPr lang="en-US" dirty="0"/>
              <a:t>Enter the signature and initials of authorized</a:t>
            </a:r>
          </a:p>
          <a:p>
            <a:r>
              <a:rPr lang="en-US" dirty="0"/>
              <a:t>representatives.</a:t>
            </a:r>
          </a:p>
          <a:p>
            <a:r>
              <a:rPr lang="en-US" b="1" dirty="0"/>
              <a:t>Authorization by Responsible Officer or Accountable Office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61114" y="1752600"/>
            <a:ext cx="4572000" cy="35548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900" b="1" dirty="0"/>
              <a:t>(8) Delegates To </a:t>
            </a:r>
            <a:r>
              <a:rPr lang="en-US" sz="900" dirty="0"/>
              <a:t>Enter an “X” in this box to show that the authorized</a:t>
            </a:r>
          </a:p>
          <a:p>
            <a:r>
              <a:rPr lang="en-US" sz="900" dirty="0"/>
              <a:t>representative is delegated to request/receipt for supplies. Enter the</a:t>
            </a:r>
          </a:p>
          <a:p>
            <a:r>
              <a:rPr lang="en-US" sz="900" dirty="0"/>
              <a:t>statement, “Requisition or receipt of class 5 supplies as indicated</a:t>
            </a:r>
          </a:p>
          <a:p>
            <a:r>
              <a:rPr lang="en-US" sz="900" dirty="0"/>
              <a:t>above.”</a:t>
            </a:r>
          </a:p>
          <a:p>
            <a:r>
              <a:rPr lang="en-US" sz="900" b="1" dirty="0"/>
              <a:t>Withdraws From </a:t>
            </a:r>
            <a:r>
              <a:rPr lang="en-US" sz="900" dirty="0"/>
              <a:t>Leave blank. Procedures for adding and deleting</a:t>
            </a:r>
          </a:p>
          <a:p>
            <a:r>
              <a:rPr lang="en-US" sz="900" dirty="0"/>
              <a:t>persons are not authorized for class 5 supplies.</a:t>
            </a:r>
          </a:p>
          <a:p>
            <a:r>
              <a:rPr lang="en-US" sz="900" b="1" dirty="0"/>
              <a:t>(9) Remarks </a:t>
            </a:r>
            <a:r>
              <a:rPr lang="en-US" sz="900" dirty="0"/>
              <a:t>Enter the ASP or other activity to which form is being</a:t>
            </a:r>
          </a:p>
          <a:p>
            <a:r>
              <a:rPr lang="pt-BR" sz="900" dirty="0"/>
              <a:t>s e n t . E n t e r f o l l o w i n g s t a t e m e n t : “ A u t h o r i z e d r e p r e s e n t a t i v e s l i s t e d</a:t>
            </a:r>
          </a:p>
          <a:p>
            <a:r>
              <a:rPr lang="en-US" sz="900" dirty="0"/>
              <a:t>above have passed security screening required by AR 190-11.”</a:t>
            </a:r>
          </a:p>
          <a:p>
            <a:r>
              <a:rPr lang="fr-FR" sz="900" b="1" dirty="0"/>
              <a:t>(10) Unit Identification Code </a:t>
            </a:r>
            <a:r>
              <a:rPr lang="fr-FR" sz="900" dirty="0"/>
              <a:t>Enter UIC.</a:t>
            </a:r>
          </a:p>
          <a:p>
            <a:r>
              <a:rPr lang="en-US" sz="900" b="1" dirty="0"/>
              <a:t>(11) DODAAC/Account Number </a:t>
            </a:r>
            <a:r>
              <a:rPr lang="en-US" sz="900" dirty="0"/>
              <a:t>Enter the unit DODAAC and any</a:t>
            </a:r>
          </a:p>
          <a:p>
            <a:r>
              <a:rPr lang="en-US" sz="900" dirty="0"/>
              <a:t>locally assigned account number.</a:t>
            </a:r>
          </a:p>
          <a:p>
            <a:r>
              <a:rPr lang="en-US" sz="900" b="1" dirty="0"/>
              <a:t>(12) Last name - first name - middle </a:t>
            </a:r>
            <a:r>
              <a:rPr lang="en-US" sz="900" b="1" dirty="0" err="1"/>
              <a:t>intital</a:t>
            </a:r>
            <a:r>
              <a:rPr lang="en-US" sz="900" b="1" dirty="0"/>
              <a:t> </a:t>
            </a:r>
            <a:r>
              <a:rPr lang="en-US" sz="900" dirty="0"/>
              <a:t>Enter name of responsible</a:t>
            </a:r>
          </a:p>
          <a:p>
            <a:r>
              <a:rPr lang="en-US" sz="900" dirty="0"/>
              <a:t>person.</a:t>
            </a:r>
          </a:p>
          <a:p>
            <a:r>
              <a:rPr lang="en-US" sz="900" b="1" dirty="0"/>
              <a:t>(13) Grade </a:t>
            </a:r>
            <a:r>
              <a:rPr lang="en-US" sz="900" dirty="0"/>
              <a:t>Enter grade or rank of responsible person.</a:t>
            </a:r>
          </a:p>
          <a:p>
            <a:r>
              <a:rPr lang="pt-BR" sz="900" b="1" dirty="0"/>
              <a:t>( 1 4 ) T e l e p h o n e N u m b e r </a:t>
            </a:r>
            <a:r>
              <a:rPr lang="pt-BR" sz="900" dirty="0"/>
              <a:t>E n t e r t e l e p h o n e n u m b e r o f r e s p o n s i b l e</a:t>
            </a:r>
          </a:p>
          <a:p>
            <a:r>
              <a:rPr lang="en-US" sz="900" dirty="0"/>
              <a:t>person.</a:t>
            </a:r>
          </a:p>
          <a:p>
            <a:r>
              <a:rPr lang="en-US" sz="900" b="1" dirty="0"/>
              <a:t>(15) Expiration Date </a:t>
            </a:r>
            <a:r>
              <a:rPr lang="en-US" sz="900" dirty="0"/>
              <a:t>Enter expiration date of the card, not to exceed</a:t>
            </a:r>
          </a:p>
          <a:p>
            <a:r>
              <a:rPr lang="en-US" sz="900" dirty="0"/>
              <a:t>one year. Review cards quarterly for accuracy.</a:t>
            </a:r>
          </a:p>
          <a:p>
            <a:r>
              <a:rPr lang="en-US" sz="900" b="1" dirty="0"/>
              <a:t>(16) Signature </a:t>
            </a:r>
            <a:r>
              <a:rPr lang="en-US" sz="900" dirty="0"/>
              <a:t>Enter signature of responsible person.</a:t>
            </a:r>
          </a:p>
          <a:p>
            <a:r>
              <a:rPr lang="en-US" sz="900" i="1" dirty="0"/>
              <a:t>Note. </a:t>
            </a:r>
            <a:r>
              <a:rPr lang="en-US" sz="900" dirty="0"/>
              <a:t>Upon any element of data becoming outdated on this card, the entire</a:t>
            </a:r>
          </a:p>
          <a:p>
            <a:r>
              <a:rPr lang="en-US" sz="900" dirty="0"/>
              <a:t>card is no longer valid and will be replaced with a new card. All entries</a:t>
            </a:r>
          </a:p>
          <a:p>
            <a:r>
              <a:rPr lang="en-US" sz="900" dirty="0"/>
              <a:t>except the signature and initials, will be either printed in ink or typewritten.</a:t>
            </a:r>
          </a:p>
          <a:p>
            <a:r>
              <a:rPr lang="en-US" sz="900" dirty="0"/>
              <a:t>The signatures, (payroll) and initials will be written in ink.</a:t>
            </a:r>
          </a:p>
        </p:txBody>
      </p:sp>
    </p:spTree>
    <p:extLst>
      <p:ext uri="{BB962C8B-B14F-4D97-AF65-F5344CB8AC3E}">
        <p14:creationId xmlns:p14="http://schemas.microsoft.com/office/powerpoint/2010/main" val="21737423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Sample of a DA Form 5203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/>
              <a:t>Legend for Figure 11-6;</a:t>
            </a:r>
          </a:p>
          <a:p>
            <a:pPr marL="0" indent="0">
              <a:buNone/>
            </a:pPr>
            <a:r>
              <a:rPr lang="en-US" dirty="0"/>
              <a:t>Completion instructions by column or block for DA Form 5203 as a</a:t>
            </a:r>
          </a:p>
          <a:p>
            <a:pPr marL="0" indent="0">
              <a:buNone/>
            </a:pPr>
            <a:r>
              <a:rPr lang="en-US" dirty="0"/>
              <a:t>DODIC Master Record for control of training ammunition (Form title)</a:t>
            </a:r>
          </a:p>
          <a:p>
            <a:pPr marL="0" indent="0">
              <a:buNone/>
            </a:pPr>
            <a:r>
              <a:rPr lang="en-US" dirty="0"/>
              <a:t>Draw a line through LOT LOCATOR in the form title.</a:t>
            </a:r>
          </a:p>
          <a:p>
            <a:pPr marL="0" indent="0">
              <a:buNone/>
            </a:pPr>
            <a:r>
              <a:rPr lang="en-US" b="1" dirty="0"/>
              <a:t>(CC) </a:t>
            </a:r>
            <a:r>
              <a:rPr lang="en-US" dirty="0"/>
              <a:t>Leave this block blank.</a:t>
            </a:r>
          </a:p>
          <a:p>
            <a:pPr marL="0" indent="0">
              <a:buNone/>
            </a:pPr>
            <a:r>
              <a:rPr lang="en-US" b="1" dirty="0"/>
              <a:t>(LOC) </a:t>
            </a:r>
            <a:r>
              <a:rPr lang="en-US" dirty="0"/>
              <a:t>Leave this block blank.</a:t>
            </a:r>
          </a:p>
          <a:p>
            <a:pPr marL="0" indent="0">
              <a:buNone/>
            </a:pPr>
            <a:r>
              <a:rPr lang="en-US" b="1" dirty="0"/>
              <a:t>(Date) </a:t>
            </a:r>
            <a:r>
              <a:rPr lang="en-US" dirty="0"/>
              <a:t>Enter the Julian date of the transaction posting.</a:t>
            </a:r>
          </a:p>
          <a:p>
            <a:pPr marL="0" indent="0">
              <a:buNone/>
            </a:pPr>
            <a:r>
              <a:rPr lang="en-US" b="1" dirty="0"/>
              <a:t>(Date/Serial) </a:t>
            </a:r>
            <a:r>
              <a:rPr lang="en-US" dirty="0"/>
              <a:t>Enter the Julian date and serial number of the transaction</a:t>
            </a:r>
          </a:p>
          <a:p>
            <a:pPr marL="0" indent="0">
              <a:buNone/>
            </a:pPr>
            <a:r>
              <a:rPr lang="en-US" dirty="0"/>
              <a:t>document number.</a:t>
            </a:r>
          </a:p>
          <a:p>
            <a:pPr marL="0" indent="0">
              <a:buNone/>
            </a:pPr>
            <a:r>
              <a:rPr lang="en-US" b="1" dirty="0"/>
              <a:t>(DODAAC) </a:t>
            </a:r>
            <a:r>
              <a:rPr lang="en-US" dirty="0"/>
              <a:t>Enter the unit designation.</a:t>
            </a:r>
          </a:p>
          <a:p>
            <a:pPr marL="0" indent="0">
              <a:buNone/>
            </a:pPr>
            <a:r>
              <a:rPr lang="en-US" b="1" dirty="0"/>
              <a:t>(Trans Code Gain)M </a:t>
            </a:r>
            <a:r>
              <a:rPr lang="en-US" dirty="0"/>
              <a:t>Leave this block blank.</a:t>
            </a:r>
          </a:p>
          <a:p>
            <a:pPr marL="0" indent="0">
              <a:buNone/>
            </a:pPr>
            <a:r>
              <a:rPr lang="en-US" b="1" dirty="0"/>
              <a:t>(Trans Code Loss) </a:t>
            </a:r>
            <a:r>
              <a:rPr lang="en-US" dirty="0"/>
              <a:t>Leave this block blank.</a:t>
            </a:r>
          </a:p>
          <a:p>
            <a:pPr marL="0" indent="0">
              <a:buNone/>
            </a:pPr>
            <a:r>
              <a:rPr lang="en-US" b="1" dirty="0"/>
              <a:t>(Gain Quantity) </a:t>
            </a:r>
            <a:r>
              <a:rPr lang="en-US" dirty="0"/>
              <a:t>Enter the quantity of live ammunition received from</a:t>
            </a:r>
          </a:p>
          <a:p>
            <a:pPr marL="0" indent="0">
              <a:buNone/>
            </a:pPr>
            <a:r>
              <a:rPr lang="en-US" dirty="0"/>
              <a:t>the DA Form 581 or DA Form 5515-R.</a:t>
            </a:r>
          </a:p>
          <a:p>
            <a:pPr marL="0" indent="0">
              <a:buNone/>
            </a:pPr>
            <a:r>
              <a:rPr lang="en-US" b="1" dirty="0"/>
              <a:t>(Loss Quantity) </a:t>
            </a:r>
            <a:r>
              <a:rPr lang="en-US" dirty="0"/>
              <a:t>Enter the quantity of live ammunition turned-in on</a:t>
            </a:r>
          </a:p>
          <a:p>
            <a:pPr marL="0" indent="0">
              <a:buNone/>
            </a:pPr>
            <a:r>
              <a:rPr lang="en-US" dirty="0"/>
              <a:t>DA Form 581 or issued on DA Form 5515-R.</a:t>
            </a:r>
          </a:p>
          <a:p>
            <a:pPr marL="0" indent="0">
              <a:buNone/>
            </a:pPr>
            <a:r>
              <a:rPr lang="en-US" b="1" dirty="0"/>
              <a:t>(Remarks) </a:t>
            </a:r>
            <a:r>
              <a:rPr lang="en-US" dirty="0"/>
              <a:t>Enter unit designation.</a:t>
            </a:r>
          </a:p>
          <a:p>
            <a:pPr marL="0" indent="0">
              <a:buNone/>
            </a:pPr>
            <a:r>
              <a:rPr lang="en-US" b="1" dirty="0"/>
              <a:t>(DODIC) </a:t>
            </a:r>
            <a:r>
              <a:rPr lang="en-US" dirty="0"/>
              <a:t>Enter the DODIC.</a:t>
            </a:r>
          </a:p>
          <a:p>
            <a:pPr marL="0" indent="0">
              <a:buNone/>
            </a:pPr>
            <a:r>
              <a:rPr lang="en-US" b="1" dirty="0"/>
              <a:t>(FSC/NSN) </a:t>
            </a:r>
            <a:r>
              <a:rPr lang="en-US" dirty="0"/>
              <a:t>Enter the National Stock Number.</a:t>
            </a:r>
          </a:p>
          <a:p>
            <a:pPr marL="0" indent="0">
              <a:buNone/>
            </a:pPr>
            <a:r>
              <a:rPr lang="en-US" b="1" dirty="0"/>
              <a:t>(Description) </a:t>
            </a:r>
            <a:r>
              <a:rPr lang="en-US" dirty="0"/>
              <a:t>Enter the nomenclature.</a:t>
            </a:r>
          </a:p>
          <a:p>
            <a:pPr marL="0" indent="0">
              <a:buNone/>
            </a:pPr>
            <a:r>
              <a:rPr lang="en-US" b="1" dirty="0"/>
              <a:t>(Remaining columns of blocks) </a:t>
            </a:r>
            <a:r>
              <a:rPr lang="en-US" dirty="0"/>
              <a:t>Leave all other columns or blocks</a:t>
            </a:r>
          </a:p>
          <a:p>
            <a:pPr marL="0" indent="0">
              <a:buNone/>
            </a:pPr>
            <a:r>
              <a:rPr lang="en-US" dirty="0"/>
              <a:t>blank.</a:t>
            </a:r>
          </a:p>
        </p:txBody>
      </p:sp>
    </p:spTree>
    <p:extLst>
      <p:ext uri="{BB962C8B-B14F-4D97-AF65-F5344CB8AC3E}">
        <p14:creationId xmlns:p14="http://schemas.microsoft.com/office/powerpoint/2010/main" val="23280305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DA Form 5204 as a</a:t>
            </a:r>
            <a:br>
              <a:rPr lang="pt-BR" sz="2400" dirty="0"/>
            </a:br>
            <a:r>
              <a:rPr lang="en-US" sz="2400" dirty="0"/>
              <a:t>Serial Number Record for control of training ammunition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dirty="0"/>
              <a:t>Legend for Figure 11-7;</a:t>
            </a:r>
          </a:p>
          <a:p>
            <a:pPr marL="0" indent="0">
              <a:buNone/>
            </a:pPr>
            <a:r>
              <a:rPr lang="en-US" dirty="0"/>
              <a:t>Completion instructions by column or block for DA Form 5204 as a</a:t>
            </a:r>
          </a:p>
          <a:p>
            <a:pPr marL="0" indent="0">
              <a:buNone/>
            </a:pPr>
            <a:r>
              <a:rPr lang="en-US" dirty="0"/>
              <a:t>Serial Number Record for control of training ammunition</a:t>
            </a:r>
          </a:p>
          <a:p>
            <a:pPr marL="0" indent="0">
              <a:buNone/>
            </a:pPr>
            <a:r>
              <a:rPr lang="en-US" b="1" dirty="0"/>
              <a:t>(DODIC) </a:t>
            </a:r>
            <a:r>
              <a:rPr lang="en-US" dirty="0"/>
              <a:t>Enter the DODIC.</a:t>
            </a:r>
          </a:p>
          <a:p>
            <a:pPr marL="0" indent="0">
              <a:buNone/>
            </a:pPr>
            <a:r>
              <a:rPr lang="en-US" b="1" dirty="0"/>
              <a:t>(NSN) </a:t>
            </a:r>
            <a:r>
              <a:rPr lang="en-US" dirty="0"/>
              <a:t>Enter the National Stock Number.</a:t>
            </a:r>
          </a:p>
          <a:p>
            <a:pPr marL="0" indent="0">
              <a:buNone/>
            </a:pPr>
            <a:r>
              <a:rPr lang="en-US" b="1" dirty="0"/>
              <a:t>(Description) </a:t>
            </a:r>
            <a:r>
              <a:rPr lang="en-US" dirty="0"/>
              <a:t>Enter nomenclature and model number.</a:t>
            </a:r>
          </a:p>
          <a:p>
            <a:pPr marL="0" indent="0">
              <a:buNone/>
            </a:pPr>
            <a:r>
              <a:rPr lang="en-US" b="1" dirty="0"/>
              <a:t>(Lot No)</a:t>
            </a:r>
            <a:r>
              <a:rPr lang="en-US" dirty="0"/>
              <a:t>Leave this block blank.</a:t>
            </a:r>
          </a:p>
          <a:p>
            <a:pPr marL="0" indent="0">
              <a:buNone/>
            </a:pPr>
            <a:r>
              <a:rPr lang="en-US" b="1" dirty="0"/>
              <a:t>(Cond. Code) </a:t>
            </a:r>
            <a:r>
              <a:rPr lang="en-US" dirty="0"/>
              <a:t>Leave this block blank.</a:t>
            </a:r>
          </a:p>
          <a:p>
            <a:pPr marL="0" indent="0">
              <a:buNone/>
            </a:pPr>
            <a:r>
              <a:rPr lang="en-US" b="1" dirty="0"/>
              <a:t>(Date Gain) </a:t>
            </a:r>
            <a:r>
              <a:rPr lang="en-US" dirty="0"/>
              <a:t>Enter the Julian date the item is received on DA Form</a:t>
            </a:r>
          </a:p>
          <a:p>
            <a:pPr marL="0" indent="0">
              <a:buNone/>
            </a:pPr>
            <a:r>
              <a:rPr lang="en-US" dirty="0"/>
              <a:t>581 or DA Form 5515-R.</a:t>
            </a:r>
          </a:p>
          <a:p>
            <a:pPr marL="0" indent="0">
              <a:buNone/>
            </a:pPr>
            <a:r>
              <a:rPr lang="en-US" b="1" dirty="0"/>
              <a:t>(Gain Date/Serial) </a:t>
            </a:r>
            <a:r>
              <a:rPr lang="en-US" dirty="0"/>
              <a:t>Enter the Julian date and serial number from the</a:t>
            </a:r>
          </a:p>
          <a:p>
            <a:pPr marL="0" indent="0">
              <a:buNone/>
            </a:pPr>
            <a:r>
              <a:rPr lang="en-US" dirty="0"/>
              <a:t>transaction document number.</a:t>
            </a:r>
          </a:p>
          <a:p>
            <a:pPr marL="0" indent="0">
              <a:buNone/>
            </a:pPr>
            <a:r>
              <a:rPr lang="en-US" b="1" dirty="0"/>
              <a:t>(Gain DODAAC) </a:t>
            </a:r>
            <a:r>
              <a:rPr lang="en-US" dirty="0"/>
              <a:t>Enter the unit designation.</a:t>
            </a:r>
          </a:p>
          <a:p>
            <a:pPr marL="0" indent="0">
              <a:buNone/>
            </a:pPr>
            <a:r>
              <a:rPr lang="en-US" b="1" dirty="0"/>
              <a:t>(Serial Number) </a:t>
            </a:r>
            <a:r>
              <a:rPr lang="en-US" dirty="0"/>
              <a:t>Enter the item serial number.</a:t>
            </a:r>
          </a:p>
          <a:p>
            <a:pPr marL="0" indent="0">
              <a:buNone/>
            </a:pPr>
            <a:r>
              <a:rPr lang="en-US" b="1" dirty="0"/>
              <a:t>(</a:t>
            </a:r>
            <a:r>
              <a:rPr lang="en-US" b="1" dirty="0" err="1"/>
              <a:t>Loc</a:t>
            </a:r>
            <a:r>
              <a:rPr lang="en-US" b="1" dirty="0"/>
              <a:t> Code) </a:t>
            </a:r>
            <a:r>
              <a:rPr lang="en-US" dirty="0"/>
              <a:t>Leave this block blank.</a:t>
            </a:r>
          </a:p>
          <a:p>
            <a:pPr marL="0" indent="0">
              <a:buNone/>
            </a:pPr>
            <a:r>
              <a:rPr lang="en-US" b="1" dirty="0"/>
              <a:t>(Date of </a:t>
            </a:r>
            <a:r>
              <a:rPr lang="en-US" b="1" dirty="0" err="1"/>
              <a:t>Mfg</a:t>
            </a:r>
            <a:r>
              <a:rPr lang="en-US" b="1" dirty="0"/>
              <a:t>) </a:t>
            </a:r>
            <a:r>
              <a:rPr lang="en-US" dirty="0"/>
              <a:t>Leave this block blank.</a:t>
            </a:r>
          </a:p>
          <a:p>
            <a:pPr marL="0" indent="0">
              <a:buNone/>
            </a:pPr>
            <a:r>
              <a:rPr lang="en-US" b="1" dirty="0"/>
              <a:t>(Trans Code Gain) </a:t>
            </a:r>
            <a:r>
              <a:rPr lang="en-US" dirty="0"/>
              <a:t>Leave this block blank.</a:t>
            </a:r>
          </a:p>
          <a:p>
            <a:pPr marL="0" indent="0">
              <a:buNone/>
            </a:pPr>
            <a:r>
              <a:rPr lang="en-US" b="1" dirty="0"/>
              <a:t>(Trans Code Loss) </a:t>
            </a:r>
            <a:r>
              <a:rPr lang="en-US" dirty="0"/>
              <a:t>Leave this block blank.</a:t>
            </a:r>
          </a:p>
          <a:p>
            <a:pPr marL="0" indent="0">
              <a:buNone/>
            </a:pPr>
            <a:r>
              <a:rPr lang="en-US" b="1" dirty="0"/>
              <a:t>(Date Loss) </a:t>
            </a:r>
            <a:r>
              <a:rPr lang="en-US" dirty="0"/>
              <a:t>Enter the Julian date the item is issued on DA Form</a:t>
            </a:r>
          </a:p>
          <a:p>
            <a:pPr marL="0" indent="0">
              <a:buNone/>
            </a:pPr>
            <a:r>
              <a:rPr lang="en-US" dirty="0"/>
              <a:t>5515- R or turned-in on DA Form 581.</a:t>
            </a:r>
          </a:p>
          <a:p>
            <a:pPr marL="0" indent="0">
              <a:buNone/>
            </a:pPr>
            <a:r>
              <a:rPr lang="en-US" b="1" dirty="0"/>
              <a:t>(Loss Date/Serial) </a:t>
            </a:r>
            <a:r>
              <a:rPr lang="en-US" dirty="0"/>
              <a:t>Enter the Julian date and serial number from the</a:t>
            </a:r>
          </a:p>
          <a:p>
            <a:pPr marL="0" indent="0">
              <a:buNone/>
            </a:pPr>
            <a:r>
              <a:rPr lang="en-US" dirty="0"/>
              <a:t>transaction document number.</a:t>
            </a:r>
          </a:p>
          <a:p>
            <a:pPr marL="0" indent="0">
              <a:buNone/>
            </a:pPr>
            <a:r>
              <a:rPr lang="en-US" b="1" dirty="0"/>
              <a:t>(Loss DODAAC) </a:t>
            </a:r>
            <a:r>
              <a:rPr lang="en-US" dirty="0"/>
              <a:t>Enter the designation of the activity to which the</a:t>
            </a:r>
          </a:p>
          <a:p>
            <a:pPr marL="0" indent="0">
              <a:buNone/>
            </a:pPr>
            <a:r>
              <a:rPr lang="en-US" dirty="0"/>
              <a:t>item is issued or turned-in.</a:t>
            </a:r>
          </a:p>
          <a:p>
            <a:pPr marL="0" indent="0">
              <a:buNone/>
            </a:pPr>
            <a:r>
              <a:rPr lang="en-US" b="1" dirty="0"/>
              <a:t>(Remarks) </a:t>
            </a:r>
            <a:r>
              <a:rPr lang="en-US" dirty="0"/>
              <a:t>Enter the unit designation.</a:t>
            </a:r>
          </a:p>
          <a:p>
            <a:pPr marL="0" indent="0">
              <a:buNone/>
            </a:pPr>
            <a:r>
              <a:rPr lang="en-US" b="1" dirty="0"/>
              <a:t>(DODIC) </a:t>
            </a:r>
            <a:r>
              <a:rPr lang="en-US" dirty="0"/>
              <a:t>Enter the DODIC.</a:t>
            </a:r>
          </a:p>
          <a:p>
            <a:pPr marL="0" indent="0">
              <a:buNone/>
            </a:pPr>
            <a:r>
              <a:rPr lang="en-US" b="1" dirty="0"/>
              <a:t>(NSN) </a:t>
            </a:r>
            <a:r>
              <a:rPr lang="en-US" dirty="0"/>
              <a:t>Enter the National Stock Number.</a:t>
            </a:r>
          </a:p>
          <a:p>
            <a:pPr marL="0" indent="0">
              <a:buNone/>
            </a:pPr>
            <a:r>
              <a:rPr lang="en-US" b="1" dirty="0"/>
              <a:t>(Description) </a:t>
            </a:r>
            <a:r>
              <a:rPr lang="en-US" dirty="0"/>
              <a:t>Enter nomenclature and model number.</a:t>
            </a:r>
          </a:p>
          <a:p>
            <a:pPr marL="0" indent="0">
              <a:buNone/>
            </a:pPr>
            <a:r>
              <a:rPr lang="en-US" b="1" dirty="0"/>
              <a:t>(Remaining columns of blocks) </a:t>
            </a:r>
            <a:r>
              <a:rPr lang="en-US" dirty="0"/>
              <a:t>Leave all other columns or blocks</a:t>
            </a:r>
          </a:p>
          <a:p>
            <a:pPr marL="0" indent="0">
              <a:buNone/>
            </a:pPr>
            <a:r>
              <a:rPr lang="en-US" dirty="0"/>
              <a:t>blank.</a:t>
            </a:r>
          </a:p>
        </p:txBody>
      </p:sp>
    </p:spTree>
    <p:extLst>
      <p:ext uri="{BB962C8B-B14F-4D97-AF65-F5344CB8AC3E}">
        <p14:creationId xmlns:p14="http://schemas.microsoft.com/office/powerpoint/2010/main" val="25847449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DA Form 581 as a request</a:t>
            </a:r>
            <a:br>
              <a:rPr lang="pt-BR" dirty="0"/>
            </a:br>
            <a:r>
              <a:rPr lang="en-US" dirty="0"/>
              <a:t>for 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dirty="0"/>
              <a:t>Legend for Figure 11-8;</a:t>
            </a:r>
          </a:p>
          <a:p>
            <a:pPr marL="0" indent="0">
              <a:buNone/>
            </a:pPr>
            <a:r>
              <a:rPr lang="en-US" dirty="0"/>
              <a:t>Completion instructions by block number for DA Form 581 as a request</a:t>
            </a:r>
          </a:p>
          <a:p>
            <a:pPr marL="0" indent="0">
              <a:buNone/>
            </a:pPr>
            <a:r>
              <a:rPr lang="en-US" dirty="0"/>
              <a:t>for issue.</a:t>
            </a:r>
          </a:p>
          <a:p>
            <a:pPr marL="0" indent="0">
              <a:buNone/>
            </a:pPr>
            <a:r>
              <a:rPr lang="en-US" b="1" dirty="0"/>
              <a:t>(1) Issue </a:t>
            </a:r>
            <a:r>
              <a:rPr lang="en-US" dirty="0"/>
              <a:t>Check Issue block.</a:t>
            </a:r>
          </a:p>
          <a:p>
            <a:pPr marL="0" indent="0">
              <a:buNone/>
            </a:pPr>
            <a:r>
              <a:rPr lang="en-US" b="1" dirty="0"/>
              <a:t>(2) Turn-In </a:t>
            </a:r>
            <a:r>
              <a:rPr lang="en-US" dirty="0"/>
              <a:t>Leave blank.</a:t>
            </a:r>
          </a:p>
          <a:p>
            <a:pPr marL="0" indent="0">
              <a:buNone/>
            </a:pPr>
            <a:r>
              <a:rPr lang="en-US" b="1" dirty="0"/>
              <a:t>(3) Document Number </a:t>
            </a:r>
            <a:r>
              <a:rPr lang="en-US" dirty="0"/>
              <a:t>Enter unit document number from the expendable</a:t>
            </a:r>
          </a:p>
          <a:p>
            <a:pPr marL="0" indent="0">
              <a:buNone/>
            </a:pPr>
            <a:r>
              <a:rPr lang="en-US" dirty="0"/>
              <a:t>document register. The unit document number consists of</a:t>
            </a:r>
          </a:p>
          <a:p>
            <a:pPr marL="0" indent="0">
              <a:buNone/>
            </a:pPr>
            <a:r>
              <a:rPr lang="en-US" dirty="0"/>
              <a:t>the DODAAC, Julian date, and serial number.</a:t>
            </a:r>
          </a:p>
          <a:p>
            <a:pPr marL="0" indent="0">
              <a:buNone/>
            </a:pPr>
            <a:r>
              <a:rPr lang="en-US" b="1" dirty="0"/>
              <a:t>(4) For local use</a:t>
            </a:r>
          </a:p>
          <a:p>
            <a:pPr marL="0" indent="0">
              <a:buNone/>
            </a:pPr>
            <a:r>
              <a:rPr lang="en-US" b="1" dirty="0"/>
              <a:t>(5) Pages </a:t>
            </a:r>
            <a:r>
              <a:rPr lang="en-US" dirty="0"/>
              <a:t>Enter total number of DA Form 581 and 581-1s with this</a:t>
            </a:r>
          </a:p>
          <a:p>
            <a:pPr marL="0" indent="0">
              <a:buNone/>
            </a:pPr>
            <a:r>
              <a:rPr lang="en-US" dirty="0"/>
              <a:t>document number.</a:t>
            </a:r>
          </a:p>
          <a:p>
            <a:pPr marL="0" indent="0">
              <a:buNone/>
            </a:pPr>
            <a:r>
              <a:rPr lang="en-US" b="1" dirty="0"/>
              <a:t>(6) </a:t>
            </a:r>
            <a:r>
              <a:rPr lang="en-US" dirty="0"/>
              <a:t>N/A</a:t>
            </a:r>
          </a:p>
          <a:p>
            <a:pPr marL="0" indent="0">
              <a:buNone/>
            </a:pPr>
            <a:r>
              <a:rPr lang="en-US" b="1" dirty="0"/>
              <a:t>(7) Send To </a:t>
            </a:r>
            <a:r>
              <a:rPr lang="en-US" dirty="0"/>
              <a:t>Enter the name and address of the supporting ASP.</a:t>
            </a:r>
          </a:p>
          <a:p>
            <a:pPr marL="0" indent="0">
              <a:buNone/>
            </a:pPr>
            <a:r>
              <a:rPr lang="en-US" b="1" dirty="0"/>
              <a:t>(8) Request From </a:t>
            </a:r>
            <a:r>
              <a:rPr lang="en-US" dirty="0"/>
              <a:t>Enter name, address and UIC of using unit.</a:t>
            </a:r>
          </a:p>
          <a:p>
            <a:pPr marL="0" indent="0">
              <a:buNone/>
            </a:pPr>
            <a:r>
              <a:rPr lang="en-US" b="1" dirty="0"/>
              <a:t>(9) Date Materiel Required </a:t>
            </a:r>
            <a:r>
              <a:rPr lang="en-US" dirty="0"/>
              <a:t>Enter appointment date and time at</a:t>
            </a:r>
          </a:p>
          <a:p>
            <a:pPr marL="0" indent="0">
              <a:buNone/>
            </a:pPr>
            <a:r>
              <a:rPr lang="en-US" dirty="0"/>
              <a:t>ASP.</a:t>
            </a:r>
          </a:p>
          <a:p>
            <a:pPr marL="0" indent="0">
              <a:buNone/>
            </a:pPr>
            <a:r>
              <a:rPr lang="en-US" b="1" dirty="0"/>
              <a:t>(10) Priority </a:t>
            </a:r>
            <a:r>
              <a:rPr lang="en-US" dirty="0"/>
              <a:t>Leave blank.</a:t>
            </a:r>
          </a:p>
          <a:p>
            <a:pPr marL="0" indent="0">
              <a:buNone/>
            </a:pPr>
            <a:r>
              <a:rPr lang="en-US" b="1" dirty="0"/>
              <a:t>(11) Allocation Period </a:t>
            </a:r>
            <a:r>
              <a:rPr lang="en-US" dirty="0"/>
              <a:t>Enter the Allocation Period as indicated on</a:t>
            </a:r>
          </a:p>
          <a:p>
            <a:pPr marL="0" indent="0">
              <a:buNone/>
            </a:pPr>
            <a:r>
              <a:rPr lang="en-US" dirty="0"/>
              <a:t>the using units forecast.</a:t>
            </a:r>
          </a:p>
          <a:p>
            <a:pPr marL="0" indent="0">
              <a:buNone/>
            </a:pPr>
            <a:r>
              <a:rPr lang="en-US" b="1" dirty="0"/>
              <a:t>(12) DODAAC </a:t>
            </a:r>
            <a:r>
              <a:rPr lang="en-US" dirty="0"/>
              <a:t>Enter the using units DODAAC.</a:t>
            </a:r>
          </a:p>
          <a:p>
            <a:pPr marL="0" indent="0">
              <a:buNone/>
            </a:pPr>
            <a:r>
              <a:rPr lang="en-US" b="1" dirty="0"/>
              <a:t>(13a) Requested By </a:t>
            </a:r>
            <a:r>
              <a:rPr lang="en-US" dirty="0"/>
              <a:t>Enter name of authorized requestor, as indicated</a:t>
            </a:r>
          </a:p>
          <a:p>
            <a:pPr marL="0" indent="0">
              <a:buNone/>
            </a:pPr>
            <a:r>
              <a:rPr lang="en-US" dirty="0"/>
              <a:t>by using units DA Form 1687.</a:t>
            </a:r>
          </a:p>
          <a:p>
            <a:pPr marL="0" indent="0">
              <a:buNone/>
            </a:pPr>
            <a:r>
              <a:rPr lang="en-US" b="1" dirty="0"/>
              <a:t>(13b) Date </a:t>
            </a:r>
            <a:r>
              <a:rPr lang="en-US" dirty="0"/>
              <a:t>Enter the Julian date requested.</a:t>
            </a:r>
          </a:p>
          <a:p>
            <a:pPr marL="0" indent="0">
              <a:buNone/>
            </a:pPr>
            <a:r>
              <a:rPr lang="en-US" b="1" dirty="0"/>
              <a:t>(13c) Signature </a:t>
            </a:r>
            <a:r>
              <a:rPr lang="en-US" dirty="0"/>
              <a:t>Enter signature of authorized requestor, as indicated</a:t>
            </a:r>
          </a:p>
          <a:p>
            <a:pPr marL="0" indent="0">
              <a:buNone/>
            </a:pPr>
            <a:r>
              <a:rPr lang="en-US" dirty="0"/>
              <a:t>on using units DA Form 1687.</a:t>
            </a:r>
          </a:p>
          <a:p>
            <a:pPr marL="0" indent="0">
              <a:buNone/>
            </a:pPr>
            <a:r>
              <a:rPr lang="en-US" b="1" dirty="0"/>
              <a:t>(14a) Approved By </a:t>
            </a:r>
            <a:r>
              <a:rPr lang="en-US" dirty="0"/>
              <a:t>Enter the name of the authorized approving</a:t>
            </a:r>
          </a:p>
          <a:p>
            <a:pPr marL="0" indent="0">
              <a:buNone/>
            </a:pPr>
            <a:r>
              <a:rPr lang="en-US" dirty="0"/>
              <a:t>authority. Depending upon the type of organization, the approving</a:t>
            </a:r>
          </a:p>
          <a:p>
            <a:pPr marL="0" indent="0">
              <a:buNone/>
            </a:pPr>
            <a:r>
              <a:rPr lang="en-US" dirty="0"/>
              <a:t>officer may be an S-4, division ammunition officer, or other authority.</a:t>
            </a:r>
          </a:p>
          <a:p>
            <a:pPr marL="0" indent="0">
              <a:buNone/>
            </a:pPr>
            <a:r>
              <a:rPr lang="en-US" b="1" dirty="0"/>
              <a:t>(14b) Date </a:t>
            </a:r>
            <a:r>
              <a:rPr lang="en-US" dirty="0"/>
              <a:t>Enter Julian date request approved.</a:t>
            </a:r>
          </a:p>
          <a:p>
            <a:pPr marL="0" indent="0">
              <a:buNone/>
            </a:pPr>
            <a:r>
              <a:rPr lang="en-US" b="1" dirty="0"/>
              <a:t>(14c) Signature </a:t>
            </a:r>
            <a:r>
              <a:rPr lang="en-US" dirty="0"/>
              <a:t>Enter signature of authorized approving authority.</a:t>
            </a:r>
          </a:p>
          <a:p>
            <a:pPr marL="0" indent="0">
              <a:buNone/>
            </a:pPr>
            <a:r>
              <a:rPr lang="en-US" b="1" dirty="0"/>
              <a:t>(15) Item </a:t>
            </a:r>
            <a:r>
              <a:rPr lang="en-US" dirty="0"/>
              <a:t>Enter item number.</a:t>
            </a:r>
          </a:p>
          <a:p>
            <a:pPr marL="0" indent="0">
              <a:buNone/>
            </a:pPr>
            <a:r>
              <a:rPr lang="pt-BR" b="1" dirty="0"/>
              <a:t>( 1 6 ) D O D I C </a:t>
            </a:r>
            <a:r>
              <a:rPr lang="pt-BR" dirty="0"/>
              <a:t>E n t e r D e p a r t m e n t o f D e f e n s e I d e n t i f i c a t i o n C o d e</a:t>
            </a:r>
          </a:p>
          <a:p>
            <a:pPr marL="0" indent="0">
              <a:buNone/>
            </a:pPr>
            <a:r>
              <a:rPr lang="en-US" dirty="0"/>
              <a:t>(DODIC).</a:t>
            </a:r>
          </a:p>
          <a:p>
            <a:pPr marL="0" indent="0">
              <a:buNone/>
            </a:pPr>
            <a:r>
              <a:rPr lang="en-US" b="1" dirty="0"/>
              <a:t>(17) NSN </a:t>
            </a:r>
            <a:r>
              <a:rPr lang="en-US" dirty="0"/>
              <a:t>Enter National Stock Number.</a:t>
            </a:r>
          </a:p>
          <a:p>
            <a:pPr marL="0" indent="0">
              <a:buNone/>
            </a:pPr>
            <a:r>
              <a:rPr lang="en-US" b="1" dirty="0"/>
              <a:t>(18) Nomenclature </a:t>
            </a:r>
            <a:r>
              <a:rPr lang="en-US" dirty="0"/>
              <a:t>Enter nomenclature. Enter the words “last item”</a:t>
            </a:r>
          </a:p>
          <a:p>
            <a:pPr marL="0" indent="0">
              <a:buNone/>
            </a:pPr>
            <a:r>
              <a:rPr lang="en-US" dirty="0"/>
              <a:t>after the last entry.</a:t>
            </a:r>
          </a:p>
          <a:p>
            <a:pPr marL="0" indent="0">
              <a:buNone/>
            </a:pPr>
            <a:r>
              <a:rPr lang="en-US" b="1" dirty="0"/>
              <a:t>(19) UI </a:t>
            </a:r>
            <a:r>
              <a:rPr lang="en-US" dirty="0"/>
              <a:t>Enter unit of issue.</a:t>
            </a:r>
          </a:p>
          <a:p>
            <a:pPr marL="0" indent="0">
              <a:buNone/>
            </a:pPr>
            <a:r>
              <a:rPr lang="en-US" b="1" dirty="0"/>
              <a:t>(20) Quantity Requested/Turned In </a:t>
            </a:r>
            <a:r>
              <a:rPr lang="en-US" dirty="0"/>
              <a:t>Enter quantity requested.</a:t>
            </a:r>
          </a:p>
          <a:p>
            <a:pPr marL="0" indent="0">
              <a:buNone/>
            </a:pPr>
            <a:r>
              <a:rPr lang="en-US" b="1" dirty="0"/>
              <a:t>(21) TEC </a:t>
            </a:r>
            <a:r>
              <a:rPr lang="en-US" dirty="0"/>
              <a:t>Enter Training Event Code (See app I).</a:t>
            </a:r>
          </a:p>
          <a:p>
            <a:pPr marL="0" indent="0">
              <a:buNone/>
            </a:pPr>
            <a:r>
              <a:rPr lang="en-US" b="1" dirty="0"/>
              <a:t>(22) Action Code </a:t>
            </a:r>
            <a:r>
              <a:rPr lang="en-US" dirty="0"/>
              <a:t>Enter one of the following codes:</a:t>
            </a:r>
          </a:p>
          <a:p>
            <a:pPr marL="0" indent="0">
              <a:buNone/>
            </a:pPr>
            <a:r>
              <a:rPr lang="en-US" dirty="0"/>
              <a:t>NIS--Issue for training or combat</a:t>
            </a:r>
          </a:p>
          <a:p>
            <a:pPr marL="0" indent="0">
              <a:buNone/>
            </a:pPr>
            <a:r>
              <a:rPr lang="en-US" dirty="0"/>
              <a:t>TAR--Training assets return</a:t>
            </a:r>
          </a:p>
        </p:txBody>
      </p:sp>
    </p:spTree>
    <p:extLst>
      <p:ext uri="{BB962C8B-B14F-4D97-AF65-F5344CB8AC3E}">
        <p14:creationId xmlns:p14="http://schemas.microsoft.com/office/powerpoint/2010/main" val="12629306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DA Form 581 as a request</a:t>
            </a:r>
            <a:br>
              <a:rPr lang="pt-BR" dirty="0" smtClean="0"/>
            </a:br>
            <a:r>
              <a:rPr lang="en-US" dirty="0" smtClean="0"/>
              <a:t>for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/>
              <a:t>TIR--Turn-in residue</a:t>
            </a:r>
          </a:p>
          <a:p>
            <a:pPr marL="0" indent="0">
              <a:buNone/>
            </a:pPr>
            <a:r>
              <a:rPr lang="en-US" dirty="0"/>
              <a:t>IBL--Initial Issue Basic Load</a:t>
            </a:r>
          </a:p>
          <a:p>
            <a:pPr marL="0" indent="0">
              <a:buNone/>
            </a:pPr>
            <a:r>
              <a:rPr lang="en-US" dirty="0"/>
              <a:t>BLR--Basic Load receipts</a:t>
            </a:r>
          </a:p>
          <a:p>
            <a:pPr marL="0" indent="0">
              <a:buNone/>
            </a:pPr>
            <a:r>
              <a:rPr lang="en-US" dirty="0"/>
              <a:t>RBL--Rotate Basic Load</a:t>
            </a:r>
          </a:p>
          <a:p>
            <a:pPr marL="0" indent="0">
              <a:buNone/>
            </a:pPr>
            <a:r>
              <a:rPr lang="en-US" dirty="0"/>
              <a:t>NTI--Normal Turn-in combat</a:t>
            </a:r>
          </a:p>
          <a:p>
            <a:pPr marL="0" indent="0">
              <a:buNone/>
            </a:pPr>
            <a:r>
              <a:rPr lang="en-US" b="1" dirty="0"/>
              <a:t>(23-27) </a:t>
            </a:r>
            <a:r>
              <a:rPr lang="en-US" dirty="0"/>
              <a:t>Leave blank.</a:t>
            </a:r>
          </a:p>
          <a:p>
            <a:pPr marL="0" indent="0">
              <a:buNone/>
            </a:pPr>
            <a:r>
              <a:rPr lang="en-US" b="1" dirty="0"/>
              <a:t>(28) Remarks </a:t>
            </a:r>
            <a:r>
              <a:rPr lang="en-US" dirty="0"/>
              <a:t>Enter the following statements as applicable:</a:t>
            </a:r>
          </a:p>
          <a:p>
            <a:pPr marL="0" indent="0">
              <a:buNone/>
            </a:pPr>
            <a:r>
              <a:rPr lang="en-US" b="1" dirty="0"/>
              <a:t>a. </a:t>
            </a:r>
            <a:r>
              <a:rPr lang="en-US" dirty="0"/>
              <a:t>“Quantities requested are within training authorization.” (Training</a:t>
            </a:r>
          </a:p>
          <a:p>
            <a:pPr marL="0" indent="0">
              <a:buNone/>
            </a:pPr>
            <a:r>
              <a:rPr lang="en-US" dirty="0"/>
              <a:t>only).</a:t>
            </a:r>
          </a:p>
          <a:p>
            <a:pPr marL="0" indent="0">
              <a:buNone/>
            </a:pPr>
            <a:r>
              <a:rPr lang="en-US" b="1" dirty="0"/>
              <a:t>b. </a:t>
            </a:r>
            <a:r>
              <a:rPr lang="en-US" dirty="0"/>
              <a:t>“The vehicle listed below passed the safety inspection required by</a:t>
            </a:r>
          </a:p>
          <a:p>
            <a:pPr marL="0" indent="0">
              <a:buNone/>
            </a:pPr>
            <a:r>
              <a:rPr lang="en-US" dirty="0"/>
              <a:t>figure 11-1.”</a:t>
            </a:r>
          </a:p>
          <a:p>
            <a:pPr marL="0" indent="0">
              <a:buNone/>
            </a:pPr>
            <a:r>
              <a:rPr lang="en-US" b="1" dirty="0"/>
              <a:t>c. </a:t>
            </a:r>
            <a:r>
              <a:rPr lang="en-US" dirty="0"/>
              <a:t>“Expenditures are within authorized available </a:t>
            </a:r>
            <a:r>
              <a:rPr lang="en-US" dirty="0" err="1"/>
              <a:t>supplyrates</a:t>
            </a:r>
            <a:r>
              <a:rPr lang="en-US" dirty="0"/>
              <a:t>.” (Non</a:t>
            </a:r>
          </a:p>
          <a:p>
            <a:pPr marL="0" indent="0">
              <a:buNone/>
            </a:pPr>
            <a:r>
              <a:rPr lang="en-US" dirty="0"/>
              <a:t>training)</a:t>
            </a:r>
          </a:p>
          <a:p>
            <a:pPr marL="0" indent="0">
              <a:buNone/>
            </a:pPr>
            <a:r>
              <a:rPr lang="pt-BR" b="1" dirty="0"/>
              <a:t>d . </a:t>
            </a:r>
            <a:r>
              <a:rPr lang="pt-BR" dirty="0"/>
              <a:t>“ R e q u i r e d f o r i m m e d i a t e e x p e n d i t u r e w i t h i n a u t h o r i z e d a l l o w -</a:t>
            </a:r>
          </a:p>
          <a:p>
            <a:pPr marL="0" indent="0">
              <a:buNone/>
            </a:pPr>
            <a:r>
              <a:rPr lang="en-US" dirty="0" err="1"/>
              <a:t>ances</a:t>
            </a:r>
            <a:r>
              <a:rPr lang="en-US" dirty="0"/>
              <a:t>.” (Non training).</a:t>
            </a:r>
          </a:p>
          <a:p>
            <a:pPr marL="0" indent="0">
              <a:buNone/>
            </a:pPr>
            <a:r>
              <a:rPr lang="en-US" b="1" dirty="0"/>
              <a:t>e. </a:t>
            </a:r>
            <a:r>
              <a:rPr lang="en-US" dirty="0"/>
              <a:t>“Required to replenish Basic Load.” (Non training).</a:t>
            </a:r>
          </a:p>
          <a:p>
            <a:pPr marL="0" indent="0">
              <a:buNone/>
            </a:pPr>
            <a:r>
              <a:rPr lang="en-US" b="1" dirty="0"/>
              <a:t>f. </a:t>
            </a:r>
            <a:r>
              <a:rPr lang="en-US" dirty="0"/>
              <a:t>“Training dates are Thru.” (Training only).</a:t>
            </a:r>
          </a:p>
          <a:p>
            <a:pPr marL="0" indent="0">
              <a:buNone/>
            </a:pPr>
            <a:r>
              <a:rPr lang="en-US" b="1" dirty="0"/>
              <a:t>g. </a:t>
            </a:r>
            <a:r>
              <a:rPr lang="en-US" dirty="0"/>
              <a:t>“To be used for overhead fire.” (Training only and as required.</a:t>
            </a:r>
          </a:p>
          <a:p>
            <a:pPr marL="0" indent="0">
              <a:buNone/>
            </a:pPr>
            <a:r>
              <a:rPr lang="pt-BR" b="1" dirty="0"/>
              <a:t>( 2 9 ) </a:t>
            </a:r>
            <a:r>
              <a:rPr lang="pt-BR" dirty="0"/>
              <a:t>R e l a t e d D o c u m e n t S e r i a l N u m b e r s L i s t a l l s u p p o r t i n g D A</a:t>
            </a:r>
          </a:p>
          <a:p>
            <a:pPr marL="0" indent="0">
              <a:buNone/>
            </a:pPr>
            <a:r>
              <a:rPr lang="en-US" dirty="0"/>
              <a:t>Forms 581 and 581-1.</a:t>
            </a:r>
          </a:p>
          <a:p>
            <a:pPr marL="0" indent="0">
              <a:buNone/>
            </a:pPr>
            <a:r>
              <a:rPr lang="en-US" b="1" dirty="0"/>
              <a:t>(30-31) </a:t>
            </a:r>
            <a:r>
              <a:rPr lang="en-US" dirty="0"/>
              <a:t>Leave blank.</a:t>
            </a:r>
          </a:p>
          <a:p>
            <a:pPr marL="0" indent="0">
              <a:buNone/>
            </a:pPr>
            <a:r>
              <a:rPr lang="en-US" b="1" dirty="0"/>
              <a:t>(32) </a:t>
            </a:r>
            <a:r>
              <a:rPr lang="en-US" dirty="0"/>
              <a:t>TAMIS Control No Leave blank.</a:t>
            </a:r>
          </a:p>
          <a:p>
            <a:pPr marL="0" indent="0">
              <a:buNone/>
            </a:pPr>
            <a:r>
              <a:rPr lang="en-US" i="1" dirty="0"/>
              <a:t>Note. </a:t>
            </a:r>
            <a:r>
              <a:rPr lang="en-US" dirty="0"/>
              <a:t>DA Form 581 is used to request all ammunition (Training, Basic Load,</a:t>
            </a:r>
          </a:p>
          <a:p>
            <a:pPr marL="0" indent="0">
              <a:buNone/>
            </a:pPr>
            <a:r>
              <a:rPr lang="en-US" dirty="0"/>
              <a:t>and/or Operational Load).</a:t>
            </a:r>
          </a:p>
        </p:txBody>
      </p:sp>
    </p:spTree>
    <p:extLst>
      <p:ext uri="{BB962C8B-B14F-4D97-AF65-F5344CB8AC3E}">
        <p14:creationId xmlns:p14="http://schemas.microsoft.com/office/powerpoint/2010/main" val="16715721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DA Form 581 as a request</a:t>
            </a:r>
            <a:br>
              <a:rPr lang="pt-BR" dirty="0"/>
            </a:br>
            <a:r>
              <a:rPr lang="en-US" dirty="0"/>
              <a:t>for turn-in of ammunition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276600" cy="4525963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/>
              <a:t>Legend for Figure 11-9;</a:t>
            </a:r>
          </a:p>
          <a:p>
            <a:pPr marL="0" indent="0">
              <a:buNone/>
            </a:pPr>
            <a:r>
              <a:rPr lang="en-US" dirty="0"/>
              <a:t>Completion instructions by block number for DA Form 581 as a request</a:t>
            </a:r>
          </a:p>
          <a:p>
            <a:pPr marL="0" indent="0">
              <a:buNone/>
            </a:pPr>
            <a:r>
              <a:rPr lang="en-US" dirty="0"/>
              <a:t>for turn-in of ammunition</a:t>
            </a:r>
          </a:p>
          <a:p>
            <a:pPr marL="0" indent="0">
              <a:buNone/>
            </a:pPr>
            <a:r>
              <a:rPr lang="en-US" b="1" dirty="0"/>
              <a:t>(1) Issue </a:t>
            </a:r>
            <a:r>
              <a:rPr lang="en-US" dirty="0"/>
              <a:t>Leave blank.</a:t>
            </a:r>
          </a:p>
          <a:p>
            <a:pPr marL="0" indent="0">
              <a:buNone/>
            </a:pPr>
            <a:r>
              <a:rPr lang="en-US" b="1" dirty="0"/>
              <a:t>(2) Turn-In </a:t>
            </a:r>
            <a:r>
              <a:rPr lang="en-US" dirty="0"/>
              <a:t>Check turn-in block.</a:t>
            </a:r>
          </a:p>
          <a:p>
            <a:pPr marL="0" indent="0">
              <a:buNone/>
            </a:pPr>
            <a:r>
              <a:rPr lang="en-US" b="1" dirty="0"/>
              <a:t>(3) Document Number </a:t>
            </a:r>
            <a:r>
              <a:rPr lang="en-US" dirty="0"/>
              <a:t>Enter unit document number from the expendable</a:t>
            </a:r>
          </a:p>
          <a:p>
            <a:pPr marL="0" indent="0">
              <a:buNone/>
            </a:pPr>
            <a:r>
              <a:rPr lang="en-US" dirty="0"/>
              <a:t>document register The unit document number consists of</a:t>
            </a:r>
          </a:p>
          <a:p>
            <a:pPr marL="0" indent="0">
              <a:buNone/>
            </a:pPr>
            <a:r>
              <a:rPr lang="en-US" dirty="0"/>
              <a:t>the DODAAC, Julian date, and serial number.</a:t>
            </a:r>
          </a:p>
          <a:p>
            <a:pPr marL="0" indent="0">
              <a:buNone/>
            </a:pPr>
            <a:r>
              <a:rPr lang="en-US" b="1" dirty="0"/>
              <a:t>(4) For local use.</a:t>
            </a:r>
          </a:p>
          <a:p>
            <a:pPr marL="0" indent="0">
              <a:buNone/>
            </a:pPr>
            <a:r>
              <a:rPr lang="en-US" b="1" dirty="0"/>
              <a:t>(5) Pages </a:t>
            </a:r>
            <a:r>
              <a:rPr lang="en-US" dirty="0"/>
              <a:t>Enter total number of DA Form 581 and 581-1s with this</a:t>
            </a:r>
          </a:p>
          <a:p>
            <a:pPr marL="0" indent="0">
              <a:buNone/>
            </a:pPr>
            <a:r>
              <a:rPr lang="en-US" dirty="0"/>
              <a:t>document number.</a:t>
            </a:r>
          </a:p>
          <a:p>
            <a:pPr marL="0" indent="0">
              <a:buNone/>
            </a:pPr>
            <a:r>
              <a:rPr lang="en-US" b="1" dirty="0"/>
              <a:t>(6) N/A</a:t>
            </a:r>
          </a:p>
          <a:p>
            <a:pPr marL="0" indent="0">
              <a:buNone/>
            </a:pPr>
            <a:r>
              <a:rPr lang="en-US" b="1" dirty="0"/>
              <a:t>(7) Send To </a:t>
            </a:r>
            <a:r>
              <a:rPr lang="en-US" dirty="0"/>
              <a:t>Enter the name and address of the supporting ASP.</a:t>
            </a:r>
          </a:p>
          <a:p>
            <a:pPr marL="0" indent="0">
              <a:buNone/>
            </a:pPr>
            <a:r>
              <a:rPr lang="en-US" b="1" dirty="0"/>
              <a:t>(8) Request From </a:t>
            </a:r>
            <a:r>
              <a:rPr lang="en-US" dirty="0"/>
              <a:t>Enter name, address and UIC of using unit.</a:t>
            </a:r>
          </a:p>
          <a:p>
            <a:pPr marL="0" indent="0">
              <a:buNone/>
            </a:pPr>
            <a:r>
              <a:rPr lang="en-US" b="1" dirty="0"/>
              <a:t>(9) Date Materiel Required </a:t>
            </a:r>
            <a:r>
              <a:rPr lang="en-US" dirty="0"/>
              <a:t>Enter appointment date and time at</a:t>
            </a:r>
          </a:p>
          <a:p>
            <a:pPr marL="0" indent="0">
              <a:buNone/>
            </a:pPr>
            <a:r>
              <a:rPr lang="en-US" dirty="0"/>
              <a:t>ASP.</a:t>
            </a:r>
          </a:p>
          <a:p>
            <a:pPr marL="0" indent="0">
              <a:buNone/>
            </a:pPr>
            <a:r>
              <a:rPr lang="en-US" b="1" dirty="0"/>
              <a:t>(10) PRIORITY </a:t>
            </a:r>
            <a:r>
              <a:rPr lang="en-US" dirty="0"/>
              <a:t>Leave blank.</a:t>
            </a:r>
          </a:p>
          <a:p>
            <a:pPr marL="0" indent="0">
              <a:buNone/>
            </a:pPr>
            <a:r>
              <a:rPr lang="en-US" b="1" dirty="0"/>
              <a:t>(11) Allocation Period </a:t>
            </a:r>
            <a:r>
              <a:rPr lang="en-US" dirty="0"/>
              <a:t>Leave blank.</a:t>
            </a:r>
          </a:p>
          <a:p>
            <a:pPr marL="0" indent="0">
              <a:buNone/>
            </a:pPr>
            <a:r>
              <a:rPr lang="en-US" b="1" dirty="0"/>
              <a:t>(12) DODAAC </a:t>
            </a:r>
            <a:r>
              <a:rPr lang="en-US" dirty="0"/>
              <a:t>Enter the using units DODAAC</a:t>
            </a:r>
          </a:p>
        </p:txBody>
      </p:sp>
      <p:sp>
        <p:nvSpPr>
          <p:cNvPr id="4" name="Rectangle 3"/>
          <p:cNvSpPr/>
          <p:nvPr/>
        </p:nvSpPr>
        <p:spPr>
          <a:xfrm>
            <a:off x="3886200" y="1752600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b="1" dirty="0"/>
              <a:t>(13a) Requested By </a:t>
            </a:r>
            <a:r>
              <a:rPr lang="en-US" sz="800" dirty="0"/>
              <a:t>Enter name of authorized requestor, as indicated</a:t>
            </a:r>
          </a:p>
          <a:p>
            <a:r>
              <a:rPr lang="en-US" sz="800" dirty="0"/>
              <a:t>by using units DA Form 1687.</a:t>
            </a:r>
          </a:p>
          <a:p>
            <a:r>
              <a:rPr lang="en-US" sz="800" b="1" dirty="0"/>
              <a:t>(13b) Date </a:t>
            </a:r>
            <a:r>
              <a:rPr lang="en-US" sz="800" dirty="0"/>
              <a:t>Enter the Julian date request prepared.</a:t>
            </a:r>
          </a:p>
          <a:p>
            <a:r>
              <a:rPr lang="en-US" sz="800" b="1" dirty="0"/>
              <a:t>(13c) Signature </a:t>
            </a:r>
            <a:r>
              <a:rPr lang="en-US" sz="800" dirty="0"/>
              <a:t>Enter signature of authorized requestor, as indicated</a:t>
            </a:r>
          </a:p>
          <a:p>
            <a:r>
              <a:rPr lang="en-US" sz="800" dirty="0"/>
              <a:t>on using units DA Form 1687.</a:t>
            </a:r>
          </a:p>
          <a:p>
            <a:r>
              <a:rPr lang="en-US" sz="800" b="1" dirty="0"/>
              <a:t>(14a) Approved By </a:t>
            </a:r>
            <a:r>
              <a:rPr lang="en-US" sz="800" dirty="0"/>
              <a:t>Enter the name of the authorized approving</a:t>
            </a:r>
          </a:p>
          <a:p>
            <a:r>
              <a:rPr lang="en-US" sz="800" dirty="0"/>
              <a:t>authority Depending upon the type of organization, the approving</a:t>
            </a:r>
          </a:p>
          <a:p>
            <a:r>
              <a:rPr lang="en-US" sz="800" dirty="0"/>
              <a:t>officer may be an S-4, division ammunition officer, or other authority.</a:t>
            </a:r>
          </a:p>
          <a:p>
            <a:r>
              <a:rPr lang="en-US" sz="800" b="1" dirty="0"/>
              <a:t>(14b) Date </a:t>
            </a:r>
            <a:r>
              <a:rPr lang="en-US" sz="800" dirty="0"/>
              <a:t>Enter Julian date request approved.</a:t>
            </a:r>
          </a:p>
          <a:p>
            <a:r>
              <a:rPr lang="en-US" sz="800" b="1" dirty="0"/>
              <a:t>(14c) Signature </a:t>
            </a:r>
            <a:r>
              <a:rPr lang="en-US" sz="800" dirty="0"/>
              <a:t>Enter signature of authorized approving authority.</a:t>
            </a:r>
          </a:p>
          <a:p>
            <a:r>
              <a:rPr lang="en-US" sz="800" b="1" dirty="0"/>
              <a:t>(15) Item </a:t>
            </a:r>
            <a:r>
              <a:rPr lang="en-US" sz="800" dirty="0"/>
              <a:t>Enter item number.</a:t>
            </a:r>
          </a:p>
          <a:p>
            <a:r>
              <a:rPr lang="en-US" sz="800" b="1" dirty="0"/>
              <a:t>(16) DODIC </a:t>
            </a:r>
            <a:r>
              <a:rPr lang="en-US" sz="800" dirty="0"/>
              <a:t>Enter Department of Defense Identification Code</a:t>
            </a:r>
          </a:p>
          <a:p>
            <a:r>
              <a:rPr lang="en-US" sz="800" b="1" dirty="0"/>
              <a:t>(DODIC).</a:t>
            </a:r>
          </a:p>
          <a:p>
            <a:r>
              <a:rPr lang="en-US" sz="800" b="1" dirty="0"/>
              <a:t>(17) NSN </a:t>
            </a:r>
            <a:r>
              <a:rPr lang="en-US" sz="800" dirty="0"/>
              <a:t>Enter National Stock Number.</a:t>
            </a:r>
          </a:p>
          <a:p>
            <a:r>
              <a:rPr lang="pt-BR" sz="800" b="1" dirty="0"/>
              <a:t>( 1 8 ) N o m e n c l a t u r e </a:t>
            </a:r>
            <a:r>
              <a:rPr lang="pt-BR" sz="800" dirty="0"/>
              <a:t>E n t e r n o m e n c l a t u r e E n t e r t h e w o r d s " L a s t</a:t>
            </a:r>
          </a:p>
          <a:p>
            <a:r>
              <a:rPr lang="en-US" sz="800" dirty="0"/>
              <a:t>Item" after the last entry.</a:t>
            </a:r>
          </a:p>
          <a:p>
            <a:r>
              <a:rPr lang="en-US" sz="800" b="1" dirty="0"/>
              <a:t>(19) UI </a:t>
            </a:r>
            <a:r>
              <a:rPr lang="en-US" sz="800" dirty="0"/>
              <a:t>Enter unit of issue.</a:t>
            </a:r>
          </a:p>
          <a:p>
            <a:r>
              <a:rPr lang="en-US" sz="800" b="1" dirty="0"/>
              <a:t>(20) Quantity Requested/Turned In </a:t>
            </a:r>
            <a:r>
              <a:rPr lang="en-US" sz="800" dirty="0"/>
              <a:t>Enter quantity being turned in.</a:t>
            </a:r>
          </a:p>
          <a:p>
            <a:r>
              <a:rPr lang="en-US" sz="800" b="1" dirty="0"/>
              <a:t>(21) TEC </a:t>
            </a:r>
            <a:r>
              <a:rPr lang="en-US" sz="800" dirty="0"/>
              <a:t>Enter Training Event Code.</a:t>
            </a:r>
          </a:p>
          <a:p>
            <a:r>
              <a:rPr lang="en-US" sz="800" b="1" dirty="0"/>
              <a:t>(See app I).</a:t>
            </a:r>
          </a:p>
          <a:p>
            <a:r>
              <a:rPr lang="en-US" sz="800" b="1" dirty="0"/>
              <a:t>(22) Action Code </a:t>
            </a:r>
            <a:r>
              <a:rPr lang="en-US" sz="800" dirty="0"/>
              <a:t>Enter one of the following codes:</a:t>
            </a:r>
          </a:p>
          <a:p>
            <a:r>
              <a:rPr lang="en-US" sz="800" dirty="0"/>
              <a:t>NIS--Issue for training or combat</a:t>
            </a:r>
          </a:p>
          <a:p>
            <a:r>
              <a:rPr lang="en-US" sz="800" dirty="0"/>
              <a:t>TAR--Training assets return</a:t>
            </a:r>
          </a:p>
          <a:p>
            <a:r>
              <a:rPr lang="en-US" sz="800" dirty="0"/>
              <a:t>TIR--Turn-in residue</a:t>
            </a:r>
          </a:p>
          <a:p>
            <a:r>
              <a:rPr lang="en-US" sz="800" dirty="0"/>
              <a:t>IBL--Initial Issue Basic Load</a:t>
            </a:r>
          </a:p>
          <a:p>
            <a:r>
              <a:rPr lang="en-US" sz="800" dirty="0"/>
              <a:t>BLR--Basic Load receipts</a:t>
            </a:r>
          </a:p>
          <a:p>
            <a:r>
              <a:rPr lang="en-US" sz="800" dirty="0"/>
              <a:t>RBL--Rotate Basic Load</a:t>
            </a:r>
          </a:p>
          <a:p>
            <a:r>
              <a:rPr lang="en-US" sz="800" dirty="0"/>
              <a:t>NTI--Normal turn-in combat</a:t>
            </a:r>
          </a:p>
        </p:txBody>
      </p:sp>
    </p:spTree>
    <p:extLst>
      <p:ext uri="{BB962C8B-B14F-4D97-AF65-F5344CB8AC3E}">
        <p14:creationId xmlns:p14="http://schemas.microsoft.com/office/powerpoint/2010/main" val="1885810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DD Form 1348-6 as a request for issue for a non-NSN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19600" cy="4525963"/>
          </a:xfrm>
        </p:spPr>
        <p:txBody>
          <a:bodyPr>
            <a:noAutofit/>
          </a:bodyPr>
          <a:lstStyle/>
          <a:p>
            <a:r>
              <a:rPr lang="en-US" sz="800" b="1" dirty="0"/>
              <a:t>(1-7) </a:t>
            </a:r>
            <a:r>
              <a:rPr lang="en-US" sz="800" dirty="0"/>
              <a:t>Leave blank.</a:t>
            </a:r>
          </a:p>
          <a:p>
            <a:r>
              <a:rPr lang="en-US" sz="800" b="1" dirty="0"/>
              <a:t>(8-22) </a:t>
            </a:r>
            <a:r>
              <a:rPr lang="en-US" sz="800" dirty="0"/>
              <a:t>Enter the CAGE, when available, and the part number. When</a:t>
            </a:r>
          </a:p>
          <a:p>
            <a:r>
              <a:rPr lang="en-US" sz="800" dirty="0"/>
              <a:t>part number exceeds 10 digits, see Note 2 below.</a:t>
            </a:r>
          </a:p>
          <a:p>
            <a:r>
              <a:rPr lang="en-US" sz="800" b="1" dirty="0"/>
              <a:t>(23-24) </a:t>
            </a:r>
            <a:r>
              <a:rPr lang="en-US" sz="800" dirty="0"/>
              <a:t>Enter the unit of issue.</a:t>
            </a:r>
          </a:p>
          <a:p>
            <a:r>
              <a:rPr lang="en-US" sz="800" b="1" dirty="0"/>
              <a:t>(25-29) </a:t>
            </a:r>
            <a:r>
              <a:rPr lang="en-US" sz="800" dirty="0"/>
              <a:t>Enter the quantity requested. Use all five positions. Enter</a:t>
            </a:r>
          </a:p>
          <a:p>
            <a:r>
              <a:rPr lang="en-US" sz="800" dirty="0"/>
              <a:t>zeros (0) to the left of the quantity.</a:t>
            </a:r>
          </a:p>
          <a:p>
            <a:r>
              <a:rPr lang="en-US" sz="800" b="1" dirty="0"/>
              <a:t>(30-35) </a:t>
            </a:r>
            <a:r>
              <a:rPr lang="en-US" sz="800" dirty="0"/>
              <a:t>Enter the unit DODAAC.</a:t>
            </a:r>
          </a:p>
          <a:p>
            <a:r>
              <a:rPr lang="en-US" sz="800" b="1" dirty="0"/>
              <a:t>(36-39) </a:t>
            </a:r>
            <a:r>
              <a:rPr lang="en-US" sz="800" dirty="0"/>
              <a:t>Enter the Julian date.</a:t>
            </a:r>
          </a:p>
          <a:p>
            <a:r>
              <a:rPr lang="en-US" sz="800" b="1" dirty="0"/>
              <a:t>(40-43) </a:t>
            </a:r>
            <a:r>
              <a:rPr lang="en-US" sz="800" dirty="0"/>
              <a:t>Enter the serial number.</a:t>
            </a:r>
          </a:p>
          <a:p>
            <a:r>
              <a:rPr lang="en-US" sz="800" b="1" dirty="0"/>
              <a:t>(44) </a:t>
            </a:r>
            <a:r>
              <a:rPr lang="en-US" sz="800" dirty="0"/>
              <a:t>Enter demand code. Use “R” for recurring or “N” for nonrecurring.</a:t>
            </a:r>
          </a:p>
          <a:p>
            <a:r>
              <a:rPr lang="en-US" sz="800" b="1" dirty="0"/>
              <a:t>(45-53) </a:t>
            </a:r>
            <a:r>
              <a:rPr lang="en-US" sz="800" dirty="0"/>
              <a:t>Leave blank.</a:t>
            </a:r>
          </a:p>
          <a:p>
            <a:r>
              <a:rPr lang="en-US" sz="800" b="1" dirty="0"/>
              <a:t>(54-56) </a:t>
            </a:r>
            <a:r>
              <a:rPr lang="en-US" sz="800" dirty="0"/>
              <a:t>Enter the proper End Item Code in cc54-56. EIC’s are listed</a:t>
            </a:r>
          </a:p>
          <a:p>
            <a:r>
              <a:rPr lang="en-US" sz="800" dirty="0"/>
              <a:t>in the AMDF for most major end item NSN but not for repair part</a:t>
            </a:r>
          </a:p>
          <a:p>
            <a:r>
              <a:rPr lang="en-US" sz="800" dirty="0"/>
              <a:t>NSN’s. Use the EIC that identifies the major end item for which the</a:t>
            </a:r>
          </a:p>
          <a:p>
            <a:r>
              <a:rPr lang="en-US" sz="800" dirty="0"/>
              <a:t>request applies. For example, if the part is being applied to a radio</a:t>
            </a:r>
          </a:p>
          <a:p>
            <a:r>
              <a:rPr lang="en-US" sz="800" dirty="0"/>
              <a:t>which is installed on a truck, use the EIC for the radio, not the truck. If</a:t>
            </a:r>
          </a:p>
          <a:p>
            <a:r>
              <a:rPr lang="en-US" sz="800" dirty="0"/>
              <a:t>an EIC has not been assigned to the end item, leave blank.</a:t>
            </a:r>
          </a:p>
          <a:p>
            <a:r>
              <a:rPr lang="en-US" sz="800" b="1" dirty="0"/>
              <a:t>(57-59) </a:t>
            </a:r>
            <a:r>
              <a:rPr lang="en-US" sz="800" dirty="0"/>
              <a:t>Enter project code if assigned. Otherwise, leave blank.</a:t>
            </a:r>
          </a:p>
          <a:p>
            <a:r>
              <a:rPr lang="en-US" sz="800" b="1" dirty="0"/>
              <a:t>(60-61) </a:t>
            </a:r>
            <a:r>
              <a:rPr lang="en-US" sz="800" dirty="0"/>
              <a:t>Enter the priority designator.</a:t>
            </a:r>
          </a:p>
          <a:p>
            <a:r>
              <a:rPr lang="en-US" sz="800" b="1" dirty="0"/>
              <a:t>(62-64) </a:t>
            </a:r>
            <a:r>
              <a:rPr lang="en-US" sz="800" dirty="0"/>
              <a:t>Enter required delivery date or leave blank. Enter “999” for</a:t>
            </a:r>
          </a:p>
          <a:p>
            <a:r>
              <a:rPr lang="en-US" sz="800" dirty="0"/>
              <a:t>NMCS requests requiring expedited handling originating overseas (or</a:t>
            </a:r>
          </a:p>
          <a:p>
            <a:r>
              <a:rPr lang="pt-BR" sz="800" dirty="0"/>
              <a:t>i n C O N U S u n i t s d e p l o y i n g w i t h i n 3 0 d a y s ) . F o r a l l o t h e r N M C S /</a:t>
            </a:r>
          </a:p>
          <a:p>
            <a:r>
              <a:rPr lang="en-US" sz="800" dirty="0"/>
              <a:t>ANMCS requests, enter “N” for NMCS or “E” for ANMCS in cc 62.</a:t>
            </a:r>
          </a:p>
          <a:p>
            <a:r>
              <a:rPr lang="en-US" sz="800" dirty="0"/>
              <a:t>Entries in cc 63-64 may indicate short required delivery date. When</a:t>
            </a:r>
          </a:p>
          <a:p>
            <a:r>
              <a:rPr lang="en-US" sz="800" dirty="0"/>
              <a:t>short RDDs are used, enter the number of days within which the</a:t>
            </a:r>
          </a:p>
          <a:p>
            <a:r>
              <a:rPr lang="en-US" sz="800" dirty="0"/>
              <a:t>materiel is required.</a:t>
            </a:r>
          </a:p>
          <a:p>
            <a:r>
              <a:rPr lang="en-US" sz="800" b="1" dirty="0"/>
              <a:t>(60-66) </a:t>
            </a:r>
            <a:r>
              <a:rPr lang="en-US" sz="800" dirty="0"/>
              <a:t>Enter the proper advice code (app B) to give specific instructions</a:t>
            </a:r>
          </a:p>
          <a:p>
            <a:r>
              <a:rPr lang="en-US" sz="800" dirty="0"/>
              <a:t>to the source of supply. Otherwise, leave blank</a:t>
            </a:r>
            <a:r>
              <a:rPr lang="en-US" sz="800" dirty="0" smtClean="0"/>
              <a:t>.</a:t>
            </a:r>
            <a:endParaRPr lang="en-US" sz="800" dirty="0"/>
          </a:p>
        </p:txBody>
      </p:sp>
      <p:sp>
        <p:nvSpPr>
          <p:cNvPr id="4" name="Rectangle 3"/>
          <p:cNvSpPr/>
          <p:nvPr/>
        </p:nvSpPr>
        <p:spPr>
          <a:xfrm>
            <a:off x="4191000" y="1524000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b="1" dirty="0" smtClean="0"/>
              <a:t>(67-80) </a:t>
            </a:r>
            <a:r>
              <a:rPr lang="en-US" sz="800" dirty="0" smtClean="0"/>
              <a:t>Leave blank.</a:t>
            </a:r>
          </a:p>
          <a:p>
            <a:r>
              <a:rPr lang="en-US" sz="800" b="1" dirty="0" smtClean="0"/>
              <a:t>Identification Data Section (Completion instructions by block</a:t>
            </a:r>
          </a:p>
          <a:p>
            <a:r>
              <a:rPr lang="en-US" sz="800" b="1" dirty="0" smtClean="0"/>
              <a:t>number)</a:t>
            </a:r>
          </a:p>
          <a:p>
            <a:r>
              <a:rPr lang="en-US" sz="800" b="1" dirty="0" smtClean="0"/>
              <a:t>(5) </a:t>
            </a:r>
            <a:r>
              <a:rPr lang="en-US" sz="800" dirty="0" smtClean="0"/>
              <a:t>Enter the type, number, date, and page number of the authorizing</a:t>
            </a:r>
          </a:p>
          <a:p>
            <a:r>
              <a:rPr lang="en-US" sz="800" dirty="0" smtClean="0"/>
              <a:t>publication.</a:t>
            </a:r>
          </a:p>
          <a:p>
            <a:r>
              <a:rPr lang="en-US" sz="800" b="1" dirty="0" smtClean="0"/>
              <a:t>(6) </a:t>
            </a:r>
            <a:r>
              <a:rPr lang="en-US" sz="800" dirty="0" smtClean="0"/>
              <a:t>Enter one or two words that describe the item requested.</a:t>
            </a:r>
          </a:p>
          <a:p>
            <a:r>
              <a:rPr lang="en-US" sz="800" b="1" dirty="0" smtClean="0"/>
              <a:t>(7) </a:t>
            </a:r>
            <a:r>
              <a:rPr lang="en-US" sz="800" dirty="0" smtClean="0"/>
              <a:t>Enter complete item description.</a:t>
            </a:r>
          </a:p>
          <a:p>
            <a:r>
              <a:rPr lang="en-US" sz="800" dirty="0" smtClean="0"/>
              <a:t>DA PAM 710–2–1 • 31 December 1997 15</a:t>
            </a:r>
          </a:p>
          <a:p>
            <a:r>
              <a:rPr lang="en-US" sz="800" b="1" dirty="0" smtClean="0"/>
              <a:t>(8) </a:t>
            </a:r>
            <a:r>
              <a:rPr lang="en-US" sz="800" dirty="0" smtClean="0"/>
              <a:t>Enter end item application. Enter other information if it is available.</a:t>
            </a:r>
          </a:p>
          <a:p>
            <a:r>
              <a:rPr lang="en-US" sz="800" dirty="0" smtClean="0"/>
              <a:t>For PD 01-08, add on back of form the appropriate justification,</a:t>
            </a:r>
          </a:p>
          <a:p>
            <a:r>
              <a:rPr lang="en-US" sz="800" dirty="0" smtClean="0"/>
              <a:t>signed by the commander (or his designee) of the requesting organization,</a:t>
            </a:r>
          </a:p>
          <a:p>
            <a:r>
              <a:rPr lang="en-US" sz="800" dirty="0" smtClean="0"/>
              <a:t>that the item is required to remove a piece of equipment from</a:t>
            </a:r>
          </a:p>
          <a:p>
            <a:r>
              <a:rPr lang="en-US" sz="800" dirty="0" smtClean="0"/>
              <a:t>deadline, or is needed to satisfy a mission essential requirement.</a:t>
            </a:r>
          </a:p>
          <a:p>
            <a:r>
              <a:rPr lang="en-US" sz="800" dirty="0" smtClean="0"/>
              <a:t>Notes:</a:t>
            </a:r>
          </a:p>
          <a:p>
            <a:r>
              <a:rPr lang="en-US" sz="800" b="1" dirty="0" smtClean="0"/>
              <a:t>1 </a:t>
            </a:r>
            <a:r>
              <a:rPr lang="en-US" sz="800" dirty="0" smtClean="0"/>
              <a:t>When a CAGE is not available, complete blocks 2 through 9 with</a:t>
            </a:r>
          </a:p>
          <a:p>
            <a:r>
              <a:rPr lang="en-US" sz="800" dirty="0" smtClean="0"/>
              <a:t>as much data as possible.</a:t>
            </a:r>
          </a:p>
          <a:p>
            <a:r>
              <a:rPr lang="en-US" sz="800" b="1" dirty="0" smtClean="0"/>
              <a:t>2 </a:t>
            </a:r>
            <a:r>
              <a:rPr lang="en-US" sz="800" dirty="0" smtClean="0"/>
              <a:t>When the part number (cc 13-22) exceeds 10 digits, enter the</a:t>
            </a:r>
          </a:p>
          <a:p>
            <a:r>
              <a:rPr lang="en-US" sz="800" dirty="0" smtClean="0"/>
              <a:t>complete part number (to include the CAGE when available) in block 1</a:t>
            </a:r>
          </a:p>
          <a:p>
            <a:r>
              <a:rPr lang="en-US" sz="800" dirty="0" smtClean="0"/>
              <a:t>of this section. Enter the FSCM, when available, first followed by the</a:t>
            </a:r>
          </a:p>
          <a:p>
            <a:r>
              <a:rPr lang="en-US" sz="800" dirty="0" smtClean="0"/>
              <a:t>part number.</a:t>
            </a:r>
          </a:p>
          <a:p>
            <a:r>
              <a:rPr lang="en-US" sz="800" b="1" dirty="0" smtClean="0"/>
              <a:t>3 </a:t>
            </a:r>
            <a:r>
              <a:rPr lang="en-US" sz="800" dirty="0" smtClean="0"/>
              <a:t>Use block number 11 (“Remarks”), as required. Enter notations for</a:t>
            </a:r>
          </a:p>
          <a:p>
            <a:r>
              <a:rPr lang="en-US" sz="800" dirty="0" smtClean="0"/>
              <a:t>fund cite, fund available, and validation for procurement purposes if</a:t>
            </a:r>
          </a:p>
          <a:p>
            <a:r>
              <a:rPr lang="en-US" sz="800" dirty="0" smtClean="0"/>
              <a:t>needed. Enter the date and signature of receipting person when DD</a:t>
            </a:r>
          </a:p>
          <a:p>
            <a:r>
              <a:rPr lang="en-US" sz="800" dirty="0" smtClean="0"/>
              <a:t>Form 1348-6 is used for issue purposes.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3663336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DA Form 581 as a request</a:t>
            </a:r>
            <a:br>
              <a:rPr lang="pt-BR" dirty="0"/>
            </a:br>
            <a:r>
              <a:rPr lang="en-US" dirty="0"/>
              <a:t>for turn-in of ammunition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/>
              <a:t>(23-27) Leave blank.</a:t>
            </a:r>
          </a:p>
          <a:p>
            <a:pPr marL="0" indent="0">
              <a:buNone/>
            </a:pPr>
            <a:r>
              <a:rPr lang="en-US" b="1" dirty="0"/>
              <a:t>(28) Remarks </a:t>
            </a:r>
            <a:r>
              <a:rPr lang="en-US" dirty="0"/>
              <a:t>Enter the following statements as applicable:</a:t>
            </a:r>
          </a:p>
          <a:p>
            <a:pPr marL="0" indent="0">
              <a:buNone/>
            </a:pPr>
            <a:r>
              <a:rPr lang="en-US" b="1" dirty="0"/>
              <a:t>a. </a:t>
            </a:r>
            <a:r>
              <a:rPr lang="en-US" dirty="0"/>
              <a:t>“The above items drawn on document number </a:t>
            </a:r>
            <a:r>
              <a:rPr lang="en-US" dirty="0" err="1"/>
              <a:t>xxxxxxx</a:t>
            </a:r>
            <a:r>
              <a:rPr lang="en-US" dirty="0"/>
              <a:t> were not</a:t>
            </a:r>
          </a:p>
          <a:p>
            <a:pPr marL="0" indent="0">
              <a:buNone/>
            </a:pPr>
            <a:r>
              <a:rPr lang="en-US" dirty="0"/>
              <a:t>expended. All other items drawn on that document number were properly</a:t>
            </a:r>
          </a:p>
          <a:p>
            <a:pPr marL="0" indent="0">
              <a:buNone/>
            </a:pPr>
            <a:r>
              <a:rPr lang="en-US" dirty="0"/>
              <a:t>expended.”</a:t>
            </a:r>
          </a:p>
          <a:p>
            <a:pPr marL="0" indent="0">
              <a:buNone/>
            </a:pPr>
            <a:r>
              <a:rPr lang="en-US" b="1" dirty="0"/>
              <a:t>(Training only)</a:t>
            </a:r>
          </a:p>
          <a:p>
            <a:pPr marL="0" indent="0">
              <a:buNone/>
            </a:pPr>
            <a:r>
              <a:rPr lang="en-US" b="1" dirty="0"/>
              <a:t>b. </a:t>
            </a:r>
            <a:r>
              <a:rPr lang="en-US" dirty="0"/>
              <a:t>“Residue turn-in is under document number </a:t>
            </a:r>
            <a:r>
              <a:rPr lang="en-US" dirty="0" err="1"/>
              <a:t>xxxxxxx</a:t>
            </a:r>
            <a:r>
              <a:rPr lang="en-US" dirty="0"/>
              <a:t>.”</a:t>
            </a:r>
          </a:p>
          <a:p>
            <a:pPr marL="0" indent="0">
              <a:buNone/>
            </a:pPr>
            <a:r>
              <a:rPr lang="en-US" b="1" dirty="0"/>
              <a:t>(Training only).</a:t>
            </a:r>
          </a:p>
          <a:p>
            <a:pPr marL="0" indent="0">
              <a:buNone/>
            </a:pPr>
            <a:r>
              <a:rPr lang="en-US" b="1" dirty="0"/>
              <a:t>c. </a:t>
            </a:r>
            <a:r>
              <a:rPr lang="en-US" dirty="0"/>
              <a:t>“The vehicle listed below passed the safety inspection required by</a:t>
            </a:r>
          </a:p>
          <a:p>
            <a:pPr marL="0" indent="0">
              <a:buNone/>
            </a:pPr>
            <a:r>
              <a:rPr lang="en-US" dirty="0"/>
              <a:t>figure 11-1.”</a:t>
            </a:r>
          </a:p>
          <a:p>
            <a:pPr marL="0" indent="0">
              <a:buNone/>
            </a:pPr>
            <a:r>
              <a:rPr lang="en-US" b="1" dirty="0"/>
              <a:t>(Optional entry).</a:t>
            </a:r>
          </a:p>
          <a:p>
            <a:pPr marL="0" indent="0">
              <a:buNone/>
            </a:pPr>
            <a:r>
              <a:rPr lang="en-US" b="1" dirty="0"/>
              <a:t>d. </a:t>
            </a:r>
            <a:r>
              <a:rPr lang="en-US" dirty="0"/>
              <a:t>“As a result of shortages, DA Form 58-11R is attached.”</a:t>
            </a:r>
          </a:p>
          <a:p>
            <a:pPr marL="0" indent="0">
              <a:buNone/>
            </a:pPr>
            <a:r>
              <a:rPr lang="en-US" i="1" dirty="0"/>
              <a:t>Note. </a:t>
            </a:r>
            <a:r>
              <a:rPr lang="en-US" dirty="0"/>
              <a:t>(Enter this statement and attach completed DA Form 581-R when there</a:t>
            </a:r>
          </a:p>
          <a:p>
            <a:pPr marL="0" indent="0">
              <a:buNone/>
            </a:pPr>
            <a:r>
              <a:rPr lang="en-US" dirty="0"/>
              <a:t>is a shortage between the quantity of unexpended ammunition issued and</a:t>
            </a:r>
          </a:p>
          <a:p>
            <a:pPr marL="0" indent="0">
              <a:buNone/>
            </a:pPr>
            <a:r>
              <a:rPr lang="en-US" dirty="0"/>
              <a:t>ammunition returned to the ASP.)</a:t>
            </a:r>
          </a:p>
          <a:p>
            <a:pPr marL="0" indent="0">
              <a:buNone/>
            </a:pPr>
            <a:r>
              <a:rPr lang="en-US" b="1" dirty="0"/>
              <a:t>(Training only).</a:t>
            </a:r>
          </a:p>
          <a:p>
            <a:pPr marL="0" indent="0">
              <a:buNone/>
            </a:pPr>
            <a:r>
              <a:rPr lang="en-US" b="1" dirty="0"/>
              <a:t>(29) </a:t>
            </a:r>
            <a:r>
              <a:rPr lang="en-US" dirty="0"/>
              <a:t>Related Document Serial Numbers List all supporting DA</a:t>
            </a:r>
          </a:p>
          <a:p>
            <a:pPr marL="0" indent="0">
              <a:buNone/>
            </a:pPr>
            <a:r>
              <a:rPr lang="en-US" dirty="0"/>
              <a:t>Forms 581 and 581-1.</a:t>
            </a:r>
          </a:p>
          <a:p>
            <a:pPr marL="0" indent="0">
              <a:buNone/>
            </a:pPr>
            <a:r>
              <a:rPr lang="en-US" b="1" dirty="0"/>
              <a:t>(30-31) </a:t>
            </a:r>
            <a:r>
              <a:rPr lang="en-US" dirty="0"/>
              <a:t>Leave blank.</a:t>
            </a:r>
          </a:p>
          <a:p>
            <a:pPr marL="0" indent="0">
              <a:buNone/>
            </a:pPr>
            <a:r>
              <a:rPr lang="en-US" b="1" dirty="0"/>
              <a:t>(32) TAMIS Control No </a:t>
            </a:r>
            <a:r>
              <a:rPr lang="en-US" dirty="0"/>
              <a:t>Leave blank.</a:t>
            </a:r>
          </a:p>
          <a:p>
            <a:pPr marL="0" indent="0">
              <a:buNone/>
            </a:pPr>
            <a:r>
              <a:rPr lang="en-US" dirty="0"/>
              <a:t>154 DA</a:t>
            </a:r>
          </a:p>
        </p:txBody>
      </p:sp>
    </p:spTree>
    <p:extLst>
      <p:ext uri="{BB962C8B-B14F-4D97-AF65-F5344CB8AC3E}">
        <p14:creationId xmlns:p14="http://schemas.microsoft.com/office/powerpoint/2010/main" val="20533170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DA Form 581 as a request</a:t>
            </a:r>
            <a:br>
              <a:rPr lang="pt-BR" dirty="0"/>
            </a:br>
            <a:r>
              <a:rPr lang="en-US" dirty="0"/>
              <a:t>for turn-in of ammunition residue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525963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/>
              <a:t>Legend for Figure 11-10;</a:t>
            </a:r>
          </a:p>
          <a:p>
            <a:pPr marL="0" indent="0">
              <a:buNone/>
            </a:pPr>
            <a:r>
              <a:rPr lang="en-US" dirty="0"/>
              <a:t>Completion instructions by block number for DA Form 581 as a request</a:t>
            </a:r>
          </a:p>
          <a:p>
            <a:pPr marL="0" indent="0">
              <a:buNone/>
            </a:pPr>
            <a:r>
              <a:rPr lang="en-US" dirty="0"/>
              <a:t>for turn-in of ammunition residue</a:t>
            </a:r>
          </a:p>
          <a:p>
            <a:pPr marL="0" indent="0">
              <a:buNone/>
            </a:pPr>
            <a:r>
              <a:rPr lang="en-US" b="1" dirty="0"/>
              <a:t>(1) Issue </a:t>
            </a:r>
            <a:r>
              <a:rPr lang="en-US" dirty="0"/>
              <a:t>Leave blank.</a:t>
            </a:r>
          </a:p>
          <a:p>
            <a:pPr marL="0" indent="0">
              <a:buNone/>
            </a:pPr>
            <a:r>
              <a:rPr lang="en-US" b="1" dirty="0"/>
              <a:t>(2) Turn-in </a:t>
            </a:r>
            <a:r>
              <a:rPr lang="en-US" dirty="0"/>
              <a:t>Check turn-in block.</a:t>
            </a:r>
          </a:p>
          <a:p>
            <a:pPr marL="0" indent="0">
              <a:buNone/>
            </a:pPr>
            <a:r>
              <a:rPr lang="en-US" b="1" dirty="0"/>
              <a:t>(3) Document Number </a:t>
            </a:r>
            <a:r>
              <a:rPr lang="en-US" dirty="0"/>
              <a:t>Enter unit document number from the expendable</a:t>
            </a:r>
          </a:p>
          <a:p>
            <a:pPr marL="0" indent="0">
              <a:buNone/>
            </a:pPr>
            <a:r>
              <a:rPr lang="en-US" dirty="0"/>
              <a:t>document register. The unit document number consists of</a:t>
            </a:r>
          </a:p>
          <a:p>
            <a:pPr marL="0" indent="0">
              <a:buNone/>
            </a:pPr>
            <a:r>
              <a:rPr lang="en-US" dirty="0"/>
              <a:t>the DODAAC, Julian date, and serial number.</a:t>
            </a:r>
          </a:p>
          <a:p>
            <a:pPr marL="0" indent="0">
              <a:buNone/>
            </a:pPr>
            <a:r>
              <a:rPr lang="en-US" b="1" dirty="0"/>
              <a:t>(4) </a:t>
            </a:r>
            <a:r>
              <a:rPr lang="en-US" dirty="0"/>
              <a:t>For local use.</a:t>
            </a:r>
          </a:p>
          <a:p>
            <a:pPr marL="0" indent="0">
              <a:buNone/>
            </a:pPr>
            <a:r>
              <a:rPr lang="en-US" b="1" dirty="0"/>
              <a:t>(5) Pages </a:t>
            </a:r>
            <a:r>
              <a:rPr lang="en-US" dirty="0"/>
              <a:t>Enter total number of DA Form 581 and 581-1s with this</a:t>
            </a:r>
          </a:p>
          <a:p>
            <a:pPr marL="0" indent="0">
              <a:buNone/>
            </a:pPr>
            <a:r>
              <a:rPr lang="en-US" dirty="0"/>
              <a:t>document number.</a:t>
            </a:r>
          </a:p>
          <a:p>
            <a:pPr marL="0" indent="0">
              <a:buNone/>
            </a:pPr>
            <a:r>
              <a:rPr lang="en-US" b="1" dirty="0"/>
              <a:t>(6)</a:t>
            </a:r>
            <a:r>
              <a:rPr lang="en-US" dirty="0"/>
              <a:t>N/A</a:t>
            </a:r>
          </a:p>
          <a:p>
            <a:pPr marL="0" indent="0">
              <a:buNone/>
            </a:pPr>
            <a:r>
              <a:rPr lang="en-US" b="1" dirty="0"/>
              <a:t>(7) Send To </a:t>
            </a:r>
            <a:r>
              <a:rPr lang="en-US" dirty="0"/>
              <a:t>Enter the name and address of the supporting ASP.</a:t>
            </a:r>
          </a:p>
          <a:p>
            <a:pPr marL="0" indent="0">
              <a:buNone/>
            </a:pPr>
            <a:r>
              <a:rPr lang="en-US" b="1" dirty="0"/>
              <a:t>(8) Request From </a:t>
            </a:r>
            <a:r>
              <a:rPr lang="en-US" dirty="0"/>
              <a:t>Enter name, address and UIC of using unit.</a:t>
            </a:r>
          </a:p>
          <a:p>
            <a:pPr marL="0" indent="0">
              <a:buNone/>
            </a:pPr>
            <a:r>
              <a:rPr lang="en-US" b="1" dirty="0"/>
              <a:t>(9) Date Materiel Required </a:t>
            </a:r>
            <a:r>
              <a:rPr lang="en-US" dirty="0"/>
              <a:t>Enter appointment date and time at</a:t>
            </a:r>
          </a:p>
          <a:p>
            <a:pPr marL="0" indent="0">
              <a:buNone/>
            </a:pPr>
            <a:r>
              <a:rPr lang="en-US" dirty="0"/>
              <a:t>ASP.</a:t>
            </a:r>
          </a:p>
          <a:p>
            <a:pPr marL="0" indent="0">
              <a:buNone/>
            </a:pPr>
            <a:r>
              <a:rPr lang="en-US" b="1" dirty="0"/>
              <a:t>(10) PRIORITY </a:t>
            </a:r>
            <a:r>
              <a:rPr lang="en-US" dirty="0"/>
              <a:t>Leave blank.</a:t>
            </a:r>
          </a:p>
          <a:p>
            <a:pPr marL="0" indent="0">
              <a:buNone/>
            </a:pPr>
            <a:r>
              <a:rPr lang="en-US" b="1" dirty="0"/>
              <a:t>(11) Allocation Period </a:t>
            </a:r>
            <a:r>
              <a:rPr lang="en-US" dirty="0"/>
              <a:t>Leave blank.</a:t>
            </a:r>
          </a:p>
          <a:p>
            <a:pPr marL="0" indent="0">
              <a:buNone/>
            </a:pPr>
            <a:r>
              <a:rPr lang="en-US" b="1" dirty="0"/>
              <a:t>(12) DODAAC </a:t>
            </a:r>
            <a:r>
              <a:rPr lang="en-US" dirty="0"/>
              <a:t>Enter the using units DODAAC.</a:t>
            </a:r>
          </a:p>
          <a:p>
            <a:pPr marL="0" indent="0">
              <a:buNone/>
            </a:pPr>
            <a:r>
              <a:rPr lang="en-US" b="1" dirty="0"/>
              <a:t>(13a) Requested By </a:t>
            </a:r>
            <a:r>
              <a:rPr lang="en-US" dirty="0"/>
              <a:t>Enter name of authorized requestor, as indicated</a:t>
            </a:r>
          </a:p>
          <a:p>
            <a:pPr marL="0" indent="0">
              <a:buNone/>
            </a:pPr>
            <a:r>
              <a:rPr lang="en-US" dirty="0"/>
              <a:t>by using units DA Form 1687.</a:t>
            </a:r>
          </a:p>
          <a:p>
            <a:pPr marL="0" indent="0">
              <a:buNone/>
            </a:pPr>
            <a:r>
              <a:rPr lang="en-US" b="1" dirty="0"/>
              <a:t>(13b) Date </a:t>
            </a:r>
            <a:r>
              <a:rPr lang="en-US" dirty="0"/>
              <a:t>Enter the Julian date request prepared.</a:t>
            </a:r>
          </a:p>
          <a:p>
            <a:pPr marL="0" indent="0">
              <a:buNone/>
            </a:pPr>
            <a:r>
              <a:rPr lang="en-US" b="1" dirty="0"/>
              <a:t>(13c) Signature </a:t>
            </a:r>
            <a:r>
              <a:rPr lang="en-US" dirty="0"/>
              <a:t>Enter signature of authorized requestor, as indicated</a:t>
            </a:r>
          </a:p>
          <a:p>
            <a:pPr marL="0" indent="0">
              <a:buNone/>
            </a:pPr>
            <a:r>
              <a:rPr lang="en-US" dirty="0"/>
              <a:t>on using units DA Form 1687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0" y="2743200"/>
            <a:ext cx="4572000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b="1" dirty="0" smtClean="0"/>
              <a:t>(14a) Approved By </a:t>
            </a:r>
            <a:r>
              <a:rPr lang="en-US" sz="800" dirty="0" smtClean="0"/>
              <a:t>Enter the name of the authorized approving</a:t>
            </a:r>
          </a:p>
          <a:p>
            <a:r>
              <a:rPr lang="en-US" sz="800" dirty="0" smtClean="0"/>
              <a:t>authority. Depending upon the type of organization, the approving</a:t>
            </a:r>
          </a:p>
          <a:p>
            <a:r>
              <a:rPr lang="en-US" sz="800" dirty="0" smtClean="0"/>
              <a:t>officer may be an S-4, division ammunition officer, or other authority.</a:t>
            </a:r>
          </a:p>
          <a:p>
            <a:r>
              <a:rPr lang="en-US" sz="800" b="1" dirty="0" smtClean="0"/>
              <a:t>(14b) Date </a:t>
            </a:r>
            <a:r>
              <a:rPr lang="en-US" sz="800" dirty="0" smtClean="0"/>
              <a:t>Enter Julian date request approved.</a:t>
            </a:r>
          </a:p>
          <a:p>
            <a:r>
              <a:rPr lang="en-US" sz="800" b="1" dirty="0" smtClean="0"/>
              <a:t>(14c) Signature </a:t>
            </a:r>
            <a:r>
              <a:rPr lang="en-US" sz="800" dirty="0" smtClean="0"/>
              <a:t>Enter signature of authorized approving authority.</a:t>
            </a:r>
          </a:p>
          <a:p>
            <a:r>
              <a:rPr lang="en-US" sz="800" b="1" dirty="0" smtClean="0"/>
              <a:t>(15) Item </a:t>
            </a:r>
            <a:r>
              <a:rPr lang="en-US" sz="800" dirty="0" smtClean="0"/>
              <a:t>Enter item number.</a:t>
            </a:r>
          </a:p>
          <a:p>
            <a:r>
              <a:rPr lang="en-US" sz="800" b="1" dirty="0" smtClean="0"/>
              <a:t>(16) DODIC </a:t>
            </a:r>
            <a:r>
              <a:rPr lang="en-US" sz="800" dirty="0" smtClean="0"/>
              <a:t>Enter Department of Defense Identification Code</a:t>
            </a:r>
          </a:p>
          <a:p>
            <a:r>
              <a:rPr lang="en-US" sz="800" b="1" dirty="0" smtClean="0"/>
              <a:t>(DODIC).</a:t>
            </a:r>
          </a:p>
          <a:p>
            <a:r>
              <a:rPr lang="en-US" sz="800" b="1" dirty="0" smtClean="0"/>
              <a:t>(17) NSN </a:t>
            </a:r>
            <a:r>
              <a:rPr lang="en-US" sz="800" dirty="0" smtClean="0"/>
              <a:t>Enter National Stock Number.</a:t>
            </a:r>
          </a:p>
          <a:p>
            <a:r>
              <a:rPr lang="en-US" sz="800" b="1" dirty="0" smtClean="0"/>
              <a:t>(18) Nomenclature </a:t>
            </a:r>
            <a:r>
              <a:rPr lang="en-US" sz="800" dirty="0" smtClean="0"/>
              <a:t>Enter nomenclature. Enter the words “Last Item”</a:t>
            </a:r>
          </a:p>
          <a:p>
            <a:r>
              <a:rPr lang="en-US" sz="800" dirty="0" smtClean="0"/>
              <a:t>after the last entry.</a:t>
            </a:r>
          </a:p>
          <a:p>
            <a:r>
              <a:rPr lang="en-US" sz="800" b="1" dirty="0" smtClean="0"/>
              <a:t>(19) UI </a:t>
            </a:r>
            <a:r>
              <a:rPr lang="en-US" sz="800" dirty="0" smtClean="0"/>
              <a:t>Enter unit of issue.</a:t>
            </a:r>
          </a:p>
          <a:p>
            <a:r>
              <a:rPr lang="en-US" sz="800" b="1" dirty="0" smtClean="0"/>
              <a:t>(20) Quantity Requested/Turned In </a:t>
            </a:r>
            <a:r>
              <a:rPr lang="en-US" sz="800" dirty="0" smtClean="0"/>
              <a:t>Enter quantity being turned in.</a:t>
            </a:r>
          </a:p>
          <a:p>
            <a:r>
              <a:rPr lang="en-US" sz="800" b="1" dirty="0" smtClean="0"/>
              <a:t>(21) TEC </a:t>
            </a:r>
            <a:r>
              <a:rPr lang="en-US" sz="800" dirty="0" smtClean="0"/>
              <a:t>Enter Training Event Code. (See app I).</a:t>
            </a:r>
          </a:p>
          <a:p>
            <a:r>
              <a:rPr lang="en-US" sz="800" b="1" dirty="0" smtClean="0"/>
              <a:t>(22) Action Code </a:t>
            </a:r>
            <a:r>
              <a:rPr lang="en-US" sz="800" dirty="0" smtClean="0"/>
              <a:t>Enter one of the following codes:</a:t>
            </a:r>
          </a:p>
          <a:p>
            <a:r>
              <a:rPr lang="en-US" sz="800" dirty="0" smtClean="0"/>
              <a:t>NIS--Issue for training or combat</a:t>
            </a:r>
          </a:p>
          <a:p>
            <a:r>
              <a:rPr lang="en-US" sz="800" dirty="0" smtClean="0"/>
              <a:t>AR--Training assets return</a:t>
            </a:r>
          </a:p>
          <a:p>
            <a:r>
              <a:rPr lang="en-US" sz="800" dirty="0" smtClean="0"/>
              <a:t>TIR--Turn-in residue</a:t>
            </a:r>
          </a:p>
          <a:p>
            <a:r>
              <a:rPr lang="en-US" sz="800" dirty="0" smtClean="0"/>
              <a:t>IBL--Initial Issue Basic Load</a:t>
            </a:r>
          </a:p>
          <a:p>
            <a:r>
              <a:rPr lang="en-US" sz="800" dirty="0" smtClean="0"/>
              <a:t>BLR--Basic Load receipts</a:t>
            </a:r>
          </a:p>
          <a:p>
            <a:r>
              <a:rPr lang="en-US" sz="800" dirty="0" smtClean="0"/>
              <a:t>RBL--Rotate Basic Load</a:t>
            </a:r>
          </a:p>
          <a:p>
            <a:r>
              <a:rPr lang="en-US" sz="800" dirty="0" smtClean="0"/>
              <a:t>NTI-- Normal turn-in combat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5737512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DA Form 581 as a request</a:t>
            </a:r>
            <a:br>
              <a:rPr lang="pt-BR" dirty="0"/>
            </a:br>
            <a:r>
              <a:rPr lang="en-US" dirty="0"/>
              <a:t>for turn-in of ammunition residue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/>
              <a:t>(23-27) </a:t>
            </a:r>
            <a:r>
              <a:rPr lang="en-US" dirty="0"/>
              <a:t>Leave blank.</a:t>
            </a:r>
          </a:p>
          <a:p>
            <a:pPr marL="0" indent="0">
              <a:buNone/>
            </a:pPr>
            <a:r>
              <a:rPr lang="en-US" b="1" dirty="0"/>
              <a:t>(28) Remarks </a:t>
            </a:r>
            <a:r>
              <a:rPr lang="en-US" dirty="0"/>
              <a:t>Enter the following statements as applicable:</a:t>
            </a:r>
          </a:p>
          <a:p>
            <a:pPr marL="0" indent="0">
              <a:buNone/>
            </a:pPr>
            <a:r>
              <a:rPr lang="en-US" b="1" dirty="0"/>
              <a:t>a. </a:t>
            </a:r>
            <a:r>
              <a:rPr lang="en-US" dirty="0"/>
              <a:t>“The above items drawn on document number </a:t>
            </a:r>
            <a:r>
              <a:rPr lang="en-US" dirty="0" err="1"/>
              <a:t>xxxxxxx</a:t>
            </a:r>
            <a:r>
              <a:rPr lang="en-US" dirty="0"/>
              <a:t> were properly</a:t>
            </a:r>
          </a:p>
          <a:p>
            <a:pPr marL="0" indent="0">
              <a:buNone/>
            </a:pPr>
            <a:r>
              <a:rPr lang="en-US" dirty="0"/>
              <a:t>expended. All other items drawn on that document number are</a:t>
            </a:r>
          </a:p>
          <a:p>
            <a:pPr marL="0" indent="0">
              <a:buNone/>
            </a:pPr>
            <a:r>
              <a:rPr lang="en-US" dirty="0"/>
              <a:t>being returned under document number </a:t>
            </a:r>
            <a:r>
              <a:rPr lang="en-US" dirty="0" err="1"/>
              <a:t>xxxxxxx</a:t>
            </a:r>
            <a:r>
              <a:rPr lang="en-US" dirty="0"/>
              <a:t>.”</a:t>
            </a:r>
          </a:p>
          <a:p>
            <a:pPr marL="0" indent="0">
              <a:buNone/>
            </a:pPr>
            <a:r>
              <a:rPr lang="en-US" b="1" dirty="0"/>
              <a:t>(Training only).</a:t>
            </a:r>
          </a:p>
          <a:p>
            <a:pPr marL="0" indent="0">
              <a:buNone/>
            </a:pPr>
            <a:r>
              <a:rPr lang="en-US" b="1" dirty="0"/>
              <a:t>b. </a:t>
            </a:r>
            <a:r>
              <a:rPr lang="en-US" dirty="0"/>
              <a:t>Contents have been inspected. Contents do not contain any live</a:t>
            </a:r>
          </a:p>
          <a:p>
            <a:pPr marL="0" indent="0">
              <a:buNone/>
            </a:pPr>
            <a:r>
              <a:rPr lang="pt-BR" dirty="0"/>
              <a:t>r o u n d s , u n f i r e d p r i m e r s , e x p l o s i v e s , o r o t h e r d a n g e r o u s m a t e r i e l .</a:t>
            </a:r>
          </a:p>
          <a:p>
            <a:pPr marL="0" indent="0">
              <a:buNone/>
            </a:pPr>
            <a:r>
              <a:rPr lang="en-US" dirty="0"/>
              <a:t>Signed (The individual who makes the inspection signs the statement</a:t>
            </a:r>
          </a:p>
          <a:p>
            <a:pPr marL="0" indent="0">
              <a:buNone/>
            </a:pPr>
            <a:r>
              <a:rPr lang="en-US" dirty="0"/>
              <a:t>(Required entry).</a:t>
            </a:r>
          </a:p>
          <a:p>
            <a:pPr marL="0" indent="0">
              <a:buNone/>
            </a:pPr>
            <a:r>
              <a:rPr lang="en-US" b="1" dirty="0"/>
              <a:t>c. </a:t>
            </a:r>
            <a:r>
              <a:rPr lang="en-US" dirty="0"/>
              <a:t>“The vehicle listed below passed the safety inspection required by</a:t>
            </a:r>
          </a:p>
          <a:p>
            <a:pPr marL="0" indent="0">
              <a:buNone/>
            </a:pPr>
            <a:r>
              <a:rPr lang="en-US" dirty="0"/>
              <a:t>figure 11-1.”</a:t>
            </a:r>
          </a:p>
          <a:p>
            <a:pPr marL="0" indent="0">
              <a:buNone/>
            </a:pPr>
            <a:r>
              <a:rPr lang="en-US" b="1" dirty="0"/>
              <a:t>(Optional entry).</a:t>
            </a:r>
          </a:p>
          <a:p>
            <a:pPr marL="0" indent="0">
              <a:buNone/>
            </a:pPr>
            <a:r>
              <a:rPr lang="en-US" b="1" dirty="0"/>
              <a:t>d. </a:t>
            </a:r>
            <a:r>
              <a:rPr lang="en-US" dirty="0"/>
              <a:t>“As a result of shortages, DA Form 5811-R is attached.” (Enter</a:t>
            </a:r>
          </a:p>
          <a:p>
            <a:pPr marL="0" indent="0">
              <a:buNone/>
            </a:pPr>
            <a:r>
              <a:rPr lang="en-US" dirty="0"/>
              <a:t>this statement and attach completed DA Form 5811-R when there is a</a:t>
            </a:r>
          </a:p>
          <a:p>
            <a:pPr marL="0" indent="0">
              <a:buNone/>
            </a:pPr>
            <a:r>
              <a:rPr lang="en-US" dirty="0"/>
              <a:t>shortage between the quantity of unexpended ammunition issued and</a:t>
            </a:r>
          </a:p>
          <a:p>
            <a:pPr marL="0" indent="0">
              <a:buNone/>
            </a:pPr>
            <a:r>
              <a:rPr lang="en-US" dirty="0"/>
              <a:t>ammunition returned to the ASP.</a:t>
            </a:r>
          </a:p>
          <a:p>
            <a:pPr marL="0" indent="0">
              <a:buNone/>
            </a:pPr>
            <a:r>
              <a:rPr lang="en-US" b="1" dirty="0"/>
              <a:t>(Training only).</a:t>
            </a:r>
          </a:p>
          <a:p>
            <a:pPr marL="0" indent="0">
              <a:buNone/>
            </a:pPr>
            <a:r>
              <a:rPr lang="pt-BR" b="1" dirty="0"/>
              <a:t>( 2 9 ) </a:t>
            </a:r>
            <a:r>
              <a:rPr lang="pt-BR" dirty="0"/>
              <a:t>R e l a t e d D o c u m e n t S e r i a l N u m b e r s . L i s t a l l s u p p o r t i n g D A</a:t>
            </a:r>
          </a:p>
          <a:p>
            <a:pPr marL="0" indent="0">
              <a:buNone/>
            </a:pPr>
            <a:r>
              <a:rPr lang="en-US" dirty="0"/>
              <a:t>Forms 581 and 581-1.</a:t>
            </a:r>
          </a:p>
          <a:p>
            <a:pPr marL="0" indent="0">
              <a:buNone/>
            </a:pPr>
            <a:r>
              <a:rPr lang="en-US" b="1" dirty="0"/>
              <a:t>(30-31) </a:t>
            </a:r>
            <a:r>
              <a:rPr lang="en-US" dirty="0"/>
              <a:t>Leave blank.</a:t>
            </a:r>
          </a:p>
          <a:p>
            <a:pPr marL="0" indent="0">
              <a:buNone/>
            </a:pPr>
            <a:r>
              <a:rPr lang="en-US" b="1" dirty="0"/>
              <a:t>(32) TAMIS Control No </a:t>
            </a:r>
            <a:r>
              <a:rPr lang="en-US" dirty="0"/>
              <a:t>Leave blank</a:t>
            </a:r>
          </a:p>
        </p:txBody>
      </p:sp>
    </p:spTree>
    <p:extLst>
      <p:ext uri="{BB962C8B-B14F-4D97-AF65-F5344CB8AC3E}">
        <p14:creationId xmlns:p14="http://schemas.microsoft.com/office/powerpoint/2010/main" val="14127947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 Form 5515 when</a:t>
            </a:r>
            <a:br>
              <a:rPr lang="en-US" dirty="0"/>
            </a:br>
            <a:r>
              <a:rPr lang="en-US" dirty="0"/>
              <a:t>used as a sub-issue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dirty="0"/>
              <a:t>Legend for Figure 11-12;</a:t>
            </a:r>
          </a:p>
          <a:p>
            <a:pPr marL="0" indent="0">
              <a:buNone/>
            </a:pPr>
            <a:r>
              <a:rPr lang="en-US" dirty="0"/>
              <a:t>Completion instructions by column or block for DA Form 5515 when</a:t>
            </a:r>
          </a:p>
          <a:p>
            <a:pPr marL="0" indent="0">
              <a:buNone/>
            </a:pPr>
            <a:r>
              <a:rPr lang="en-US" dirty="0"/>
              <a:t>used as a sub-issue</a:t>
            </a:r>
          </a:p>
          <a:p>
            <a:pPr marL="0" indent="0">
              <a:buNone/>
            </a:pPr>
            <a:r>
              <a:rPr lang="en-US" b="1" dirty="0"/>
              <a:t>(1) Document Number </a:t>
            </a:r>
            <a:r>
              <a:rPr lang="en-US" dirty="0"/>
              <a:t>The activity that draws the ammunition from</a:t>
            </a:r>
          </a:p>
          <a:p>
            <a:pPr marL="0" indent="0">
              <a:buNone/>
            </a:pPr>
            <a:r>
              <a:rPr lang="en-US" dirty="0"/>
              <a:t>the ASP on DA Form 581 (for example a battalion S-4, or the supply</a:t>
            </a:r>
          </a:p>
          <a:p>
            <a:pPr marL="0" indent="0">
              <a:buNone/>
            </a:pPr>
            <a:r>
              <a:rPr lang="en-US" dirty="0"/>
              <a:t>activity in a non-divisional company) enters a document number from</a:t>
            </a:r>
          </a:p>
          <a:p>
            <a:pPr marL="0" indent="0">
              <a:buNone/>
            </a:pPr>
            <a:r>
              <a:rPr lang="en-US" dirty="0"/>
              <a:t>the expendable document register. Each subsequent issuer uses the</a:t>
            </a:r>
          </a:p>
          <a:p>
            <a:pPr marL="0" indent="0">
              <a:buNone/>
            </a:pPr>
            <a:r>
              <a:rPr lang="en-US" dirty="0"/>
              <a:t>same document number when preparing DA Forms 5515 to further</a:t>
            </a:r>
          </a:p>
          <a:p>
            <a:pPr marL="0" indent="0">
              <a:buNone/>
            </a:pPr>
            <a:r>
              <a:rPr lang="en-US" dirty="0"/>
              <a:t>issue the training ammunition. Enter document number obtained from</a:t>
            </a:r>
          </a:p>
          <a:p>
            <a:pPr marL="0" indent="0">
              <a:buNone/>
            </a:pPr>
            <a:r>
              <a:rPr lang="en-US" dirty="0"/>
              <a:t>issue 581. Issuing authority will add an alpha suffix code to document</a:t>
            </a:r>
          </a:p>
          <a:p>
            <a:pPr marL="0" indent="0">
              <a:buNone/>
            </a:pPr>
            <a:r>
              <a:rPr lang="en-US" dirty="0"/>
              <a:t>number for each sub-issue.</a:t>
            </a:r>
          </a:p>
          <a:p>
            <a:pPr marL="0" indent="0">
              <a:buNone/>
            </a:pPr>
            <a:r>
              <a:rPr lang="en-US" b="1" dirty="0"/>
              <a:t>(2) Pages </a:t>
            </a:r>
            <a:r>
              <a:rPr lang="en-US" dirty="0"/>
              <a:t>Enter total number of DA Forms 5515 (Training Ammunition</a:t>
            </a:r>
          </a:p>
          <a:p>
            <a:pPr marL="0" indent="0">
              <a:buNone/>
            </a:pPr>
            <a:r>
              <a:rPr lang="en-US" dirty="0"/>
              <a:t>Control Document) and DA Forms 5515-1 (Continuation Sheet)</a:t>
            </a:r>
          </a:p>
          <a:p>
            <a:pPr marL="0" indent="0">
              <a:buNone/>
            </a:pPr>
            <a:r>
              <a:rPr lang="en-US" dirty="0"/>
              <a:t>with this document number.</a:t>
            </a:r>
          </a:p>
          <a:p>
            <a:pPr marL="0" indent="0">
              <a:buNone/>
            </a:pPr>
            <a:r>
              <a:rPr lang="en-US" b="1" dirty="0"/>
              <a:t>(3) N/A</a:t>
            </a:r>
          </a:p>
          <a:p>
            <a:pPr marL="0" indent="0">
              <a:buNone/>
            </a:pPr>
            <a:r>
              <a:rPr lang="en-US" b="1" dirty="0"/>
              <a:t>Section A</a:t>
            </a:r>
          </a:p>
          <a:p>
            <a:pPr marL="0" indent="0">
              <a:buNone/>
            </a:pPr>
            <a:r>
              <a:rPr lang="en-US" b="1" dirty="0"/>
              <a:t>(4) From </a:t>
            </a:r>
            <a:r>
              <a:rPr lang="en-US" dirty="0"/>
              <a:t>Enter the name, address of the sub-issuing activity.</a:t>
            </a:r>
          </a:p>
          <a:p>
            <a:pPr marL="0" indent="0">
              <a:buNone/>
            </a:pPr>
            <a:r>
              <a:rPr lang="en-US" b="1" dirty="0"/>
              <a:t>(5) To </a:t>
            </a:r>
            <a:r>
              <a:rPr lang="en-US" dirty="0"/>
              <a:t>Enter sub-receiving activity name and address.</a:t>
            </a:r>
          </a:p>
          <a:p>
            <a:pPr marL="0" indent="0">
              <a:buNone/>
            </a:pPr>
            <a:r>
              <a:rPr lang="en-US" b="1" dirty="0"/>
              <a:t>(6) Date Issued </a:t>
            </a:r>
            <a:r>
              <a:rPr lang="en-US" dirty="0"/>
              <a:t>Enter the calendar sub-issue date.</a:t>
            </a:r>
          </a:p>
          <a:p>
            <a:pPr marL="0" indent="0">
              <a:buNone/>
            </a:pPr>
            <a:r>
              <a:rPr lang="en-US" b="1" dirty="0"/>
              <a:t>(7) Date Turned In </a:t>
            </a:r>
            <a:r>
              <a:rPr lang="en-US" dirty="0"/>
              <a:t>Leave blank.</a:t>
            </a:r>
          </a:p>
          <a:p>
            <a:pPr marL="0" indent="0">
              <a:buNone/>
            </a:pPr>
            <a:r>
              <a:rPr lang="en-US" b="1" dirty="0"/>
              <a:t>(8) Item </a:t>
            </a:r>
            <a:r>
              <a:rPr lang="en-US" dirty="0"/>
              <a:t>Enter the item number.</a:t>
            </a:r>
          </a:p>
          <a:p>
            <a:pPr marL="0" indent="0">
              <a:buNone/>
            </a:pPr>
            <a:r>
              <a:rPr lang="en-US" b="1" dirty="0"/>
              <a:t>(9) DODIC/Nomenclature </a:t>
            </a:r>
            <a:r>
              <a:rPr lang="en-US" dirty="0"/>
              <a:t>Enter the DOD Identification Code DODIC</a:t>
            </a:r>
          </a:p>
          <a:p>
            <a:pPr marL="0" indent="0">
              <a:buNone/>
            </a:pPr>
            <a:r>
              <a:rPr lang="en-US" dirty="0"/>
              <a:t>and the item nomenclature. Enter the words “Last Item” after last</a:t>
            </a:r>
          </a:p>
          <a:p>
            <a:pPr marL="0" indent="0">
              <a:buNone/>
            </a:pPr>
            <a:r>
              <a:rPr lang="en-US" dirty="0"/>
              <a:t>entry.</a:t>
            </a:r>
          </a:p>
          <a:p>
            <a:pPr marL="0" indent="0">
              <a:buNone/>
            </a:pPr>
            <a:r>
              <a:rPr lang="en-US" b="1" dirty="0"/>
              <a:t>(10) Lot/Serial Number </a:t>
            </a:r>
            <a:r>
              <a:rPr lang="en-US" dirty="0"/>
              <a:t>Enter the Lot Number. Also serial number</a:t>
            </a:r>
          </a:p>
          <a:p>
            <a:pPr marL="0" indent="0">
              <a:buNone/>
            </a:pPr>
            <a:r>
              <a:rPr lang="en-US" dirty="0"/>
              <a:t>for each item if item has a serial number.</a:t>
            </a:r>
          </a:p>
          <a:p>
            <a:pPr marL="0" indent="0">
              <a:buNone/>
            </a:pPr>
            <a:r>
              <a:rPr lang="en-US" b="1" dirty="0"/>
              <a:t>(11) </a:t>
            </a:r>
            <a:r>
              <a:rPr lang="en-US" b="1" dirty="0" err="1"/>
              <a:t>Qty</a:t>
            </a:r>
            <a:r>
              <a:rPr lang="en-US" b="1" dirty="0"/>
              <a:t> </a:t>
            </a:r>
            <a:r>
              <a:rPr lang="en-US" dirty="0"/>
              <a:t>Issued Enter the quantity issued.</a:t>
            </a:r>
          </a:p>
          <a:p>
            <a:pPr marL="0" indent="0">
              <a:buNone/>
            </a:pPr>
            <a:r>
              <a:rPr lang="en-US" b="1" dirty="0"/>
              <a:t>(12) </a:t>
            </a:r>
            <a:r>
              <a:rPr lang="en-US" b="1" dirty="0" err="1"/>
              <a:t>Qty</a:t>
            </a:r>
            <a:r>
              <a:rPr lang="en-US" b="1" dirty="0"/>
              <a:t> Residue Required </a:t>
            </a:r>
            <a:r>
              <a:rPr lang="en-US" dirty="0"/>
              <a:t>Enter nomenclature and amount of residue</a:t>
            </a:r>
          </a:p>
          <a:p>
            <a:pPr marL="0" indent="0">
              <a:buNone/>
            </a:pPr>
            <a:r>
              <a:rPr lang="en-US" dirty="0"/>
              <a:t>required to be returned. (Residue return requirements are shown</a:t>
            </a:r>
          </a:p>
          <a:p>
            <a:pPr marL="0" indent="0">
              <a:buNone/>
            </a:pPr>
            <a:r>
              <a:rPr lang="en-US" dirty="0"/>
              <a:t>in table J).</a:t>
            </a:r>
          </a:p>
          <a:p>
            <a:pPr marL="0" indent="0">
              <a:buNone/>
            </a:pPr>
            <a:r>
              <a:rPr lang="en-US" b="1" dirty="0"/>
              <a:t>(13) </a:t>
            </a:r>
            <a:r>
              <a:rPr lang="en-US" b="1" dirty="0" err="1"/>
              <a:t>Qty</a:t>
            </a:r>
            <a:r>
              <a:rPr lang="en-US" b="1" dirty="0"/>
              <a:t> Residue Turned In </a:t>
            </a:r>
            <a:r>
              <a:rPr lang="en-US" dirty="0"/>
              <a:t>Leave blank.</a:t>
            </a:r>
          </a:p>
          <a:p>
            <a:pPr marL="0" indent="0">
              <a:buNone/>
            </a:pPr>
            <a:r>
              <a:rPr lang="en-US" b="1" dirty="0"/>
              <a:t>(14) </a:t>
            </a:r>
            <a:r>
              <a:rPr lang="en-US" b="1" dirty="0" err="1"/>
              <a:t>Qty</a:t>
            </a:r>
            <a:r>
              <a:rPr lang="en-US" b="1" dirty="0"/>
              <a:t> </a:t>
            </a:r>
            <a:r>
              <a:rPr lang="en-US" dirty="0"/>
              <a:t>Live Turned In Leave blank.</a:t>
            </a:r>
          </a:p>
          <a:p>
            <a:pPr marL="0" indent="0">
              <a:buNone/>
            </a:pPr>
            <a:r>
              <a:rPr lang="en-US" b="1" dirty="0"/>
              <a:t>(15) Issued By </a:t>
            </a:r>
            <a:r>
              <a:rPr lang="en-US" dirty="0"/>
              <a:t>The individual making the sub-issue will sign payroll</a:t>
            </a:r>
          </a:p>
          <a:p>
            <a:pPr marL="0" indent="0">
              <a:buNone/>
            </a:pPr>
            <a:r>
              <a:rPr lang="en-US" dirty="0"/>
              <a:t>signature this block.</a:t>
            </a:r>
          </a:p>
          <a:p>
            <a:pPr marL="0" indent="0">
              <a:buNone/>
            </a:pPr>
            <a:r>
              <a:rPr lang="en-US" b="1" dirty="0"/>
              <a:t>(16) Received By </a:t>
            </a:r>
            <a:r>
              <a:rPr lang="en-US" dirty="0"/>
              <a:t>The individual receiving the sub-issue will sign</a:t>
            </a:r>
          </a:p>
          <a:p>
            <a:pPr marL="0" indent="0">
              <a:buNone/>
            </a:pPr>
            <a:r>
              <a:rPr lang="en-US" dirty="0"/>
              <a:t>their payroll signature in this block.</a:t>
            </a:r>
          </a:p>
          <a:p>
            <a:pPr marL="0" indent="0">
              <a:buNone/>
            </a:pPr>
            <a:r>
              <a:rPr lang="en-US" b="1" dirty="0"/>
              <a:t>(17-18) </a:t>
            </a:r>
            <a:r>
              <a:rPr lang="en-US" dirty="0"/>
              <a:t>Leave blank.</a:t>
            </a:r>
          </a:p>
        </p:txBody>
      </p:sp>
      <p:sp>
        <p:nvSpPr>
          <p:cNvPr id="4" name="Rectangle 3"/>
          <p:cNvSpPr/>
          <p:nvPr/>
        </p:nvSpPr>
        <p:spPr>
          <a:xfrm>
            <a:off x="4191000" y="1732623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b="1" dirty="0"/>
              <a:t>(19) Briefed By and Date </a:t>
            </a:r>
            <a:r>
              <a:rPr lang="en-US" sz="800" dirty="0"/>
              <a:t>Complete this block when ammunition is</a:t>
            </a:r>
          </a:p>
          <a:p>
            <a:r>
              <a:rPr lang="en-US" sz="800" dirty="0"/>
              <a:t>sub-issued or issued for consumption. Individual conducting the briefing</a:t>
            </a:r>
          </a:p>
          <a:p>
            <a:r>
              <a:rPr lang="en-US" sz="800" dirty="0"/>
              <a:t>will sign his or her payroll signature and enter the calendar date of</a:t>
            </a:r>
          </a:p>
          <a:p>
            <a:r>
              <a:rPr lang="en-US" sz="800" dirty="0"/>
              <a:t>the briefing.</a:t>
            </a:r>
          </a:p>
          <a:p>
            <a:r>
              <a:rPr lang="en-US" sz="800" b="1" dirty="0"/>
              <a:t>(20-22) </a:t>
            </a:r>
            <a:r>
              <a:rPr lang="en-US" sz="800" dirty="0"/>
              <a:t>Leave blank.</a:t>
            </a:r>
          </a:p>
          <a:p>
            <a:r>
              <a:rPr lang="en-US" sz="800" b="1" dirty="0"/>
              <a:t>Section B</a:t>
            </a:r>
          </a:p>
          <a:p>
            <a:r>
              <a:rPr lang="en-US" sz="800" b="1" dirty="0"/>
              <a:t>(23-38) </a:t>
            </a:r>
            <a:r>
              <a:rPr lang="en-US" sz="800" dirty="0"/>
              <a:t>Leave blank.</a:t>
            </a:r>
          </a:p>
          <a:p>
            <a:r>
              <a:rPr lang="en-US" sz="800" b="1" dirty="0"/>
              <a:t>(39) Remarks </a:t>
            </a:r>
            <a:r>
              <a:rPr lang="en-US" sz="800" dirty="0"/>
              <a:t>Enter all related document serial numbers.</a:t>
            </a:r>
          </a:p>
        </p:txBody>
      </p:sp>
    </p:spTree>
    <p:extLst>
      <p:ext uri="{BB962C8B-B14F-4D97-AF65-F5344CB8AC3E}">
        <p14:creationId xmlns:p14="http://schemas.microsoft.com/office/powerpoint/2010/main" val="24717539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 Form 5515 when</a:t>
            </a:r>
            <a:br>
              <a:rPr lang="en-US" dirty="0"/>
            </a:br>
            <a:r>
              <a:rPr lang="en-US" dirty="0"/>
              <a:t>used as a secondary sub-turn-in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/>
              <a:t>Legend for Figure 11-14;</a:t>
            </a:r>
          </a:p>
          <a:p>
            <a:pPr marL="0" indent="0">
              <a:buNone/>
            </a:pPr>
            <a:r>
              <a:rPr lang="en-US" dirty="0"/>
              <a:t>Completion instructions by column or block for DA Form 5515 when</a:t>
            </a:r>
          </a:p>
          <a:p>
            <a:pPr marL="0" indent="0">
              <a:buNone/>
            </a:pPr>
            <a:r>
              <a:rPr lang="en-US" dirty="0"/>
              <a:t>used as a secondary sub-turn-in</a:t>
            </a:r>
          </a:p>
          <a:p>
            <a:pPr marL="0" indent="0">
              <a:buNone/>
            </a:pPr>
            <a:r>
              <a:rPr lang="en-US" b="1" dirty="0"/>
              <a:t>(1) Document Number </a:t>
            </a:r>
            <a:r>
              <a:rPr lang="en-US" dirty="0"/>
              <a:t>Previously Completed.</a:t>
            </a:r>
          </a:p>
          <a:p>
            <a:pPr marL="0" indent="0">
              <a:buNone/>
            </a:pPr>
            <a:r>
              <a:rPr lang="en-US" b="1" dirty="0"/>
              <a:t>(2) </a:t>
            </a:r>
            <a:r>
              <a:rPr lang="en-US" dirty="0"/>
              <a:t>Pages</a:t>
            </a:r>
          </a:p>
          <a:p>
            <a:pPr marL="0" indent="0">
              <a:buNone/>
            </a:pPr>
            <a:r>
              <a:rPr lang="en-US" b="1" dirty="0"/>
              <a:t>(3) </a:t>
            </a:r>
            <a:r>
              <a:rPr lang="en-US" dirty="0"/>
              <a:t>N/A</a:t>
            </a:r>
          </a:p>
          <a:p>
            <a:pPr marL="0" indent="0">
              <a:buNone/>
            </a:pPr>
            <a:r>
              <a:rPr lang="en-US" b="1" dirty="0"/>
              <a:t>Section A</a:t>
            </a:r>
          </a:p>
          <a:p>
            <a:pPr marL="0" indent="0">
              <a:buNone/>
            </a:pPr>
            <a:r>
              <a:rPr lang="en-US" b="1" dirty="0"/>
              <a:t>(4) From </a:t>
            </a:r>
            <a:r>
              <a:rPr lang="en-US" dirty="0"/>
              <a:t>Previously Completed.</a:t>
            </a:r>
          </a:p>
          <a:p>
            <a:pPr marL="0" indent="0">
              <a:buNone/>
            </a:pPr>
            <a:r>
              <a:rPr lang="en-US" b="1" dirty="0"/>
              <a:t>(5) To </a:t>
            </a:r>
            <a:r>
              <a:rPr lang="en-US" dirty="0"/>
              <a:t>Previously Completed.</a:t>
            </a:r>
          </a:p>
          <a:p>
            <a:pPr marL="0" indent="0">
              <a:buNone/>
            </a:pPr>
            <a:r>
              <a:rPr lang="en-US" b="1" dirty="0"/>
              <a:t>(6) Date Issued </a:t>
            </a:r>
            <a:r>
              <a:rPr lang="en-US" dirty="0"/>
              <a:t>Previously Completed.</a:t>
            </a:r>
          </a:p>
          <a:p>
            <a:pPr marL="0" indent="0">
              <a:buNone/>
            </a:pPr>
            <a:r>
              <a:rPr lang="en-US" b="1" dirty="0"/>
              <a:t>(7) Date Turned In </a:t>
            </a:r>
            <a:r>
              <a:rPr lang="en-US" dirty="0"/>
              <a:t>Leave blank.</a:t>
            </a:r>
          </a:p>
          <a:p>
            <a:pPr marL="0" indent="0">
              <a:buNone/>
            </a:pPr>
            <a:r>
              <a:rPr lang="en-US" b="1" dirty="0"/>
              <a:t>(8) Item </a:t>
            </a:r>
            <a:r>
              <a:rPr lang="en-US" dirty="0"/>
              <a:t>Previously Completed.</a:t>
            </a:r>
          </a:p>
          <a:p>
            <a:pPr marL="0" indent="0">
              <a:buNone/>
            </a:pPr>
            <a:r>
              <a:rPr lang="en-US" b="1" dirty="0"/>
              <a:t>(9) DODIC/Nomenclature </a:t>
            </a:r>
            <a:r>
              <a:rPr lang="en-US" dirty="0"/>
              <a:t>Previously Completed.</a:t>
            </a:r>
          </a:p>
          <a:p>
            <a:pPr marL="0" indent="0">
              <a:buNone/>
            </a:pPr>
            <a:r>
              <a:rPr lang="en-US" b="1" dirty="0"/>
              <a:t>(10) Lot/Serial Number </a:t>
            </a:r>
            <a:r>
              <a:rPr lang="en-US" dirty="0"/>
              <a:t>Previously Completed.</a:t>
            </a:r>
          </a:p>
          <a:p>
            <a:pPr marL="0" indent="0">
              <a:buNone/>
            </a:pPr>
            <a:r>
              <a:rPr lang="en-US" b="1" dirty="0"/>
              <a:t>(11) </a:t>
            </a:r>
            <a:r>
              <a:rPr lang="en-US" b="1" dirty="0" err="1"/>
              <a:t>Qty</a:t>
            </a:r>
            <a:r>
              <a:rPr lang="en-US" b="1" dirty="0"/>
              <a:t> </a:t>
            </a:r>
            <a:r>
              <a:rPr lang="en-US" dirty="0"/>
              <a:t>Issued Previously Completed.</a:t>
            </a:r>
          </a:p>
          <a:p>
            <a:pPr marL="0" indent="0">
              <a:buNone/>
            </a:pPr>
            <a:r>
              <a:rPr lang="en-US" b="1" dirty="0"/>
              <a:t>(12) </a:t>
            </a:r>
            <a:r>
              <a:rPr lang="en-US" b="1" dirty="0" err="1"/>
              <a:t>Qty</a:t>
            </a:r>
            <a:r>
              <a:rPr lang="en-US" b="1" dirty="0"/>
              <a:t> Residue Required </a:t>
            </a:r>
            <a:r>
              <a:rPr lang="en-US" dirty="0"/>
              <a:t>Previously Completed.</a:t>
            </a:r>
          </a:p>
          <a:p>
            <a:pPr marL="0" indent="0">
              <a:buNone/>
            </a:pPr>
            <a:r>
              <a:rPr lang="en-US" b="1" dirty="0"/>
              <a:t>(13) </a:t>
            </a:r>
            <a:r>
              <a:rPr lang="en-US" b="1" dirty="0" err="1"/>
              <a:t>Qty</a:t>
            </a:r>
            <a:r>
              <a:rPr lang="en-US" b="1" dirty="0"/>
              <a:t> Residue Turned In </a:t>
            </a:r>
            <a:r>
              <a:rPr lang="en-US" dirty="0"/>
              <a:t>Leave blank.</a:t>
            </a:r>
          </a:p>
          <a:p>
            <a:pPr marL="0" indent="0">
              <a:buNone/>
            </a:pPr>
            <a:r>
              <a:rPr lang="en-US" b="1" dirty="0"/>
              <a:t>(14) </a:t>
            </a:r>
            <a:r>
              <a:rPr lang="en-US" b="1" dirty="0" err="1"/>
              <a:t>Qty</a:t>
            </a:r>
            <a:r>
              <a:rPr lang="en-US" b="1" dirty="0"/>
              <a:t> Live Turned In </a:t>
            </a:r>
            <a:r>
              <a:rPr lang="en-US" dirty="0"/>
              <a:t>Leave blank.</a:t>
            </a:r>
          </a:p>
          <a:p>
            <a:pPr marL="0" indent="0">
              <a:buNone/>
            </a:pPr>
            <a:r>
              <a:rPr lang="en-US" b="1" dirty="0"/>
              <a:t>(15) Issued By </a:t>
            </a:r>
            <a:r>
              <a:rPr lang="en-US" dirty="0"/>
              <a:t>Previously Completed.</a:t>
            </a:r>
          </a:p>
          <a:p>
            <a:pPr marL="0" indent="0">
              <a:buNone/>
            </a:pPr>
            <a:r>
              <a:rPr lang="en-US" b="1" dirty="0"/>
              <a:t>(16) Received By </a:t>
            </a:r>
            <a:r>
              <a:rPr lang="en-US" dirty="0"/>
              <a:t>Previously Completed.</a:t>
            </a:r>
          </a:p>
          <a:p>
            <a:pPr marL="0" indent="0">
              <a:buNone/>
            </a:pPr>
            <a:r>
              <a:rPr lang="en-US" b="1" dirty="0"/>
              <a:t>(17-18) </a:t>
            </a:r>
            <a:r>
              <a:rPr lang="en-US" dirty="0"/>
              <a:t>Leave blank.</a:t>
            </a:r>
          </a:p>
          <a:p>
            <a:pPr marL="0" indent="0">
              <a:buNone/>
            </a:pPr>
            <a:r>
              <a:rPr lang="en-US" b="1" dirty="0"/>
              <a:t>(19) </a:t>
            </a:r>
            <a:r>
              <a:rPr lang="en-US" dirty="0"/>
              <a:t>Briefed By and Date Previously Completed.</a:t>
            </a:r>
          </a:p>
          <a:p>
            <a:pPr marL="0" indent="0">
              <a:buNone/>
            </a:pPr>
            <a:r>
              <a:rPr lang="en-US" b="1" dirty="0"/>
              <a:t>(20-22) </a:t>
            </a:r>
            <a:r>
              <a:rPr lang="en-US" dirty="0"/>
              <a:t>Leave blank.</a:t>
            </a:r>
          </a:p>
        </p:txBody>
      </p:sp>
      <p:sp>
        <p:nvSpPr>
          <p:cNvPr id="4" name="Rectangle 3"/>
          <p:cNvSpPr/>
          <p:nvPr/>
        </p:nvSpPr>
        <p:spPr>
          <a:xfrm>
            <a:off x="4038600" y="1981200"/>
            <a:ext cx="4572000" cy="32932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b="1" dirty="0"/>
              <a:t>(23) From </a:t>
            </a:r>
            <a:r>
              <a:rPr lang="en-US" sz="800" dirty="0"/>
              <a:t>Previously completed.</a:t>
            </a:r>
          </a:p>
          <a:p>
            <a:r>
              <a:rPr lang="en-US" sz="800" b="1" dirty="0"/>
              <a:t>(24) To </a:t>
            </a:r>
            <a:r>
              <a:rPr lang="en-US" sz="800" dirty="0"/>
              <a:t>Previously completed.</a:t>
            </a:r>
          </a:p>
          <a:p>
            <a:r>
              <a:rPr lang="en-US" sz="800" b="1" dirty="0"/>
              <a:t>(25) Date Issued </a:t>
            </a:r>
            <a:r>
              <a:rPr lang="en-US" sz="800" dirty="0"/>
              <a:t>Previously completed.</a:t>
            </a:r>
          </a:p>
          <a:p>
            <a:r>
              <a:rPr lang="en-US" sz="800" b="1" dirty="0"/>
              <a:t>(26) Date Turned In </a:t>
            </a:r>
            <a:r>
              <a:rPr lang="en-US" sz="800" dirty="0"/>
              <a:t>Enter calendar date of secondary sub-turn-in.</a:t>
            </a:r>
          </a:p>
          <a:p>
            <a:r>
              <a:rPr lang="en-US" sz="800" b="1" dirty="0"/>
              <a:t>(27) </a:t>
            </a:r>
            <a:r>
              <a:rPr lang="en-US" sz="800" b="1" dirty="0" err="1"/>
              <a:t>Qty</a:t>
            </a:r>
            <a:r>
              <a:rPr lang="en-US" sz="800" b="1" dirty="0"/>
              <a:t> Issued </a:t>
            </a:r>
            <a:r>
              <a:rPr lang="en-US" sz="800" dirty="0"/>
              <a:t>Previously completed.</a:t>
            </a:r>
          </a:p>
          <a:p>
            <a:r>
              <a:rPr lang="en-US" sz="800" b="1" dirty="0"/>
              <a:t>(28) </a:t>
            </a:r>
            <a:r>
              <a:rPr lang="en-US" sz="800" b="1" dirty="0" err="1"/>
              <a:t>Qty</a:t>
            </a:r>
            <a:r>
              <a:rPr lang="en-US" sz="800" b="1" dirty="0"/>
              <a:t> Residue Required </a:t>
            </a:r>
            <a:r>
              <a:rPr lang="en-US" sz="800" dirty="0"/>
              <a:t>Previously completed.</a:t>
            </a:r>
          </a:p>
          <a:p>
            <a:r>
              <a:rPr lang="en-US" sz="800" b="1" dirty="0"/>
              <a:t>(29) </a:t>
            </a:r>
            <a:r>
              <a:rPr lang="en-US" sz="800" b="1" dirty="0" err="1"/>
              <a:t>Qty</a:t>
            </a:r>
            <a:r>
              <a:rPr lang="en-US" sz="800" b="1" dirty="0"/>
              <a:t> Residue Turned In </a:t>
            </a:r>
            <a:r>
              <a:rPr lang="en-US" sz="800" dirty="0"/>
              <a:t>Enter the quantity of residue items</a:t>
            </a:r>
          </a:p>
          <a:p>
            <a:r>
              <a:rPr lang="en-US" sz="800" dirty="0"/>
              <a:t>returned. For those items noted in table J, quantities returned must</a:t>
            </a:r>
          </a:p>
          <a:p>
            <a:r>
              <a:rPr lang="en-US" sz="800" dirty="0"/>
              <a:t>balance with the quantity issued. Items being returned to the ASP not</a:t>
            </a:r>
          </a:p>
          <a:p>
            <a:r>
              <a:rPr lang="en-US" sz="800" dirty="0"/>
              <a:t>requiring reconciliation, such as small arms brass, may be turned in by</a:t>
            </a:r>
          </a:p>
          <a:p>
            <a:r>
              <a:rPr lang="en-US" sz="800" dirty="0"/>
              <a:t>weight rather than quantity.</a:t>
            </a:r>
          </a:p>
          <a:p>
            <a:r>
              <a:rPr lang="en-US" sz="800" b="1" dirty="0"/>
              <a:t>(30) </a:t>
            </a:r>
            <a:r>
              <a:rPr lang="en-US" sz="800" b="1" dirty="0" err="1"/>
              <a:t>Qty</a:t>
            </a:r>
            <a:r>
              <a:rPr lang="en-US" sz="800" b="1" dirty="0"/>
              <a:t> Live Turned In </a:t>
            </a:r>
            <a:r>
              <a:rPr lang="en-US" sz="800" dirty="0"/>
              <a:t>Enter quantity of ammunition turned in.</a:t>
            </a:r>
          </a:p>
          <a:p>
            <a:r>
              <a:rPr lang="en-US" sz="800" b="1" dirty="0"/>
              <a:t>(31) Issue By </a:t>
            </a:r>
            <a:r>
              <a:rPr lang="en-US" sz="800" dirty="0"/>
              <a:t>Previously completed.</a:t>
            </a:r>
          </a:p>
          <a:p>
            <a:r>
              <a:rPr lang="en-US" sz="800" b="1" dirty="0"/>
              <a:t>(32) Received By </a:t>
            </a:r>
            <a:r>
              <a:rPr lang="en-US" sz="800" dirty="0"/>
              <a:t>Previously completed.</a:t>
            </a:r>
          </a:p>
          <a:p>
            <a:r>
              <a:rPr lang="en-US" sz="800" b="1" dirty="0"/>
              <a:t>(33) Turned In By </a:t>
            </a:r>
            <a:r>
              <a:rPr lang="en-US" sz="800" dirty="0"/>
              <a:t>Individual making secondary sub turn-in will sign</a:t>
            </a:r>
          </a:p>
          <a:p>
            <a:r>
              <a:rPr lang="en-US" sz="800" dirty="0"/>
              <a:t>their payroll signature in this block.</a:t>
            </a:r>
          </a:p>
          <a:p>
            <a:r>
              <a:rPr lang="en-US" sz="800" b="1" dirty="0"/>
              <a:t>(34) Received By </a:t>
            </a:r>
            <a:r>
              <a:rPr lang="en-US" sz="800" dirty="0"/>
              <a:t>Individual receiving secondary sub-turn-in will sign</a:t>
            </a:r>
          </a:p>
          <a:p>
            <a:r>
              <a:rPr lang="en-US" sz="800" dirty="0"/>
              <a:t>their payroll signature in this block.</a:t>
            </a:r>
          </a:p>
          <a:p>
            <a:r>
              <a:rPr lang="en-US" sz="800" b="1" dirty="0"/>
              <a:t>(35) Briefed By &amp; Date </a:t>
            </a:r>
            <a:r>
              <a:rPr lang="en-US" sz="800" dirty="0"/>
              <a:t>Previously completed.</a:t>
            </a:r>
          </a:p>
          <a:p>
            <a:r>
              <a:rPr lang="en-US" sz="800" b="1" dirty="0"/>
              <a:t>(36) Briefed By &amp; Date </a:t>
            </a:r>
            <a:r>
              <a:rPr lang="en-US" sz="800" dirty="0"/>
              <a:t>Individual conducting post exercise ammunition</a:t>
            </a:r>
          </a:p>
          <a:p>
            <a:r>
              <a:rPr lang="en-US" sz="800" dirty="0"/>
              <a:t>accountability briefing will sign their payroll signature and calendar</a:t>
            </a:r>
          </a:p>
          <a:p>
            <a:r>
              <a:rPr lang="en-US" sz="800" dirty="0"/>
              <a:t>date.</a:t>
            </a:r>
          </a:p>
          <a:p>
            <a:r>
              <a:rPr lang="en-US" sz="800" b="1" dirty="0"/>
              <a:t>(37) Verified By &amp; Date </a:t>
            </a:r>
            <a:r>
              <a:rPr lang="en-US" sz="800" dirty="0"/>
              <a:t>Individual certifying that all ammunition was</a:t>
            </a:r>
          </a:p>
          <a:p>
            <a:r>
              <a:rPr lang="en-US" sz="800" dirty="0"/>
              <a:t>expended or turn in will sign their payroll signature and calendar date.</a:t>
            </a:r>
          </a:p>
          <a:p>
            <a:r>
              <a:rPr lang="en-US" sz="800" b="1" dirty="0"/>
              <a:t>(38) Inspected By and Date </a:t>
            </a:r>
            <a:r>
              <a:rPr lang="en-US" sz="800" dirty="0"/>
              <a:t>Individual responsible for inspecting the</a:t>
            </a:r>
          </a:p>
          <a:p>
            <a:r>
              <a:rPr lang="en-US" sz="800" dirty="0"/>
              <a:t>residue items to ensure they contain no live rounds, live primers</a:t>
            </a:r>
          </a:p>
        </p:txBody>
      </p:sp>
      <p:sp>
        <p:nvSpPr>
          <p:cNvPr id="5" name="Rectangle 4"/>
          <p:cNvSpPr/>
          <p:nvPr/>
        </p:nvSpPr>
        <p:spPr>
          <a:xfrm>
            <a:off x="1905000" y="5638800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/>
              <a:t>explosives or other dangerous materiel, will sign their payroll signature</a:t>
            </a:r>
          </a:p>
          <a:p>
            <a:r>
              <a:rPr lang="en-US" sz="1000" dirty="0"/>
              <a:t>and calendar date.</a:t>
            </a:r>
          </a:p>
          <a:p>
            <a:r>
              <a:rPr lang="en-US" sz="1000" b="1" dirty="0"/>
              <a:t>(39) Remarks </a:t>
            </a:r>
            <a:r>
              <a:rPr lang="en-US" sz="1000" dirty="0"/>
              <a:t>Enter all related document serial numbers. </a:t>
            </a:r>
            <a:r>
              <a:rPr lang="en-US" sz="1000" i="1" dirty="0"/>
              <a:t>Note. </a:t>
            </a:r>
            <a:r>
              <a:rPr lang="en-US" sz="1000" dirty="0"/>
              <a:t>Use the same DA Form 5515 to turn in ammunition and residue that</a:t>
            </a:r>
          </a:p>
          <a:p>
            <a:r>
              <a:rPr lang="en-US" sz="1000" dirty="0"/>
              <a:t>was used to issue the ammunition.</a:t>
            </a:r>
          </a:p>
        </p:txBody>
      </p:sp>
    </p:spTree>
    <p:extLst>
      <p:ext uri="{BB962C8B-B14F-4D97-AF65-F5344CB8AC3E}">
        <p14:creationId xmlns:p14="http://schemas.microsoft.com/office/powerpoint/2010/main" val="426328177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 Form 5515 when</a:t>
            </a:r>
            <a:br>
              <a:rPr lang="en-US" dirty="0"/>
            </a:br>
            <a:r>
              <a:rPr lang="en-US" dirty="0"/>
              <a:t>used as a sub-turn-in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338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dirty="0"/>
              <a:t>Legend for Figure 11-15;</a:t>
            </a:r>
          </a:p>
          <a:p>
            <a:pPr marL="0" indent="0">
              <a:buNone/>
            </a:pPr>
            <a:r>
              <a:rPr lang="en-US" dirty="0"/>
              <a:t>Completion instructions by column or block for DA Form 5515 when</a:t>
            </a:r>
          </a:p>
          <a:p>
            <a:pPr marL="0" indent="0">
              <a:buNone/>
            </a:pPr>
            <a:r>
              <a:rPr lang="en-US" dirty="0"/>
              <a:t>used as a sub-turn-in</a:t>
            </a:r>
          </a:p>
          <a:p>
            <a:pPr marL="0" indent="0">
              <a:buNone/>
            </a:pPr>
            <a:r>
              <a:rPr lang="en-US" b="1" dirty="0"/>
              <a:t>(1) Document Number </a:t>
            </a:r>
            <a:r>
              <a:rPr lang="en-US" dirty="0"/>
              <a:t>Previously Completed.</a:t>
            </a:r>
          </a:p>
          <a:p>
            <a:pPr marL="0" indent="0">
              <a:buNone/>
            </a:pPr>
            <a:r>
              <a:rPr lang="en-US" b="1" dirty="0"/>
              <a:t>(2) </a:t>
            </a:r>
            <a:r>
              <a:rPr lang="en-US" dirty="0"/>
              <a:t>Pages</a:t>
            </a:r>
          </a:p>
          <a:p>
            <a:pPr marL="0" indent="0">
              <a:buNone/>
            </a:pPr>
            <a:r>
              <a:rPr lang="en-US" b="1" dirty="0"/>
              <a:t>(3) </a:t>
            </a:r>
            <a:r>
              <a:rPr lang="en-US" dirty="0"/>
              <a:t>N/A</a:t>
            </a:r>
          </a:p>
          <a:p>
            <a:pPr marL="0" indent="0">
              <a:buNone/>
            </a:pPr>
            <a:r>
              <a:rPr lang="en-US" b="1" dirty="0"/>
              <a:t>Section A</a:t>
            </a:r>
          </a:p>
          <a:p>
            <a:pPr marL="0" indent="0">
              <a:buNone/>
            </a:pPr>
            <a:r>
              <a:rPr lang="en-US" b="1" dirty="0"/>
              <a:t>(4) From </a:t>
            </a:r>
            <a:r>
              <a:rPr lang="en-US" dirty="0"/>
              <a:t>Previously Completed.</a:t>
            </a:r>
          </a:p>
          <a:p>
            <a:pPr marL="0" indent="0">
              <a:buNone/>
            </a:pPr>
            <a:r>
              <a:rPr lang="en-US" b="1" dirty="0"/>
              <a:t>(5) To </a:t>
            </a:r>
            <a:r>
              <a:rPr lang="en-US" dirty="0"/>
              <a:t>Previously Completed.</a:t>
            </a:r>
          </a:p>
          <a:p>
            <a:pPr marL="0" indent="0">
              <a:buNone/>
            </a:pPr>
            <a:r>
              <a:rPr lang="en-US" b="1" dirty="0"/>
              <a:t>(6) Date Issued </a:t>
            </a:r>
            <a:r>
              <a:rPr lang="en-US" dirty="0"/>
              <a:t>Previously Completed.</a:t>
            </a:r>
          </a:p>
          <a:p>
            <a:pPr marL="0" indent="0">
              <a:buNone/>
            </a:pPr>
            <a:r>
              <a:rPr lang="en-US" b="1" dirty="0"/>
              <a:t>(7) Date Turned In </a:t>
            </a:r>
            <a:r>
              <a:rPr lang="en-US" dirty="0"/>
              <a:t>Enter calendar date of sub-turn-in.</a:t>
            </a:r>
          </a:p>
          <a:p>
            <a:pPr marL="0" indent="0">
              <a:buNone/>
            </a:pPr>
            <a:r>
              <a:rPr lang="en-US" b="1" dirty="0"/>
              <a:t>(8) Item </a:t>
            </a:r>
            <a:r>
              <a:rPr lang="en-US" dirty="0"/>
              <a:t>Previously Completed.</a:t>
            </a:r>
          </a:p>
          <a:p>
            <a:pPr marL="0" indent="0">
              <a:buNone/>
            </a:pPr>
            <a:r>
              <a:rPr lang="en-US" b="1" dirty="0"/>
              <a:t>(9) DODIC/Nomenclature </a:t>
            </a:r>
            <a:r>
              <a:rPr lang="en-US" dirty="0"/>
              <a:t>Previously Completed.</a:t>
            </a:r>
          </a:p>
          <a:p>
            <a:pPr marL="0" indent="0">
              <a:buNone/>
            </a:pPr>
            <a:r>
              <a:rPr lang="en-US" b="1" dirty="0"/>
              <a:t>(10) Lot/Serial Number </a:t>
            </a:r>
            <a:r>
              <a:rPr lang="en-US" dirty="0"/>
              <a:t>Previously Completed.</a:t>
            </a:r>
          </a:p>
          <a:p>
            <a:pPr marL="0" indent="0">
              <a:buNone/>
            </a:pPr>
            <a:r>
              <a:rPr lang="en-US" b="1" dirty="0"/>
              <a:t>(11) </a:t>
            </a:r>
            <a:r>
              <a:rPr lang="en-US" b="1" dirty="0" err="1"/>
              <a:t>Qty</a:t>
            </a:r>
            <a:r>
              <a:rPr lang="en-US" b="1" dirty="0"/>
              <a:t> </a:t>
            </a:r>
            <a:r>
              <a:rPr lang="en-US" dirty="0"/>
              <a:t>Issued Previously Completed.</a:t>
            </a:r>
          </a:p>
          <a:p>
            <a:pPr marL="0" indent="0">
              <a:buNone/>
            </a:pPr>
            <a:r>
              <a:rPr lang="en-US" b="1" dirty="0"/>
              <a:t>(12) </a:t>
            </a:r>
            <a:r>
              <a:rPr lang="en-US" b="1" dirty="0" err="1"/>
              <a:t>Qty</a:t>
            </a:r>
            <a:r>
              <a:rPr lang="en-US" b="1" dirty="0"/>
              <a:t> Residue Required </a:t>
            </a:r>
            <a:r>
              <a:rPr lang="en-US" dirty="0"/>
              <a:t>Previously Completed.</a:t>
            </a:r>
          </a:p>
          <a:p>
            <a:pPr marL="0" indent="0">
              <a:buNone/>
            </a:pPr>
            <a:r>
              <a:rPr lang="en-US" b="1" dirty="0"/>
              <a:t>(13) </a:t>
            </a:r>
            <a:r>
              <a:rPr lang="en-US" b="1" dirty="0" err="1"/>
              <a:t>Qty</a:t>
            </a:r>
            <a:r>
              <a:rPr lang="en-US" b="1" dirty="0"/>
              <a:t> Residue Turned In </a:t>
            </a:r>
            <a:r>
              <a:rPr lang="en-US" dirty="0"/>
              <a:t>Enter the quantity of residue items</a:t>
            </a:r>
          </a:p>
          <a:p>
            <a:pPr marL="0" indent="0">
              <a:buNone/>
            </a:pPr>
            <a:r>
              <a:rPr lang="en-US" dirty="0"/>
              <a:t>returned. For those items noted in table J, quantities returned must</a:t>
            </a:r>
          </a:p>
          <a:p>
            <a:pPr marL="0" indent="0">
              <a:buNone/>
            </a:pPr>
            <a:r>
              <a:rPr lang="en-US" dirty="0"/>
              <a:t>balance with the quantity issued. Items being returned to the ASP but</a:t>
            </a:r>
          </a:p>
          <a:p>
            <a:pPr marL="0" indent="0">
              <a:buNone/>
            </a:pPr>
            <a:r>
              <a:rPr lang="en-US" dirty="0"/>
              <a:t>not requiring reconciliation, such as small arms brass, may be turned</a:t>
            </a:r>
          </a:p>
          <a:p>
            <a:pPr marL="0" indent="0">
              <a:buNone/>
            </a:pPr>
            <a:r>
              <a:rPr lang="en-US" dirty="0"/>
              <a:t>in by weight rather than quantity.</a:t>
            </a:r>
          </a:p>
          <a:p>
            <a:pPr marL="0" indent="0">
              <a:buNone/>
            </a:pPr>
            <a:r>
              <a:rPr lang="en-US" b="1" dirty="0"/>
              <a:t>(14) </a:t>
            </a:r>
            <a:r>
              <a:rPr lang="en-US" b="1" dirty="0" err="1"/>
              <a:t>Qty</a:t>
            </a:r>
            <a:r>
              <a:rPr lang="en-US" b="1" dirty="0"/>
              <a:t> Live Turned In </a:t>
            </a:r>
            <a:r>
              <a:rPr lang="en-US" dirty="0"/>
              <a:t>Enter quantity of ammunition turned in.</a:t>
            </a:r>
          </a:p>
          <a:p>
            <a:pPr marL="0" indent="0">
              <a:buNone/>
            </a:pPr>
            <a:r>
              <a:rPr lang="en-US" b="1" dirty="0"/>
              <a:t>(15) Issued By </a:t>
            </a:r>
            <a:r>
              <a:rPr lang="en-US" dirty="0"/>
              <a:t>Previously Completed.</a:t>
            </a:r>
          </a:p>
          <a:p>
            <a:pPr marL="0" indent="0">
              <a:buNone/>
            </a:pPr>
            <a:r>
              <a:rPr lang="en-US" b="1" dirty="0"/>
              <a:t>(16) Received By </a:t>
            </a:r>
            <a:r>
              <a:rPr lang="en-US" dirty="0"/>
              <a:t>Previously Completed.</a:t>
            </a:r>
          </a:p>
          <a:p>
            <a:pPr marL="0" indent="0">
              <a:buNone/>
            </a:pPr>
            <a:r>
              <a:rPr lang="en-US" b="1" dirty="0"/>
              <a:t>(17) Turned In By </a:t>
            </a:r>
            <a:r>
              <a:rPr lang="en-US" dirty="0"/>
              <a:t>Individual making secondary sub-turn-in will sign</a:t>
            </a:r>
          </a:p>
          <a:p>
            <a:pPr marL="0" indent="0">
              <a:buNone/>
            </a:pPr>
            <a:r>
              <a:rPr lang="en-US" dirty="0"/>
              <a:t>their payroll signature in this block.</a:t>
            </a:r>
          </a:p>
          <a:p>
            <a:pPr marL="0" indent="0">
              <a:buNone/>
            </a:pPr>
            <a:r>
              <a:rPr lang="en-US" b="1" dirty="0"/>
              <a:t>(18) Received By </a:t>
            </a:r>
            <a:r>
              <a:rPr lang="en-US" dirty="0"/>
              <a:t>Individual receiving secondary sub-turn-in will sign</a:t>
            </a:r>
          </a:p>
          <a:p>
            <a:pPr marL="0" indent="0">
              <a:buNone/>
            </a:pPr>
            <a:r>
              <a:rPr lang="en-US" dirty="0"/>
              <a:t>their payroll signature in this block.</a:t>
            </a:r>
          </a:p>
          <a:p>
            <a:pPr marL="0" indent="0">
              <a:buNone/>
            </a:pPr>
            <a:r>
              <a:rPr lang="en-US" b="1" dirty="0"/>
              <a:t>(19) Briefed By and Date </a:t>
            </a:r>
            <a:r>
              <a:rPr lang="en-US" dirty="0"/>
              <a:t>Previously Completed.</a:t>
            </a:r>
          </a:p>
          <a:p>
            <a:pPr marL="0" indent="0">
              <a:buNone/>
            </a:pPr>
            <a:r>
              <a:rPr lang="en-US" b="1" dirty="0"/>
              <a:t>(20) Briefed By &amp; Date </a:t>
            </a:r>
            <a:r>
              <a:rPr lang="en-US" dirty="0"/>
              <a:t>Individual conducting post exercise ammunition</a:t>
            </a:r>
          </a:p>
          <a:p>
            <a:pPr marL="0" indent="0">
              <a:buNone/>
            </a:pPr>
            <a:r>
              <a:rPr lang="en-US" dirty="0"/>
              <a:t>accountability briefing will sign their payroll signature and calendar</a:t>
            </a:r>
          </a:p>
          <a:p>
            <a:pPr marL="0" indent="0">
              <a:buNone/>
            </a:pPr>
            <a:r>
              <a:rPr lang="en-US" dirty="0"/>
              <a:t>date.</a:t>
            </a:r>
          </a:p>
          <a:p>
            <a:pPr marL="0" indent="0">
              <a:buNone/>
            </a:pPr>
            <a:r>
              <a:rPr lang="en-US" b="1" dirty="0"/>
              <a:t>(21) Verified By &amp; Date </a:t>
            </a:r>
            <a:r>
              <a:rPr lang="en-US" dirty="0"/>
              <a:t>Individual certifying that all ammunition was</a:t>
            </a:r>
          </a:p>
          <a:p>
            <a:pPr marL="0" indent="0">
              <a:buNone/>
            </a:pPr>
            <a:r>
              <a:rPr lang="en-US" dirty="0"/>
              <a:t>expended or turn in will sign their payroll signature and calendar date.</a:t>
            </a:r>
          </a:p>
          <a:p>
            <a:pPr marL="0" indent="0">
              <a:buNone/>
            </a:pPr>
            <a:r>
              <a:rPr lang="en-US" b="1" dirty="0"/>
              <a:t>(22) Inspected By and Date </a:t>
            </a:r>
            <a:r>
              <a:rPr lang="en-US" dirty="0"/>
              <a:t>Individual responsible for inspecting the</a:t>
            </a:r>
          </a:p>
          <a:p>
            <a:pPr marL="0" indent="0">
              <a:buNone/>
            </a:pPr>
            <a:r>
              <a:rPr lang="en-US" dirty="0"/>
              <a:t>residue items to ensure they contain no live rounds, live primers,</a:t>
            </a:r>
          </a:p>
          <a:p>
            <a:pPr marL="0" indent="0">
              <a:buNone/>
            </a:pPr>
            <a:r>
              <a:rPr lang="en-US" dirty="0"/>
              <a:t>explosives or other dangerous materiel, will sign their payroll signature</a:t>
            </a:r>
          </a:p>
          <a:p>
            <a:pPr marL="0" indent="0">
              <a:buNone/>
            </a:pPr>
            <a:r>
              <a:rPr lang="en-US" dirty="0"/>
              <a:t>and calendar date</a:t>
            </a:r>
          </a:p>
        </p:txBody>
      </p:sp>
      <p:sp>
        <p:nvSpPr>
          <p:cNvPr id="4" name="Rectangle 3"/>
          <p:cNvSpPr/>
          <p:nvPr/>
        </p:nvSpPr>
        <p:spPr>
          <a:xfrm>
            <a:off x="3962400" y="185934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/>
              <a:t>Section B</a:t>
            </a:r>
          </a:p>
          <a:p>
            <a:r>
              <a:rPr lang="en-US" sz="1200" dirty="0"/>
              <a:t>DA PAM 710–2–1 • 31 December 1997 161</a:t>
            </a:r>
          </a:p>
          <a:p>
            <a:r>
              <a:rPr lang="en-US" sz="1200" b="1" dirty="0"/>
              <a:t>(23-38) </a:t>
            </a:r>
            <a:r>
              <a:rPr lang="en-US" sz="1200" dirty="0"/>
              <a:t>Leave blank.</a:t>
            </a:r>
          </a:p>
          <a:p>
            <a:r>
              <a:rPr lang="en-US" sz="1200" b="1" dirty="0"/>
              <a:t>(39) Remarks </a:t>
            </a:r>
            <a:r>
              <a:rPr lang="en-US" sz="1200" dirty="0"/>
              <a:t>Enter all related document serial numbers. </a:t>
            </a:r>
            <a:r>
              <a:rPr lang="en-US" sz="1200" i="1" dirty="0"/>
              <a:t>Note. </a:t>
            </a:r>
            <a:r>
              <a:rPr lang="en-US" sz="1200" dirty="0"/>
              <a:t>Use the same DA Form 5515 to turn in ammunition and residue that</a:t>
            </a:r>
          </a:p>
          <a:p>
            <a:r>
              <a:rPr lang="en-US" sz="1200" dirty="0"/>
              <a:t>was used to issue the ammunition. A copy of each secondary sub-turn-in</a:t>
            </a:r>
          </a:p>
          <a:p>
            <a:r>
              <a:rPr lang="en-US" sz="1200" dirty="0"/>
              <a:t>(and tertiary if used) will be attached to the sub-turn-in document and be</a:t>
            </a:r>
          </a:p>
          <a:p>
            <a:r>
              <a:rPr lang="en-US" sz="1200" dirty="0"/>
              <a:t>retained on file at the ASP.</a:t>
            </a:r>
          </a:p>
        </p:txBody>
      </p:sp>
    </p:spTree>
    <p:extLst>
      <p:ext uri="{BB962C8B-B14F-4D97-AF65-F5344CB8AC3E}">
        <p14:creationId xmlns:p14="http://schemas.microsoft.com/office/powerpoint/2010/main" val="82125819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Sample of a DA Form 5811-R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Legend for Figure 11-17;</a:t>
            </a:r>
          </a:p>
          <a:p>
            <a:pPr marL="0" indent="0">
              <a:buNone/>
            </a:pPr>
            <a:r>
              <a:rPr lang="en-US" dirty="0"/>
              <a:t>Completion instructions by column or block for DA Form 5811-R when</a:t>
            </a:r>
          </a:p>
          <a:p>
            <a:pPr marL="0" indent="0">
              <a:buNone/>
            </a:pPr>
            <a:r>
              <a:rPr lang="en-US" dirty="0"/>
              <a:t>used for shortage for turn-in</a:t>
            </a:r>
          </a:p>
          <a:p>
            <a:pPr marL="0" indent="0">
              <a:buNone/>
            </a:pPr>
            <a:r>
              <a:rPr lang="en-US" b="1" dirty="0"/>
              <a:t>Part I</a:t>
            </a:r>
          </a:p>
          <a:p>
            <a:pPr marL="0" indent="0">
              <a:buNone/>
            </a:pPr>
            <a:r>
              <a:rPr lang="en-US" b="1" dirty="0"/>
              <a:t>(1-5) </a:t>
            </a:r>
            <a:r>
              <a:rPr lang="en-US" dirty="0"/>
              <a:t>Items short will be described in detail and quantity.</a:t>
            </a:r>
          </a:p>
          <a:p>
            <a:pPr marL="0" indent="0">
              <a:buNone/>
            </a:pPr>
            <a:r>
              <a:rPr lang="en-US" b="1" dirty="0"/>
              <a:t>(6) </a:t>
            </a:r>
            <a:r>
              <a:rPr lang="en-US" dirty="0"/>
              <a:t>Circumstances surrounding the loss or damage will be described.</a:t>
            </a:r>
          </a:p>
          <a:p>
            <a:pPr marL="0" indent="0">
              <a:buNone/>
            </a:pPr>
            <a:r>
              <a:rPr lang="en-US" b="1" dirty="0"/>
              <a:t>(7) </a:t>
            </a:r>
            <a:r>
              <a:rPr lang="en-US" dirty="0"/>
              <a:t>Organizational commander will sign and date PART I.</a:t>
            </a:r>
          </a:p>
          <a:p>
            <a:pPr marL="0" indent="0">
              <a:buNone/>
            </a:pPr>
            <a:r>
              <a:rPr lang="en-US" b="1" dirty="0"/>
              <a:t>Part II</a:t>
            </a:r>
          </a:p>
          <a:p>
            <a:pPr marL="0" indent="0">
              <a:buNone/>
            </a:pPr>
            <a:r>
              <a:rPr lang="en-US" b="1" dirty="0"/>
              <a:t>(8-12) </a:t>
            </a:r>
            <a:r>
              <a:rPr lang="en-US" dirty="0"/>
              <a:t>First LTC in the chain of command will review the circumstances</a:t>
            </a:r>
          </a:p>
          <a:p>
            <a:pPr marL="0" indent="0">
              <a:buNone/>
            </a:pPr>
            <a:r>
              <a:rPr lang="en-US" dirty="0"/>
              <a:t>surrounding the loss or damage and determine the appropriate</a:t>
            </a:r>
          </a:p>
          <a:p>
            <a:pPr marL="0" indent="0">
              <a:buNone/>
            </a:pPr>
            <a:r>
              <a:rPr lang="en-US" dirty="0"/>
              <a:t>action to be taken because of the loss or damage to government</a:t>
            </a:r>
          </a:p>
          <a:p>
            <a:pPr marL="0" indent="0">
              <a:buNone/>
            </a:pPr>
            <a:r>
              <a:rPr lang="en-US" dirty="0"/>
              <a:t>property.</a:t>
            </a:r>
          </a:p>
          <a:p>
            <a:pPr marL="0" indent="0">
              <a:buNone/>
            </a:pPr>
            <a:r>
              <a:rPr lang="en-US" i="1" dirty="0"/>
              <a:t>Note. </a:t>
            </a:r>
            <a:r>
              <a:rPr lang="en-US" dirty="0"/>
              <a:t>Completed DA Form 5811-R will accompany turn in documents to the</a:t>
            </a:r>
          </a:p>
          <a:p>
            <a:pPr marL="0" indent="0">
              <a:buNone/>
            </a:pPr>
            <a:r>
              <a:rPr lang="en-US" dirty="0"/>
              <a:t>ASP When a shortage exists, this document is required to complete</a:t>
            </a:r>
          </a:p>
          <a:p>
            <a:pPr marL="0" indent="0">
              <a:buNone/>
            </a:pPr>
            <a:r>
              <a:rPr lang="en-US" dirty="0"/>
              <a:t>reconciliation with the ASP.</a:t>
            </a:r>
          </a:p>
        </p:txBody>
      </p:sp>
    </p:spTree>
    <p:extLst>
      <p:ext uri="{BB962C8B-B14F-4D97-AF65-F5344CB8AC3E}">
        <p14:creationId xmlns:p14="http://schemas.microsoft.com/office/powerpoint/2010/main" val="122026382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DA Form 3020-R, Magazine</a:t>
            </a:r>
            <a:br>
              <a:rPr lang="en-US" sz="2800" dirty="0"/>
            </a:br>
            <a:r>
              <a:rPr lang="en-US" sz="2800" dirty="0"/>
              <a:t>Data Card, when used for ammunition storage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dirty="0"/>
              <a:t>Legend for Figure 11-18;</a:t>
            </a:r>
          </a:p>
          <a:p>
            <a:pPr marL="0" indent="0">
              <a:buNone/>
            </a:pPr>
            <a:r>
              <a:rPr lang="en-US" dirty="0"/>
              <a:t>Completion instructions by column or block for DA Form 3020-R, Magazine</a:t>
            </a:r>
          </a:p>
          <a:p>
            <a:pPr marL="0" indent="0">
              <a:buNone/>
            </a:pPr>
            <a:r>
              <a:rPr lang="en-US" dirty="0"/>
              <a:t>Data Card, when used for ammunition storage</a:t>
            </a:r>
          </a:p>
          <a:p>
            <a:pPr marL="0" indent="0">
              <a:buNone/>
            </a:pPr>
            <a:r>
              <a:rPr lang="fr-FR" b="1" dirty="0"/>
              <a:t>(1) DODIC </a:t>
            </a:r>
            <a:r>
              <a:rPr lang="fr-FR" dirty="0"/>
              <a:t>Enter DOD Identification Code</a:t>
            </a:r>
          </a:p>
          <a:p>
            <a:pPr marL="0" indent="0">
              <a:buNone/>
            </a:pPr>
            <a:r>
              <a:rPr lang="en-US" b="1" dirty="0"/>
              <a:t>(DODIC)</a:t>
            </a:r>
          </a:p>
          <a:p>
            <a:pPr marL="0" indent="0">
              <a:buNone/>
            </a:pPr>
            <a:r>
              <a:rPr lang="en-US" b="1" dirty="0"/>
              <a:t>(2) NSN </a:t>
            </a:r>
            <a:r>
              <a:rPr lang="en-US" dirty="0"/>
              <a:t>Enter National Stock Number.</a:t>
            </a:r>
          </a:p>
          <a:p>
            <a:pPr marL="0" indent="0">
              <a:buNone/>
            </a:pPr>
            <a:r>
              <a:rPr lang="en-US" b="1" dirty="0"/>
              <a:t>(3) Lot No </a:t>
            </a:r>
            <a:r>
              <a:rPr lang="en-US" dirty="0"/>
              <a:t>Enter Lot No of munition.</a:t>
            </a:r>
          </a:p>
          <a:p>
            <a:pPr marL="0" indent="0">
              <a:buNone/>
            </a:pPr>
            <a:r>
              <a:rPr lang="en-US" b="1" dirty="0"/>
              <a:t>(4) Location </a:t>
            </a:r>
            <a:r>
              <a:rPr lang="en-US" dirty="0"/>
              <a:t>Enter storage site or structure identity.</a:t>
            </a:r>
          </a:p>
          <a:p>
            <a:pPr marL="0" indent="0">
              <a:buNone/>
            </a:pPr>
            <a:r>
              <a:rPr lang="en-US" b="1" dirty="0"/>
              <a:t>(5) Description </a:t>
            </a:r>
            <a:r>
              <a:rPr lang="en-US" dirty="0"/>
              <a:t>Enter nomenclature of item to include model number.</a:t>
            </a:r>
          </a:p>
          <a:p>
            <a:pPr marL="0" indent="0">
              <a:buNone/>
            </a:pPr>
            <a:r>
              <a:rPr lang="en-US" b="1" dirty="0"/>
              <a:t>A thru E </a:t>
            </a:r>
            <a:r>
              <a:rPr lang="en-US" dirty="0"/>
              <a:t>Local use (such as grid, CIIC, QD, SCG, or color code the</a:t>
            </a:r>
          </a:p>
          <a:p>
            <a:pPr marL="0" indent="0">
              <a:buNone/>
            </a:pPr>
            <a:r>
              <a:rPr lang="en-US" dirty="0"/>
              <a:t>blocks to indicate unit, truck, platoon, </a:t>
            </a:r>
            <a:r>
              <a:rPr lang="en-US" dirty="0" err="1"/>
              <a:t>etc</a:t>
            </a:r>
            <a:r>
              <a:rPr lang="en-US" dirty="0"/>
              <a:t>, for upload of UBL).</a:t>
            </a:r>
          </a:p>
          <a:p>
            <a:pPr marL="0" indent="0">
              <a:buNone/>
            </a:pPr>
            <a:r>
              <a:rPr lang="en-US" b="1" dirty="0"/>
              <a:t>(6) Date </a:t>
            </a:r>
            <a:r>
              <a:rPr lang="en-US" dirty="0"/>
              <a:t>Enter the date in DD MM YY format that an activity occurs.</a:t>
            </a:r>
          </a:p>
          <a:p>
            <a:pPr marL="0" indent="0">
              <a:buNone/>
            </a:pPr>
            <a:r>
              <a:rPr lang="en-US" b="1" dirty="0"/>
              <a:t>(7) Document Number </a:t>
            </a:r>
            <a:r>
              <a:rPr lang="en-US" dirty="0"/>
              <a:t>Document number causing the activity to</a:t>
            </a:r>
          </a:p>
          <a:p>
            <a:pPr marL="0" indent="0">
              <a:buNone/>
            </a:pPr>
            <a:r>
              <a:rPr lang="en-US" dirty="0"/>
              <a:t>take place.</a:t>
            </a:r>
          </a:p>
          <a:p>
            <a:pPr marL="0" indent="0">
              <a:buNone/>
            </a:pPr>
            <a:r>
              <a:rPr lang="en-US" b="1" dirty="0"/>
              <a:t>(8) Action/Purpose </a:t>
            </a:r>
            <a:r>
              <a:rPr lang="en-US" dirty="0"/>
              <a:t>Reason for the activity. Entry should be short</a:t>
            </a:r>
          </a:p>
          <a:p>
            <a:pPr marL="0" indent="0">
              <a:buNone/>
            </a:pPr>
            <a:r>
              <a:rPr lang="en-US" dirty="0"/>
              <a:t>and informative, i.e., issued to (organization), receipt from (organization),</a:t>
            </a:r>
          </a:p>
          <a:p>
            <a:pPr marL="0" indent="0">
              <a:buNone/>
            </a:pPr>
            <a:r>
              <a:rPr lang="en-US" dirty="0"/>
              <a:t>moved to or moved from another storage location, inventory and</a:t>
            </a:r>
          </a:p>
          <a:p>
            <a:pPr marL="0" indent="0">
              <a:buNone/>
            </a:pPr>
            <a:r>
              <a:rPr lang="en-US" dirty="0"/>
              <a:t>type, adjustment, test (and organization), etc.</a:t>
            </a:r>
          </a:p>
          <a:p>
            <a:pPr marL="0" indent="0">
              <a:buNone/>
            </a:pPr>
            <a:r>
              <a:rPr lang="pt-BR" b="1" dirty="0"/>
              <a:t>( 9 ) Q u a n t i t y </a:t>
            </a:r>
            <a:r>
              <a:rPr lang="pt-BR" dirty="0"/>
              <a:t>E x a c t q u a n t i t y o f t h e t r a n s a c t i o n i n t h e a p p r o p r i a t e</a:t>
            </a:r>
          </a:p>
          <a:p>
            <a:pPr marL="0" indent="0">
              <a:buNone/>
            </a:pPr>
            <a:r>
              <a:rPr lang="en-US" dirty="0"/>
              <a:t>block</a:t>
            </a:r>
          </a:p>
          <a:p>
            <a:pPr marL="0" indent="0">
              <a:buNone/>
            </a:pPr>
            <a:r>
              <a:rPr lang="en-US" b="1" dirty="0"/>
              <a:t>(A) </a:t>
            </a:r>
            <a:r>
              <a:rPr lang="en-US" dirty="0"/>
              <a:t>Gain.</a:t>
            </a:r>
          </a:p>
          <a:p>
            <a:pPr marL="0" indent="0">
              <a:buNone/>
            </a:pPr>
            <a:r>
              <a:rPr lang="en-US" b="1" dirty="0"/>
              <a:t>(B) </a:t>
            </a:r>
            <a:r>
              <a:rPr lang="en-US" dirty="0"/>
              <a:t>Loss.</a:t>
            </a:r>
          </a:p>
          <a:p>
            <a:pPr marL="0" indent="0">
              <a:buNone/>
            </a:pPr>
            <a:r>
              <a:rPr lang="en-US" b="1" dirty="0"/>
              <a:t>(10) Balance </a:t>
            </a:r>
            <a:r>
              <a:rPr lang="en-US" dirty="0"/>
              <a:t>Add or subtract the quantity for that activity and enter</a:t>
            </a:r>
          </a:p>
          <a:p>
            <a:pPr marL="0" indent="0">
              <a:buNone/>
            </a:pPr>
            <a:r>
              <a:rPr lang="en-US" dirty="0"/>
              <a:t>into the balance column. Verify that the quantity entered in the balance</a:t>
            </a:r>
          </a:p>
          <a:p>
            <a:pPr marL="0" indent="0">
              <a:buNone/>
            </a:pPr>
            <a:r>
              <a:rPr lang="en-US" dirty="0"/>
              <a:t>column agrees with what is actually on hand.</a:t>
            </a:r>
          </a:p>
          <a:p>
            <a:pPr marL="0" indent="0">
              <a:buNone/>
            </a:pPr>
            <a:r>
              <a:rPr lang="en-US" b="1" dirty="0"/>
              <a:t>(11) </a:t>
            </a:r>
            <a:r>
              <a:rPr lang="en-US" dirty="0"/>
              <a:t>Printed Name. Print first, middle initial and last name of individual</a:t>
            </a:r>
          </a:p>
          <a:p>
            <a:pPr marL="0" indent="0">
              <a:buNone/>
            </a:pPr>
            <a:r>
              <a:rPr lang="en-US" dirty="0"/>
              <a:t>performing the activity.</a:t>
            </a:r>
          </a:p>
          <a:p>
            <a:pPr marL="0" indent="0">
              <a:buNone/>
            </a:pPr>
            <a:r>
              <a:rPr lang="en-US" dirty="0"/>
              <a:t>DA PAM 710–2–1 • 31 December 1997 165</a:t>
            </a:r>
          </a:p>
          <a:p>
            <a:pPr marL="0" indent="0">
              <a:buNone/>
            </a:pPr>
            <a:r>
              <a:rPr lang="en-US" i="1" dirty="0"/>
              <a:t>Note.</a:t>
            </a:r>
          </a:p>
          <a:p>
            <a:pPr marL="0" indent="0">
              <a:buNone/>
            </a:pPr>
            <a:r>
              <a:rPr lang="en-US" b="1" dirty="0"/>
              <a:t>1 </a:t>
            </a:r>
            <a:r>
              <a:rPr lang="en-US" dirty="0"/>
              <a:t>Complete Instructions. Make all entries neat, legible, and with a ball</a:t>
            </a:r>
          </a:p>
          <a:p>
            <a:pPr marL="0" indent="0">
              <a:buNone/>
            </a:pPr>
            <a:r>
              <a:rPr lang="en-US" dirty="0"/>
              <a:t>point pen. Do not use felt tip pens or pencils. Make all entries at the time of</a:t>
            </a:r>
          </a:p>
          <a:p>
            <a:pPr marL="0" indent="0">
              <a:buNone/>
            </a:pPr>
            <a:r>
              <a:rPr lang="en-US" dirty="0"/>
              <a:t>the activity.</a:t>
            </a:r>
          </a:p>
          <a:p>
            <a:pPr marL="0" indent="0">
              <a:buNone/>
            </a:pPr>
            <a:r>
              <a:rPr lang="en-US" b="1" dirty="0"/>
              <a:t>2 </a:t>
            </a:r>
            <a:r>
              <a:rPr lang="en-US" dirty="0"/>
              <a:t>Protection—If MDCs deteriorate as a result of climatic conditions, or the</a:t>
            </a:r>
          </a:p>
          <a:p>
            <a:pPr marL="0" indent="0">
              <a:buNone/>
            </a:pPr>
            <a:r>
              <a:rPr lang="en-US" dirty="0"/>
              <a:t>actions of rodents or insects, etc., place the forms in plastic envelopes (or a</a:t>
            </a:r>
          </a:p>
          <a:p>
            <a:pPr marL="0" indent="0">
              <a:buNone/>
            </a:pPr>
            <a:r>
              <a:rPr lang="en-US" dirty="0"/>
              <a:t>substitute) to prevent deterioration. The GSA catalog contains items in the</a:t>
            </a:r>
          </a:p>
          <a:p>
            <a:pPr marL="0" indent="0">
              <a:buNone/>
            </a:pPr>
            <a:r>
              <a:rPr lang="en-US" dirty="0"/>
              <a:t>7510 class that may be used for the purpose. An example is Envelope,</a:t>
            </a:r>
          </a:p>
          <a:p>
            <a:pPr marL="0" indent="0">
              <a:buNone/>
            </a:pPr>
            <a:r>
              <a:rPr lang="en-US" dirty="0"/>
              <a:t>Transparent, NSN7510-00-272-9804. This item is made of plastic, has bound</a:t>
            </a:r>
          </a:p>
          <a:p>
            <a:pPr marL="0" indent="0">
              <a:buNone/>
            </a:pPr>
            <a:r>
              <a:rPr lang="en-US" dirty="0"/>
              <a:t>edges and metal eyelets for hanging</a:t>
            </a:r>
          </a:p>
        </p:txBody>
      </p:sp>
    </p:spTree>
    <p:extLst>
      <p:ext uri="{BB962C8B-B14F-4D97-AF65-F5344CB8AC3E}">
        <p14:creationId xmlns:p14="http://schemas.microsoft.com/office/powerpoint/2010/main" val="23568983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 Form 3643 (Daily</a:t>
            </a:r>
            <a:br>
              <a:rPr lang="en-US" dirty="0"/>
            </a:br>
            <a:r>
              <a:rPr lang="en-US" dirty="0"/>
              <a:t>Issue of Petroleum Products).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525963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/>
              <a:t>Legend for Figure 12-2;</a:t>
            </a:r>
          </a:p>
          <a:p>
            <a:pPr marL="0" indent="0">
              <a:buNone/>
            </a:pPr>
            <a:r>
              <a:rPr lang="en-US" dirty="0"/>
              <a:t>Completion instructions by block or column for DA Form 3643 (Daily</a:t>
            </a:r>
          </a:p>
          <a:p>
            <a:pPr marL="0" indent="0">
              <a:buNone/>
            </a:pPr>
            <a:r>
              <a:rPr lang="en-US" dirty="0"/>
              <a:t>Issue of Petroleum Products).</a:t>
            </a:r>
          </a:p>
          <a:p>
            <a:pPr marL="0" indent="0">
              <a:buNone/>
            </a:pPr>
            <a:r>
              <a:rPr lang="en-US" b="1" dirty="0"/>
              <a:t>(Page Number.) </a:t>
            </a:r>
            <a:r>
              <a:rPr lang="en-US" dirty="0"/>
              <a:t>Enter page number.</a:t>
            </a:r>
          </a:p>
          <a:p>
            <a:pPr marL="0" indent="0">
              <a:buNone/>
            </a:pPr>
            <a:r>
              <a:rPr lang="en-US" b="1" dirty="0"/>
              <a:t>(Number of Pages.) </a:t>
            </a:r>
            <a:r>
              <a:rPr lang="en-US" dirty="0"/>
              <a:t>Enter number of pages indicating total number</a:t>
            </a:r>
          </a:p>
          <a:p>
            <a:pPr marL="0" indent="0">
              <a:buNone/>
            </a:pPr>
            <a:r>
              <a:rPr lang="en-US" dirty="0"/>
              <a:t>of pages used for that day.</a:t>
            </a:r>
          </a:p>
          <a:p>
            <a:pPr marL="0" indent="0">
              <a:buNone/>
            </a:pPr>
            <a:r>
              <a:rPr lang="en-US" b="1" dirty="0"/>
              <a:t>(Vehicle USA Registration Number, Column “a”.) </a:t>
            </a:r>
            <a:r>
              <a:rPr lang="en-US" dirty="0"/>
              <a:t>For retail issues,</a:t>
            </a:r>
          </a:p>
          <a:p>
            <a:pPr marL="0" indent="0">
              <a:buNone/>
            </a:pPr>
            <a:r>
              <a:rPr lang="en-US" dirty="0"/>
              <a:t>enter vehicle registration number of vehicle being refueled. For individual</a:t>
            </a:r>
          </a:p>
          <a:p>
            <a:pPr marL="0" indent="0">
              <a:buNone/>
            </a:pPr>
            <a:r>
              <a:rPr lang="en-US" dirty="0"/>
              <a:t>containers, enter the USA number or nomenclature of the </a:t>
            </a:r>
            <a:r>
              <a:rPr lang="en-US" dirty="0" err="1"/>
              <a:t>consumi</a:t>
            </a:r>
            <a:endParaRPr lang="en-US" dirty="0"/>
          </a:p>
          <a:p>
            <a:pPr marL="0" indent="0">
              <a:buNone/>
            </a:pPr>
            <a:r>
              <a:rPr lang="pt-BR" dirty="0"/>
              <a:t>n g i t e m o f e q u i p m e n t . F o r b u l k i s s u e s a n d r e c e i p t s , e n t e r t h e</a:t>
            </a:r>
          </a:p>
          <a:p>
            <a:pPr marL="0" indent="0">
              <a:buNone/>
            </a:pPr>
            <a:r>
              <a:rPr lang="en-US" dirty="0"/>
              <a:t>document number.</a:t>
            </a:r>
          </a:p>
          <a:p>
            <a:pPr marL="0" indent="0">
              <a:buNone/>
            </a:pPr>
            <a:r>
              <a:rPr lang="en-US" b="1" dirty="0"/>
              <a:t>(Type, Grade and Unit of Issue for Each Product Issued.) </a:t>
            </a:r>
            <a:r>
              <a:rPr lang="en-US" dirty="0"/>
              <a:t>Indicate</a:t>
            </a:r>
          </a:p>
          <a:p>
            <a:pPr marL="0" indent="0">
              <a:buNone/>
            </a:pPr>
            <a:r>
              <a:rPr lang="en-US" dirty="0"/>
              <a:t>type fuel, such as MOGAS, diesel, or JP4. Also indicate unit of issue</a:t>
            </a:r>
          </a:p>
          <a:p>
            <a:pPr marL="0" indent="0">
              <a:buNone/>
            </a:pPr>
            <a:r>
              <a:rPr lang="en-US" dirty="0"/>
              <a:t>by the words “Issues” and “Receipts”. (Columns “b” thru “g”.) Indicate</a:t>
            </a:r>
          </a:p>
          <a:p>
            <a:pPr marL="0" indent="0">
              <a:buNone/>
            </a:pPr>
            <a:r>
              <a:rPr lang="en-US" dirty="0"/>
              <a:t>in gallons, the quantity of fuel issued or received.</a:t>
            </a:r>
          </a:p>
          <a:p>
            <a:pPr marL="0" indent="0">
              <a:buNone/>
            </a:pPr>
            <a:r>
              <a:rPr lang="en-US" b="1" dirty="0"/>
              <a:t>(Organization and Address, Column “h”.) </a:t>
            </a:r>
            <a:r>
              <a:rPr lang="en-US" dirty="0"/>
              <a:t>For issues and transfers,</a:t>
            </a:r>
          </a:p>
          <a:p>
            <a:pPr marL="0" indent="0">
              <a:buNone/>
            </a:pPr>
            <a:r>
              <a:rPr lang="en-US" dirty="0"/>
              <a:t>enter the organization and address of the unit receiving the fuel.</a:t>
            </a:r>
          </a:p>
          <a:p>
            <a:pPr marL="0" indent="0">
              <a:buNone/>
            </a:pPr>
            <a:r>
              <a:rPr lang="en-US" b="1" dirty="0"/>
              <a:t>(Signature, Grade, Column “</a:t>
            </a:r>
            <a:r>
              <a:rPr lang="en-US" b="1" dirty="0" err="1"/>
              <a:t>i</a:t>
            </a:r>
            <a:r>
              <a:rPr lang="en-US" b="1" dirty="0"/>
              <a:t>”. ) </a:t>
            </a:r>
            <a:r>
              <a:rPr lang="en-US" dirty="0"/>
              <a:t>Enter signature/grade. The individual</a:t>
            </a:r>
          </a:p>
          <a:p>
            <a:pPr marL="0" indent="0">
              <a:buNone/>
            </a:pPr>
            <a:r>
              <a:rPr lang="en-US" dirty="0"/>
              <a:t>receiving the fuel signs.</a:t>
            </a:r>
          </a:p>
          <a:p>
            <a:pPr marL="0" indent="0">
              <a:buNone/>
            </a:pPr>
            <a:r>
              <a:rPr lang="en-US" b="1" dirty="0"/>
              <a:t>(Total Receipts/Total Issues.) </a:t>
            </a:r>
            <a:r>
              <a:rPr lang="en-US" dirty="0"/>
              <a:t>Total all receipts and issues for each</a:t>
            </a:r>
          </a:p>
          <a:p>
            <a:pPr marL="0" indent="0">
              <a:buNone/>
            </a:pPr>
            <a:r>
              <a:rPr lang="en-US" dirty="0"/>
              <a:t>column daily. When using additional sheets, include each page total in</a:t>
            </a:r>
          </a:p>
          <a:p>
            <a:pPr marL="0" indent="0">
              <a:buNone/>
            </a:pPr>
            <a:r>
              <a:rPr lang="en-US" dirty="0"/>
              <a:t>the final total.</a:t>
            </a:r>
          </a:p>
          <a:p>
            <a:pPr marL="0" indent="0">
              <a:buNone/>
            </a:pPr>
            <a:r>
              <a:rPr lang="en-US" b="1" dirty="0"/>
              <a:t>(Post, Camp or Station.) </a:t>
            </a:r>
            <a:r>
              <a:rPr lang="en-US" dirty="0"/>
              <a:t>Enter the name of the post, camp or station</a:t>
            </a:r>
          </a:p>
          <a:p>
            <a:pPr marL="0" indent="0">
              <a:buNone/>
            </a:pPr>
            <a:r>
              <a:rPr lang="en-US" dirty="0"/>
              <a:t>where issues and receipts occur.</a:t>
            </a:r>
          </a:p>
          <a:p>
            <a:pPr marL="0" indent="0">
              <a:buNone/>
            </a:pPr>
            <a:r>
              <a:rPr lang="en-US" b="1" dirty="0"/>
              <a:t>(Date.) </a:t>
            </a:r>
            <a:r>
              <a:rPr lang="en-US" dirty="0"/>
              <a:t>Enter actual date of issues and receipts. Issues and receipts</a:t>
            </a:r>
          </a:p>
          <a:p>
            <a:pPr marL="0" indent="0">
              <a:buNone/>
            </a:pPr>
            <a:r>
              <a:rPr lang="en-US" dirty="0"/>
              <a:t>carried over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0" y="1600200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b="1" dirty="0" smtClean="0"/>
              <a:t>(Signature of Attendant.) </a:t>
            </a:r>
            <a:r>
              <a:rPr lang="en-US" sz="800" dirty="0" smtClean="0"/>
              <a:t>Enter signature of attendant issuing and</a:t>
            </a:r>
          </a:p>
          <a:p>
            <a:r>
              <a:rPr lang="en-US" sz="800" dirty="0" smtClean="0"/>
              <a:t>receiving the fuel.</a:t>
            </a:r>
          </a:p>
          <a:p>
            <a:r>
              <a:rPr lang="en-US" sz="800" b="1" dirty="0" smtClean="0"/>
              <a:t>(Examples)</a:t>
            </a:r>
          </a:p>
          <a:p>
            <a:r>
              <a:rPr lang="en-US" sz="800" b="1" dirty="0" smtClean="0"/>
              <a:t>(a) </a:t>
            </a:r>
            <a:r>
              <a:rPr lang="en-US" sz="800" dirty="0" smtClean="0"/>
              <a:t>Posting of fuel received from a defueling operation. SP4 Xavier</a:t>
            </a:r>
          </a:p>
          <a:p>
            <a:r>
              <a:rPr lang="en-US" sz="800" dirty="0" smtClean="0"/>
              <a:t>received 61 gallons of DF2 from vehicle #F4187, C </a:t>
            </a:r>
            <a:r>
              <a:rPr lang="en-US" sz="800" dirty="0" err="1" smtClean="0"/>
              <a:t>Trp</a:t>
            </a:r>
            <a:r>
              <a:rPr lang="en-US" sz="800" dirty="0" smtClean="0"/>
              <a:t>, 27th ACR.</a:t>
            </a:r>
          </a:p>
          <a:p>
            <a:r>
              <a:rPr lang="en-US" sz="800" b="1" dirty="0" smtClean="0"/>
              <a:t>(b) </a:t>
            </a:r>
            <a:r>
              <a:rPr lang="en-US" sz="800" dirty="0" smtClean="0"/>
              <a:t>Posting of a normal receipt. A document number (5034–9001) is</a:t>
            </a:r>
          </a:p>
          <a:p>
            <a:r>
              <a:rPr lang="en-US" sz="800" dirty="0" smtClean="0"/>
              <a:t>assigned. SP4 Xavier received 2,500 gallons of DF2 from his supply</a:t>
            </a:r>
          </a:p>
          <a:p>
            <a:r>
              <a:rPr lang="en-US" sz="800" dirty="0" smtClean="0"/>
              <a:t>source.</a:t>
            </a:r>
          </a:p>
          <a:p>
            <a:r>
              <a:rPr lang="en-US" sz="800" b="1" dirty="0" smtClean="0"/>
              <a:t>(c) </a:t>
            </a:r>
            <a:r>
              <a:rPr lang="en-US" sz="800" dirty="0" smtClean="0"/>
              <a:t>Posting of an issue made outside the units organization. SP4</a:t>
            </a:r>
          </a:p>
          <a:p>
            <a:r>
              <a:rPr lang="en-US" sz="800" dirty="0" smtClean="0"/>
              <a:t>Xavier issued 600 gallons of DF2 to SSG </a:t>
            </a:r>
            <a:r>
              <a:rPr lang="en-US" sz="800" dirty="0" err="1" smtClean="0"/>
              <a:t>Koor</a:t>
            </a:r>
            <a:r>
              <a:rPr lang="en-US" sz="800" dirty="0" smtClean="0"/>
              <a:t>, C </a:t>
            </a:r>
            <a:r>
              <a:rPr lang="en-US" sz="800" dirty="0" err="1" smtClean="0"/>
              <a:t>Trp</a:t>
            </a:r>
            <a:r>
              <a:rPr lang="en-US" sz="800" dirty="0" smtClean="0"/>
              <a:t>, 27th ACR.</a:t>
            </a:r>
          </a:p>
          <a:p>
            <a:r>
              <a:rPr lang="en-US" sz="800" dirty="0" smtClean="0"/>
              <a:t>Document number 5034–9010 assigned from C </a:t>
            </a:r>
            <a:r>
              <a:rPr lang="en-US" sz="800" dirty="0" err="1" smtClean="0"/>
              <a:t>Trp’s</a:t>
            </a:r>
            <a:r>
              <a:rPr lang="en-US" sz="800" dirty="0" smtClean="0"/>
              <a:t> document register.</a:t>
            </a:r>
          </a:p>
          <a:p>
            <a:r>
              <a:rPr lang="en-US" sz="800" dirty="0" smtClean="0"/>
              <a:t>SSG </a:t>
            </a:r>
            <a:r>
              <a:rPr lang="en-US" sz="800" dirty="0" err="1" smtClean="0"/>
              <a:t>Koor</a:t>
            </a:r>
            <a:r>
              <a:rPr lang="en-US" sz="800" dirty="0" smtClean="0"/>
              <a:t> signs for the fuel.</a:t>
            </a:r>
          </a:p>
          <a:p>
            <a:r>
              <a:rPr lang="en-US" sz="800" b="1" dirty="0" smtClean="0"/>
              <a:t>(d) </a:t>
            </a:r>
            <a:r>
              <a:rPr lang="en-US" sz="800" dirty="0" smtClean="0"/>
              <a:t>Posting of issues made directly into or specifically identifiable to a</a:t>
            </a:r>
          </a:p>
          <a:p>
            <a:r>
              <a:rPr lang="pt-BR" sz="800" dirty="0" smtClean="0"/>
              <a:t>c o n s u m i n g e n d i t e m . S G T M o n d a y r e c e i v e d 1 2 6 g a l l o n s o f D F 2</a:t>
            </a:r>
          </a:p>
          <a:p>
            <a:r>
              <a:rPr lang="en-US" sz="800" dirty="0" smtClean="0"/>
              <a:t>directly into his vehicle, bumper number 6H3121. SP4 Reeves received</a:t>
            </a:r>
          </a:p>
          <a:p>
            <a:r>
              <a:rPr lang="en-US" sz="800" dirty="0" smtClean="0"/>
              <a:t>129 gallons of DF2 directly into his vehicle, bumper number</a:t>
            </a:r>
          </a:p>
          <a:p>
            <a:r>
              <a:rPr lang="en-US" sz="800" dirty="0" smtClean="0"/>
              <a:t>2G1221.</a:t>
            </a:r>
          </a:p>
          <a:p>
            <a:r>
              <a:rPr lang="en-US" sz="800" b="1" dirty="0" smtClean="0"/>
              <a:t>(e) </a:t>
            </a:r>
            <a:r>
              <a:rPr lang="en-US" sz="800" dirty="0" smtClean="0"/>
              <a:t>Posting of issues made into an identifiable piece of equipment</a:t>
            </a:r>
          </a:p>
          <a:p>
            <a:r>
              <a:rPr lang="en-US" sz="800" dirty="0" smtClean="0"/>
              <a:t>other than a vehicle. SGT Walker, HHC, received 5 gallons of DF2 for</a:t>
            </a:r>
          </a:p>
          <a:p>
            <a:r>
              <a:rPr lang="en-US" sz="800" dirty="0" smtClean="0"/>
              <a:t>the #1 M2 burner unit. PFC Brown, A Co, received 20 gallons of DF2</a:t>
            </a:r>
          </a:p>
          <a:p>
            <a:r>
              <a:rPr lang="en-US" sz="800" dirty="0" smtClean="0"/>
              <a:t>for the #3 30KW generator.</a:t>
            </a:r>
          </a:p>
          <a:p>
            <a:r>
              <a:rPr lang="en-US" sz="800" b="1" dirty="0" smtClean="0"/>
              <a:t>(f) </a:t>
            </a:r>
            <a:r>
              <a:rPr lang="en-US" sz="800" dirty="0" smtClean="0"/>
              <a:t>Posting of issues made to multiple vehicles, but signed for by one</a:t>
            </a:r>
          </a:p>
          <a:p>
            <a:r>
              <a:rPr lang="en-US" sz="800" dirty="0" smtClean="0"/>
              <a:t>individual. SP4 John signed for fuel received by 5 vehicles in C Company</a:t>
            </a:r>
          </a:p>
          <a:p>
            <a:r>
              <a:rPr lang="en-US" sz="800" dirty="0" smtClean="0"/>
              <a:t>convoy.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58581652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DA Form 3644 (Monthly</a:t>
            </a:r>
            <a:br>
              <a:rPr lang="en-US" sz="2000" dirty="0"/>
            </a:br>
            <a:r>
              <a:rPr lang="en-US" sz="2000" dirty="0"/>
              <a:t>Abstract of Issues of Petroleum Products and Operating Supplies).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800" dirty="0"/>
              <a:t>Legend for Figure 12-4;</a:t>
            </a:r>
          </a:p>
          <a:p>
            <a:pPr marL="0" indent="0">
              <a:buNone/>
            </a:pPr>
            <a:r>
              <a:rPr lang="en-US" sz="800" dirty="0"/>
              <a:t>Completion instructions by block or column for DA Form 3644 (Monthly</a:t>
            </a:r>
          </a:p>
          <a:p>
            <a:pPr marL="0" indent="0">
              <a:buNone/>
            </a:pPr>
            <a:r>
              <a:rPr lang="en-US" sz="800" dirty="0"/>
              <a:t>Abstract of Issues of Petroleum Products and Operating Supplies).</a:t>
            </a:r>
          </a:p>
          <a:p>
            <a:pPr marL="0" indent="0">
              <a:buNone/>
            </a:pPr>
            <a:r>
              <a:rPr lang="en-US" sz="800" b="1" dirty="0"/>
              <a:t>(Post, Camp or Station.) </a:t>
            </a:r>
            <a:r>
              <a:rPr lang="en-US" sz="800" dirty="0"/>
              <a:t>Enter the name of the post, camp or station</a:t>
            </a:r>
          </a:p>
          <a:p>
            <a:pPr marL="0" indent="0">
              <a:buNone/>
            </a:pPr>
            <a:r>
              <a:rPr lang="en-US" sz="800" dirty="0"/>
              <a:t>where issues and receipts occur.</a:t>
            </a:r>
          </a:p>
          <a:p>
            <a:pPr marL="0" indent="0">
              <a:buNone/>
            </a:pPr>
            <a:r>
              <a:rPr lang="en-US" sz="800" b="1" dirty="0"/>
              <a:t>(Month.) </a:t>
            </a:r>
            <a:r>
              <a:rPr lang="en-US" sz="800" dirty="0"/>
              <a:t>Enter month and year.</a:t>
            </a:r>
          </a:p>
          <a:p>
            <a:pPr marL="0" indent="0">
              <a:buNone/>
            </a:pPr>
            <a:r>
              <a:rPr lang="en-US" sz="800" b="1" dirty="0"/>
              <a:t>(Voucher Number.) </a:t>
            </a:r>
            <a:r>
              <a:rPr lang="en-US" sz="800" dirty="0"/>
              <a:t>Assign a document number from the using unit</a:t>
            </a:r>
          </a:p>
          <a:p>
            <a:pPr marL="0" indent="0">
              <a:buNone/>
            </a:pPr>
            <a:r>
              <a:rPr lang="en-US" sz="800" dirty="0"/>
              <a:t>document register.</a:t>
            </a:r>
          </a:p>
          <a:p>
            <a:pPr marL="0" indent="0">
              <a:buNone/>
            </a:pPr>
            <a:r>
              <a:rPr lang="en-US" sz="800" b="1" dirty="0"/>
              <a:t>(Columns “a” thru “m”.) </a:t>
            </a:r>
            <a:r>
              <a:rPr lang="en-US" sz="800" dirty="0"/>
              <a:t>For each product, enter the total issues</a:t>
            </a:r>
          </a:p>
          <a:p>
            <a:pPr marL="0" indent="0">
              <a:buNone/>
            </a:pPr>
            <a:r>
              <a:rPr lang="en-US" sz="800" dirty="0"/>
              <a:t>and receipts each day from DA Form 3643.</a:t>
            </a:r>
          </a:p>
          <a:p>
            <a:pPr marL="0" indent="0">
              <a:buNone/>
            </a:pPr>
            <a:r>
              <a:rPr lang="en-US" sz="800" b="1" dirty="0"/>
              <a:t>(Total.) </a:t>
            </a:r>
            <a:r>
              <a:rPr lang="en-US" sz="800" dirty="0"/>
              <a:t>After all entries for the month have been posted, total each</a:t>
            </a:r>
          </a:p>
          <a:p>
            <a:pPr marL="0" indent="0">
              <a:buNone/>
            </a:pPr>
            <a:r>
              <a:rPr lang="en-US" sz="800" dirty="0"/>
              <a:t>column.</a:t>
            </a:r>
          </a:p>
          <a:p>
            <a:pPr marL="0" indent="0">
              <a:buNone/>
            </a:pPr>
            <a:r>
              <a:rPr lang="en-US" sz="800" b="1" dirty="0"/>
              <a:t>(Total (Gal).) </a:t>
            </a:r>
            <a:r>
              <a:rPr lang="en-US" sz="800" dirty="0"/>
              <a:t>Convert total in column e to gallons, if necessary.</a:t>
            </a:r>
          </a:p>
          <a:p>
            <a:pPr marL="0" indent="0">
              <a:buNone/>
            </a:pPr>
            <a:r>
              <a:rPr lang="en-US" sz="800" b="1" dirty="0"/>
              <a:t>(Signature of Accountable Officer.) </a:t>
            </a:r>
            <a:r>
              <a:rPr lang="en-US" sz="800" dirty="0"/>
              <a:t>Enter signature of responsible</a:t>
            </a:r>
          </a:p>
          <a:p>
            <a:pPr marL="0" indent="0">
              <a:buNone/>
            </a:pPr>
            <a:r>
              <a:rPr lang="en-US" sz="800" dirty="0"/>
              <a:t>individual.</a:t>
            </a:r>
          </a:p>
          <a:p>
            <a:pPr marL="0" indent="0">
              <a:buNone/>
            </a:pPr>
            <a:r>
              <a:rPr lang="en-US" sz="800" b="1" dirty="0"/>
              <a:t>(Grade.) </a:t>
            </a:r>
            <a:r>
              <a:rPr lang="en-US" sz="800" dirty="0"/>
              <a:t>Enter pay grade of responsible individual.</a:t>
            </a:r>
          </a:p>
          <a:p>
            <a:pPr marL="0" indent="0">
              <a:buNone/>
            </a:pPr>
            <a:r>
              <a:rPr lang="en-US" sz="800" b="1" dirty="0"/>
              <a:t>(Posted to Stock Account By.) </a:t>
            </a:r>
            <a:r>
              <a:rPr lang="en-US" sz="800" dirty="0"/>
              <a:t>Enter signature of person posting</a:t>
            </a:r>
          </a:p>
          <a:p>
            <a:pPr marL="0" indent="0">
              <a:buNone/>
            </a:pPr>
            <a:r>
              <a:rPr lang="en-US" sz="800" dirty="0"/>
              <a:t>information to the MBPAS.</a:t>
            </a:r>
          </a:p>
          <a:p>
            <a:pPr marL="0" indent="0">
              <a:buNone/>
            </a:pPr>
            <a:r>
              <a:rPr lang="en-US" sz="800" b="1" dirty="0"/>
              <a:t>(Date.) </a:t>
            </a:r>
            <a:r>
              <a:rPr lang="en-US" sz="800" dirty="0"/>
              <a:t>Enter date posted to the MBPAS</a:t>
            </a:r>
          </a:p>
        </p:txBody>
      </p:sp>
    </p:spTree>
    <p:extLst>
      <p:ext uri="{BB962C8B-B14F-4D97-AF65-F5344CB8AC3E}">
        <p14:creationId xmlns:p14="http://schemas.microsoft.com/office/powerpoint/2010/main" val="1924816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1348-6 as a request for issue for an NSN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95800" cy="4525963"/>
          </a:xfrm>
        </p:spPr>
        <p:txBody>
          <a:bodyPr>
            <a:normAutofit fontScale="32500" lnSpcReduction="20000"/>
          </a:bodyPr>
          <a:lstStyle/>
          <a:p>
            <a:r>
              <a:rPr lang="en-US" dirty="0"/>
              <a:t>Legend for Figure 2-4;</a:t>
            </a:r>
          </a:p>
          <a:p>
            <a:r>
              <a:rPr lang="en-US" dirty="0"/>
              <a:t>Completion instructions by card column number for DD Form 1348-6</a:t>
            </a:r>
          </a:p>
          <a:p>
            <a:r>
              <a:rPr lang="en-US" dirty="0"/>
              <a:t>as a request for issue for an NSN item</a:t>
            </a:r>
          </a:p>
          <a:p>
            <a:r>
              <a:rPr lang="en-US" b="1" dirty="0"/>
              <a:t>(1-7) </a:t>
            </a:r>
            <a:r>
              <a:rPr lang="en-US" dirty="0"/>
              <a:t>Leave blank.</a:t>
            </a:r>
          </a:p>
          <a:p>
            <a:r>
              <a:rPr lang="en-US" b="1" dirty="0"/>
              <a:t>(8-20) </a:t>
            </a:r>
            <a:r>
              <a:rPr lang="en-US" dirty="0"/>
              <a:t>The NSN of the item requested.</a:t>
            </a:r>
          </a:p>
          <a:p>
            <a:r>
              <a:rPr lang="en-US" b="1" dirty="0"/>
              <a:t>(21-22) </a:t>
            </a:r>
            <a:r>
              <a:rPr lang="en-US" dirty="0"/>
              <a:t>Leave blank.</a:t>
            </a:r>
          </a:p>
          <a:p>
            <a:r>
              <a:rPr lang="en-US" b="1" dirty="0"/>
              <a:t>(23-24) </a:t>
            </a:r>
            <a:r>
              <a:rPr lang="en-US" dirty="0"/>
              <a:t>Enter the unit of issue.</a:t>
            </a:r>
          </a:p>
          <a:p>
            <a:r>
              <a:rPr lang="en-US" b="1" dirty="0"/>
              <a:t>(25-29) </a:t>
            </a:r>
            <a:r>
              <a:rPr lang="en-US" dirty="0"/>
              <a:t>Enter the quantity requested. Use all five positions. Enter</a:t>
            </a:r>
          </a:p>
          <a:p>
            <a:r>
              <a:rPr lang="en-US" dirty="0"/>
              <a:t>zeros (0) to the left of the quantity.</a:t>
            </a:r>
          </a:p>
          <a:p>
            <a:r>
              <a:rPr lang="en-US" b="1" dirty="0"/>
              <a:t>(30-35) </a:t>
            </a:r>
            <a:r>
              <a:rPr lang="en-US" dirty="0"/>
              <a:t>Enter the unit DODAAC.</a:t>
            </a:r>
          </a:p>
          <a:p>
            <a:r>
              <a:rPr lang="en-US" b="1" dirty="0"/>
              <a:t>(36-39) </a:t>
            </a:r>
            <a:r>
              <a:rPr lang="en-US" dirty="0"/>
              <a:t>Enter the Julian date.</a:t>
            </a:r>
          </a:p>
          <a:p>
            <a:r>
              <a:rPr lang="en-US" b="1" dirty="0"/>
              <a:t>(40-43) </a:t>
            </a:r>
            <a:r>
              <a:rPr lang="en-US" dirty="0"/>
              <a:t>Enter the serial number.</a:t>
            </a:r>
          </a:p>
          <a:p>
            <a:r>
              <a:rPr lang="en-US" b="1" dirty="0"/>
              <a:t>(44) </a:t>
            </a:r>
            <a:r>
              <a:rPr lang="en-US" dirty="0"/>
              <a:t>Enter demand code. Use “R” for recurring or “N” for nonrecurring.</a:t>
            </a:r>
          </a:p>
          <a:p>
            <a:r>
              <a:rPr lang="en-US" b="1" dirty="0"/>
              <a:t>(45-53) </a:t>
            </a:r>
            <a:r>
              <a:rPr lang="en-US" dirty="0"/>
              <a:t>Leave blank.</a:t>
            </a:r>
          </a:p>
          <a:p>
            <a:r>
              <a:rPr lang="en-US" b="1" dirty="0"/>
              <a:t>(54-56) </a:t>
            </a:r>
            <a:r>
              <a:rPr lang="en-US" dirty="0"/>
              <a:t>Enter the proper End Item Code in cc54-56. EIC’s are listed</a:t>
            </a:r>
          </a:p>
          <a:p>
            <a:r>
              <a:rPr lang="en-US" dirty="0"/>
              <a:t>16 DA PAM 710–2–1 • 31 December 1997</a:t>
            </a:r>
          </a:p>
          <a:p>
            <a:r>
              <a:rPr lang="en-US" dirty="0"/>
              <a:t>in the AMDF for most major end item NSNs but not for repair part</a:t>
            </a:r>
          </a:p>
          <a:p>
            <a:r>
              <a:rPr lang="en-US" dirty="0"/>
              <a:t>NSN’s. Use the EIC that identifies the major end item for which the</a:t>
            </a:r>
          </a:p>
          <a:p>
            <a:r>
              <a:rPr lang="en-US" dirty="0"/>
              <a:t>request applies. For example, if the part is being applied to a radio</a:t>
            </a:r>
          </a:p>
          <a:p>
            <a:r>
              <a:rPr lang="en-US" dirty="0"/>
              <a:t>which is installed on a truck, use the EIC for the radio, not the truck. If</a:t>
            </a:r>
          </a:p>
          <a:p>
            <a:r>
              <a:rPr lang="en-US" dirty="0"/>
              <a:t>an EIC has not been assigned to the end item, leave blank.</a:t>
            </a:r>
          </a:p>
          <a:p>
            <a:r>
              <a:rPr lang="en-US" b="1" dirty="0"/>
              <a:t>(57-59) </a:t>
            </a:r>
            <a:r>
              <a:rPr lang="en-US" dirty="0"/>
              <a:t>Enter project code if assigned. Otherwise, leave blank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800600" y="1600200"/>
            <a:ext cx="3810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 smtClean="0"/>
              <a:t>(60-61) </a:t>
            </a:r>
            <a:r>
              <a:rPr lang="en-US" sz="800" dirty="0" smtClean="0"/>
              <a:t>Enter the priority designator.</a:t>
            </a:r>
          </a:p>
          <a:p>
            <a:r>
              <a:rPr lang="en-US" sz="800" b="1" dirty="0" smtClean="0"/>
              <a:t>(62-64) </a:t>
            </a:r>
            <a:r>
              <a:rPr lang="en-US" sz="800" dirty="0" smtClean="0"/>
              <a:t>Enter required delivery date or leave blank. Enter “999” for</a:t>
            </a:r>
          </a:p>
          <a:p>
            <a:r>
              <a:rPr lang="en-US" sz="800" dirty="0" smtClean="0"/>
              <a:t>NMCS requests requiring expedited handling originating overseas (or</a:t>
            </a:r>
          </a:p>
          <a:p>
            <a:r>
              <a:rPr lang="pt-BR" sz="800" dirty="0" smtClean="0"/>
              <a:t>i n C O N U S u n i t s d e p l o y i n g w i t h i n 3 0 d a y s ) . F o r a l l o t h e r N M C S /</a:t>
            </a:r>
          </a:p>
          <a:p>
            <a:r>
              <a:rPr lang="en-US" sz="800" dirty="0" smtClean="0"/>
              <a:t>ANMCS requests, enter “N” for NMCS or “E” for ANMCS in cc 62.</a:t>
            </a:r>
          </a:p>
          <a:p>
            <a:r>
              <a:rPr lang="en-US" sz="800" dirty="0" smtClean="0"/>
              <a:t>Entries in cc 63-64 may indicate short required delivery date. When</a:t>
            </a:r>
          </a:p>
          <a:p>
            <a:r>
              <a:rPr lang="en-US" sz="800" dirty="0" smtClean="0"/>
              <a:t>short RDDs are used, enter the number of days within which the</a:t>
            </a:r>
          </a:p>
          <a:p>
            <a:r>
              <a:rPr lang="en-US" sz="800" dirty="0" smtClean="0"/>
              <a:t>materiel is required.</a:t>
            </a:r>
          </a:p>
          <a:p>
            <a:r>
              <a:rPr lang="en-US" sz="800" b="1" dirty="0" smtClean="0"/>
              <a:t>(65-66) </a:t>
            </a:r>
            <a:r>
              <a:rPr lang="en-US" sz="800" dirty="0" smtClean="0"/>
              <a:t>Enter the proper advice code (app B) to give specific instructions</a:t>
            </a:r>
          </a:p>
          <a:p>
            <a:r>
              <a:rPr lang="en-US" sz="800" dirty="0" smtClean="0"/>
              <a:t>to the source of supply. Otherwise, leave blank.</a:t>
            </a:r>
          </a:p>
          <a:p>
            <a:r>
              <a:rPr lang="en-US" sz="800" b="1" dirty="0" smtClean="0"/>
              <a:t>(67-80) </a:t>
            </a:r>
            <a:r>
              <a:rPr lang="en-US" sz="800" dirty="0" smtClean="0"/>
              <a:t>Leave blank.</a:t>
            </a:r>
          </a:p>
          <a:p>
            <a:r>
              <a:rPr lang="en-US" sz="800" b="1" dirty="0" smtClean="0"/>
              <a:t>Identification Data Section</a:t>
            </a:r>
          </a:p>
          <a:p>
            <a:r>
              <a:rPr lang="en-US" sz="800" i="1" dirty="0" smtClean="0"/>
              <a:t>Note.</a:t>
            </a:r>
          </a:p>
          <a:p>
            <a:r>
              <a:rPr lang="en-US" sz="800" dirty="0" smtClean="0"/>
              <a:t>1. Complete blocks 2 through 9 with as much data as possible.</a:t>
            </a:r>
          </a:p>
          <a:p>
            <a:r>
              <a:rPr lang="en-US" sz="800" dirty="0" smtClean="0"/>
              <a:t>2. Use block number 11 (“Remarks”), as required. Enter notations for fund</a:t>
            </a:r>
          </a:p>
          <a:p>
            <a:r>
              <a:rPr lang="en-US" sz="800" dirty="0" smtClean="0"/>
              <a:t>cite, fund available, and validation for procurement purposes if needed. Enter</a:t>
            </a:r>
          </a:p>
          <a:p>
            <a:r>
              <a:rPr lang="en-US" sz="800" dirty="0" smtClean="0"/>
              <a:t>the date and signature of receipting person when DD Form 1348-6 is used</a:t>
            </a:r>
          </a:p>
          <a:p>
            <a:r>
              <a:rPr lang="en-US" sz="800" dirty="0" smtClean="0"/>
              <a:t>for issue purposes.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4750607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DA Form 4702–R,</a:t>
            </a:r>
            <a:br>
              <a:rPr lang="en-US" sz="3200" dirty="0"/>
            </a:br>
            <a:r>
              <a:rPr lang="en-US" sz="3200" dirty="0"/>
              <a:t>(Monthly Bulk Petroleum Accounting Summary)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dirty="0"/>
              <a:t>Legend for Figure 12-6;</a:t>
            </a:r>
          </a:p>
          <a:p>
            <a:pPr marL="0" indent="0">
              <a:buNone/>
            </a:pPr>
            <a:r>
              <a:rPr lang="en-US" dirty="0"/>
              <a:t>Completion instructions by block or column for DA Form 4702–R,</a:t>
            </a:r>
          </a:p>
          <a:p>
            <a:pPr marL="0" indent="0">
              <a:buNone/>
            </a:pPr>
            <a:r>
              <a:rPr lang="en-US" dirty="0"/>
              <a:t>(Monthly Bulk Petroleum Accounting Summary)</a:t>
            </a:r>
          </a:p>
          <a:p>
            <a:pPr marL="0" indent="0">
              <a:buNone/>
            </a:pPr>
            <a:r>
              <a:rPr lang="en-US" b="1" dirty="0"/>
              <a:t>(Post, Camp or Station.) </a:t>
            </a:r>
            <a:r>
              <a:rPr lang="en-US" dirty="0"/>
              <a:t>Enter the name of the post, camp or station</a:t>
            </a:r>
          </a:p>
          <a:p>
            <a:pPr marL="0" indent="0">
              <a:buNone/>
            </a:pPr>
            <a:r>
              <a:rPr lang="en-US" dirty="0"/>
              <a:t>where inventory </a:t>
            </a:r>
            <a:r>
              <a:rPr lang="en-US" dirty="0" err="1"/>
              <a:t>occured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/>
              <a:t>(Property Account Number.) </a:t>
            </a:r>
            <a:r>
              <a:rPr lang="en-US" dirty="0"/>
              <a:t>Enter the unit identifier code.</a:t>
            </a:r>
          </a:p>
          <a:p>
            <a:pPr marL="0" indent="0">
              <a:buNone/>
            </a:pPr>
            <a:r>
              <a:rPr lang="en-US" b="1" dirty="0"/>
              <a:t>(Period of Report.) </a:t>
            </a:r>
            <a:r>
              <a:rPr lang="en-US" dirty="0"/>
              <a:t>Enter the beginning date (From) and the ending</a:t>
            </a:r>
          </a:p>
          <a:p>
            <a:pPr marL="0" indent="0">
              <a:buNone/>
            </a:pPr>
            <a:r>
              <a:rPr lang="en-US" dirty="0"/>
              <a:t>date (To) for this inventory period.</a:t>
            </a:r>
          </a:p>
          <a:p>
            <a:pPr marL="0" indent="0">
              <a:buNone/>
            </a:pPr>
            <a:r>
              <a:rPr lang="en-US" b="1" dirty="0"/>
              <a:t>(Products.) </a:t>
            </a:r>
            <a:r>
              <a:rPr lang="en-US" dirty="0"/>
              <a:t>Enter the NSN and product nomenclature for each product</a:t>
            </a:r>
          </a:p>
          <a:p>
            <a:pPr marL="0" indent="0">
              <a:buNone/>
            </a:pPr>
            <a:r>
              <a:rPr lang="en-US" dirty="0"/>
              <a:t>to be reported.</a:t>
            </a:r>
          </a:p>
          <a:p>
            <a:pPr marL="0" indent="0">
              <a:buNone/>
            </a:pPr>
            <a:r>
              <a:rPr lang="en-US" b="1" dirty="0"/>
              <a:t>(Opening Inventory.) </a:t>
            </a:r>
            <a:r>
              <a:rPr lang="en-US" dirty="0"/>
              <a:t>The number is the physical inventory quantity</a:t>
            </a:r>
          </a:p>
          <a:p>
            <a:pPr marL="0" indent="0">
              <a:buNone/>
            </a:pPr>
            <a:r>
              <a:rPr lang="en-US" dirty="0"/>
              <a:t>from the previous month’s closing inventory block.</a:t>
            </a:r>
          </a:p>
          <a:p>
            <a:pPr marL="0" indent="0">
              <a:buNone/>
            </a:pPr>
            <a:r>
              <a:rPr lang="en-US" b="1" dirty="0"/>
              <a:t>(Receipts.) </a:t>
            </a:r>
            <a:r>
              <a:rPr lang="en-US" dirty="0"/>
              <a:t>This number is the total of the RECEIPT (GALS) column</a:t>
            </a:r>
          </a:p>
          <a:p>
            <a:pPr marL="0" indent="0">
              <a:buNone/>
            </a:pPr>
            <a:r>
              <a:rPr lang="en-US" dirty="0"/>
              <a:t>(including defuels) on DA Form 3644.</a:t>
            </a:r>
          </a:p>
          <a:p>
            <a:pPr marL="0" indent="0">
              <a:buNone/>
            </a:pPr>
            <a:r>
              <a:rPr lang="en-US" b="1" dirty="0"/>
              <a:t>(Issues.) </a:t>
            </a:r>
            <a:r>
              <a:rPr lang="en-US" dirty="0"/>
              <a:t>This number is the total of the ISSUE (GALS) column on DA</a:t>
            </a:r>
          </a:p>
          <a:p>
            <a:pPr marL="0" indent="0">
              <a:buNone/>
            </a:pPr>
            <a:r>
              <a:rPr lang="en-US" dirty="0"/>
              <a:t>Form 3644.</a:t>
            </a:r>
          </a:p>
          <a:p>
            <a:pPr marL="0" indent="0">
              <a:buNone/>
            </a:pPr>
            <a:r>
              <a:rPr lang="en-US" b="1" dirty="0"/>
              <a:t>(Closing Book Balance.) </a:t>
            </a:r>
            <a:r>
              <a:rPr lang="en-US" dirty="0"/>
              <a:t>Calculate this balance by taking the Opening</a:t>
            </a:r>
          </a:p>
          <a:p>
            <a:pPr marL="0" indent="0">
              <a:buNone/>
            </a:pPr>
            <a:r>
              <a:rPr lang="en-US" dirty="0"/>
              <a:t>Inventory (block a) plus the total Receipts (block b) minus the total</a:t>
            </a:r>
          </a:p>
          <a:p>
            <a:pPr marL="0" indent="0">
              <a:buNone/>
            </a:pPr>
            <a:r>
              <a:rPr lang="en-US" dirty="0"/>
              <a:t>Issues (block c).</a:t>
            </a:r>
          </a:p>
          <a:p>
            <a:pPr marL="0" indent="0">
              <a:buNone/>
            </a:pPr>
            <a:r>
              <a:rPr lang="en-US" b="1" dirty="0"/>
              <a:t>(Physical Closing Inventory.) </a:t>
            </a:r>
            <a:r>
              <a:rPr lang="en-US" dirty="0"/>
              <a:t>Obtain this quantity by taking a physical</a:t>
            </a:r>
          </a:p>
          <a:p>
            <a:pPr marL="0" indent="0">
              <a:buNone/>
            </a:pPr>
            <a:r>
              <a:rPr lang="en-US" dirty="0"/>
              <a:t>inventory of all bulk petroleum products on hand.</a:t>
            </a:r>
          </a:p>
          <a:p>
            <a:pPr marL="0" indent="0">
              <a:buNone/>
            </a:pPr>
            <a:r>
              <a:rPr lang="en-US" b="1" dirty="0"/>
              <a:t>(Monthly Gain/Loss.) </a:t>
            </a:r>
            <a:r>
              <a:rPr lang="en-US" dirty="0"/>
              <a:t>Obtain this figure by calculating the difference</a:t>
            </a:r>
          </a:p>
          <a:p>
            <a:pPr marL="0" indent="0">
              <a:buNone/>
            </a:pPr>
            <a:r>
              <a:rPr lang="en-US" dirty="0"/>
              <a:t>between the Physical Closing Inventory (block e) and the Closing</a:t>
            </a:r>
          </a:p>
          <a:p>
            <a:pPr marL="0" indent="0">
              <a:buNone/>
            </a:pPr>
            <a:r>
              <a:rPr lang="en-US" dirty="0"/>
              <a:t>Book Balance (block d). Reflect losses with a minus sign and reflect</a:t>
            </a:r>
          </a:p>
          <a:p>
            <a:pPr marL="0" indent="0">
              <a:buNone/>
            </a:pPr>
            <a:r>
              <a:rPr lang="en-US" dirty="0"/>
              <a:t>gains with a plus sign.</a:t>
            </a:r>
          </a:p>
          <a:p>
            <a:pPr marL="0" indent="0">
              <a:buNone/>
            </a:pPr>
            <a:r>
              <a:rPr lang="pt-BR" b="1" dirty="0"/>
              <a:t>( M a x i m u m A l l o w a b l e G a i n / L o s s . ) </a:t>
            </a:r>
            <a:r>
              <a:rPr lang="pt-BR" dirty="0"/>
              <a:t>( S e e S e c t i o n V I , p a r a g r a p h</a:t>
            </a:r>
          </a:p>
          <a:p>
            <a:pPr marL="0" indent="0">
              <a:buNone/>
            </a:pPr>
            <a:r>
              <a:rPr lang="en-US" dirty="0"/>
              <a:t>12–22 in this chapter.) Calculate the Maximum Allowable Gain/Loss of</a:t>
            </a:r>
          </a:p>
          <a:p>
            <a:pPr marL="0" indent="0">
              <a:buNone/>
            </a:pPr>
            <a:r>
              <a:rPr lang="pt-BR" dirty="0"/>
              <a:t>A V G A S , M O G A S , a n d j e t f u e l s b y a d d i n g t h e O p e n i n g I n v e n t o r y</a:t>
            </a:r>
          </a:p>
          <a:p>
            <a:pPr marL="0" indent="0">
              <a:buNone/>
            </a:pPr>
            <a:r>
              <a:rPr lang="en-US" dirty="0"/>
              <a:t>(block a) to the Receipts (block b) and multiplying this total by .01. The</a:t>
            </a:r>
          </a:p>
          <a:p>
            <a:pPr marL="0" indent="0">
              <a:buNone/>
            </a:pPr>
            <a:r>
              <a:rPr lang="en-US" dirty="0"/>
              <a:t>maximum allowable gain/loss for all other products is calculated by</a:t>
            </a:r>
          </a:p>
          <a:p>
            <a:pPr marL="0" indent="0">
              <a:buNone/>
            </a:pPr>
            <a:r>
              <a:rPr lang="en-US" dirty="0"/>
              <a:t>adding the opening inventory (block a) to the receipts (block b) and</a:t>
            </a:r>
          </a:p>
          <a:p>
            <a:pPr marL="0" indent="0">
              <a:buNone/>
            </a:pPr>
            <a:r>
              <a:rPr lang="en-US" dirty="0"/>
              <a:t>multiplying the total by .005.</a:t>
            </a:r>
          </a:p>
          <a:p>
            <a:pPr marL="0" indent="0">
              <a:buNone/>
            </a:pPr>
            <a:r>
              <a:rPr lang="en-US" b="1" dirty="0"/>
              <a:t>(Remarks.) </a:t>
            </a:r>
            <a:r>
              <a:rPr lang="en-US" dirty="0"/>
              <a:t>Use this block to record any explanations that the accountable/</a:t>
            </a:r>
          </a:p>
          <a:p>
            <a:pPr marL="0" indent="0">
              <a:buNone/>
            </a:pPr>
            <a:r>
              <a:rPr lang="en-US" dirty="0"/>
              <a:t>responsible officer makes to clarify data on this form.</a:t>
            </a:r>
          </a:p>
          <a:p>
            <a:pPr marL="0" indent="0">
              <a:buNone/>
            </a:pPr>
            <a:r>
              <a:rPr lang="en-US" b="1" dirty="0"/>
              <a:t>Name/Grade of Accountable Officer.) </a:t>
            </a:r>
            <a:r>
              <a:rPr lang="en-US" dirty="0"/>
              <a:t>Type or print in this block the</a:t>
            </a:r>
          </a:p>
          <a:p>
            <a:pPr marL="0" indent="0">
              <a:buNone/>
            </a:pPr>
            <a:r>
              <a:rPr lang="en-US" dirty="0"/>
              <a:t>name and grade of the responsible individual.</a:t>
            </a:r>
          </a:p>
          <a:p>
            <a:pPr marL="0" indent="0">
              <a:buNone/>
            </a:pPr>
            <a:r>
              <a:rPr lang="en-US" b="1" dirty="0"/>
              <a:t>(Signature.) </a:t>
            </a:r>
            <a:r>
              <a:rPr lang="en-US" dirty="0"/>
              <a:t>Enter signature of the responsible individual.</a:t>
            </a:r>
          </a:p>
          <a:p>
            <a:pPr marL="0" indent="0">
              <a:buNone/>
            </a:pPr>
            <a:r>
              <a:rPr lang="en-US" b="1" dirty="0"/>
              <a:t>(Date.) </a:t>
            </a:r>
            <a:r>
              <a:rPr lang="en-US" dirty="0"/>
              <a:t>Enter date signed by the responsible individual.</a:t>
            </a:r>
          </a:p>
          <a:p>
            <a:pPr marL="0" indent="0">
              <a:buNone/>
            </a:pPr>
            <a:r>
              <a:rPr lang="en-US" b="1" dirty="0"/>
              <a:t>(Name/Grade of Approving Officer.) </a:t>
            </a:r>
            <a:r>
              <a:rPr lang="en-US" dirty="0"/>
              <a:t>Type or print in this block the</a:t>
            </a:r>
          </a:p>
          <a:p>
            <a:pPr marL="0" indent="0">
              <a:buNone/>
            </a:pPr>
            <a:r>
              <a:rPr lang="en-US" dirty="0"/>
              <a:t>name and grade of the approving authority.</a:t>
            </a:r>
          </a:p>
          <a:p>
            <a:pPr marL="0" indent="0">
              <a:buNone/>
            </a:pPr>
            <a:r>
              <a:rPr lang="en-US" b="1" dirty="0"/>
              <a:t>(Signature.) </a:t>
            </a:r>
            <a:r>
              <a:rPr lang="en-US" dirty="0"/>
              <a:t>Enter signature of the approving authority.</a:t>
            </a:r>
          </a:p>
          <a:p>
            <a:pPr marL="0" indent="0">
              <a:buNone/>
            </a:pPr>
            <a:r>
              <a:rPr lang="en-US" b="1" dirty="0"/>
              <a:t>(Date.) </a:t>
            </a:r>
            <a:r>
              <a:rPr lang="en-US" dirty="0"/>
              <a:t>Enter date signed by the approving </a:t>
            </a:r>
            <a:r>
              <a:rPr lang="en-US" dirty="0" smtClean="0"/>
              <a:t>authority.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45191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DA Form 5830–R, POL</a:t>
            </a:r>
            <a:br>
              <a:rPr lang="en-US" sz="3200" dirty="0"/>
            </a:br>
            <a:r>
              <a:rPr lang="en-US" sz="3200" dirty="0"/>
              <a:t>Credit Card/AVFUEL </a:t>
            </a:r>
            <a:r>
              <a:rPr lang="en-US" sz="3200" dirty="0" err="1"/>
              <a:t>Identaplate</a:t>
            </a:r>
            <a:r>
              <a:rPr lang="en-US" sz="3200" dirty="0"/>
              <a:t> Control Log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Legend for Figure 12-8;</a:t>
            </a:r>
          </a:p>
          <a:p>
            <a:pPr marL="0" indent="0">
              <a:buNone/>
            </a:pPr>
            <a:r>
              <a:rPr lang="en-US" dirty="0"/>
              <a:t>Completion Instructions by column or block for DA Form 5830–R, POL</a:t>
            </a:r>
          </a:p>
          <a:p>
            <a:pPr marL="0" indent="0">
              <a:buNone/>
            </a:pPr>
            <a:r>
              <a:rPr lang="en-US" dirty="0"/>
              <a:t>Credit Card/AVFUEL </a:t>
            </a:r>
            <a:r>
              <a:rPr lang="en-US" dirty="0" err="1"/>
              <a:t>Identaplate</a:t>
            </a:r>
            <a:r>
              <a:rPr lang="en-US" dirty="0"/>
              <a:t> Control Log</a:t>
            </a:r>
          </a:p>
          <a:p>
            <a:pPr marL="0" indent="0">
              <a:buNone/>
            </a:pPr>
            <a:r>
              <a:rPr lang="en-US" b="1" dirty="0"/>
              <a:t>(1) Card Serial Number. </a:t>
            </a:r>
            <a:r>
              <a:rPr lang="en-US" dirty="0"/>
              <a:t>Enter serial number of SF 149 or DD Form</a:t>
            </a:r>
          </a:p>
          <a:p>
            <a:pPr marL="0" indent="0">
              <a:buNone/>
            </a:pPr>
            <a:r>
              <a:rPr lang="en-US" dirty="0"/>
              <a:t>1896 or DD Form 1897.</a:t>
            </a:r>
          </a:p>
          <a:p>
            <a:pPr marL="0" indent="0">
              <a:buNone/>
            </a:pPr>
            <a:r>
              <a:rPr lang="en-US" b="1" dirty="0"/>
              <a:t>(2) Vehicle/Aircraft Number or USA Registration Number. </a:t>
            </a:r>
            <a:r>
              <a:rPr lang="en-US" dirty="0"/>
              <a:t>Enter</a:t>
            </a:r>
          </a:p>
          <a:p>
            <a:pPr marL="0" indent="0">
              <a:buNone/>
            </a:pPr>
            <a:r>
              <a:rPr lang="en-US" dirty="0"/>
              <a:t>the vehicle number, the aircraft number, or the U.S. Army Registration</a:t>
            </a:r>
          </a:p>
          <a:p>
            <a:pPr marL="0" indent="0">
              <a:buNone/>
            </a:pPr>
            <a:r>
              <a:rPr lang="en-US" dirty="0"/>
              <a:t>number.</a:t>
            </a:r>
          </a:p>
          <a:p>
            <a:pPr marL="0" indent="0">
              <a:buNone/>
            </a:pPr>
            <a:r>
              <a:rPr lang="en-US" b="1" dirty="0"/>
              <a:t>(3a,b) Rank/Signature. </a:t>
            </a:r>
            <a:r>
              <a:rPr lang="en-US" dirty="0"/>
              <a:t>The person receiving the card enters rank</a:t>
            </a:r>
          </a:p>
          <a:p>
            <a:pPr marL="0" indent="0">
              <a:buNone/>
            </a:pPr>
            <a:r>
              <a:rPr lang="en-US" dirty="0"/>
              <a:t>and signature.</a:t>
            </a:r>
          </a:p>
          <a:p>
            <a:pPr marL="0" indent="0">
              <a:buNone/>
            </a:pPr>
            <a:r>
              <a:rPr lang="en-US" b="1" dirty="0"/>
              <a:t>(4) Issued By. </a:t>
            </a:r>
            <a:r>
              <a:rPr lang="en-US" dirty="0"/>
              <a:t>Enter the name of the individual issuing the card.</a:t>
            </a:r>
          </a:p>
          <a:p>
            <a:pPr marL="0" indent="0">
              <a:buNone/>
            </a:pPr>
            <a:r>
              <a:rPr lang="en-US" b="1" dirty="0"/>
              <a:t>(5a,b) Date/Time Out. </a:t>
            </a:r>
            <a:r>
              <a:rPr lang="en-US" dirty="0"/>
              <a:t>Enter the date and time the card was signed</a:t>
            </a:r>
          </a:p>
          <a:p>
            <a:pPr marL="0" indent="0">
              <a:buNone/>
            </a:pPr>
            <a:r>
              <a:rPr lang="en-US" dirty="0"/>
              <a:t>out.</a:t>
            </a:r>
          </a:p>
          <a:p>
            <a:pPr marL="0" indent="0">
              <a:buNone/>
            </a:pPr>
            <a:r>
              <a:rPr lang="en-US" b="1" dirty="0"/>
              <a:t>(6a,b) Date/Time In. </a:t>
            </a:r>
            <a:r>
              <a:rPr lang="en-US" dirty="0"/>
              <a:t>Enter the date and time the card was returned.</a:t>
            </a:r>
          </a:p>
          <a:p>
            <a:pPr marL="0" indent="0">
              <a:buNone/>
            </a:pPr>
            <a:r>
              <a:rPr lang="en-US" b="1" dirty="0"/>
              <a:t>(7) Received By. </a:t>
            </a:r>
            <a:r>
              <a:rPr lang="en-US" dirty="0"/>
              <a:t>Enter the name of the individual receiving the card</a:t>
            </a:r>
          </a:p>
        </p:txBody>
      </p:sp>
    </p:spTree>
    <p:extLst>
      <p:ext uri="{BB962C8B-B14F-4D97-AF65-F5344CB8AC3E}">
        <p14:creationId xmlns:p14="http://schemas.microsoft.com/office/powerpoint/2010/main" val="78544760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DA Form 5831–R,</a:t>
            </a:r>
            <a:br>
              <a:rPr lang="en-US" sz="3200" dirty="0"/>
            </a:br>
            <a:r>
              <a:rPr lang="en-US" sz="3200" dirty="0"/>
              <a:t>Petroleum Product Inventory Control Sheet.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/>
              <a:t>Legend for Figure 12-10;</a:t>
            </a:r>
          </a:p>
          <a:p>
            <a:pPr marL="0" indent="0">
              <a:buNone/>
            </a:pPr>
            <a:r>
              <a:rPr lang="en-US" dirty="0"/>
              <a:t>Completion Instructions by column or block for DA Form 5831–R,</a:t>
            </a:r>
          </a:p>
          <a:p>
            <a:pPr marL="0" indent="0">
              <a:buNone/>
            </a:pPr>
            <a:r>
              <a:rPr lang="en-US" dirty="0"/>
              <a:t>Petroleum Product Inventory Control Sheet.</a:t>
            </a:r>
          </a:p>
          <a:p>
            <a:pPr marL="0" indent="0">
              <a:buNone/>
            </a:pPr>
            <a:r>
              <a:rPr lang="en-US" b="1" dirty="0"/>
              <a:t>(1) POL Product. </a:t>
            </a:r>
            <a:r>
              <a:rPr lang="en-US" dirty="0"/>
              <a:t>Enter product nomenclature.</a:t>
            </a:r>
          </a:p>
          <a:p>
            <a:pPr marL="0" indent="0">
              <a:buNone/>
            </a:pPr>
            <a:r>
              <a:rPr lang="en-US" b="1" dirty="0"/>
              <a:t>(2) Month/Year. </a:t>
            </a:r>
            <a:r>
              <a:rPr lang="en-US" dirty="0"/>
              <a:t>Enter Month and Year.</a:t>
            </a:r>
          </a:p>
          <a:p>
            <a:pPr marL="0" indent="0">
              <a:buNone/>
            </a:pPr>
            <a:r>
              <a:rPr lang="en-US" b="1" dirty="0"/>
              <a:t>(3) Organization. </a:t>
            </a:r>
            <a:r>
              <a:rPr lang="en-US" dirty="0"/>
              <a:t>Enter the name of the organization.</a:t>
            </a:r>
          </a:p>
          <a:p>
            <a:pPr marL="0" indent="0">
              <a:buNone/>
            </a:pPr>
            <a:r>
              <a:rPr lang="en-US" b="1" dirty="0"/>
              <a:t>(4) Tank Capacity. </a:t>
            </a:r>
            <a:r>
              <a:rPr lang="en-US" dirty="0"/>
              <a:t>Enter tank Capacity in U.S. gallons.</a:t>
            </a:r>
          </a:p>
          <a:p>
            <a:pPr marL="0" indent="0">
              <a:buNone/>
            </a:pPr>
            <a:r>
              <a:rPr lang="en-US" b="1" dirty="0"/>
              <a:t>(5a) Prior Balance. </a:t>
            </a:r>
            <a:r>
              <a:rPr lang="en-US" dirty="0"/>
              <a:t>Enter previous day closing physical inventory.</a:t>
            </a:r>
          </a:p>
          <a:p>
            <a:pPr marL="0" indent="0">
              <a:buNone/>
            </a:pPr>
            <a:r>
              <a:rPr lang="en-US" b="1" dirty="0"/>
              <a:t>(5b) Quantity Received, Column b. </a:t>
            </a:r>
            <a:r>
              <a:rPr lang="en-US" dirty="0"/>
              <a:t>Enter total gallons received this</a:t>
            </a:r>
          </a:p>
          <a:p>
            <a:pPr marL="0" indent="0">
              <a:buNone/>
            </a:pPr>
            <a:r>
              <a:rPr lang="en-US" dirty="0"/>
              <a:t>date.</a:t>
            </a:r>
          </a:p>
          <a:p>
            <a:pPr marL="0" indent="0">
              <a:buNone/>
            </a:pPr>
            <a:r>
              <a:rPr lang="en-US" b="1" dirty="0"/>
              <a:t>(5c) Issued, Column c. </a:t>
            </a:r>
            <a:r>
              <a:rPr lang="en-US" dirty="0"/>
              <a:t>Enter total gallons issued this date.</a:t>
            </a:r>
          </a:p>
          <a:p>
            <a:pPr marL="0" indent="0">
              <a:buNone/>
            </a:pPr>
            <a:r>
              <a:rPr lang="en-US" b="1" dirty="0"/>
              <a:t>(5d) Balance, Column d. </a:t>
            </a:r>
            <a:r>
              <a:rPr lang="en-US" dirty="0"/>
              <a:t>Add daily receipts to previous balance then</a:t>
            </a:r>
          </a:p>
          <a:p>
            <a:pPr marL="0" indent="0">
              <a:buNone/>
            </a:pPr>
            <a:r>
              <a:rPr lang="en-US" dirty="0"/>
              <a:t>subtract daily issue.</a:t>
            </a:r>
          </a:p>
          <a:p>
            <a:pPr marL="0" indent="0">
              <a:buNone/>
            </a:pPr>
            <a:r>
              <a:rPr lang="en-US" b="1" dirty="0"/>
              <a:t>(5e) Meter Start, Column e. </a:t>
            </a:r>
            <a:r>
              <a:rPr lang="en-US" dirty="0"/>
              <a:t>Enter beginning meter reading for this</a:t>
            </a:r>
          </a:p>
          <a:p>
            <a:pPr marL="0" indent="0">
              <a:buNone/>
            </a:pPr>
            <a:r>
              <a:rPr lang="en-US" dirty="0"/>
              <a:t>date.</a:t>
            </a:r>
          </a:p>
          <a:p>
            <a:pPr marL="0" indent="0">
              <a:buNone/>
            </a:pPr>
            <a:r>
              <a:rPr lang="en-US" b="1" dirty="0"/>
              <a:t>(5f) Meter Closing Column f. </a:t>
            </a:r>
            <a:r>
              <a:rPr lang="en-US" dirty="0"/>
              <a:t>Enter closing meter reading for this</a:t>
            </a:r>
          </a:p>
          <a:p>
            <a:pPr marL="0" indent="0">
              <a:buNone/>
            </a:pPr>
            <a:r>
              <a:rPr lang="en-US" dirty="0"/>
              <a:t>date.</a:t>
            </a:r>
          </a:p>
          <a:p>
            <a:pPr marL="0" indent="0">
              <a:buNone/>
            </a:pPr>
            <a:r>
              <a:rPr lang="en-US" b="1" dirty="0"/>
              <a:t>(5g) Meter Check, Column g. </a:t>
            </a:r>
            <a:r>
              <a:rPr lang="en-US" dirty="0"/>
              <a:t>Verify that daily issues added to beginning</a:t>
            </a:r>
          </a:p>
          <a:p>
            <a:pPr marL="0" indent="0">
              <a:buNone/>
            </a:pPr>
            <a:r>
              <a:rPr lang="en-US" dirty="0"/>
              <a:t>meter reading equals closing meter reading.</a:t>
            </a:r>
          </a:p>
          <a:p>
            <a:pPr marL="0" indent="0">
              <a:buNone/>
            </a:pPr>
            <a:r>
              <a:rPr lang="en-US" b="1" dirty="0"/>
              <a:t>(6a) </a:t>
            </a:r>
            <a:r>
              <a:rPr lang="en-US" b="1" dirty="0" err="1"/>
              <a:t>Innage</a:t>
            </a:r>
            <a:r>
              <a:rPr lang="en-US" b="1" dirty="0"/>
              <a:t> Gauge, Column h. </a:t>
            </a:r>
            <a:r>
              <a:rPr lang="en-US" dirty="0"/>
              <a:t>Enter physical </a:t>
            </a:r>
            <a:r>
              <a:rPr lang="en-US" dirty="0" err="1"/>
              <a:t>innage</a:t>
            </a:r>
            <a:r>
              <a:rPr lang="en-US" dirty="0"/>
              <a:t> gauge (measured</a:t>
            </a:r>
          </a:p>
          <a:p>
            <a:pPr marL="0" indent="0">
              <a:buNone/>
            </a:pPr>
            <a:r>
              <a:rPr lang="en-US" dirty="0"/>
              <a:t>quantity in tank).</a:t>
            </a:r>
          </a:p>
          <a:p>
            <a:pPr marL="0" indent="0">
              <a:buNone/>
            </a:pPr>
            <a:r>
              <a:rPr lang="en-US" b="1" dirty="0"/>
              <a:t>(6b) Water Volume, Column </a:t>
            </a:r>
            <a:r>
              <a:rPr lang="en-US" b="1" dirty="0" err="1"/>
              <a:t>i</a:t>
            </a:r>
            <a:r>
              <a:rPr lang="en-US" b="1" dirty="0"/>
              <a:t>. </a:t>
            </a:r>
            <a:r>
              <a:rPr lang="en-US" dirty="0"/>
              <a:t>Entered measured quantity of water</a:t>
            </a:r>
          </a:p>
          <a:p>
            <a:pPr marL="0" indent="0">
              <a:buNone/>
            </a:pPr>
            <a:r>
              <a:rPr lang="en-US" dirty="0"/>
              <a:t>in tank.</a:t>
            </a:r>
          </a:p>
          <a:p>
            <a:pPr marL="0" indent="0">
              <a:buNone/>
            </a:pPr>
            <a:r>
              <a:rPr lang="en-US" dirty="0"/>
              <a:t>DA PAM 710–2–1 • 31 December 1997 187</a:t>
            </a:r>
          </a:p>
          <a:p>
            <a:pPr marL="0" indent="0">
              <a:buNone/>
            </a:pPr>
            <a:r>
              <a:rPr lang="en-US" b="1" dirty="0"/>
              <a:t>(6c) Closing Balance, Column j. </a:t>
            </a:r>
            <a:r>
              <a:rPr lang="en-US" dirty="0"/>
              <a:t>Enter measured quantity of fuel in</a:t>
            </a:r>
          </a:p>
          <a:p>
            <a:pPr marL="0" indent="0">
              <a:buNone/>
            </a:pPr>
            <a:r>
              <a:rPr lang="en-US" dirty="0" err="1"/>
              <a:t>ank</a:t>
            </a:r>
            <a:r>
              <a:rPr lang="en-US" dirty="0"/>
              <a:t> (Total quantity in tank minus water volume).</a:t>
            </a:r>
          </a:p>
          <a:p>
            <a:pPr marL="0" indent="0">
              <a:buNone/>
            </a:pPr>
            <a:r>
              <a:rPr lang="en-US" b="1" dirty="0"/>
              <a:t>(6d) Difference plus/minus, Column k. </a:t>
            </a:r>
            <a:r>
              <a:rPr lang="en-US" dirty="0"/>
              <a:t>Enter difference between</a:t>
            </a:r>
          </a:p>
          <a:p>
            <a:pPr marL="0" indent="0">
              <a:buNone/>
            </a:pPr>
            <a:r>
              <a:rPr lang="en-US" dirty="0"/>
              <a:t>book value (column 5d) and closing physical inventory balance (column</a:t>
            </a:r>
          </a:p>
          <a:p>
            <a:pPr marL="0" indent="0">
              <a:buNone/>
            </a:pPr>
            <a:r>
              <a:rPr lang="en-US" dirty="0"/>
              <a:t>6c).</a:t>
            </a:r>
          </a:p>
        </p:txBody>
      </p:sp>
    </p:spTree>
    <p:extLst>
      <p:ext uri="{BB962C8B-B14F-4D97-AF65-F5344CB8AC3E}">
        <p14:creationId xmlns:p14="http://schemas.microsoft.com/office/powerpoint/2010/main" val="8482584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 Form 1804.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dirty="0"/>
              <a:t>Legend for Figure 12-11;</a:t>
            </a:r>
          </a:p>
          <a:p>
            <a:pPr marL="0" indent="0">
              <a:buNone/>
            </a:pPr>
            <a:r>
              <a:rPr lang="en-US" dirty="0"/>
              <a:t>Completion Instructions by column or block for DA Form 1804.</a:t>
            </a:r>
          </a:p>
          <a:p>
            <a:pPr marL="0" indent="0">
              <a:buNone/>
            </a:pPr>
            <a:r>
              <a:rPr lang="en-US" b="1" dirty="0"/>
              <a:t>Product. </a:t>
            </a:r>
            <a:r>
              <a:rPr lang="en-US" dirty="0"/>
              <a:t>Enter product nomenclature.</a:t>
            </a:r>
          </a:p>
          <a:p>
            <a:pPr marL="0" indent="0">
              <a:buNone/>
            </a:pPr>
            <a:r>
              <a:rPr lang="en-US" b="1" dirty="0"/>
              <a:t>From (Installation/Activity.) </a:t>
            </a:r>
            <a:r>
              <a:rPr lang="en-US" dirty="0"/>
              <a:t>Installation/Activity submitting sample.</a:t>
            </a:r>
          </a:p>
          <a:p>
            <a:pPr marL="0" indent="0">
              <a:buNone/>
            </a:pPr>
            <a:r>
              <a:rPr lang="en-US" b="1" dirty="0"/>
              <a:t>Sample Number. </a:t>
            </a:r>
            <a:r>
              <a:rPr lang="en-US" dirty="0"/>
              <a:t>Sample Identification Number</a:t>
            </a:r>
          </a:p>
          <a:p>
            <a:pPr marL="0" indent="0">
              <a:buNone/>
            </a:pPr>
            <a:r>
              <a:rPr lang="en-US" b="1" dirty="0"/>
              <a:t>Laboratory Number. </a:t>
            </a:r>
            <a:r>
              <a:rPr lang="en-US" dirty="0"/>
              <a:t>No entry. Reserved for use by laboratory.</a:t>
            </a:r>
          </a:p>
          <a:p>
            <a:pPr marL="0" indent="0">
              <a:buNone/>
            </a:pPr>
            <a:r>
              <a:rPr lang="en-US" b="1" dirty="0"/>
              <a:t>Specification. </a:t>
            </a:r>
            <a:r>
              <a:rPr lang="en-US" dirty="0"/>
              <a:t>Applicable specification of product.</a:t>
            </a:r>
          </a:p>
          <a:p>
            <a:pPr marL="0" indent="0">
              <a:buNone/>
            </a:pPr>
            <a:r>
              <a:rPr lang="en-US" b="1" dirty="0"/>
              <a:t>Amount of Product Sample Represents. </a:t>
            </a:r>
            <a:r>
              <a:rPr lang="en-US" dirty="0"/>
              <a:t>Gallons of product within</a:t>
            </a:r>
          </a:p>
          <a:p>
            <a:pPr marL="0" indent="0">
              <a:buNone/>
            </a:pPr>
            <a:r>
              <a:rPr lang="en-US" dirty="0"/>
              <a:t>the container (e.g., storage tank, tank truck) represented by the sample.</a:t>
            </a:r>
          </a:p>
          <a:p>
            <a:pPr marL="0" indent="0">
              <a:buNone/>
            </a:pPr>
            <a:r>
              <a:rPr lang="en-US" b="1" dirty="0"/>
              <a:t>Manufacturer/Supplier. </a:t>
            </a:r>
            <a:r>
              <a:rPr lang="en-US" dirty="0"/>
              <a:t>Company that supplied the product.</a:t>
            </a:r>
          </a:p>
          <a:p>
            <a:pPr marL="0" indent="0">
              <a:buNone/>
            </a:pPr>
            <a:r>
              <a:rPr lang="en-US" b="1" dirty="0"/>
              <a:t>Source of Sample. </a:t>
            </a:r>
            <a:r>
              <a:rPr lang="en-US" dirty="0"/>
              <a:t>Tank number, truck number, tank car #, cans</a:t>
            </a:r>
          </a:p>
          <a:p>
            <a:pPr marL="0" indent="0">
              <a:buNone/>
            </a:pPr>
            <a:r>
              <a:rPr lang="en-US" dirty="0"/>
              <a:t>drums, pails.</a:t>
            </a:r>
          </a:p>
          <a:p>
            <a:pPr marL="0" indent="0">
              <a:buNone/>
            </a:pPr>
            <a:r>
              <a:rPr lang="en-US" b="1" dirty="0"/>
              <a:t>Sampled By. </a:t>
            </a:r>
            <a:r>
              <a:rPr lang="en-US" dirty="0"/>
              <a:t>Person that obtained sample.</a:t>
            </a:r>
          </a:p>
          <a:p>
            <a:pPr marL="0" indent="0">
              <a:buNone/>
            </a:pPr>
            <a:r>
              <a:rPr lang="en-US" b="1" dirty="0"/>
              <a:t>Armed Services Procurement Number. </a:t>
            </a:r>
            <a:r>
              <a:rPr lang="en-US" dirty="0"/>
              <a:t>Applicable contract number.</a:t>
            </a:r>
          </a:p>
          <a:p>
            <a:pPr marL="0" indent="0">
              <a:buNone/>
            </a:pPr>
            <a:r>
              <a:rPr lang="en-US" b="1" dirty="0"/>
              <a:t>Stock Number. </a:t>
            </a:r>
            <a:r>
              <a:rPr lang="en-US" dirty="0"/>
              <a:t>Applicable National Stock Number.</a:t>
            </a:r>
          </a:p>
          <a:p>
            <a:pPr marL="0" indent="0">
              <a:buNone/>
            </a:pPr>
            <a:r>
              <a:rPr lang="en-US" b="1" dirty="0"/>
              <a:t>Date Sampled. </a:t>
            </a:r>
            <a:r>
              <a:rPr lang="en-US" dirty="0"/>
              <a:t>Date sample was taken.</a:t>
            </a:r>
          </a:p>
          <a:p>
            <a:pPr marL="0" indent="0">
              <a:buNone/>
            </a:pPr>
            <a:r>
              <a:rPr lang="en-US" b="1" dirty="0"/>
              <a:t>Qualification Number. </a:t>
            </a:r>
            <a:r>
              <a:rPr lang="en-US" dirty="0"/>
              <a:t>Applicable qualification number. (For certain</a:t>
            </a:r>
          </a:p>
          <a:p>
            <a:pPr marL="0" indent="0">
              <a:buNone/>
            </a:pPr>
            <a:r>
              <a:rPr lang="en-US" dirty="0"/>
              <a:t>type lubricants only).</a:t>
            </a:r>
          </a:p>
          <a:p>
            <a:pPr marL="0" indent="0">
              <a:buNone/>
            </a:pPr>
            <a:r>
              <a:rPr lang="en-US" b="1" dirty="0"/>
              <a:t>Batch Number. </a:t>
            </a:r>
            <a:r>
              <a:rPr lang="en-US" dirty="0"/>
              <a:t>Applicable batch number.</a:t>
            </a:r>
          </a:p>
          <a:p>
            <a:pPr marL="0" indent="0">
              <a:buNone/>
            </a:pPr>
            <a:r>
              <a:rPr lang="pt-BR" b="1" dirty="0"/>
              <a:t>F i l l D a t e . </a:t>
            </a:r>
            <a:r>
              <a:rPr lang="pt-BR" dirty="0"/>
              <a:t>D a t e c o n t a i n e r w a s f i l l e d w i t h p r o d u c t ( a p p l i e s o n l y t o</a:t>
            </a:r>
          </a:p>
          <a:p>
            <a:pPr marL="0" indent="0">
              <a:buNone/>
            </a:pPr>
            <a:r>
              <a:rPr lang="en-US" dirty="0"/>
              <a:t>cases, cans, pails, and drums).</a:t>
            </a:r>
          </a:p>
          <a:p>
            <a:pPr marL="0" indent="0">
              <a:buNone/>
            </a:pPr>
            <a:r>
              <a:rPr lang="en-US" b="1" dirty="0"/>
              <a:t>Shipment Delivery Date. </a:t>
            </a:r>
            <a:r>
              <a:rPr lang="en-US" dirty="0"/>
              <a:t>Date delivery of shipment was made.</a:t>
            </a:r>
          </a:p>
          <a:p>
            <a:pPr marL="0" indent="0">
              <a:buNone/>
            </a:pPr>
            <a:r>
              <a:rPr lang="en-US" b="1" dirty="0"/>
              <a:t>Contract Bulletin Number. </a:t>
            </a:r>
            <a:r>
              <a:rPr lang="en-US" dirty="0"/>
              <a:t>Applicable DFSC contract bulletin number.</a:t>
            </a:r>
          </a:p>
          <a:p>
            <a:pPr marL="0" indent="0">
              <a:buNone/>
            </a:pPr>
            <a:r>
              <a:rPr lang="en-US" b="1" dirty="0"/>
              <a:t>Item Number. </a:t>
            </a:r>
            <a:r>
              <a:rPr lang="en-US" dirty="0"/>
              <a:t>Applicable DFSC bulletin item number.</a:t>
            </a:r>
          </a:p>
          <a:p>
            <a:pPr marL="0" indent="0">
              <a:buNone/>
            </a:pPr>
            <a:r>
              <a:rPr lang="en-US" b="1" dirty="0"/>
              <a:t>Program. </a:t>
            </a:r>
            <a:r>
              <a:rPr lang="en-US" dirty="0"/>
              <a:t>X in the applicable box.</a:t>
            </a:r>
          </a:p>
          <a:p>
            <a:pPr marL="0" indent="0">
              <a:buNone/>
            </a:pPr>
            <a:r>
              <a:rPr lang="en-US" b="1" dirty="0"/>
              <a:t>Type Sample. </a:t>
            </a:r>
            <a:r>
              <a:rPr lang="en-US" dirty="0"/>
              <a:t>X in the applicable box. When “X” is entered in the box</a:t>
            </a:r>
          </a:p>
          <a:p>
            <a:pPr marL="0" indent="0">
              <a:buNone/>
            </a:pPr>
            <a:r>
              <a:rPr lang="en-US" dirty="0"/>
              <a:t>titled “Other”, specify type of sample taken (e.g., all level).</a:t>
            </a:r>
          </a:p>
          <a:p>
            <a:pPr marL="0" indent="0">
              <a:buNone/>
            </a:pPr>
            <a:r>
              <a:rPr lang="en-US" b="1" dirty="0"/>
              <a:t>Reverse Side. </a:t>
            </a:r>
            <a:r>
              <a:rPr lang="en-US" dirty="0"/>
              <a:t>Any remarks pertinent to expedite the analysis/review</a:t>
            </a:r>
          </a:p>
          <a:p>
            <a:pPr marL="0" indent="0">
              <a:buNone/>
            </a:pPr>
            <a:r>
              <a:rPr lang="en-US" dirty="0"/>
              <a:t>of the sample being tested (e.g., weather conditions, visual analysis of</a:t>
            </a:r>
          </a:p>
          <a:p>
            <a:pPr marL="0" indent="0">
              <a:buNone/>
            </a:pPr>
            <a:r>
              <a:rPr lang="pt-BR" dirty="0"/>
              <a:t>p r o d u c t ) . A n n o t a t e n a m e , a d d r e s s a n d t e l e p h o n e , ( p r e f e r a b l y</a:t>
            </a:r>
          </a:p>
          <a:p>
            <a:pPr marL="0" indent="0">
              <a:buNone/>
            </a:pPr>
            <a:r>
              <a:rPr lang="en-US" dirty="0"/>
              <a:t>AUTOVON) of person to contact for sample information.</a:t>
            </a:r>
          </a:p>
          <a:p>
            <a:pPr marL="0" indent="0">
              <a:buNone/>
            </a:pPr>
            <a:r>
              <a:rPr lang="en-US" dirty="0"/>
              <a:t>Note: Any special samples submitted for immediate analysis should</a:t>
            </a:r>
          </a:p>
          <a:p>
            <a:pPr marL="0" indent="0">
              <a:buNone/>
            </a:pPr>
            <a:r>
              <a:rPr lang="en-US" dirty="0"/>
              <a:t>have the Sample Tag outlined in red for immediate processing by the</a:t>
            </a:r>
          </a:p>
          <a:p>
            <a:pPr marL="0" indent="0">
              <a:buNone/>
            </a:pPr>
            <a:r>
              <a:rPr lang="en-US" dirty="0"/>
              <a:t>laboratory.</a:t>
            </a:r>
          </a:p>
          <a:p>
            <a:pPr marL="0" indent="0">
              <a:buNone/>
            </a:pPr>
            <a:r>
              <a:rPr lang="en-US" dirty="0"/>
              <a:t>188</a:t>
            </a:r>
          </a:p>
        </p:txBody>
      </p:sp>
    </p:spTree>
    <p:extLst>
      <p:ext uri="{BB962C8B-B14F-4D97-AF65-F5344CB8AC3E}">
        <p14:creationId xmlns:p14="http://schemas.microsoft.com/office/powerpoint/2010/main" val="33584607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19600" cy="4525963"/>
          </a:xfrm>
        </p:spPr>
        <p:txBody>
          <a:bodyPr>
            <a:normAutofit fontScale="25000" lnSpcReduction="20000"/>
          </a:bodyPr>
          <a:lstStyle/>
          <a:p>
            <a:r>
              <a:rPr lang="en-US" b="1" dirty="0"/>
              <a:t>Section III</a:t>
            </a:r>
          </a:p>
          <a:p>
            <a:r>
              <a:rPr lang="en-US" b="1" dirty="0"/>
              <a:t>Prescribed Forms</a:t>
            </a:r>
          </a:p>
          <a:p>
            <a:r>
              <a:rPr lang="en-US" b="1" dirty="0"/>
              <a:t>DA Form 1687</a:t>
            </a:r>
          </a:p>
          <a:p>
            <a:r>
              <a:rPr lang="en-US" dirty="0"/>
              <a:t>Notice of Delegation of Authority - Receipt for Supplies.</a:t>
            </a:r>
          </a:p>
          <a:p>
            <a:r>
              <a:rPr lang="en-US" dirty="0"/>
              <a:t>(Prescribed in paras 2–3, 2–32, 2–14, 2–36, 11–9 and 11–21.)</a:t>
            </a:r>
          </a:p>
          <a:p>
            <a:r>
              <a:rPr lang="en-US" b="1" dirty="0"/>
              <a:t>DA Form 2062</a:t>
            </a:r>
          </a:p>
          <a:p>
            <a:r>
              <a:rPr lang="en-US" dirty="0"/>
              <a:t>Hand Receipt/Annex Number. (Prescribed in paras 3–5, 5–3, 5–7,</a:t>
            </a:r>
          </a:p>
          <a:p>
            <a:r>
              <a:rPr lang="en-US" dirty="0"/>
              <a:t>6–1, 6–2, 6–3, 6–4, 9–10, 9–14 and 11–5.)</a:t>
            </a:r>
          </a:p>
          <a:p>
            <a:r>
              <a:rPr lang="en-US" b="1" dirty="0"/>
              <a:t>DA Form 2063–R</a:t>
            </a:r>
          </a:p>
          <a:p>
            <a:r>
              <a:rPr lang="en-US" dirty="0"/>
              <a:t>Prescribed Load List (LRA). (Prescribed in paras 7–3, 7–7, 8–1,</a:t>
            </a:r>
          </a:p>
          <a:p>
            <a:r>
              <a:rPr lang="en-US" dirty="0"/>
              <a:t>8–6, 8–8 and 8–9.)</a:t>
            </a:r>
          </a:p>
          <a:p>
            <a:r>
              <a:rPr lang="en-US" b="1" dirty="0"/>
              <a:t>DA Form 2064</a:t>
            </a:r>
          </a:p>
          <a:p>
            <a:r>
              <a:rPr lang="en-US" dirty="0"/>
              <a:t>Document Register for Supply Actions. (Prescribed in paras 2–3,</a:t>
            </a:r>
          </a:p>
          <a:p>
            <a:r>
              <a:rPr lang="en-US" dirty="0"/>
              <a:t>2–23, 2–36, 8–1, 8–14, 11–10, 11–11, 11–12, 11–21 and 12–20.)</a:t>
            </a:r>
          </a:p>
          <a:p>
            <a:r>
              <a:rPr lang="en-US" b="1" dirty="0"/>
              <a:t>DA Form 2765</a:t>
            </a:r>
          </a:p>
          <a:p>
            <a:r>
              <a:rPr lang="en-US" dirty="0"/>
              <a:t>Request for Issue or Turn-In. (Prescribed in para 2–7.)</a:t>
            </a:r>
          </a:p>
          <a:p>
            <a:r>
              <a:rPr lang="en-US" b="1" dirty="0"/>
              <a:t>DA Form 2765–1</a:t>
            </a:r>
          </a:p>
          <a:p>
            <a:r>
              <a:rPr lang="en-US" dirty="0"/>
              <a:t>Request for Issue or Turn-in. (Prescribed in paras 2–7, 2–12, 2–16,</a:t>
            </a:r>
          </a:p>
          <a:p>
            <a:r>
              <a:rPr lang="en-US" dirty="0"/>
              <a:t>2–24, 2–33, 2–36, 3–3, 3–4, 3–5, 3–6, 3–7, 3–9, –10, 3–11, 3–12,</a:t>
            </a:r>
          </a:p>
          <a:p>
            <a:r>
              <a:rPr lang="en-US" dirty="0"/>
              <a:t>3–13, 3–14,3–21, 8–10, 8–13, 13–5, 2–8, 12–10 and </a:t>
            </a:r>
            <a:r>
              <a:rPr lang="en-US" dirty="0" err="1"/>
              <a:t>and</a:t>
            </a:r>
            <a:r>
              <a:rPr lang="en-US" dirty="0"/>
              <a:t> 11–11.)</a:t>
            </a:r>
          </a:p>
          <a:p>
            <a:r>
              <a:rPr lang="en-US" b="1" dirty="0"/>
              <a:t>DA Form 3161</a:t>
            </a:r>
          </a:p>
          <a:p>
            <a:r>
              <a:rPr lang="en-US" dirty="0"/>
              <a:t>Request for Issue or Turn-in. (Prescribed in paras 1–9, 2–7, 2–9,</a:t>
            </a:r>
          </a:p>
          <a:p>
            <a:r>
              <a:rPr lang="en-US" dirty="0"/>
              <a:t>2–33, 2–36, 3–19,3–21, 4–27, 2–23, 4–41, 5–3, 5–4, 5–7 and 6–3</a:t>
            </a:r>
          </a:p>
          <a:p>
            <a:r>
              <a:rPr lang="en-US" dirty="0"/>
              <a:t>and Fig 4–24.)</a:t>
            </a:r>
          </a:p>
          <a:p>
            <a:r>
              <a:rPr lang="en-US" b="1" dirty="0"/>
              <a:t>DA Form 3161–1</a:t>
            </a:r>
          </a:p>
          <a:p>
            <a:r>
              <a:rPr lang="en-US" dirty="0"/>
              <a:t>Request for Issue and Turn-in (Continuation Sheet). (Prescribed in</a:t>
            </a:r>
          </a:p>
          <a:p>
            <a:r>
              <a:rPr lang="en-US" dirty="0"/>
              <a:t>para 2–9.)</a:t>
            </a:r>
          </a:p>
          <a:p>
            <a:r>
              <a:rPr lang="en-US" b="1" dirty="0"/>
              <a:t>DA Form 3318</a:t>
            </a:r>
          </a:p>
          <a:p>
            <a:r>
              <a:rPr lang="en-US" dirty="0"/>
              <a:t>Records of Demands - Title Insert. (Prescribed in paras 7–3, 7–7,</a:t>
            </a:r>
          </a:p>
          <a:p>
            <a:r>
              <a:rPr lang="en-US" dirty="0"/>
              <a:t>8–1, 8–5, 8–6, 8–8, 8–9, 8–18, 8–19 and 8–20.)</a:t>
            </a:r>
          </a:p>
          <a:p>
            <a:endParaRPr lang="en-US" b="1" dirty="0"/>
          </a:p>
          <a:p>
            <a:r>
              <a:rPr lang="en-US" dirty="0"/>
              <a:t>Department of the Army Report of Survey</a:t>
            </a:r>
          </a:p>
          <a:p>
            <a:r>
              <a:rPr lang="en-US" b="1" dirty="0"/>
              <a:t>DA Form 5203</a:t>
            </a:r>
          </a:p>
          <a:p>
            <a:r>
              <a:rPr lang="en-US" dirty="0"/>
              <a:t>DODIC Master/Lot Locator Record</a:t>
            </a:r>
          </a:p>
          <a:p>
            <a:r>
              <a:rPr lang="en-US" b="1" dirty="0"/>
              <a:t>DA Form 5204</a:t>
            </a:r>
          </a:p>
          <a:p>
            <a:r>
              <a:rPr lang="en-US" dirty="0"/>
              <a:t>Serial Number Record)</a:t>
            </a:r>
          </a:p>
          <a:p>
            <a:r>
              <a:rPr lang="en-US" b="1" dirty="0"/>
              <a:t>DA Form 5515</a:t>
            </a:r>
          </a:p>
          <a:p>
            <a:r>
              <a:rPr lang="en-US" dirty="0"/>
              <a:t>Training Ammunition Control Document</a:t>
            </a:r>
          </a:p>
          <a:p>
            <a:r>
              <a:rPr lang="en-US" b="1" dirty="0"/>
              <a:t>DA Form 5515–1</a:t>
            </a:r>
          </a:p>
          <a:p>
            <a:r>
              <a:rPr lang="en-US" dirty="0"/>
              <a:t>Training Ammunition Control Document (Continuation Sheet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43400" y="1600200"/>
            <a:ext cx="4572000" cy="517064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b="1" dirty="0" smtClean="0"/>
              <a:t>DA Form 5811–R</a:t>
            </a:r>
          </a:p>
          <a:p>
            <a:r>
              <a:rPr lang="en-US" sz="1000" dirty="0" smtClean="0"/>
              <a:t>Certificate-Lost or Damaged Class 5 Ammunitions Items (LRA).</a:t>
            </a:r>
          </a:p>
          <a:p>
            <a:r>
              <a:rPr lang="en-US" sz="1000" b="1" dirty="0" smtClean="0"/>
              <a:t>DD Form 250</a:t>
            </a:r>
          </a:p>
          <a:p>
            <a:r>
              <a:rPr lang="en-US" sz="1000" dirty="0" smtClean="0"/>
              <a:t>Materiel Inspection and Receiving Report</a:t>
            </a:r>
          </a:p>
          <a:p>
            <a:r>
              <a:rPr lang="en-US" sz="1000" dirty="0" smtClean="0"/>
              <a:t>DA PAM 710–2–1 • 31 December 1997 193</a:t>
            </a:r>
          </a:p>
          <a:p>
            <a:r>
              <a:rPr lang="en-US" sz="1000" b="1" dirty="0" smtClean="0"/>
              <a:t>DD Form 362</a:t>
            </a:r>
          </a:p>
          <a:p>
            <a:r>
              <a:rPr lang="en-US" sz="1000" dirty="0" smtClean="0"/>
              <a:t>Statement of Charges/Cash Collection Voucher</a:t>
            </a:r>
          </a:p>
          <a:p>
            <a:r>
              <a:rPr lang="en-US" sz="1000" b="1" dirty="0" smtClean="0"/>
              <a:t>DD Form 626</a:t>
            </a:r>
          </a:p>
          <a:p>
            <a:r>
              <a:rPr lang="en-US" sz="1000" dirty="0" smtClean="0"/>
              <a:t>Motor Vehicle Inspection (Transporting Hazardous Material)</a:t>
            </a:r>
          </a:p>
          <a:p>
            <a:r>
              <a:rPr lang="en-US" sz="1000" b="1" dirty="0" smtClean="0"/>
              <a:t>DD Form 836</a:t>
            </a:r>
          </a:p>
          <a:p>
            <a:r>
              <a:rPr lang="en-US" sz="1000" dirty="0" smtClean="0"/>
              <a:t>Shipping Paper and Emergency Response Information for</a:t>
            </a:r>
          </a:p>
          <a:p>
            <a:r>
              <a:rPr lang="en-US" sz="1000" dirty="0" smtClean="0"/>
              <a:t>Hazardous Materials Transported by Government Vehicles.</a:t>
            </a:r>
          </a:p>
          <a:p>
            <a:r>
              <a:rPr lang="en-US" sz="1000" b="1" dirty="0" smtClean="0"/>
              <a:t>DD Form 1348</a:t>
            </a:r>
          </a:p>
          <a:p>
            <a:r>
              <a:rPr lang="en-US" sz="1000" dirty="0" smtClean="0"/>
              <a:t>DOD Single Line Item </a:t>
            </a:r>
            <a:r>
              <a:rPr lang="en-US" sz="1000" dirty="0" err="1" smtClean="0"/>
              <a:t>Requistion</a:t>
            </a:r>
            <a:r>
              <a:rPr lang="en-US" sz="1000" dirty="0" smtClean="0"/>
              <a:t> System Document (Manual)</a:t>
            </a:r>
          </a:p>
          <a:p>
            <a:r>
              <a:rPr lang="en-US" sz="1000" b="1" dirty="0" smtClean="0"/>
              <a:t>DD Form 1348–M</a:t>
            </a:r>
          </a:p>
          <a:p>
            <a:r>
              <a:rPr lang="en-US" sz="1000" dirty="0" smtClean="0"/>
              <a:t>DOD Single Line Item Requisition Document (Mechanical)</a:t>
            </a:r>
          </a:p>
          <a:p>
            <a:r>
              <a:rPr lang="en-US" sz="1000" b="1" dirty="0" smtClean="0"/>
              <a:t>DD Form 1348–6</a:t>
            </a:r>
          </a:p>
          <a:p>
            <a:r>
              <a:rPr lang="en-US" sz="1000" dirty="0" smtClean="0"/>
              <a:t>DOD Single Line Item Requisition System Document (Manual</a:t>
            </a:r>
          </a:p>
          <a:p>
            <a:r>
              <a:rPr lang="en-US" sz="1000" dirty="0" smtClean="0"/>
              <a:t>Long-form)</a:t>
            </a:r>
          </a:p>
          <a:p>
            <a:r>
              <a:rPr lang="en-US" sz="1000" b="1" dirty="0" smtClean="0"/>
              <a:t>DD Form 1896</a:t>
            </a:r>
          </a:p>
          <a:p>
            <a:r>
              <a:rPr lang="pt-BR" sz="1000" dirty="0" smtClean="0"/>
              <a:t>Jet Fuel Identaplate (S&amp;I DARCOM)</a:t>
            </a:r>
          </a:p>
          <a:p>
            <a:r>
              <a:rPr lang="en-US" sz="1000" b="1" dirty="0" smtClean="0"/>
              <a:t>DD Form 1897</a:t>
            </a:r>
          </a:p>
          <a:p>
            <a:r>
              <a:rPr lang="en-US" sz="1000" dirty="0" smtClean="0"/>
              <a:t>Avgas </a:t>
            </a:r>
            <a:r>
              <a:rPr lang="en-US" sz="1000" dirty="0" err="1" smtClean="0"/>
              <a:t>Identaplate</a:t>
            </a:r>
            <a:r>
              <a:rPr lang="en-US" sz="1000" dirty="0" smtClean="0"/>
              <a:t> (S&amp;I DARCOM)</a:t>
            </a:r>
          </a:p>
          <a:p>
            <a:r>
              <a:rPr lang="en-US" sz="1000" b="1" dirty="0" smtClean="0"/>
              <a:t>DD Form 1898</a:t>
            </a:r>
          </a:p>
          <a:p>
            <a:r>
              <a:rPr lang="en-US" sz="1000" dirty="0" err="1" smtClean="0"/>
              <a:t>Avfuels</a:t>
            </a:r>
            <a:r>
              <a:rPr lang="en-US" sz="1000" dirty="0" smtClean="0"/>
              <a:t> Into-plane Contract Sales Slip</a:t>
            </a:r>
          </a:p>
          <a:p>
            <a:r>
              <a:rPr lang="en-US" sz="1000" b="1" dirty="0" smtClean="0"/>
              <a:t>SF Form 44</a:t>
            </a:r>
          </a:p>
          <a:p>
            <a:r>
              <a:rPr lang="en-US" sz="1000" dirty="0" smtClean="0"/>
              <a:t>U.S. Government Purchase Orders Invoice Voucher</a:t>
            </a:r>
          </a:p>
          <a:p>
            <a:r>
              <a:rPr lang="en-US" sz="1000" b="1" dirty="0" smtClean="0"/>
              <a:t>SF Form 149</a:t>
            </a:r>
          </a:p>
          <a:p>
            <a:r>
              <a:rPr lang="en-US" sz="1000" dirty="0" smtClean="0"/>
              <a:t>U.S. Government National Credit Card’&gt;</a:t>
            </a:r>
          </a:p>
          <a:p>
            <a:r>
              <a:rPr lang="en-US" sz="1000" b="1" dirty="0" smtClean="0"/>
              <a:t>SF Form 153</a:t>
            </a:r>
          </a:p>
          <a:p>
            <a:r>
              <a:rPr lang="en-US" sz="1000" dirty="0" smtClean="0"/>
              <a:t>COMSEC Material Report</a:t>
            </a:r>
          </a:p>
          <a:p>
            <a:r>
              <a:rPr lang="en-US" sz="1000" b="1" dirty="0" smtClean="0"/>
              <a:t>SF Form 368</a:t>
            </a:r>
          </a:p>
          <a:p>
            <a:r>
              <a:rPr lang="en-US" sz="1000" dirty="0" smtClean="0"/>
              <a:t>Product Quality Deficiency Report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54501497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b="1" dirty="0" smtClean="0"/>
              <a:t>DA Form 3328</a:t>
            </a:r>
          </a:p>
          <a:p>
            <a:r>
              <a:rPr lang="en-US" dirty="0" smtClean="0"/>
              <a:t>Property Record. (Prescribed in paras 4–6, 4–7, 4–8, 4–9, 4–10,</a:t>
            </a:r>
          </a:p>
          <a:p>
            <a:r>
              <a:rPr lang="en-US" dirty="0" smtClean="0"/>
              <a:t>4–11, 4–13, 4–19, 4–20, 4–34, 5–2 and 10–20 and Fig 4–5.)</a:t>
            </a:r>
          </a:p>
          <a:p>
            <a:r>
              <a:rPr lang="en-US" b="1" dirty="0" smtClean="0"/>
              <a:t>DA Form 3328–1</a:t>
            </a:r>
          </a:p>
          <a:p>
            <a:r>
              <a:rPr lang="en-US" dirty="0" smtClean="0"/>
              <a:t>Serial/Registration Number Record. (Prescribed in paras 4–7, 4–11,</a:t>
            </a:r>
          </a:p>
          <a:p>
            <a:r>
              <a:rPr lang="en-US" dirty="0" smtClean="0"/>
              <a:t>4–13 and Fig 4–8.)</a:t>
            </a:r>
          </a:p>
          <a:p>
            <a:r>
              <a:rPr lang="en-US" b="1" dirty="0" smtClean="0"/>
              <a:t>DA Form 3643</a:t>
            </a:r>
          </a:p>
          <a:p>
            <a:r>
              <a:rPr lang="en-US" dirty="0" smtClean="0"/>
              <a:t>Daily Issues of Petroleum Products. (Prescribed in paras 12–15,</a:t>
            </a:r>
          </a:p>
          <a:p>
            <a:r>
              <a:rPr lang="en-US" dirty="0" smtClean="0"/>
              <a:t>12–16, 12–17, 12–18 and Fig 12–4.)</a:t>
            </a:r>
          </a:p>
          <a:p>
            <a:r>
              <a:rPr lang="en-US" b="1" dirty="0" smtClean="0"/>
              <a:t>DA Form 3644</a:t>
            </a:r>
          </a:p>
          <a:p>
            <a:r>
              <a:rPr lang="en-US" dirty="0" smtClean="0"/>
              <a:t>Monthly Abstract of Issues of Petroleum Products and Operating</a:t>
            </a:r>
          </a:p>
          <a:p>
            <a:r>
              <a:rPr lang="en-US" dirty="0" smtClean="0"/>
              <a:t>Supplies (Ed Oct 70 Will Be Used). (Prescribed in paras 12–15,</a:t>
            </a:r>
          </a:p>
          <a:p>
            <a:r>
              <a:rPr lang="en-US" dirty="0" smtClean="0"/>
              <a:t>12–16, 12–17, 12–18 and Fig 12–4.)</a:t>
            </a:r>
          </a:p>
          <a:p>
            <a:r>
              <a:rPr lang="en-US" dirty="0" smtClean="0"/>
              <a:t>192 DA PAM 710–2–1 • 31 December 1997</a:t>
            </a:r>
          </a:p>
          <a:p>
            <a:r>
              <a:rPr lang="en-US" b="1" dirty="0" smtClean="0"/>
              <a:t>DA Form 3645</a:t>
            </a:r>
          </a:p>
          <a:p>
            <a:r>
              <a:rPr lang="en-US" dirty="0" smtClean="0"/>
              <a:t>Organizational Clothing and Individual Equipment Record.</a:t>
            </a:r>
          </a:p>
          <a:p>
            <a:r>
              <a:rPr lang="en-US" dirty="0" smtClean="0"/>
              <a:t>(Prescribed in paras 9–4, 10–5, 10–6, 10–7, 10–8, 10–10, 10–11,</a:t>
            </a:r>
          </a:p>
          <a:p>
            <a:r>
              <a:rPr lang="en-US" dirty="0" smtClean="0"/>
              <a:t>10–13, 10–14, 0–16, 10–18, 10–19 and 10–20.)</a:t>
            </a:r>
          </a:p>
          <a:p>
            <a:r>
              <a:rPr lang="en-US" b="1" dirty="0" smtClean="0"/>
              <a:t>DA Form 3645–1</a:t>
            </a:r>
          </a:p>
          <a:p>
            <a:r>
              <a:rPr lang="en-US" dirty="0" smtClean="0"/>
              <a:t>Additional Organizational Clothing and Individual Equipment</a:t>
            </a:r>
          </a:p>
          <a:p>
            <a:r>
              <a:rPr lang="en-US" dirty="0" smtClean="0"/>
              <a:t>Record. (Prescribed in paras 10–6 and 10–20.)</a:t>
            </a:r>
          </a:p>
          <a:p>
            <a:r>
              <a:rPr lang="en-US" b="1" dirty="0" smtClean="0"/>
              <a:t>DA Form 3749</a:t>
            </a:r>
          </a:p>
          <a:p>
            <a:r>
              <a:rPr lang="en-US" dirty="0" smtClean="0"/>
              <a:t>Equipment Receipt. (Prescribed in paras 5–6 and 5–7.)</a:t>
            </a:r>
          </a:p>
          <a:p>
            <a:r>
              <a:rPr lang="en-US" b="1" dirty="0" smtClean="0"/>
              <a:t>DA Form 3857</a:t>
            </a:r>
          </a:p>
          <a:p>
            <a:r>
              <a:rPr lang="en-US" dirty="0" smtClean="0"/>
              <a:t>Commercial Deliveries of Bulk Petroleum Products Checklist.</a:t>
            </a:r>
          </a:p>
          <a:p>
            <a:r>
              <a:rPr lang="en-US" dirty="0" smtClean="0"/>
              <a:t>(Prescribed in para 12–6.)</a:t>
            </a:r>
          </a:p>
          <a:p>
            <a:r>
              <a:rPr lang="en-US" b="1" dirty="0" smtClean="0"/>
              <a:t>DA Form 4701–R</a:t>
            </a:r>
          </a:p>
          <a:p>
            <a:r>
              <a:rPr lang="en-US" dirty="0" smtClean="0"/>
              <a:t>Request for AVFUELS </a:t>
            </a:r>
            <a:r>
              <a:rPr lang="en-US" dirty="0" err="1" smtClean="0"/>
              <a:t>Identaplates</a:t>
            </a:r>
            <a:r>
              <a:rPr lang="en-US" dirty="0" smtClean="0"/>
              <a:t>. (Prescribed in para 12–5.)</a:t>
            </a:r>
          </a:p>
          <a:p>
            <a:r>
              <a:rPr lang="en-US" b="1" dirty="0" smtClean="0"/>
              <a:t>DA Form 4702–R</a:t>
            </a:r>
          </a:p>
          <a:p>
            <a:r>
              <a:rPr lang="en-US" dirty="0" smtClean="0"/>
              <a:t>Monthly Bulk Petroleum Accounting Summary (LRA). (Prescribed</a:t>
            </a:r>
          </a:p>
          <a:p>
            <a:r>
              <a:rPr lang="en-US" dirty="0" smtClean="0"/>
              <a:t>in paras 4–16, 12–19 and Fig 12–6.)</a:t>
            </a:r>
          </a:p>
        </p:txBody>
      </p:sp>
    </p:spTree>
    <p:extLst>
      <p:ext uri="{BB962C8B-B14F-4D97-AF65-F5344CB8AC3E}">
        <p14:creationId xmlns:p14="http://schemas.microsoft.com/office/powerpoint/2010/main" val="264845217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b="1" dirty="0" smtClean="0"/>
              <a:t>DA Form 4708</a:t>
            </a:r>
          </a:p>
          <a:p>
            <a:r>
              <a:rPr lang="en-US" dirty="0" smtClean="0"/>
              <a:t>Quantity Change for Substitute in Property Book. (Prescribed in</a:t>
            </a:r>
          </a:p>
          <a:p>
            <a:r>
              <a:rPr lang="en-US" dirty="0" smtClean="0"/>
              <a:t>paras 4–28 and Fig 4–22.)</a:t>
            </a:r>
          </a:p>
          <a:p>
            <a:r>
              <a:rPr lang="en-US" b="1" dirty="0" smtClean="0"/>
              <a:t>DA Form 4949</a:t>
            </a:r>
          </a:p>
          <a:p>
            <a:r>
              <a:rPr lang="en-US" dirty="0" smtClean="0"/>
              <a:t>Administrative Adjustment Report. (Prescribed in paras 2–36, 4–11,</a:t>
            </a:r>
          </a:p>
          <a:p>
            <a:r>
              <a:rPr lang="en-US" dirty="0" smtClean="0"/>
              <a:t>4–14, 4–19 and Figs 4–13 thru 4–20.)</a:t>
            </a:r>
          </a:p>
          <a:p>
            <a:r>
              <a:rPr lang="en-US" b="1" dirty="0" smtClean="0"/>
              <a:t>DA Form 5514–R</a:t>
            </a:r>
          </a:p>
          <a:p>
            <a:r>
              <a:rPr lang="en-US" dirty="0" smtClean="0"/>
              <a:t>TAMIS Training Ammunition Forecast Report (LRA). (Prescribed</a:t>
            </a:r>
          </a:p>
          <a:p>
            <a:r>
              <a:rPr lang="en-US" dirty="0" smtClean="0"/>
              <a:t>in paras 11–8 and 11–21.)</a:t>
            </a:r>
          </a:p>
          <a:p>
            <a:r>
              <a:rPr lang="en-US" b="1" dirty="0" smtClean="0"/>
              <a:t>DA Form 5519–R</a:t>
            </a:r>
          </a:p>
          <a:p>
            <a:r>
              <a:rPr lang="en-US" dirty="0" smtClean="0"/>
              <a:t>Tool Sign Out Log/Register. (Prescribed in para .)</a:t>
            </a:r>
          </a:p>
          <a:p>
            <a:r>
              <a:rPr lang="en-US" b="1" dirty="0" smtClean="0"/>
              <a:t>DA Form 5692–R</a:t>
            </a:r>
          </a:p>
          <a:p>
            <a:r>
              <a:rPr lang="en-US" dirty="0" smtClean="0"/>
              <a:t>Ammunition Consumption Certificate (LRA). (Prescribed in paras</a:t>
            </a:r>
          </a:p>
          <a:p>
            <a:r>
              <a:rPr lang="en-US" dirty="0" smtClean="0"/>
              <a:t>11–14 and 11–21.)</a:t>
            </a:r>
          </a:p>
          <a:p>
            <a:r>
              <a:rPr lang="en-US" b="1" dirty="0" smtClean="0"/>
              <a:t>DA Form 5830–R</a:t>
            </a:r>
          </a:p>
          <a:p>
            <a:r>
              <a:rPr lang="en-US" dirty="0" smtClean="0"/>
              <a:t>POL Credit Card/AVFUEL </a:t>
            </a:r>
            <a:r>
              <a:rPr lang="en-US" dirty="0" err="1" smtClean="0"/>
              <a:t>Identaplate</a:t>
            </a:r>
            <a:r>
              <a:rPr lang="en-US" dirty="0" smtClean="0"/>
              <a:t> Control Log (LRA). (Cited</a:t>
            </a:r>
          </a:p>
          <a:p>
            <a:r>
              <a:rPr lang="en-US" dirty="0" smtClean="0"/>
              <a:t>in paras 4–30, 12–7, 12–10 and Fig 12–8.)</a:t>
            </a:r>
          </a:p>
          <a:p>
            <a:r>
              <a:rPr lang="en-US" b="1" dirty="0" smtClean="0"/>
              <a:t>DA Form 5831–R</a:t>
            </a:r>
          </a:p>
          <a:p>
            <a:r>
              <a:rPr lang="en-US" dirty="0" smtClean="0"/>
              <a:t>Petroleum Product Inventory Control Sheet (LRA). (Prescribed in</a:t>
            </a:r>
          </a:p>
          <a:p>
            <a:r>
              <a:rPr lang="en-US" dirty="0" smtClean="0"/>
              <a:t>paras 12–21 and Fig 12–10.)</a:t>
            </a:r>
          </a:p>
          <a:p>
            <a:r>
              <a:rPr lang="en-US" b="1" dirty="0" smtClean="0"/>
              <a:t>DA Form 5832–R</a:t>
            </a:r>
          </a:p>
          <a:p>
            <a:r>
              <a:rPr lang="en-US" dirty="0" smtClean="0"/>
              <a:t>Packaged Petroleum, Oils, and Lubricants Submission Log (LRA).</a:t>
            </a:r>
          </a:p>
          <a:p>
            <a:r>
              <a:rPr lang="en-US" dirty="0" smtClean="0"/>
              <a:t>(Prescribed in paras 12–27 and Fig 12–12.)</a:t>
            </a:r>
          </a:p>
          <a:p>
            <a:r>
              <a:rPr lang="en-US" b="1" dirty="0" smtClean="0"/>
              <a:t>DA Form 5977</a:t>
            </a:r>
          </a:p>
          <a:p>
            <a:r>
              <a:rPr lang="en-US" dirty="0" smtClean="0"/>
              <a:t>Authorization Card. (Prescribed in para 2–32.)</a:t>
            </a:r>
          </a:p>
          <a:p>
            <a:r>
              <a:rPr lang="en-US" b="1" dirty="0" smtClean="0"/>
              <a:t>DA Form 5978</a:t>
            </a:r>
          </a:p>
          <a:p>
            <a:r>
              <a:rPr lang="en-US" dirty="0" smtClean="0"/>
              <a:t>Control Sheet. (Prescribed in para 2–32.)</a:t>
            </a:r>
          </a:p>
          <a:p>
            <a:r>
              <a:rPr lang="en-US" b="1" dirty="0" smtClean="0"/>
              <a:t>DD Form 1081</a:t>
            </a:r>
          </a:p>
          <a:p>
            <a:r>
              <a:rPr lang="en-US" dirty="0" smtClean="0"/>
              <a:t>Statement of Agent Officer’s Account. (Prescribed in para 10–14.)</a:t>
            </a:r>
          </a:p>
          <a:p>
            <a:r>
              <a:rPr lang="en-US" b="1" dirty="0" smtClean="0"/>
              <a:t>Section IV</a:t>
            </a:r>
          </a:p>
          <a:p>
            <a:r>
              <a:rPr lang="en-US" b="1" dirty="0" smtClean="0"/>
              <a:t>Referenced Forms</a:t>
            </a:r>
          </a:p>
          <a:p>
            <a:r>
              <a:rPr lang="en-US" b="1" dirty="0" smtClean="0"/>
              <a:t>DA Form 137–R</a:t>
            </a:r>
          </a:p>
          <a:p>
            <a:r>
              <a:rPr lang="en-US" dirty="0" smtClean="0"/>
              <a:t>Installation Clearance Record</a:t>
            </a:r>
          </a:p>
          <a:p>
            <a:r>
              <a:rPr lang="en-US" b="1" dirty="0" smtClean="0"/>
              <a:t>DA Form 200</a:t>
            </a:r>
          </a:p>
          <a:p>
            <a:r>
              <a:rPr lang="en-US" dirty="0" smtClean="0"/>
              <a:t>Transmittal Record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75135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 reference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b="1" dirty="0" smtClean="0"/>
              <a:t>DA Form 444</a:t>
            </a:r>
          </a:p>
          <a:p>
            <a:r>
              <a:rPr lang="en-US" dirty="0" smtClean="0"/>
              <a:t>Inventory Adjustment Report (IAR). (Prescribed in paras 9–7 and</a:t>
            </a:r>
          </a:p>
          <a:p>
            <a:r>
              <a:rPr lang="en-US" dirty="0" smtClean="0"/>
              <a:t>9–14.)</a:t>
            </a:r>
          </a:p>
          <a:p>
            <a:r>
              <a:rPr lang="en-US" b="1" dirty="0" smtClean="0"/>
              <a:t>DA Form 461–5</a:t>
            </a:r>
          </a:p>
          <a:p>
            <a:r>
              <a:rPr lang="en-US" dirty="0" smtClean="0"/>
              <a:t>Vehicle Classification Inspection</a:t>
            </a:r>
          </a:p>
          <a:p>
            <a:r>
              <a:rPr lang="en-US" b="1" dirty="0" smtClean="0"/>
              <a:t>DA Form 581</a:t>
            </a:r>
          </a:p>
          <a:p>
            <a:r>
              <a:rPr lang="en-US" dirty="0" smtClean="0"/>
              <a:t>Request for Issue and Turn-in of Ammunition.</a:t>
            </a:r>
          </a:p>
          <a:p>
            <a:r>
              <a:rPr lang="en-US" b="1" dirty="0" smtClean="0"/>
              <a:t>DA Form 581–1</a:t>
            </a:r>
          </a:p>
          <a:p>
            <a:r>
              <a:rPr lang="en-US" dirty="0" smtClean="0"/>
              <a:t>Request for Issue and Turn-in of Ammunition Continuation Sheet.</a:t>
            </a:r>
          </a:p>
          <a:p>
            <a:r>
              <a:rPr lang="en-US" b="1" dirty="0" smtClean="0"/>
              <a:t>DA Form 1352</a:t>
            </a:r>
          </a:p>
          <a:p>
            <a:r>
              <a:rPr lang="en-US" dirty="0" smtClean="0"/>
              <a:t>Army Aircraft Inventory, Status and Flying Time</a:t>
            </a:r>
          </a:p>
          <a:p>
            <a:r>
              <a:rPr lang="en-US" b="1" dirty="0" smtClean="0"/>
              <a:t>DA Form 1574</a:t>
            </a:r>
          </a:p>
          <a:p>
            <a:r>
              <a:rPr lang="en-US" dirty="0" smtClean="0"/>
              <a:t>Report of Proceedings By Investigating Officer/Board of Officers</a:t>
            </a:r>
          </a:p>
          <a:p>
            <a:r>
              <a:rPr lang="en-US" b="1" dirty="0" smtClean="0"/>
              <a:t>DA Form 1804</a:t>
            </a:r>
          </a:p>
          <a:p>
            <a:r>
              <a:rPr lang="en-US" dirty="0" smtClean="0"/>
              <a:t>Petroleum Sample</a:t>
            </a:r>
          </a:p>
          <a:p>
            <a:r>
              <a:rPr lang="en-US" b="1" dirty="0" smtClean="0"/>
              <a:t>DA Form 2203–R</a:t>
            </a:r>
          </a:p>
          <a:p>
            <a:r>
              <a:rPr lang="en-US" dirty="0" smtClean="0"/>
              <a:t>Demolition Reconnaissance Record (LRA)</a:t>
            </a:r>
          </a:p>
          <a:p>
            <a:r>
              <a:rPr lang="en-US" b="1" dirty="0" smtClean="0"/>
              <a:t>DA Form 2406</a:t>
            </a:r>
          </a:p>
          <a:p>
            <a:r>
              <a:rPr lang="en-US" dirty="0" smtClean="0"/>
              <a:t>Materiel Condition Status Report</a:t>
            </a:r>
          </a:p>
          <a:p>
            <a:r>
              <a:rPr lang="en-US" b="1" dirty="0" smtClean="0"/>
              <a:t>DA Form 2407</a:t>
            </a:r>
          </a:p>
          <a:p>
            <a:r>
              <a:rPr lang="en-US" dirty="0" smtClean="0"/>
              <a:t>Maintenance Request</a:t>
            </a:r>
          </a:p>
          <a:p>
            <a:r>
              <a:rPr lang="en-US" b="1" dirty="0" smtClean="0"/>
              <a:t>DA Form 2408–9</a:t>
            </a:r>
          </a:p>
          <a:p>
            <a:r>
              <a:rPr lang="en-US" dirty="0" smtClean="0"/>
              <a:t>Equipment Control Record</a:t>
            </a:r>
          </a:p>
          <a:p>
            <a:r>
              <a:rPr lang="en-US" b="1" dirty="0" smtClean="0"/>
              <a:t>DA Form 2632</a:t>
            </a:r>
          </a:p>
          <a:p>
            <a:r>
              <a:rPr lang="en-US" dirty="0" smtClean="0"/>
              <a:t>Miscellaneous Code Layout for Key Punching</a:t>
            </a:r>
          </a:p>
          <a:p>
            <a:r>
              <a:rPr lang="en-US" b="1" dirty="0" smtClean="0"/>
              <a:t>DA Form 3020–R</a:t>
            </a:r>
          </a:p>
          <a:p>
            <a:r>
              <a:rPr lang="en-US" dirty="0" smtClean="0"/>
              <a:t>Magazine Data Card (LRA)</a:t>
            </a:r>
          </a:p>
          <a:p>
            <a:r>
              <a:rPr lang="en-US" b="1" dirty="0" smtClean="0"/>
              <a:t>DA Form 3078</a:t>
            </a:r>
          </a:p>
          <a:p>
            <a:r>
              <a:rPr lang="en-US" dirty="0" smtClean="0"/>
              <a:t>Personal Clothing Request</a:t>
            </a:r>
          </a:p>
          <a:p>
            <a:r>
              <a:rPr lang="en-US" b="1" dirty="0" smtClean="0"/>
              <a:t>DA Form 3151–R</a:t>
            </a:r>
          </a:p>
          <a:p>
            <a:r>
              <a:rPr lang="en-US" dirty="0" smtClean="0"/>
              <a:t>Ammunition Stores Slip (LRA)</a:t>
            </a:r>
          </a:p>
          <a:p>
            <a:r>
              <a:rPr lang="en-US" b="1" dirty="0" smtClean="0"/>
              <a:t>DA Form 3853–1</a:t>
            </a:r>
          </a:p>
          <a:p>
            <a:r>
              <a:rPr lang="en-US" dirty="0" err="1" smtClean="0"/>
              <a:t>Innage</a:t>
            </a:r>
            <a:r>
              <a:rPr lang="en-US" dirty="0" smtClean="0"/>
              <a:t> Gage Sheet (Using </a:t>
            </a:r>
            <a:r>
              <a:rPr lang="en-US" dirty="0" err="1" smtClean="0"/>
              <a:t>Innage</a:t>
            </a:r>
            <a:r>
              <a:rPr lang="en-US" dirty="0" smtClean="0"/>
              <a:t> Tape and Bob)</a:t>
            </a:r>
          </a:p>
          <a:p>
            <a:r>
              <a:rPr lang="en-US" b="1" dirty="0" smtClean="0"/>
              <a:t>DA Form 4697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463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 Form 2064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24400" cy="4525963"/>
          </a:xfrm>
        </p:spPr>
        <p:txBody>
          <a:bodyPr>
            <a:normAutofit fontScale="32500" lnSpcReduction="20000"/>
          </a:bodyPr>
          <a:lstStyle/>
          <a:p>
            <a:r>
              <a:rPr lang="en-US" dirty="0"/>
              <a:t>Legend for Figure 2-5;</a:t>
            </a:r>
          </a:p>
          <a:p>
            <a:r>
              <a:rPr lang="en-US" dirty="0"/>
              <a:t>Completion instructions by column or block for DA Form 2064.</a:t>
            </a:r>
          </a:p>
          <a:p>
            <a:r>
              <a:rPr lang="en-US" b="1" dirty="0"/>
              <a:t>(Element keeping the register) </a:t>
            </a:r>
            <a:r>
              <a:rPr lang="en-US" dirty="0"/>
              <a:t>Enter name of the element and unit</a:t>
            </a:r>
          </a:p>
          <a:p>
            <a:r>
              <a:rPr lang="en-US" dirty="0"/>
              <a:t>keeping the register.</a:t>
            </a:r>
          </a:p>
          <a:p>
            <a:r>
              <a:rPr lang="en-US" b="1" dirty="0"/>
              <a:t>(DOD Activity Address Code) </a:t>
            </a:r>
            <a:r>
              <a:rPr lang="en-US" dirty="0"/>
              <a:t>Enter the unit DODAAC that will be</a:t>
            </a:r>
          </a:p>
          <a:p>
            <a:r>
              <a:rPr lang="en-US" dirty="0"/>
              <a:t>put on the request. COMSEC custodians will enter the COMSEC</a:t>
            </a:r>
          </a:p>
          <a:p>
            <a:r>
              <a:rPr lang="en-US" dirty="0"/>
              <a:t>account number used to request classified COMSEC equipment and</a:t>
            </a:r>
          </a:p>
          <a:p>
            <a:r>
              <a:rPr lang="en-US" dirty="0"/>
              <a:t>components.</a:t>
            </a:r>
          </a:p>
          <a:p>
            <a:r>
              <a:rPr lang="en-US" b="1" dirty="0"/>
              <a:t>(Unit Identification Code) </a:t>
            </a:r>
            <a:r>
              <a:rPr lang="en-US" dirty="0"/>
              <a:t>Enter the UIC of the requesting unit.</a:t>
            </a:r>
          </a:p>
          <a:p>
            <a:r>
              <a:rPr lang="en-US" b="1" dirty="0"/>
              <a:t>(Page number). </a:t>
            </a:r>
            <a:r>
              <a:rPr lang="en-US" dirty="0"/>
              <a:t>Enter page number. Pages are numbered in sequence.</a:t>
            </a:r>
          </a:p>
          <a:p>
            <a:r>
              <a:rPr lang="en-US" b="1" dirty="0"/>
              <a:t>(a)</a:t>
            </a:r>
            <a:r>
              <a:rPr lang="en-US" dirty="0"/>
              <a:t>—Enter the Julian date. For training ammunition follow the procedures</a:t>
            </a:r>
          </a:p>
          <a:p>
            <a:r>
              <a:rPr lang="en-US" dirty="0"/>
              <a:t>in figure 11-6.</a:t>
            </a:r>
          </a:p>
          <a:p>
            <a:r>
              <a:rPr lang="en-US" b="1" dirty="0"/>
              <a:t>(b)</a:t>
            </a:r>
            <a:r>
              <a:rPr lang="en-US" dirty="0"/>
              <a:t>—Enter the assigned four-digit document serial number. Restart the</a:t>
            </a:r>
          </a:p>
          <a:p>
            <a:r>
              <a:rPr lang="en-US" dirty="0"/>
              <a:t>sequence daily.</a:t>
            </a:r>
          </a:p>
          <a:p>
            <a:r>
              <a:rPr lang="en-US" b="1" dirty="0"/>
              <a:t>(c)</a:t>
            </a:r>
            <a:r>
              <a:rPr lang="en-US" dirty="0"/>
              <a:t>—</a:t>
            </a:r>
          </a:p>
          <a:p>
            <a:r>
              <a:rPr lang="en-US" b="1" dirty="0"/>
              <a:t>1. </a:t>
            </a:r>
            <a:r>
              <a:rPr lang="en-US" dirty="0"/>
              <a:t>For request for issue and turn-in, enter the last three digits of the</a:t>
            </a:r>
          </a:p>
          <a:p>
            <a:r>
              <a:rPr lang="pt-BR" dirty="0"/>
              <a:t>S S A ’ s D O D A A C . c l a s s i f i e d C O M S E C c u s t o d i a n s e n t e r t h e l a s t</a:t>
            </a:r>
          </a:p>
          <a:p>
            <a:r>
              <a:rPr lang="en-US" dirty="0" err="1"/>
              <a:t>threedigits</a:t>
            </a:r>
            <a:r>
              <a:rPr lang="en-US" dirty="0"/>
              <a:t> of the supporting SSA COMSEC account number.</a:t>
            </a:r>
          </a:p>
          <a:p>
            <a:r>
              <a:rPr lang="en-US" b="1" dirty="0"/>
              <a:t>2. </a:t>
            </a:r>
            <a:r>
              <a:rPr lang="en-US" dirty="0"/>
              <a:t>For other than request for issue or turn-in, enter name of activity</a:t>
            </a:r>
          </a:p>
          <a:p>
            <a:r>
              <a:rPr lang="en-US" dirty="0"/>
              <a:t>the document is sent to.</a:t>
            </a:r>
          </a:p>
          <a:p>
            <a:r>
              <a:rPr lang="en-US" b="1" dirty="0"/>
              <a:t>(d)</a:t>
            </a:r>
            <a:r>
              <a:rPr lang="en-US" dirty="0"/>
              <a:t>—</a:t>
            </a:r>
          </a:p>
          <a:p>
            <a:r>
              <a:rPr lang="en-US" b="1" dirty="0"/>
              <a:t>1. </a:t>
            </a:r>
            <a:r>
              <a:rPr lang="en-US" dirty="0"/>
              <a:t>Enter the stock number of the item being requested or turned in.</a:t>
            </a:r>
          </a:p>
          <a:p>
            <a:r>
              <a:rPr lang="en-US" dirty="0"/>
              <a:t>For nonexpendable document registers, the LIN may be included for</a:t>
            </a:r>
          </a:p>
          <a:p>
            <a:r>
              <a:rPr lang="en-US" dirty="0"/>
              <a:t>purposes of continuity and cross-reference.</a:t>
            </a:r>
          </a:p>
          <a:p>
            <a:r>
              <a:rPr lang="en-US" b="1" dirty="0"/>
              <a:t>2. </a:t>
            </a:r>
            <a:r>
              <a:rPr lang="en-US" dirty="0"/>
              <a:t>For requests for issue or turn-in on DA Form 3161, leave blank.</a:t>
            </a:r>
          </a:p>
          <a:p>
            <a:r>
              <a:rPr lang="en-US" b="1" dirty="0"/>
              <a:t>3. </a:t>
            </a:r>
            <a:r>
              <a:rPr lang="en-US" dirty="0"/>
              <a:t>For ammunition requests, leave blank.</a:t>
            </a:r>
          </a:p>
          <a:p>
            <a:r>
              <a:rPr lang="en-US" b="1" dirty="0"/>
              <a:t>4. </a:t>
            </a:r>
            <a:r>
              <a:rPr lang="en-US" dirty="0"/>
              <a:t>For other than request for issue or turn-in, leave blank.</a:t>
            </a:r>
          </a:p>
          <a:p>
            <a:r>
              <a:rPr lang="en-US" b="1" dirty="0"/>
              <a:t>(e</a:t>
            </a:r>
            <a:r>
              <a:rPr lang="en-US" b="1" dirty="0" smtClean="0"/>
              <a:t>)</a:t>
            </a:r>
            <a:r>
              <a:rPr lang="en-US" dirty="0" smtClean="0"/>
              <a:t>—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105400" y="1600200"/>
            <a:ext cx="4114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DA PAM 710–2–1 • 31 December 1997 17</a:t>
            </a:r>
          </a:p>
          <a:p>
            <a:r>
              <a:rPr lang="en-US" sz="800" b="1" dirty="0" smtClean="0"/>
              <a:t>a. </a:t>
            </a:r>
            <a:r>
              <a:rPr lang="en-US" sz="800" dirty="0" smtClean="0"/>
              <a:t>Enter one or two words that identify the item requested or turned</a:t>
            </a:r>
          </a:p>
          <a:p>
            <a:r>
              <a:rPr lang="en-US" sz="800" dirty="0" smtClean="0"/>
              <a:t>in.</a:t>
            </a:r>
          </a:p>
          <a:p>
            <a:r>
              <a:rPr lang="en-US" sz="800" b="1" dirty="0" smtClean="0"/>
              <a:t>b. </a:t>
            </a:r>
            <a:r>
              <a:rPr lang="en-US" sz="800" dirty="0" smtClean="0"/>
              <a:t>For request for issue or turn-in on DA Form 3161, enter DA Form</a:t>
            </a:r>
          </a:p>
          <a:p>
            <a:r>
              <a:rPr lang="en-US" sz="800" dirty="0" smtClean="0"/>
              <a:t>3161.</a:t>
            </a:r>
          </a:p>
          <a:p>
            <a:r>
              <a:rPr lang="en-US" sz="800" b="1" dirty="0" smtClean="0"/>
              <a:t>c. </a:t>
            </a:r>
            <a:r>
              <a:rPr lang="en-US" sz="800" dirty="0" smtClean="0"/>
              <a:t>For training ammunition follow the procedures in figure 11-6.</a:t>
            </a:r>
          </a:p>
          <a:p>
            <a:r>
              <a:rPr lang="en-US" sz="800" b="1" dirty="0" smtClean="0"/>
              <a:t>d. </a:t>
            </a:r>
            <a:r>
              <a:rPr lang="en-US" sz="800" dirty="0" smtClean="0"/>
              <a:t>For other than requests for issue or turn-in, enter a description of</a:t>
            </a:r>
          </a:p>
          <a:p>
            <a:r>
              <a:rPr lang="en-US" sz="800" dirty="0" smtClean="0"/>
              <a:t>the form or action. Examples are—</a:t>
            </a:r>
          </a:p>
          <a:p>
            <a:r>
              <a:rPr lang="en-US" sz="800" dirty="0" smtClean="0"/>
              <a:t>S/C for Statement of Charges.</a:t>
            </a:r>
          </a:p>
          <a:p>
            <a:r>
              <a:rPr lang="en-US" sz="800" dirty="0" smtClean="0"/>
              <a:t>R/S for Report of Survey.</a:t>
            </a:r>
          </a:p>
          <a:p>
            <a:r>
              <a:rPr lang="en-US" sz="800" dirty="0" smtClean="0"/>
              <a:t>AAR for Administrative Adjustment Report.</a:t>
            </a:r>
          </a:p>
          <a:p>
            <a:r>
              <a:rPr lang="en-US" sz="800" b="1" dirty="0" smtClean="0"/>
              <a:t>(f)</a:t>
            </a:r>
            <a:r>
              <a:rPr lang="en-US" sz="800" dirty="0" smtClean="0"/>
              <a:t>—</a:t>
            </a:r>
          </a:p>
          <a:p>
            <a:r>
              <a:rPr lang="en-US" sz="800" b="1" dirty="0" smtClean="0"/>
              <a:t>a. </a:t>
            </a:r>
            <a:r>
              <a:rPr lang="en-US" sz="800" dirty="0" smtClean="0"/>
              <a:t>Enter hand receipt or equipment number, or other locally assigned</a:t>
            </a:r>
          </a:p>
          <a:p>
            <a:r>
              <a:rPr lang="en-US" sz="800" dirty="0" smtClean="0"/>
              <a:t>identification for which item is requested.</a:t>
            </a:r>
          </a:p>
          <a:p>
            <a:r>
              <a:rPr lang="en-US" sz="800" b="1" dirty="0" smtClean="0"/>
              <a:t>b. </a:t>
            </a:r>
            <a:r>
              <a:rPr lang="en-US" sz="800" dirty="0" smtClean="0"/>
              <a:t>For supply requests that are required by a maintenance request,</a:t>
            </a:r>
          </a:p>
          <a:p>
            <a:r>
              <a:rPr lang="en-US" sz="800" dirty="0" smtClean="0"/>
              <a:t>enter the job order number.</a:t>
            </a:r>
          </a:p>
          <a:p>
            <a:r>
              <a:rPr lang="pt-BR" sz="800" b="1" dirty="0" smtClean="0"/>
              <a:t>c . </a:t>
            </a:r>
            <a:r>
              <a:rPr lang="pt-BR" sz="800" dirty="0" smtClean="0"/>
              <a:t>F o r a d j u s t m e n t d o c u m e n t s s u c h a s s t a t e m e n t s o f c h a r g e s o r</a:t>
            </a:r>
          </a:p>
          <a:p>
            <a:r>
              <a:rPr lang="en-US" sz="800" dirty="0" smtClean="0"/>
              <a:t>reports of survey, applicable hand receipt number may be entered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236094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 Form 2064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33800" cy="4525963"/>
          </a:xfrm>
        </p:spPr>
        <p:txBody>
          <a:bodyPr>
            <a:normAutofit fontScale="32500" lnSpcReduction="20000"/>
          </a:bodyPr>
          <a:lstStyle/>
          <a:p>
            <a:r>
              <a:rPr lang="en-US" b="1" dirty="0"/>
              <a:t>(g)</a:t>
            </a:r>
            <a:r>
              <a:rPr lang="en-US" dirty="0"/>
              <a:t>—Enter the PD of the request for issue; otherwise, leave blank.</a:t>
            </a:r>
          </a:p>
          <a:p>
            <a:r>
              <a:rPr lang="en-US" b="1" dirty="0"/>
              <a:t>(h)</a:t>
            </a:r>
            <a:r>
              <a:rPr lang="en-US" dirty="0"/>
              <a:t>—</a:t>
            </a:r>
          </a:p>
          <a:p>
            <a:r>
              <a:rPr lang="en-US" b="1" dirty="0"/>
              <a:t>a. </a:t>
            </a:r>
            <a:r>
              <a:rPr lang="en-US" dirty="0"/>
              <a:t>The person authorized to authenticate requests will place their</a:t>
            </a:r>
          </a:p>
          <a:p>
            <a:r>
              <a:rPr lang="en-US" dirty="0"/>
              <a:t>initials in this column for each UND A and B request. Otherwise, leave</a:t>
            </a:r>
          </a:p>
          <a:p>
            <a:r>
              <a:rPr lang="en-US" dirty="0"/>
              <a:t>blank.</a:t>
            </a:r>
          </a:p>
          <a:p>
            <a:r>
              <a:rPr lang="en-US" b="1" dirty="0"/>
              <a:t>b. </a:t>
            </a:r>
            <a:r>
              <a:rPr lang="en-US" dirty="0"/>
              <a:t>For UND A and B supply requests that are required by a maintenance</a:t>
            </a:r>
          </a:p>
          <a:p>
            <a:r>
              <a:rPr lang="en-US" dirty="0"/>
              <a:t>request, leave blank.</a:t>
            </a:r>
          </a:p>
          <a:p>
            <a:r>
              <a:rPr lang="en-US" dirty="0"/>
              <a:t>Note: Initials are not required for requests that have been extracted</a:t>
            </a:r>
          </a:p>
          <a:p>
            <a:r>
              <a:rPr lang="en-US" dirty="0"/>
              <a:t>from another register.</a:t>
            </a:r>
          </a:p>
          <a:p>
            <a:r>
              <a:rPr lang="en-US" b="1" dirty="0"/>
              <a:t>Quantity</a:t>
            </a:r>
          </a:p>
          <a:p>
            <a:r>
              <a:rPr lang="en-US" b="1" dirty="0"/>
              <a:t>(</a:t>
            </a:r>
            <a:r>
              <a:rPr lang="en-US" b="1" dirty="0" err="1"/>
              <a:t>i</a:t>
            </a:r>
            <a:r>
              <a:rPr lang="en-US" b="1" dirty="0"/>
              <a:t>)</a:t>
            </a:r>
            <a:r>
              <a:rPr lang="en-US" dirty="0"/>
              <a:t>—</a:t>
            </a:r>
          </a:p>
          <a:p>
            <a:r>
              <a:rPr lang="en-US" b="1" dirty="0"/>
              <a:t>a. </a:t>
            </a:r>
            <a:r>
              <a:rPr lang="en-US" dirty="0"/>
              <a:t>Enter the quantity requested.</a:t>
            </a:r>
          </a:p>
          <a:p>
            <a:r>
              <a:rPr lang="en-US" b="1" dirty="0"/>
              <a:t>b. </a:t>
            </a:r>
            <a:r>
              <a:rPr lang="en-US" dirty="0"/>
              <a:t>For training ammunition follow the procedures in figure 11-6.</a:t>
            </a:r>
          </a:p>
          <a:p>
            <a:r>
              <a:rPr lang="en-US" b="1" dirty="0"/>
              <a:t>c. </a:t>
            </a:r>
            <a:r>
              <a:rPr lang="en-US" dirty="0"/>
              <a:t>For request for issue on DA Form 3161, leave blank.</a:t>
            </a:r>
          </a:p>
          <a:p>
            <a:r>
              <a:rPr lang="en-US" b="1" dirty="0"/>
              <a:t>d. </a:t>
            </a:r>
            <a:r>
              <a:rPr lang="en-US" dirty="0"/>
              <a:t>For other than request for issue, leave blank.</a:t>
            </a:r>
          </a:p>
          <a:p>
            <a:r>
              <a:rPr lang="en-US" b="1" dirty="0"/>
              <a:t>(j) </a:t>
            </a:r>
            <a:r>
              <a:rPr lang="en-US" dirty="0"/>
              <a:t>Enter the quantity received from the SSA or quantity turned in.</a:t>
            </a:r>
          </a:p>
          <a:p>
            <a:r>
              <a:rPr lang="en-US" dirty="0"/>
              <a:t>Enter partial receipts in pencil. Otherwise, leave blank.</a:t>
            </a:r>
          </a:p>
          <a:p>
            <a:r>
              <a:rPr lang="en-US" b="1" dirty="0"/>
              <a:t>(k) </a:t>
            </a:r>
            <a:r>
              <a:rPr lang="en-US" dirty="0"/>
              <a:t>Enter the quantity due-in when document number is assigned</a:t>
            </a:r>
          </a:p>
          <a:p>
            <a:r>
              <a:rPr lang="en-US" dirty="0"/>
              <a:t>(pencil entry). On receipt of materiel or receipt of cancellation or rejection</a:t>
            </a:r>
          </a:p>
          <a:p>
            <a:r>
              <a:rPr lang="en-US" dirty="0"/>
              <a:t>status, change the due-in quantity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43400" y="1600200"/>
            <a:ext cx="4572000" cy="29238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b="1" dirty="0" smtClean="0"/>
              <a:t>(l) </a:t>
            </a:r>
            <a:r>
              <a:rPr lang="en-US" sz="800" dirty="0" smtClean="0"/>
              <a:t>This column may contain more than one entry. All entries are</a:t>
            </a:r>
          </a:p>
          <a:p>
            <a:r>
              <a:rPr lang="en-US" sz="800" dirty="0" smtClean="0"/>
              <a:t>made in pencil. When the space in this column is insufficient, use</a:t>
            </a:r>
          </a:p>
          <a:p>
            <a:r>
              <a:rPr lang="en-US" sz="800" dirty="0" smtClean="0"/>
              <a:t>column n (Remarks).</a:t>
            </a:r>
          </a:p>
          <a:p>
            <a:r>
              <a:rPr lang="en-US" sz="800" dirty="0" smtClean="0"/>
              <a:t>WHEN</a:t>
            </a:r>
          </a:p>
          <a:p>
            <a:r>
              <a:rPr lang="en-US" sz="800" dirty="0" smtClean="0"/>
              <a:t>DO THIS</a:t>
            </a:r>
          </a:p>
          <a:p>
            <a:r>
              <a:rPr lang="en-US" sz="800" dirty="0" smtClean="0"/>
              <a:t>ENTER</a:t>
            </a:r>
          </a:p>
          <a:p>
            <a:r>
              <a:rPr lang="en-US" sz="800" dirty="0" smtClean="0"/>
              <a:t>Supply status card is received for total due-in quantity.</a:t>
            </a:r>
          </a:p>
          <a:p>
            <a:r>
              <a:rPr lang="en-US" sz="800" dirty="0" smtClean="0"/>
              <a:t>Erase any previous entry.</a:t>
            </a:r>
          </a:p>
          <a:p>
            <a:r>
              <a:rPr lang="en-US" sz="800" dirty="0" smtClean="0"/>
              <a:t>Status code and if provided the EDD from the card.</a:t>
            </a:r>
          </a:p>
          <a:p>
            <a:r>
              <a:rPr lang="en-US" sz="800" dirty="0" smtClean="0"/>
              <a:t>Supply status card is received for part of due-in quantity.</a:t>
            </a:r>
          </a:p>
          <a:p>
            <a:r>
              <a:rPr lang="en-US" sz="800" dirty="0" smtClean="0"/>
              <a:t>Erase previous entry. Status code, EDD if provided and quantity</a:t>
            </a:r>
          </a:p>
          <a:p>
            <a:r>
              <a:rPr lang="en-US" sz="800" dirty="0" smtClean="0"/>
              <a:t>from status card.</a:t>
            </a:r>
          </a:p>
          <a:p>
            <a:r>
              <a:rPr lang="en-US" sz="800" dirty="0" smtClean="0"/>
              <a:t>WHEN</a:t>
            </a:r>
          </a:p>
          <a:p>
            <a:r>
              <a:rPr lang="en-US" sz="800" dirty="0" smtClean="0"/>
              <a:t>DO THIS</a:t>
            </a:r>
          </a:p>
          <a:p>
            <a:r>
              <a:rPr lang="en-US" sz="800" dirty="0" smtClean="0"/>
              <a:t>ENTER</a:t>
            </a:r>
          </a:p>
          <a:p>
            <a:r>
              <a:rPr lang="en-US" sz="800" dirty="0" smtClean="0"/>
              <a:t>Shipment status card is received for total due-in quantity.</a:t>
            </a:r>
          </a:p>
          <a:p>
            <a:r>
              <a:rPr lang="en-US" sz="800" dirty="0" smtClean="0"/>
              <a:t>Erase previous entry. Document identifier code (DIC) and the date</a:t>
            </a:r>
          </a:p>
          <a:p>
            <a:r>
              <a:rPr lang="en-US" sz="800" dirty="0" smtClean="0"/>
              <a:t>shipped or ESD from the card.</a:t>
            </a:r>
          </a:p>
          <a:p>
            <a:r>
              <a:rPr lang="en-US" sz="800" dirty="0" smtClean="0"/>
              <a:t>Shipment status card is received for part of due-in quantity.</a:t>
            </a:r>
          </a:p>
          <a:p>
            <a:r>
              <a:rPr lang="en-US" sz="800" dirty="0" smtClean="0"/>
              <a:t>Erase previous entry, as appropriate. DIC, the date shipped, or ESD,</a:t>
            </a:r>
          </a:p>
          <a:p>
            <a:r>
              <a:rPr lang="en-US" sz="800" dirty="0" smtClean="0"/>
              <a:t>and quantity from status card.</a:t>
            </a:r>
          </a:p>
          <a:p>
            <a:r>
              <a:rPr lang="en-US" sz="800" dirty="0" smtClean="0"/>
              <a:t>Final action is completed.</a:t>
            </a:r>
          </a:p>
          <a:p>
            <a:r>
              <a:rPr lang="en-US" sz="800" dirty="0" smtClean="0"/>
              <a:t>Erase old entry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756973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 Form 2064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>
            <a:normAutofit fontScale="25000" lnSpcReduction="20000"/>
          </a:bodyPr>
          <a:lstStyle/>
          <a:p>
            <a:r>
              <a:rPr lang="en-US" b="1" dirty="0"/>
              <a:t>(m)</a:t>
            </a:r>
            <a:r>
              <a:rPr lang="en-US" dirty="0"/>
              <a:t>—</a:t>
            </a:r>
          </a:p>
          <a:p>
            <a:r>
              <a:rPr lang="en-US" b="1" dirty="0"/>
              <a:t>a. </a:t>
            </a:r>
            <a:r>
              <a:rPr lang="en-US" dirty="0"/>
              <a:t>Enter Julian date when final action is completed. If a partial</a:t>
            </a:r>
          </a:p>
          <a:p>
            <a:r>
              <a:rPr lang="en-US" dirty="0"/>
              <a:t>quantity is received, enter the Julian date of receipt in pencil.</a:t>
            </a:r>
          </a:p>
          <a:p>
            <a:r>
              <a:rPr lang="en-US" b="1" dirty="0"/>
              <a:t>b. </a:t>
            </a:r>
            <a:r>
              <a:rPr lang="en-US" dirty="0"/>
              <a:t>When cancellation or rejection status is received for total quantity</a:t>
            </a:r>
          </a:p>
          <a:p>
            <a:r>
              <a:rPr lang="en-US" dirty="0"/>
              <a:t>requested, enter the status code and the Julian date of the</a:t>
            </a:r>
          </a:p>
          <a:p>
            <a:r>
              <a:rPr lang="en-US" dirty="0"/>
              <a:t>cancellation or rejection verification. (See para 2-29.)</a:t>
            </a:r>
          </a:p>
          <a:p>
            <a:r>
              <a:rPr lang="en-US" b="1" dirty="0"/>
              <a:t>c. </a:t>
            </a:r>
            <a:r>
              <a:rPr lang="en-US" dirty="0"/>
              <a:t>Enter CXL and the Julian date when request documents are</a:t>
            </a:r>
          </a:p>
          <a:p>
            <a:r>
              <a:rPr lang="en-US" dirty="0"/>
              <a:t>canceled prior to forwarding to the SSA, and when documents other</a:t>
            </a:r>
          </a:p>
          <a:p>
            <a:r>
              <a:rPr lang="en-US" dirty="0"/>
              <a:t>than request for issue are canceled.</a:t>
            </a:r>
          </a:p>
          <a:p>
            <a:r>
              <a:rPr lang="en-US" b="1" dirty="0"/>
              <a:t>d. </a:t>
            </a:r>
            <a:r>
              <a:rPr lang="en-US" dirty="0"/>
              <a:t>Julian date adjustment documents (AR 735-5) or AARs are</a:t>
            </a:r>
          </a:p>
          <a:p>
            <a:r>
              <a:rPr lang="en-US" dirty="0"/>
              <a:t>posted to the property records, or the Julian date of the release</a:t>
            </a:r>
          </a:p>
          <a:p>
            <a:r>
              <a:rPr lang="en-US" dirty="0"/>
              <a:t>document is initiated by the survey officer for damaged property.</a:t>
            </a:r>
          </a:p>
          <a:p>
            <a:r>
              <a:rPr lang="en-US" b="1" dirty="0"/>
              <a:t>(n)</a:t>
            </a:r>
          </a:p>
          <a:p>
            <a:r>
              <a:rPr lang="en-US" dirty="0"/>
              <a:t>WHEN</a:t>
            </a:r>
          </a:p>
          <a:p>
            <a:r>
              <a:rPr lang="en-US" dirty="0"/>
              <a:t>DO THIS</a:t>
            </a:r>
          </a:p>
          <a:p>
            <a:r>
              <a:rPr lang="en-US" dirty="0"/>
              <a:t>ENTER</a:t>
            </a:r>
          </a:p>
          <a:p>
            <a:r>
              <a:rPr lang="en-US" dirty="0"/>
              <a:t>Cancellation/rejection status is received for part of the quantity</a:t>
            </a:r>
          </a:p>
          <a:p>
            <a:r>
              <a:rPr lang="en-US" dirty="0"/>
              <a:t>requested.</a:t>
            </a:r>
          </a:p>
          <a:p>
            <a:r>
              <a:rPr lang="en-US" dirty="0"/>
              <a:t>Mark partial quantity received in column j, a permanent entry when</a:t>
            </a:r>
          </a:p>
          <a:p>
            <a:r>
              <a:rPr lang="en-US" dirty="0"/>
              <a:t>action is completed.</a:t>
            </a:r>
          </a:p>
          <a:p>
            <a:r>
              <a:rPr lang="en-US" dirty="0"/>
              <a:t>Status code, quantity cancelled, and the Julian date of the cancellation/</a:t>
            </a:r>
          </a:p>
          <a:p>
            <a:r>
              <a:rPr lang="en-US" dirty="0"/>
              <a:t>rejection verification.</a:t>
            </a:r>
          </a:p>
          <a:p>
            <a:r>
              <a:rPr lang="en-US" dirty="0"/>
              <a:t>AF1 or AT follow-up is submitted. (See para 2-26.)</a:t>
            </a:r>
          </a:p>
          <a:p>
            <a:r>
              <a:rPr lang="en-US" dirty="0"/>
              <a:t>Erase proper entry in column 1.</a:t>
            </a:r>
          </a:p>
          <a:p>
            <a:r>
              <a:rPr lang="en-US" dirty="0"/>
              <a:t>AF1 or appropriate AT DIC and Julian date (pencil entries).</a:t>
            </a:r>
          </a:p>
          <a:p>
            <a:r>
              <a:rPr lang="en-US" dirty="0"/>
              <a:t>AFC follow-up is submitted. (See para 2-28.) AFC and Julian date</a:t>
            </a:r>
          </a:p>
          <a:p>
            <a:r>
              <a:rPr lang="en-US" dirty="0"/>
              <a:t>(pencil entries).</a:t>
            </a:r>
          </a:p>
          <a:p>
            <a:r>
              <a:rPr lang="en-US" dirty="0"/>
              <a:t>WHEN</a:t>
            </a:r>
          </a:p>
          <a:p>
            <a:r>
              <a:rPr lang="en-US" dirty="0"/>
              <a:t>DO THIS</a:t>
            </a:r>
          </a:p>
          <a:p>
            <a:r>
              <a:rPr lang="en-US" dirty="0"/>
              <a:t>ENTER</a:t>
            </a:r>
          </a:p>
          <a:p>
            <a:r>
              <a:rPr lang="en-US" dirty="0"/>
              <a:t>Request for transportation status is submitted. (See para 2-27.)</a:t>
            </a:r>
          </a:p>
          <a:p>
            <a:r>
              <a:rPr lang="en-US" dirty="0"/>
              <a:t>Erase entry in column l. TM1 and Julian date (pencil entries).</a:t>
            </a:r>
          </a:p>
          <a:p>
            <a:r>
              <a:rPr lang="en-US" dirty="0"/>
              <a:t>Request modifier is submitted. (See para 2-30.)</a:t>
            </a:r>
          </a:p>
          <a:p>
            <a:r>
              <a:rPr lang="en-US" dirty="0"/>
              <a:t>Update entries for which modification is requested.</a:t>
            </a:r>
          </a:p>
          <a:p>
            <a:r>
              <a:rPr lang="en-US" dirty="0"/>
              <a:t>AM and Julian date (pencil entries).</a:t>
            </a:r>
          </a:p>
          <a:p>
            <a:r>
              <a:rPr lang="en-US" dirty="0"/>
              <a:t>Request for cancellation for total due-in quantity is submitted. (See</a:t>
            </a:r>
          </a:p>
          <a:p>
            <a:r>
              <a:rPr lang="en-US" dirty="0"/>
              <a:t>para 2-29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038600" y="1676400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smtClean="0"/>
              <a:t>AC1 and Julian date (pencil entries).</a:t>
            </a:r>
          </a:p>
          <a:p>
            <a:r>
              <a:rPr lang="en-US" sz="800" dirty="0" smtClean="0"/>
              <a:t>WHEN</a:t>
            </a:r>
          </a:p>
          <a:p>
            <a:r>
              <a:rPr lang="en-US" sz="800" dirty="0" smtClean="0"/>
              <a:t>DO THIS</a:t>
            </a:r>
          </a:p>
          <a:p>
            <a:r>
              <a:rPr lang="en-US" sz="800" dirty="0" smtClean="0"/>
              <a:t>ENTER</a:t>
            </a:r>
          </a:p>
          <a:p>
            <a:r>
              <a:rPr lang="en-US" sz="800" dirty="0" smtClean="0"/>
              <a:t>Request for cancellation for part of due-in quantity is submitted.</a:t>
            </a:r>
          </a:p>
          <a:p>
            <a:r>
              <a:rPr lang="en-US" sz="800" dirty="0" smtClean="0"/>
              <a:t>(See para 2-29)</a:t>
            </a:r>
          </a:p>
          <a:p>
            <a:r>
              <a:rPr lang="en-US" sz="800" dirty="0" smtClean="0"/>
              <a:t>AC1, quantity to be cancelled, and Julian date (pencil entries).</a:t>
            </a:r>
          </a:p>
          <a:p>
            <a:r>
              <a:rPr lang="en-US" sz="800" dirty="0" smtClean="0"/>
              <a:t>Follow-up on a cancellation request is submitted. (See para 2-29.)</a:t>
            </a:r>
          </a:p>
          <a:p>
            <a:r>
              <a:rPr lang="en-US" sz="800" dirty="0" smtClean="0"/>
              <a:t>Erase AC1 and Julian date in column n.</a:t>
            </a:r>
          </a:p>
          <a:p>
            <a:r>
              <a:rPr lang="en-US" sz="800" dirty="0" smtClean="0"/>
              <a:t>AK1 and Julian date (pencil entries).</a:t>
            </a:r>
          </a:p>
          <a:p>
            <a:r>
              <a:rPr lang="en-US" sz="800" dirty="0" smtClean="0"/>
              <a:t>1. Erase pencil entries in this column on receipt of reply to document</a:t>
            </a:r>
          </a:p>
          <a:p>
            <a:r>
              <a:rPr lang="en-US" sz="800" dirty="0" smtClean="0"/>
              <a:t>submitted.</a:t>
            </a:r>
          </a:p>
          <a:p>
            <a:r>
              <a:rPr lang="en-US" sz="800" dirty="0" smtClean="0"/>
              <a:t>2. All entries will be made in ink or by typewriter unless otherwise</a:t>
            </a:r>
          </a:p>
          <a:p>
            <a:r>
              <a:rPr lang="en-US" sz="800" dirty="0" smtClean="0"/>
              <a:t>stated. Corrections are made by drawing a single line through</a:t>
            </a:r>
          </a:p>
          <a:p>
            <a:r>
              <a:rPr lang="en-US" sz="800" dirty="0" smtClean="0"/>
              <a:t>the incorrect entry and entering the correction above.</a:t>
            </a:r>
          </a:p>
          <a:p>
            <a:r>
              <a:rPr lang="en-US" sz="800" dirty="0" smtClean="0"/>
              <a:t>3. Document registers are kept by calendar or fiscal year (FY).</a:t>
            </a:r>
          </a:p>
          <a:p>
            <a:r>
              <a:rPr lang="en-US" sz="800" dirty="0" smtClean="0"/>
              <a:t>When closing out document registers at the end of the year, enter</a:t>
            </a:r>
          </a:p>
          <a:p>
            <a:r>
              <a:rPr lang="en-US" sz="800" dirty="0" smtClean="0"/>
              <a:t>the statement “CLOSED OUT,” the current date, and the signature</a:t>
            </a:r>
          </a:p>
          <a:p>
            <a:r>
              <a:rPr lang="en-US" sz="800" dirty="0" smtClean="0"/>
              <a:t>of the individual performing the posting on the next available line</a:t>
            </a:r>
          </a:p>
          <a:p>
            <a:r>
              <a:rPr lang="en-US" sz="800" dirty="0" smtClean="0"/>
              <a:t>following the last document entry in the register. Use the procedures</a:t>
            </a:r>
          </a:p>
          <a:p>
            <a:r>
              <a:rPr lang="en-US" sz="800" dirty="0" smtClean="0"/>
              <a:t>in AR 25-400-2 for filing and extracting document registers.</a:t>
            </a:r>
          </a:p>
          <a:p>
            <a:r>
              <a:rPr lang="en-US" sz="800" dirty="0" smtClean="0"/>
              <a:t>4. Block n may be used to record the document number assigned</a:t>
            </a:r>
          </a:p>
          <a:p>
            <a:r>
              <a:rPr lang="en-US" sz="800" dirty="0" smtClean="0"/>
              <a:t>to a reorder when an item is cancelled and requested again. This</a:t>
            </a:r>
          </a:p>
          <a:p>
            <a:r>
              <a:rPr lang="en-US" sz="800" dirty="0" smtClean="0"/>
              <a:t>will ensure continuity during the reconciliation process with customers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249407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Sample of a supply status card, DIC AE1, DA Form 2765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dirty="0"/>
              <a:t>Legend for Figure 2-6;</a:t>
            </a:r>
          </a:p>
          <a:p>
            <a:r>
              <a:rPr lang="en-US" dirty="0"/>
              <a:t>Completion instructions of supply status card, DIC AE1 for DA Form</a:t>
            </a:r>
          </a:p>
          <a:p>
            <a:r>
              <a:rPr lang="en-US" dirty="0"/>
              <a:t>2765</a:t>
            </a:r>
          </a:p>
          <a:p>
            <a:r>
              <a:rPr lang="fr-FR" b="1" dirty="0"/>
              <a:t>(1-3) </a:t>
            </a:r>
            <a:r>
              <a:rPr lang="fr-FR" dirty="0"/>
              <a:t>Document identifier code </a:t>
            </a:r>
            <a:r>
              <a:rPr lang="fr-FR" dirty="0" err="1"/>
              <a:t>indicates</a:t>
            </a:r>
            <a:r>
              <a:rPr lang="fr-FR" dirty="0"/>
              <a:t> </a:t>
            </a:r>
            <a:r>
              <a:rPr lang="fr-FR" dirty="0" err="1"/>
              <a:t>supply</a:t>
            </a:r>
            <a:r>
              <a:rPr lang="fr-FR" dirty="0"/>
              <a:t> </a:t>
            </a:r>
            <a:r>
              <a:rPr lang="fr-FR" dirty="0" err="1"/>
              <a:t>status</a:t>
            </a:r>
            <a:r>
              <a:rPr lang="fr-FR" dirty="0"/>
              <a:t>.</a:t>
            </a:r>
          </a:p>
          <a:p>
            <a:r>
              <a:rPr lang="en-US" b="1" dirty="0"/>
              <a:t>(4-6) </a:t>
            </a:r>
            <a:r>
              <a:rPr lang="en-US" dirty="0"/>
              <a:t>Routing identifier code of the supply source furnishing the status.</a:t>
            </a:r>
          </a:p>
          <a:p>
            <a:r>
              <a:rPr lang="en-US" b="1" dirty="0"/>
              <a:t>(7) </a:t>
            </a:r>
            <a:r>
              <a:rPr lang="en-US" dirty="0"/>
              <a:t>Media and status code from the supply request.</a:t>
            </a:r>
          </a:p>
          <a:p>
            <a:r>
              <a:rPr lang="en-US" b="1" dirty="0"/>
              <a:t>(8-22) </a:t>
            </a:r>
            <a:r>
              <a:rPr lang="en-US" dirty="0"/>
              <a:t>Stock number of the item.</a:t>
            </a:r>
          </a:p>
          <a:p>
            <a:r>
              <a:rPr lang="en-US" b="1" dirty="0"/>
              <a:t>(23-24) </a:t>
            </a:r>
            <a:r>
              <a:rPr lang="en-US" dirty="0"/>
              <a:t>Unit of issue of the item.</a:t>
            </a:r>
          </a:p>
          <a:p>
            <a:r>
              <a:rPr lang="en-US" b="1" dirty="0"/>
              <a:t>(25-29) </a:t>
            </a:r>
            <a:r>
              <a:rPr lang="en-US" dirty="0"/>
              <a:t>Quantity to which the status applies.</a:t>
            </a:r>
          </a:p>
          <a:p>
            <a:r>
              <a:rPr lang="en-US" b="1" dirty="0"/>
              <a:t>(30-43) </a:t>
            </a:r>
            <a:r>
              <a:rPr lang="en-US" dirty="0"/>
              <a:t>Document number to which the status applies.</a:t>
            </a:r>
          </a:p>
          <a:p>
            <a:r>
              <a:rPr lang="en-US" b="1" dirty="0"/>
              <a:t>(44) </a:t>
            </a:r>
            <a:r>
              <a:rPr lang="en-US" dirty="0"/>
              <a:t>Suffix code entered if the status card applies to a partial issue.</a:t>
            </a:r>
          </a:p>
          <a:p>
            <a:r>
              <a:rPr lang="en-US" b="1" dirty="0"/>
              <a:t>(45-50) </a:t>
            </a:r>
            <a:r>
              <a:rPr lang="en-US" dirty="0"/>
              <a:t>Address of the activity to receive the materiel.</a:t>
            </a:r>
          </a:p>
          <a:p>
            <a:r>
              <a:rPr lang="en-US" b="1" dirty="0"/>
              <a:t>(51) </a:t>
            </a:r>
            <a:r>
              <a:rPr lang="en-US" dirty="0"/>
              <a:t>Signal code from the original supply request.</a:t>
            </a:r>
          </a:p>
          <a:p>
            <a:r>
              <a:rPr lang="en-US" b="1" dirty="0"/>
              <a:t>(52-53) </a:t>
            </a:r>
            <a:r>
              <a:rPr lang="en-US" dirty="0"/>
              <a:t>Fund code from the original supply request.</a:t>
            </a:r>
          </a:p>
          <a:p>
            <a:r>
              <a:rPr lang="en-US" b="1" dirty="0"/>
              <a:t>(54-56) </a:t>
            </a:r>
            <a:r>
              <a:rPr lang="en-US" dirty="0"/>
              <a:t>Distribution code (cc 54) from the original supply request.</a:t>
            </a:r>
          </a:p>
          <a:p>
            <a:r>
              <a:rPr lang="en-US" dirty="0"/>
              <a:t>Type requirement code (cc 55-56) from the original supply request.</a:t>
            </a:r>
          </a:p>
          <a:p>
            <a:r>
              <a:rPr lang="en-US" dirty="0"/>
              <a:t>Otherwise, blank.</a:t>
            </a:r>
          </a:p>
          <a:p>
            <a:r>
              <a:rPr lang="pt-BR" b="1" dirty="0"/>
              <a:t>( 5 7 - 5 9 ) </a:t>
            </a:r>
            <a:r>
              <a:rPr lang="pt-BR" dirty="0"/>
              <a:t>P r o j e c t c o d e f r o m t h e o r i g i n a l s u p p l y r e q u e s t ; o t h e r w i s e ,</a:t>
            </a:r>
          </a:p>
          <a:p>
            <a:r>
              <a:rPr lang="en-US" dirty="0"/>
              <a:t>blank.</a:t>
            </a:r>
          </a:p>
          <a:p>
            <a:r>
              <a:rPr lang="en-US" b="1" dirty="0"/>
              <a:t>(60-61) </a:t>
            </a:r>
            <a:r>
              <a:rPr lang="en-US" dirty="0"/>
              <a:t>Priority designator form the original supply request.</a:t>
            </a:r>
          </a:p>
          <a:p>
            <a:r>
              <a:rPr lang="en-US" b="1" dirty="0"/>
              <a:t>(62-64) </a:t>
            </a:r>
            <a:r>
              <a:rPr lang="en-US" dirty="0"/>
              <a:t>Julian date this card was processed.</a:t>
            </a:r>
          </a:p>
          <a:p>
            <a:r>
              <a:rPr lang="en-US" b="1" dirty="0"/>
              <a:t>(65-66) </a:t>
            </a:r>
            <a:r>
              <a:rPr lang="en-US" dirty="0"/>
              <a:t>Supply status or rejection code (app C).</a:t>
            </a:r>
          </a:p>
          <a:p>
            <a:r>
              <a:rPr lang="en-US" b="1" dirty="0"/>
              <a:t>(67-69) </a:t>
            </a:r>
            <a:r>
              <a:rPr lang="en-US" dirty="0"/>
              <a:t>Routing identifier code of the last known source of supply.</a:t>
            </a:r>
          </a:p>
          <a:p>
            <a:r>
              <a:rPr lang="en-US" b="1" dirty="0"/>
              <a:t>(70-73) </a:t>
            </a:r>
            <a:r>
              <a:rPr lang="en-US" dirty="0"/>
              <a:t>Estimated delivery date.</a:t>
            </a:r>
          </a:p>
          <a:p>
            <a:r>
              <a:rPr lang="en-US" b="1" dirty="0"/>
              <a:t>(74-80) </a:t>
            </a:r>
            <a:r>
              <a:rPr lang="en-US" dirty="0"/>
              <a:t>Unit price of the item.</a:t>
            </a:r>
          </a:p>
        </p:txBody>
      </p:sp>
    </p:spTree>
    <p:extLst>
      <p:ext uri="{BB962C8B-B14F-4D97-AF65-F5344CB8AC3E}">
        <p14:creationId xmlns:p14="http://schemas.microsoft.com/office/powerpoint/2010/main" val="835153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20162</Words>
  <Application>Microsoft Office PowerPoint</Application>
  <PresentationFormat>On-screen Show (4:3)</PresentationFormat>
  <Paragraphs>2021</Paragraphs>
  <Slides>57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Office Theme</vt:lpstr>
      <vt:lpstr>DA PAMMS 710-1-2</vt:lpstr>
      <vt:lpstr>Sample of a DA Form 2765-1 as a request for issue</vt:lpstr>
      <vt:lpstr>Figure 2-2. Sample of a DA Form 3161 as a request for issue</vt:lpstr>
      <vt:lpstr>DD Form 1348-6 as a request for issue for a non-NSN item</vt:lpstr>
      <vt:lpstr>1348-6 as a request for issue for an NSN item</vt:lpstr>
      <vt:lpstr>DA Form 2064</vt:lpstr>
      <vt:lpstr>DA Form 2064</vt:lpstr>
      <vt:lpstr>DA Form 2064</vt:lpstr>
      <vt:lpstr>Sample of a supply status card, DIC AE1, DA Form 2765</vt:lpstr>
      <vt:lpstr>Sample of a shipment status card, DIC AS1, DA Form 2765</vt:lpstr>
      <vt:lpstr>Sample of a shipment status card, DIC AU1 Reply to cancellation request, DA Form 2765</vt:lpstr>
      <vt:lpstr>14. Sample of a completed DA Form 1687</vt:lpstr>
      <vt:lpstr>Sample of a completed DA Form 1687</vt:lpstr>
      <vt:lpstr>Sample of a DA Form 5977</vt:lpstr>
      <vt:lpstr>Sample of a DA Form 5978</vt:lpstr>
      <vt:lpstr>Sample of a DA Form 2765-1 as a turn-in</vt:lpstr>
      <vt:lpstr>Figure 3-2. Sample of a DA Form 2765-1 as turn-in for “excess” or “replacement”</vt:lpstr>
      <vt:lpstr>Sample of DA Form 3161 as a lateral transfer</vt:lpstr>
      <vt:lpstr>Sample DA Form 3328</vt:lpstr>
      <vt:lpstr>DA Form 4708</vt:lpstr>
      <vt:lpstr>Sample DA Form 2062 prepared as a hand or subhand receipt</vt:lpstr>
      <vt:lpstr>Sample DA Form 2062 prepared as a hand or subhand receipt</vt:lpstr>
      <vt:lpstr>Sample DA Form 3161 prepared as a change document</vt:lpstr>
      <vt:lpstr>Sample of a DA Form 3161</vt:lpstr>
      <vt:lpstr>Sample of a completed DA Form 3749 prepared as a change document </vt:lpstr>
      <vt:lpstr>Sample of DA Form 2062</vt:lpstr>
      <vt:lpstr>Sample of DA Form 2062 for hand receipt annex</vt:lpstr>
      <vt:lpstr>DA Form 2062 as a component hand receipt.</vt:lpstr>
      <vt:lpstr>DA Form 2062 for hand receipt with end item components</vt:lpstr>
      <vt:lpstr>DA Form 3318 for a Class 2, 4, or 8 basic load item.</vt:lpstr>
      <vt:lpstr>DA Form 444 prepared to account for differences found during semiannual CIF inventory</vt:lpstr>
      <vt:lpstr>PowerPoint Presentation</vt:lpstr>
      <vt:lpstr>Sample of a completed DD Form 5514-R</vt:lpstr>
      <vt:lpstr>DA Form 1687 when used to request class 5 items</vt:lpstr>
      <vt:lpstr>Sample of a DA Form 5203</vt:lpstr>
      <vt:lpstr>DA Form 5204 as a Serial Number Record for control of training ammunition</vt:lpstr>
      <vt:lpstr>DA Form 581 as a request for issue</vt:lpstr>
      <vt:lpstr>DA Form 581 as a request for issue</vt:lpstr>
      <vt:lpstr>DA Form 581 as a request for turn-in of ammunition</vt:lpstr>
      <vt:lpstr>DA Form 581 as a request for turn-in of ammunition</vt:lpstr>
      <vt:lpstr>DA Form 581 as a request for turn-in of ammunition residue</vt:lpstr>
      <vt:lpstr>DA Form 581 as a request for turn-in of ammunition residue</vt:lpstr>
      <vt:lpstr>DA Form 5515 when used as a sub-issue</vt:lpstr>
      <vt:lpstr>DA Form 5515 when used as a secondary sub-turn-in</vt:lpstr>
      <vt:lpstr>DA Form 5515 when used as a sub-turn-in</vt:lpstr>
      <vt:lpstr>Sample of a DA Form 5811-R</vt:lpstr>
      <vt:lpstr>DA Form 3020-R, Magazine Data Card, when used for ammunition storage</vt:lpstr>
      <vt:lpstr>DA Form 3643 (Daily Issue of Petroleum Products).</vt:lpstr>
      <vt:lpstr>DA Form 3644 (Monthly Abstract of Issues of Petroleum Products and Operating Supplies).</vt:lpstr>
      <vt:lpstr>DA Form 4702–R, (Monthly Bulk Petroleum Accounting Summary)</vt:lpstr>
      <vt:lpstr>DA Form 5830–R, POL Credit Card/AVFUEL Identaplate Control Log</vt:lpstr>
      <vt:lpstr>DA Form 5831–R, Petroleum Product Inventory Control Sheet.</vt:lpstr>
      <vt:lpstr>DA Form 1804.</vt:lpstr>
      <vt:lpstr>Form REFERENCE</vt:lpstr>
      <vt:lpstr>Form reference</vt:lpstr>
      <vt:lpstr>Form reference</vt:lpstr>
      <vt:lpstr>For 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6</cp:revision>
  <dcterms:created xsi:type="dcterms:W3CDTF">2015-12-16T00:58:31Z</dcterms:created>
  <dcterms:modified xsi:type="dcterms:W3CDTF">2015-12-23T16:12:47Z</dcterms:modified>
</cp:coreProperties>
</file>