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2" r:id="rId115"/>
    <p:sldId id="373" r:id="rId116"/>
    <p:sldId id="374" r:id="rId117"/>
    <p:sldId id="375" r:id="rId118"/>
    <p:sldId id="376" r:id="rId119"/>
    <p:sldId id="377" r:id="rId120"/>
    <p:sldId id="378" r:id="rId121"/>
    <p:sldId id="379" r:id="rId122"/>
    <p:sldId id="380" r:id="rId123"/>
    <p:sldId id="381" r:id="rId124"/>
    <p:sldId id="382" r:id="rId125"/>
    <p:sldId id="383" r:id="rId126"/>
    <p:sldId id="384" r:id="rId127"/>
    <p:sldId id="385" r:id="rId128"/>
    <p:sldId id="386" r:id="rId129"/>
    <p:sldId id="387" r:id="rId130"/>
    <p:sldId id="388" r:id="rId131"/>
    <p:sldId id="389" r:id="rId132"/>
    <p:sldId id="390" r:id="rId133"/>
    <p:sldId id="391" r:id="rId134"/>
    <p:sldId id="392" r:id="rId135"/>
    <p:sldId id="393" r:id="rId136"/>
    <p:sldId id="394" r:id="rId137"/>
    <p:sldId id="395" r:id="rId138"/>
    <p:sldId id="396" r:id="rId139"/>
    <p:sldId id="397" r:id="rId140"/>
    <p:sldId id="398" r:id="rId141"/>
    <p:sldId id="399" r:id="rId142"/>
    <p:sldId id="400" r:id="rId143"/>
    <p:sldId id="401" r:id="rId144"/>
    <p:sldId id="402" r:id="rId145"/>
    <p:sldId id="403" r:id="rId146"/>
    <p:sldId id="404" r:id="rId147"/>
    <p:sldId id="405" r:id="rId148"/>
    <p:sldId id="406" r:id="rId149"/>
    <p:sldId id="407" r:id="rId150"/>
    <p:sldId id="408" r:id="rId151"/>
    <p:sldId id="409" r:id="rId152"/>
    <p:sldId id="410" r:id="rId153"/>
    <p:sldId id="411" r:id="rId154"/>
    <p:sldId id="412" r:id="rId155"/>
    <p:sldId id="413" r:id="rId156"/>
    <p:sldId id="414" r:id="rId157"/>
    <p:sldId id="415" r:id="rId158"/>
    <p:sldId id="416" r:id="rId159"/>
    <p:sldId id="417" r:id="rId160"/>
    <p:sldId id="418" r:id="rId161"/>
    <p:sldId id="419" r:id="rId162"/>
    <p:sldId id="420" r:id="rId163"/>
    <p:sldId id="421" r:id="rId164"/>
    <p:sldId id="422" r:id="rId165"/>
    <p:sldId id="423" r:id="rId166"/>
    <p:sldId id="424" r:id="rId167"/>
    <p:sldId id="425" r:id="rId168"/>
    <p:sldId id="426" r:id="rId169"/>
    <p:sldId id="427" r:id="rId170"/>
    <p:sldId id="428" r:id="rId171"/>
    <p:sldId id="429" r:id="rId172"/>
    <p:sldId id="430" r:id="rId173"/>
    <p:sldId id="431" r:id="rId174"/>
    <p:sldId id="432" r:id="rId175"/>
    <p:sldId id="433" r:id="rId176"/>
    <p:sldId id="434" r:id="rId177"/>
    <p:sldId id="435" r:id="rId178"/>
    <p:sldId id="436" r:id="rId179"/>
    <p:sldId id="437" r:id="rId180"/>
    <p:sldId id="438" r:id="rId181"/>
    <p:sldId id="439" r:id="rId182"/>
    <p:sldId id="440" r:id="rId183"/>
    <p:sldId id="441" r:id="rId184"/>
    <p:sldId id="442" r:id="rId185"/>
    <p:sldId id="443" r:id="rId186"/>
    <p:sldId id="444" r:id="rId187"/>
    <p:sldId id="445" r:id="rId188"/>
    <p:sldId id="446" r:id="rId189"/>
    <p:sldId id="447" r:id="rId190"/>
    <p:sldId id="448" r:id="rId191"/>
    <p:sldId id="449" r:id="rId192"/>
    <p:sldId id="450" r:id="rId193"/>
    <p:sldId id="451" r:id="rId194"/>
    <p:sldId id="452" r:id="rId195"/>
    <p:sldId id="453" r:id="rId196"/>
    <p:sldId id="454" r:id="rId197"/>
    <p:sldId id="455" r:id="rId198"/>
    <p:sldId id="456" r:id="rId199"/>
    <p:sldId id="457" r:id="rId200"/>
    <p:sldId id="458" r:id="rId201"/>
    <p:sldId id="459" r:id="rId202"/>
    <p:sldId id="460" r:id="rId203"/>
    <p:sldId id="461" r:id="rId204"/>
    <p:sldId id="462" r:id="rId205"/>
    <p:sldId id="463" r:id="rId206"/>
    <p:sldId id="464" r:id="rId207"/>
    <p:sldId id="465" r:id="rId208"/>
    <p:sldId id="466" r:id="rId209"/>
    <p:sldId id="467" r:id="rId210"/>
    <p:sldId id="468" r:id="rId211"/>
    <p:sldId id="469" r:id="rId212"/>
    <p:sldId id="470" r:id="rId213"/>
    <p:sldId id="471" r:id="rId214"/>
    <p:sldId id="472" r:id="rId215"/>
    <p:sldId id="473" r:id="rId216"/>
    <p:sldId id="474" r:id="rId217"/>
    <p:sldId id="475" r:id="rId218"/>
    <p:sldId id="476" r:id="rId219"/>
    <p:sldId id="477" r:id="rId220"/>
    <p:sldId id="478" r:id="rId221"/>
    <p:sldId id="479" r:id="rId222"/>
    <p:sldId id="480" r:id="rId223"/>
    <p:sldId id="481" r:id="rId224"/>
    <p:sldId id="482" r:id="rId225"/>
    <p:sldId id="483" r:id="rId226"/>
    <p:sldId id="484" r:id="rId227"/>
    <p:sldId id="485" r:id="rId228"/>
    <p:sldId id="486" r:id="rId229"/>
    <p:sldId id="487" r:id="rId230"/>
    <p:sldId id="488" r:id="rId231"/>
    <p:sldId id="489" r:id="rId232"/>
    <p:sldId id="490" r:id="rId233"/>
    <p:sldId id="491" r:id="rId234"/>
    <p:sldId id="492" r:id="rId235"/>
    <p:sldId id="493" r:id="rId236"/>
    <p:sldId id="494" r:id="rId237"/>
    <p:sldId id="495" r:id="rId238"/>
    <p:sldId id="496" r:id="rId239"/>
    <p:sldId id="497" r:id="rId240"/>
    <p:sldId id="498" r:id="rId241"/>
    <p:sldId id="499" r:id="rId242"/>
    <p:sldId id="500" r:id="rId243"/>
    <p:sldId id="501" r:id="rId244"/>
    <p:sldId id="502" r:id="rId245"/>
    <p:sldId id="503" r:id="rId246"/>
    <p:sldId id="504" r:id="rId247"/>
    <p:sldId id="505" r:id="rId248"/>
    <p:sldId id="506" r:id="rId249"/>
    <p:sldId id="507" r:id="rId250"/>
    <p:sldId id="508" r:id="rId251"/>
    <p:sldId id="509" r:id="rId252"/>
    <p:sldId id="510" r:id="rId253"/>
    <p:sldId id="511" r:id="rId254"/>
    <p:sldId id="512" r:id="rId255"/>
    <p:sldId id="513" r:id="rId256"/>
    <p:sldId id="514" r:id="rId257"/>
    <p:sldId id="515" r:id="rId258"/>
    <p:sldId id="516" r:id="rId259"/>
    <p:sldId id="517" r:id="rId2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2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presProps" Target="presProps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viewProps" Target="viewProps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theme" Target="theme/theme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tableStyles" Target="tableStyle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C4A2-85FA-405D-9C08-5DAA595ED5E5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2E70-B643-46A5-9116-A27383E8E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0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C4A2-85FA-405D-9C08-5DAA595ED5E5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2E70-B643-46A5-9116-A27383E8E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92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C4A2-85FA-405D-9C08-5DAA595ED5E5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2E70-B643-46A5-9116-A27383E8E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33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C4A2-85FA-405D-9C08-5DAA595ED5E5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2E70-B643-46A5-9116-A27383E8E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6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C4A2-85FA-405D-9C08-5DAA595ED5E5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2E70-B643-46A5-9116-A27383E8E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9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C4A2-85FA-405D-9C08-5DAA595ED5E5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2E70-B643-46A5-9116-A27383E8E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89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C4A2-85FA-405D-9C08-5DAA595ED5E5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2E70-B643-46A5-9116-A27383E8E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36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C4A2-85FA-405D-9C08-5DAA595ED5E5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2E70-B643-46A5-9116-A27383E8E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5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C4A2-85FA-405D-9C08-5DAA595ED5E5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2E70-B643-46A5-9116-A27383E8E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5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C4A2-85FA-405D-9C08-5DAA595ED5E5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2E70-B643-46A5-9116-A27383E8E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2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C4A2-85FA-405D-9C08-5DAA595ED5E5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2E70-B643-46A5-9116-A27383E8E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6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7C4A2-85FA-405D-9C08-5DAA595ED5E5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72E70-B643-46A5-9116-A27383E8E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3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90600"/>
            <a:ext cx="4281488" cy="548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691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(c) The third (or fourth) digit indicates the position of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weld. The number 0 in either one of these positions indicates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classification is not used. The number 1 indicates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electrode may be used for all welding positions. The number 2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indicates that the electrode may be used only in the flat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horizontal positions. The number 3 indicates the electrode is to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be used only in the flat welding position.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(d) The fourth (or last) digit indicates the type of coating on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electrode, and the power supply (either alternating current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(ac) or direct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oxidized or burned before reaching the molten metal.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direction of the molten filler metal, as it passes through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arc, will be difficult to control and a considerable portion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this metal will be lost as spatter. The long arc will melt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electrode quickly, and the metal is not always deposited at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point desired. In general, the long arc results in poor weld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penetration, excessive overlap, and burned and porous metal in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weld as shown in figure 13, views B through D, on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previous page.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248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(3) </a:t>
            </a:r>
            <a:r>
              <a:rPr lang="en-US" b="0" i="1" u="none" strike="noStrike" baseline="0" dirty="0" smtClean="0">
                <a:latin typeface="CourierNewPS-ItalicMT"/>
              </a:rPr>
              <a:t>Short Arc</a:t>
            </a:r>
            <a:r>
              <a:rPr lang="en-US" b="0" i="0" u="none" strike="noStrike" baseline="0" dirty="0" smtClean="0">
                <a:latin typeface="CourierNewPSMT"/>
              </a:rPr>
              <a:t>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(a) The short arc (figure 13, view E) is the correct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desired procedure for welding. With the short arc, the molten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metal leaving the end of the electrode passes from the atmosphere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by way of an enveloping arc flame. The short arc permits better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control of the weld metal deposited resulting in a welded bead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better quality. Generally, a short arc provides maximum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penetration and better physical properties in the weld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deposits the maximum amount of metal at the point of welding.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Porosity, overlap, and weld metal spatter are kept to a minimum.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(b) A very short arc, however, is undesirable. It will produce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much spatter, will go out frequently, and make continuous welding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difficult; the results being similar to those shown in figure 13,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view 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e. </a:t>
            </a:r>
            <a:r>
              <a:rPr lang="en-US" b="0" i="1" u="none" strike="noStrike" baseline="0" dirty="0" smtClean="0">
                <a:latin typeface="CourierNewPS-ItalicMT"/>
              </a:rPr>
              <a:t>Bead Welding </a:t>
            </a:r>
            <a:r>
              <a:rPr lang="en-US" b="0" i="0" u="none" strike="noStrike" baseline="0" dirty="0" smtClean="0">
                <a:latin typeface="CourierNewPSMT"/>
              </a:rPr>
              <a:t>(figure 14 on the following page).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(1) When the arc is struck, metal particles melt off the end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electrode and are deposited in the molten puddle on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surface of the work. As the electrode melts it becomes shorter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and causes the arc to increase in length unless the electrode is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fed down to the work as fast as the end is melted off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deposited. Before moving the electrode forward, the arc should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be held at the starting point for a short time to ensure good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fusion and to allow the bead to build up slightly. When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welding machine is adjusted for proper current and polarity, good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bead welds can be made by maintaining a short arc and welding in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 straight line at a constant speed.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098550"/>
            <a:ext cx="4295775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(2) For bead welding, the electrode should be held at or near a 90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degree angle to the base metal as shown in figure 14, view A. However,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in order to obtain a clearer view of the molten puddle, crater,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arc, the electrode should be tilted between 5 and 15 degrees toward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direction of travel as shown in figure 14, view B.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(3) The proper arc length cannot be accurately judged by the eye, but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can be recognized by the sound of the arc. When bead welding with a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short arc, the typical sharp, crackling sound should be heard all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time the electrode is in contact and being moved along the surface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2400"/>
            <a:ext cx="6477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(4) A properly made bead weld should leave little spatter on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surface of the work (figure 14, view C, on the previous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page). When the arc is broken, the crater or depression in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bead, shown in figure 14, view C, should be built up slightly.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This metal build-up should not overlap the top surface of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weld. An overlap would indicate poor fusion at this point of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weld. The depth of the crater at the end of the bead can also be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used as an indication of penetration into the base metal.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f. </a:t>
            </a:r>
            <a:r>
              <a:rPr lang="en-US" b="0" i="1" u="none" strike="noStrike" baseline="0" dirty="0" smtClean="0">
                <a:latin typeface="CourierNewPS-ItalicMT"/>
              </a:rPr>
              <a:t>Flat Position Welding </a:t>
            </a:r>
            <a:r>
              <a:rPr lang="en-US" b="0" i="0" u="none" strike="noStrike" baseline="0" dirty="0" smtClean="0">
                <a:latin typeface="CourierNewPSMT"/>
              </a:rPr>
              <a:t>(figure 15 on the following page).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(1) </a:t>
            </a:r>
            <a:r>
              <a:rPr lang="en-US" b="0" i="1" u="none" strike="noStrike" baseline="0" dirty="0" smtClean="0">
                <a:latin typeface="CourierNewPS-ItalicMT"/>
              </a:rPr>
              <a:t>Butt Joints in the Flat Position</a:t>
            </a:r>
            <a:r>
              <a:rPr lang="en-US" b="0" i="0" u="none" strike="noStrike" baseline="0" dirty="0" smtClean="0">
                <a:latin typeface="CourierNewPSMT"/>
              </a:rPr>
              <a:t>. A butt joint is used to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join two plates having surfaces in approximately the same plane.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Several forms of joints are used to make butt welds in the flat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position. The most important of these forms are described in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following subparagraphs.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(a) Plates 1/8 inch thick can be welded in one pass without any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special edge preparation being necessary. Plates from 1/8 to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3/16 inch thickness can be welded with no special edge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preparation by making a bead weld on both sides of the joint.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Tack welds should be used to keep the plates aligned for welding.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electrode motion is the same as that used in making a bead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629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b) When welding 1/4 inch or heavier plates, the edges of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plates should be prepared by beveling or by "J," "U," or "V"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grooving, whichever is the most applicable. Single or double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bevels or grooves may be used depending on the thickness of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plate being welded. The first bead should be deposited to seal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space between the two plates and to weld the root of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joint. This bead (also referred to as a layer or weld metal)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must be thoroughly cleaned to remove all slag before the second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layer of metal is deposited. When making </a:t>
            </a:r>
            <a:r>
              <a:rPr lang="en-US" b="0" i="0" u="none" strike="noStrike" baseline="0" dirty="0" err="1" smtClean="0">
                <a:latin typeface="CourierNewPSMT"/>
              </a:rPr>
              <a:t>multipass</a:t>
            </a:r>
            <a:r>
              <a:rPr lang="en-US" b="0" i="0" u="none" strike="noStrike" baseline="0" dirty="0" smtClean="0">
                <a:latin typeface="CourierNewPSMT"/>
              </a:rPr>
              <a:t> welds (figure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16, view A, on page 39), the second, third, and fourth layers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 metal are deposited using any of the weaving motions of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electrode, as shown in figure 16, view B. Each layer of metal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must be cleaned before depositing the succeeding layers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450975"/>
            <a:ext cx="429577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046163"/>
            <a:ext cx="429577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current (dc), straight polarity (</a:t>
            </a:r>
            <a:r>
              <a:rPr lang="en-US" b="0" i="0" u="none" strike="noStrike" baseline="0" dirty="0" err="1" smtClean="0">
                <a:latin typeface="CourierNewPSMT"/>
              </a:rPr>
              <a:t>sp</a:t>
            </a:r>
            <a:r>
              <a:rPr lang="en-US" b="0" i="0" u="none" strike="noStrike" baseline="0" dirty="0" smtClean="0">
                <a:latin typeface="CourierNewPSMT"/>
              </a:rPr>
              <a:t>), or reverse polarity (</a:t>
            </a:r>
            <a:r>
              <a:rPr lang="en-US" b="0" i="0" u="none" strike="noStrike" baseline="0" dirty="0" err="1" smtClean="0">
                <a:latin typeface="CourierNewPSMT"/>
              </a:rPr>
              <a:t>rp</a:t>
            </a:r>
            <a:r>
              <a:rPr lang="en-US" b="0" i="0" u="none" strike="noStrike" baseline="0" dirty="0" smtClean="0">
                <a:latin typeface="CourierNewPSMT"/>
              </a:rPr>
              <a:t>))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to be used with the pertinent electrode.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(e) A listing of the types of coatings, welding currents,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polarity requirements of the fourth (or last) identifying digit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of the electrode is listed below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(c) When using any of the weaving motions, the electrode should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be oscillated or moved uniformly from side to side with slight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hesitation at the end of each oscillation and, as in bead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welding, the electrode should be inclined 5 to 15 degrees in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direction of welding. If the weaving motion is not properly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performed, undercutting will occur at the joint as shown in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figure 16, view C, on the previous page. Excessive welding speed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will also cause undercutting and poor fusion at the edges of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weave bead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(2) </a:t>
            </a:r>
            <a:r>
              <a:rPr lang="en-US" b="0" i="1" u="none" strike="noStrike" baseline="0" dirty="0" smtClean="0">
                <a:latin typeface="CourierNewPS-ItalicMT"/>
              </a:rPr>
              <a:t>Butt Joints in Flat Position with Backup Strips </a:t>
            </a:r>
            <a:r>
              <a:rPr lang="en-US" b="0" i="0" u="none" strike="noStrike" baseline="0" dirty="0" smtClean="0">
                <a:latin typeface="CourierNewPSMT"/>
              </a:rPr>
              <a:t>(figure 16,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view D).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(a) Backup or backing strips are used when welding 3/16 inch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plate or heavier to obtain complete fusion at the root of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 and to provide better control of the arc and the weld metal.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edge of the plates to be welded are prepared in the same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manner as required for welding without backing strips.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backing strips, 1 inch wide and 3/16 inch thick for plates up to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3/8 inch thick, 1 1/2 inch side, and 1/4 inch thick for plates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over 1/8 inch thick, are tack welded to the base of the joint.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backing strip will act as a cushion for the first bead or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layer deposited in the joint.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2400"/>
            <a:ext cx="6400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(b) The joint should be completed by adding additional layers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of metal using the procedures prescribed in paragraphs 5e, on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pages 35 and 36.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(c) After the joint is completed, the backup strip may be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washed off or cut away with a cutting torch and, if necessary, a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sealing bead may then be applied along the root of the joint.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(3) </a:t>
            </a:r>
            <a:r>
              <a:rPr lang="en-US" b="0" i="1" u="none" strike="noStrike" baseline="0" dirty="0" smtClean="0">
                <a:latin typeface="CourierNewPS-ItalicMT"/>
              </a:rPr>
              <a:t>Plug and Slot Joints </a:t>
            </a:r>
            <a:r>
              <a:rPr lang="en-US" b="0" i="0" u="none" strike="noStrike" baseline="0" dirty="0" smtClean="0">
                <a:latin typeface="CourierNewPSMT"/>
              </a:rPr>
              <a:t>(figure 17 on the following page).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(a) Plug and slot welds, shown in figure 17, views A and B, are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used to join two overlapping plates, by depositing and filling a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hole or slot in the upper plate. Slot welds are used in butt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straps to join face hardened armor plate edges from the back or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soft side. They are also used to fill up holes in plates and to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join two overlapping plates where it is impossible to join them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by any other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046163"/>
            <a:ext cx="429577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(b) A continuous fillet weld as shown in view B is made to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obtain a good fusion between the sidewalls of the hole or slot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and the surface of the lower plate. The procedure for this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fillet weld is the same as for lap joints, which will be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described in paragraph 5g(2) on page 45. The hole or slot is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then filled in to provide additional strength in the weld.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(c) The plug weld procedure may be used to remove bolts or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studs that have been broken or twisted off flush with the surface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of the part.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1695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nut, somewhat smaller than the bolt size, should be centered on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bolt or stud to be removed. A heavy-coated electrode is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lowered into the nut and an arc struck on the exposed end of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broken bolt or stud. The nut is then welded onto the broken bolt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or stud and sufficient metal is added to fill the hole..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broken bolt or stud can then be removed with a wrench.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g. </a:t>
            </a:r>
            <a:r>
              <a:rPr lang="en-US" b="0" i="1" u="none" strike="noStrike" baseline="0" dirty="0" smtClean="0">
                <a:latin typeface="CourierNewPS-ItalicMT"/>
              </a:rPr>
              <a:t>Horizontal Position Welding</a:t>
            </a:r>
            <a:r>
              <a:rPr lang="en-US" b="0" i="0" u="none" strike="noStrike" baseline="0" dirty="0" smtClean="0">
                <a:latin typeface="CourierNewPSMT"/>
              </a:rPr>
              <a:t>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(1) </a:t>
            </a:r>
            <a:r>
              <a:rPr lang="en-US" b="0" i="1" u="none" strike="noStrike" baseline="0" dirty="0" smtClean="0">
                <a:latin typeface="CourierNewPS-ItalicMT"/>
              </a:rPr>
              <a:t>Tee Joints </a:t>
            </a:r>
            <a:r>
              <a:rPr lang="en-US" b="0" i="0" u="none" strike="noStrike" baseline="0" dirty="0" smtClean="0">
                <a:latin typeface="CourierNewPSMT"/>
              </a:rPr>
              <a:t>(figure 17, view C, on the previous page). In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making tee joints in the horizontal position the two plates are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located approximately at right angles to each other in the form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of an inverted T. The edge of the vertical plate may be tack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welded to the surface of the horizontal plate.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1695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58847"/>
            <a:ext cx="6400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(a) A fillet weld (figure 18, views A and B, on the following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page) is used in making the joint by using a short arc to provide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good fusion at the root and along the legs of the weld.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electrode should be held at an angle of 45 degrees to the two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plate surfaces and inclined approximately 15 degrees in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direction of welding.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(b) Light plates can be fillet welded in one pass with little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or no weaving of the electrode. Welding of heavier plates may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require two or more passes with the second pass or layer made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using a semicircular weaving motion as shown in figure 18, view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C. A slight pause is made at the end of each weave to obtain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good fusion between the weld and base metal without any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undercutting.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1695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(c) A fillet-welded tee joint on 1/2 inch or thicker plate can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be made by depositing string beads in the sequence shown in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figure 18, view D.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(d) Chain or staggered intermittent fillet </a:t>
            </a:r>
            <a:r>
              <a:rPr lang="en-US" b="0" i="0" u="none" strike="noStrike" baseline="0" dirty="0" err="1" smtClean="0">
                <a:latin typeface="CourierNewPSMT"/>
              </a:rPr>
              <a:t>weldings</a:t>
            </a:r>
            <a:r>
              <a:rPr lang="en-US" b="0" i="0" u="none" strike="noStrike" baseline="0" dirty="0" smtClean="0">
                <a:latin typeface="CourierNewPSMT"/>
              </a:rPr>
              <a:t> as shown in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figure 19, view A, on page 44 are used for long tee joints.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Fillet welds of these types are used where high weld strength is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not required; however, the short welds are so arranged that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finished joint is equal in strength to a fillet weld along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entire length of a joint from one side only. Also, the warpage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and distortion of the welded parts are held to a minimum with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intermittent welds.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1695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046163"/>
            <a:ext cx="429577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01695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046163"/>
            <a:ext cx="429577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016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(f) The number E6010 identifies an electric welding electrode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with a minimum stress relieved tensile strength of 60,000 psi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(pounds per square inch). It can be used to weld in all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positions, preferably using direct current reverse polarity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electricity. However, alternating current and direct current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straight polarity can also be used.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477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(2) </a:t>
            </a:r>
            <a:r>
              <a:rPr lang="en-US" b="0" i="1" u="none" strike="noStrike" baseline="0" dirty="0" smtClean="0">
                <a:latin typeface="CourierNewPS-ItalicMT"/>
              </a:rPr>
              <a:t>Lap Joint </a:t>
            </a:r>
            <a:r>
              <a:rPr lang="en-US" b="0" i="0" u="none" strike="noStrike" baseline="0" dirty="0" smtClean="0">
                <a:latin typeface="CourierNewPSMT"/>
              </a:rPr>
              <a:t>(figure 19, views B and C, on the previous page).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(a) In making lap joints, two overlapping plates are tack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welded in place and a fillet weld in the horizontal position is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deposited along the joint.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(b) The procedure for making this weld is similar to that used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for making fillet welds in tee joints. The electrode should be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held so as to form an angle approximately 30 degrees from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vertical and tilted 15 degrees in the direction of welding.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position of the electrode in relation to the plates is shown in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figure 19, view C. The weaving notion is the same as that used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for tee joints, except that the pause at the edge of the top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plate is sufficiently long to ensure good fusion and no under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cut. Lap the joint by depositing a series of overlapping beads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on top of each other.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1695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(c) In making lap joints on plates of different thicknesses as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shown in figure 20, view A, on the following page, the electrode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is held so as to form an angle of 20 to 30 degrees from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vertical. Care must be taken not to overheat or undercut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thinner plate edge. Also, the arc must be controlled to wash up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molten metal to the edge of this plate.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h. </a:t>
            </a:r>
            <a:r>
              <a:rPr lang="en-US" b="0" i="1" u="none" strike="noStrike" baseline="0" dirty="0" smtClean="0">
                <a:latin typeface="CourierNewPS-ItalicMT"/>
              </a:rPr>
              <a:t>Vertical Position Welding</a:t>
            </a:r>
            <a:r>
              <a:rPr lang="en-US" b="0" i="0" u="none" strike="noStrike" baseline="0" dirty="0" smtClean="0">
                <a:latin typeface="CourierNewPSMT"/>
              </a:rPr>
              <a:t>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(1) </a:t>
            </a:r>
            <a:r>
              <a:rPr lang="en-US" b="0" i="1" u="none" strike="noStrike" baseline="0" dirty="0" smtClean="0">
                <a:latin typeface="CourierNewPS-ItalicMT"/>
              </a:rPr>
              <a:t>Bead Welds </a:t>
            </a:r>
            <a:r>
              <a:rPr lang="en-US" b="0" i="0" u="none" strike="noStrike" baseline="0" dirty="0" smtClean="0">
                <a:latin typeface="CourierNewPSMT"/>
              </a:rPr>
              <a:t>(figure 20, views B through E).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(a) Welding on a vertical surface is more difficult than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welding in the flat position. Because of the force of gravity,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molten metal tends to flow downward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1695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(b) When metal-arc welding in the vertical position, current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settings should be less than those used for the same electrode in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flat position. The currents used for welding upward on a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vertical surface are slightly higher than those used for welding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downward on the same surface.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(c) The proper angle between the electrode and the base metal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is also necessary in order to deposit a good bead weld when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welding vertically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1695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046163"/>
            <a:ext cx="429577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01695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(d) When welding upward, the electrode should be held at 90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degrees to the vertical as shown in figure 20, view B, on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previous page. When welding upward and weaving is necessary,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electrode should be oscillated as shown in figure 20, view C.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(e) When welding downward, the outer end of the electrode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should be inclined downward about 15 degrees from the horizontal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with the arc pointing upward toward the deposited molten metal as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shown in figure 20, view D. When welding downward, in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vertical position, and a weave bead is required, the electrode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should be oscillated as shown in figure 20, view 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1695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(f) When depositing a bead weld in the horizontal direction on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 vertical plate, the electrode should be held at right angles to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vertical as shown in figure 21, view A, on the following page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and tilted 15 degrees toward the direction of welding so as to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provide a better view of the arc and crater.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(2) </a:t>
            </a:r>
            <a:r>
              <a:rPr lang="en-US" b="0" i="1" u="none" strike="noStrike" baseline="0" dirty="0" smtClean="0">
                <a:latin typeface="CourierNewPS-ItalicMT"/>
              </a:rPr>
              <a:t>Butt Joints</a:t>
            </a:r>
            <a:r>
              <a:rPr lang="en-US" b="0" i="0" u="none" strike="noStrike" baseline="0" dirty="0" smtClean="0">
                <a:latin typeface="CourierNewPSMT"/>
              </a:rPr>
              <a:t>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(a) Butt joints on plates in the vertical position are prepared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for welding in the same way as those required for butt joints in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flat position.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(b) In order to obtain good fusion and penetration with no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undercutting, a short arc should be held and the motion of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arc should be carefully </a:t>
            </a:r>
            <a:r>
              <a:rPr lang="en-US" b="0" i="0" u="none" strike="noStrike" baseline="0" dirty="0" err="1" smtClean="0">
                <a:latin typeface="CourierNewPSMT"/>
              </a:rPr>
              <a:t>controll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1695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(c) Butt joints on beveled plates 1/4 inch thick can be made by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using a triangular weave motion as shown in figure 21, view B.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Welds on 1/2 inch plate or heavier should be made in several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passes as shown in figure 21, view C. The last pass should be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deposited with a semicircular weaving motion with a slight </a:t>
            </a:r>
            <a:r>
              <a:rPr lang="en-US" b="0" i="0" u="none" strike="noStrike" baseline="0" dirty="0" err="1" smtClean="0">
                <a:latin typeface="CourierNewPSMT"/>
              </a:rPr>
              <a:t>whipup</a:t>
            </a:r>
            <a:endParaRPr lang="en-US" b="0" i="0" u="none" strike="noStrike" baseline="0" dirty="0" smtClean="0">
              <a:latin typeface="CourierNewPSMT"/>
            </a:endParaRPr>
          </a:p>
          <a:p>
            <a:r>
              <a:rPr lang="en-US" b="0" i="0" u="none" strike="noStrike" baseline="0" dirty="0" smtClean="0">
                <a:latin typeface="CourierNewPSMT"/>
              </a:rPr>
              <a:t>and pause to the electrode at the edge of the bead.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(d) When welding butt joints in the horizontal direction on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vertical plates, a short arc is necessary at all times and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metal is deposited in </a:t>
            </a:r>
            <a:r>
              <a:rPr lang="en-US" b="0" i="0" u="none" strike="noStrike" baseline="0" dirty="0" err="1" smtClean="0">
                <a:latin typeface="CourierNewPSMT"/>
              </a:rPr>
              <a:t>multipass</a:t>
            </a:r>
            <a:r>
              <a:rPr lang="en-US" b="0" i="0" u="none" strike="noStrike" baseline="0" dirty="0" smtClean="0">
                <a:latin typeface="CourierNewPSMT"/>
              </a:rPr>
              <a:t> beads as shown in figure 21, view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D. The first pass is made with the electrode held at 90 degrees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to the vertical plates. The second, third, and subsequent passes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are made with the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1695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5570" y="87252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electrode held parallel to the beveled edge opposite the edge on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which the bead is being deposited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(3) </a:t>
            </a:r>
            <a:r>
              <a:rPr lang="en-US" b="0" i="1" u="none" strike="noStrike" baseline="0" dirty="0" smtClean="0">
                <a:latin typeface="CourierNewPS-ItalicMT"/>
              </a:rPr>
              <a:t>Fillet Welds </a:t>
            </a:r>
            <a:r>
              <a:rPr lang="en-US" b="0" i="0" u="none" strike="noStrike" baseline="0" dirty="0" smtClean="0">
                <a:latin typeface="CourierNewPSMT"/>
              </a:rPr>
              <a:t>(figure 22).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(a) When making fillet welds in either tee or lap joints in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vertical position, the electrode should be held at 90 degrees to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plates or not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1695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046163"/>
            <a:ext cx="429577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01695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046163"/>
            <a:ext cx="429577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016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3) The electrode identification system for stainless steel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arc-welding is set up as follows: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(a) The symbol E indicates electric welding.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(b) The first three digits indicate the American Iron and Steel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Institute type of stainless steel.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(c) The last two digits indicate the current and the welding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position in which it is used.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(d) According to this system, the number E-308-16 identifies a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stainless steel electrode type 308, for use with alternating or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reverse polarity direct current in all welding positions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more than 15 degrees above the horizontal for proper molten metal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control. The arc should be held short to obtain good fusion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penetration.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(b) When welding tee joints in the vertical position, the joint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should be started at the bottom and welded upward and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electrode should be moved in a triangular weaving motion as shown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in figure 22, view A, on the previous page. A slight pause in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weave, at the points indicated, will improve the sidewall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penetration and provide good fusion at the root of the </a:t>
            </a:r>
            <a:r>
              <a:rPr lang="en-US" b="0" i="0" u="none" strike="noStrike" baseline="0" dirty="0" err="1" smtClean="0">
                <a:latin typeface="CourierNewPSMT"/>
              </a:rPr>
              <a:t>joi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1695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1 If the weld metal should overheat, the electrode should be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quickly shifted away from the crater without breaking the arc as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shown in figure 22, view B. This will permit the molten metal to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solidify without running downward. The electrode should be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returned immediately to the crater of the weld in order to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maintain the desired size of the weld.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2 When more than one pass is necessary to make a tee weld,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either of the weaving motions shown in figure 22, views C and D,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may be used. A slight pause at the end of the weave will develop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good fusion without undercutting at the edges of the plates.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1695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629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(c) To make welds on lap joints in the vertical position,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electrode should be moved in a triangular weaving motion as shown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in figure 22, view E. The same procedure for making the tee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joint is used except the electrode is directed toward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vertical plate marked "G" in figure 22, view E. The arc should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be held short, and the pause at the surface of plate "G" should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be slightly longer. Care should be taken not to undercut either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of the plates or to allow the molten metal to overlap at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edges of the weave.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(d) Lap joints in the vertical position on heavy plate require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more than one layer of metal. The deposited bead should be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thoroughly cleaned and subsequent beads deposited as shown in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figure 22, view F.</a:t>
            </a:r>
          </a:p>
          <a:p>
            <a:r>
              <a:rPr lang="en-US" b="0" i="0" u="none" strike="noStrike" baseline="0" dirty="0" err="1" smtClean="0">
                <a:latin typeface="CourierNewPSMT"/>
              </a:rPr>
              <a:t>i</a:t>
            </a:r>
            <a:r>
              <a:rPr lang="en-US" b="0" i="0" u="none" strike="noStrike" baseline="0" dirty="0" smtClean="0">
                <a:latin typeface="CourierNewPSMT"/>
              </a:rPr>
              <a:t>. </a:t>
            </a:r>
            <a:r>
              <a:rPr lang="en-US" b="0" i="1" u="none" strike="noStrike" baseline="0" dirty="0" smtClean="0">
                <a:latin typeface="CourierNewPS-ItalicMT"/>
              </a:rPr>
              <a:t>Overhead Position Welding </a:t>
            </a:r>
            <a:r>
              <a:rPr lang="en-US" b="0" i="0" u="none" strike="noStrike" baseline="0" dirty="0" smtClean="0">
                <a:latin typeface="CourierNewPSMT"/>
              </a:rPr>
              <a:t>(figure 23 on the following page).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(1) </a:t>
            </a:r>
            <a:r>
              <a:rPr lang="en-US" b="0" i="1" u="none" strike="noStrike" baseline="0" dirty="0" smtClean="0">
                <a:latin typeface="CourierNewPS-ItalicMT"/>
              </a:rPr>
              <a:t>Bead Welds</a:t>
            </a:r>
            <a:r>
              <a:rPr lang="en-US" b="0" i="0" u="none" strike="noStrike" baseline="0" dirty="0" smtClean="0">
                <a:latin typeface="CourierNewPSMT"/>
              </a:rPr>
              <a:t>. The overhead position is the most difficult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position to weld in because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1695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requires a very short arc which must be maintained in order to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retain complete control of the molten metal. As in vertical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position welding, the force of gravity tends to cause the molten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metal to drop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1695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184275"/>
            <a:ext cx="429577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01695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down or sag on the plate. If the arc is too long, the difficulty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in transferring metal from the electrode to the base metal is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increased and large globules of molten metal will drop from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electrode and the base metal. This action can be prevented by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first shortening and then lengthening the arc at intervals. Care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must be taken not to carry too large a pool of molten metal in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weld.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(a) When bead welding, the electrode should be held at an angle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of 90 degrees to the base metal as shown in figure 23, view A, on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previous page. The electrode may be tilted approximately 15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degrees in the direction of welding as shown in figure 23, view B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to provide a better view of the arc and crater of the weld.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1695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477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(b) Weave beads can be made in the overhead position by using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motion illustrated in figure 23, view C. A rapid motion is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necessary at the end of each semicircular weave in order to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control the molten metal deposit. Excessive weaving should be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avoided because this will cause overheating of the weld deposit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and the formation of a large pool of metal which will be hard to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control.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(2) </a:t>
            </a:r>
            <a:r>
              <a:rPr lang="en-US" b="0" i="1" u="none" strike="noStrike" baseline="0" dirty="0" smtClean="0">
                <a:latin typeface="CourierNewPS-ItalicMT"/>
              </a:rPr>
              <a:t>Butt Joints</a:t>
            </a:r>
            <a:r>
              <a:rPr lang="en-US" b="0" i="0" u="none" strike="noStrike" baseline="0" dirty="0" smtClean="0">
                <a:latin typeface="CourierNewPSMT"/>
              </a:rPr>
              <a:t>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(a) The plates should be prepared for butt welding in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overhead position in the same manner as that required in the flat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position, and the most satisfactory results are obtained if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backup strips are used. If the plates are beveled with a feather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edge and no backup strip is used, the weld will tend to burn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through repeatedly unless extreme care is taken by the operator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1695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(b) For overhead butt welding, bead rather than weave welds are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preferred. Each bead should be cleaned and the rough areas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chipped out before the following pass is deposited. The first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pass should be made with the electrode held at 90 degrees to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plate as shown in figure 23, view D.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(c) The position of the electrode and the order to be followed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in depositing beads on 1/4 and 1/2 inch plates are illustrated in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figure 23, views E and F.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(d) Fairly small diameter electrodes should be used to assist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in holding a short arc and developing a good penetration at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root of the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1695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2400"/>
            <a:ext cx="6553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joint. Excessive current will create a very fluid puddle, which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will be difficult to control.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(3) </a:t>
            </a:r>
            <a:r>
              <a:rPr lang="en-US" b="0" i="1" u="none" strike="noStrike" baseline="0" dirty="0" smtClean="0">
                <a:latin typeface="CourierNewPS-ItalicMT"/>
              </a:rPr>
              <a:t>Fillet Welds </a:t>
            </a:r>
            <a:r>
              <a:rPr lang="en-US" b="0" i="0" u="none" strike="noStrike" baseline="0" dirty="0" smtClean="0">
                <a:latin typeface="CourierNewPSMT"/>
              </a:rPr>
              <a:t>(figure 24).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(a) In making fillet welds in either tee or lap joints in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overhead position, a short arc should be held and there should be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no weaving of the electrode. The order in which the beads are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deposited is shown in figure 24, view A. The electrode should be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held approximately 30 degrees to the vertical plate and moved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uniformly in the direction of the welding as shown in figure 24,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view B. The arc motion should be controlled to secure good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penetration to the root of the weld and good fusion with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sidewalls of the vertical and horizontal plates. If the molten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metal becomes too fluid and tends to sag, the electrode should be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whipped away quickly from the crater and ahead of the weld so as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to lengthen the arc and allow the metal to solidify.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electrode should then be returned immediately to the crater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welding continued.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1695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046163"/>
            <a:ext cx="429577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016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58847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d. </a:t>
            </a:r>
            <a:r>
              <a:rPr lang="en-US" b="0" i="1" u="none" strike="noStrike" baseline="0" dirty="0" smtClean="0">
                <a:latin typeface="CourierNewPS-ItalicMT"/>
              </a:rPr>
              <a:t>Types of Electrodes</a:t>
            </a:r>
            <a:r>
              <a:rPr lang="en-US" b="0" i="0" u="none" strike="noStrike" baseline="0" dirty="0" smtClean="0">
                <a:latin typeface="CourierNewPSMT"/>
              </a:rPr>
              <a:t>. There are three different types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electrodes. They are: bare, thinly coated, and shielded-arc or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heavy-coated electrodes.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(1) </a:t>
            </a:r>
            <a:r>
              <a:rPr lang="en-US" b="0" i="1" u="none" strike="noStrike" baseline="0" dirty="0" smtClean="0">
                <a:latin typeface="CourierNewPS-ItalicMT"/>
              </a:rPr>
              <a:t>Bare Electrodes</a:t>
            </a:r>
            <a:r>
              <a:rPr lang="en-US" b="0" i="0" u="none" strike="noStrike" baseline="0" dirty="0" smtClean="0">
                <a:latin typeface="CourierNewPSMT"/>
              </a:rPr>
              <a:t>. Bare electrodes are made of wire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compositions required for specific applications and have no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coatings other than those required in wire drawing. These wire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drawing coatings have some slight stabilizing effect on the arc,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but are otherwise of no consequence. Bare electrodes are used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for welding manganese alloy steel, and other purposes where a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coated electrode is not required or is undesirable. A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diagrammatic sketch of the transfer of metal across the arc of a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bare electrode is shown in figure 1, view A, on the following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(b) Fillet welds for either tee or lap joints, on heavy plate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in the overhead position, require several passes to make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joint. The first pass is a string bead with no weaving motion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electrode. The second, third, and fourth passes are made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with a slight circular motion of the electrode with its top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tilted about 15 degrees in the direction of welding as shown in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figure 24, view C, on the previous page. This motion of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electrode permits greater control and better distribution of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 metal being deposited. All slag and oxides must be removed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from the surface of each pass by chipping or wire-brushing before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applying additional beads.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6. Electric Arc Welding of Ferrous Metals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1695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799"/>
            <a:ext cx="6705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a. </a:t>
            </a:r>
            <a:r>
              <a:rPr lang="en-US" b="0" i="1" u="none" strike="noStrike" baseline="0" dirty="0" smtClean="0">
                <a:latin typeface="CourierNewPS-ItalicMT"/>
              </a:rPr>
              <a:t>General</a:t>
            </a:r>
            <a:r>
              <a:rPr lang="en-US" b="0" i="0" u="none" strike="noStrike" baseline="0" dirty="0" smtClean="0">
                <a:latin typeface="CourierNewPSMT"/>
              </a:rPr>
              <a:t>. All of the ferrous metals used on Army ground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equipment can be successfully electric arc welded, provided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normal care is used and the correct procedure followed.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following subparagraphs provide the welding techniques for four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of the most common types of ferrous metals found on this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equipment. The description of welding techniques for other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ferrous metals may be found in TM 9-237.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b. </a:t>
            </a:r>
            <a:r>
              <a:rPr lang="en-US" b="0" i="1" u="none" strike="noStrike" baseline="0" dirty="0" smtClean="0">
                <a:latin typeface="CourierNewPS-ItalicMT"/>
              </a:rPr>
              <a:t>High-Carbon Steels</a:t>
            </a:r>
            <a:r>
              <a:rPr lang="en-US" b="0" i="0" u="none" strike="noStrike" baseline="0" dirty="0" smtClean="0">
                <a:latin typeface="CourierNewPSMT"/>
              </a:rPr>
              <a:t>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(1) </a:t>
            </a:r>
            <a:r>
              <a:rPr lang="en-US" b="0" i="1" u="none" strike="noStrike" baseline="0" dirty="0" smtClean="0">
                <a:latin typeface="CourierNewPS-ItalicMT"/>
              </a:rPr>
              <a:t>General</a:t>
            </a:r>
            <a:r>
              <a:rPr lang="en-US" b="0" i="0" u="none" strike="noStrike" baseline="0" dirty="0" smtClean="0">
                <a:latin typeface="CourierNewPSMT"/>
              </a:rPr>
              <a:t>. High-carbon steels include those that have a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carbon content exceeding 0.45 percent. Because of the high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carbon content and the heat treatment usually given to these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steels, their basic properties are to some degree impaired by arc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welding. Preheating the metal between 500</a:t>
            </a:r>
            <a:r>
              <a:rPr lang="en-US" b="0" i="0" u="none" strike="noStrike" baseline="0" dirty="0" smtClean="0">
                <a:latin typeface="SymbolMT"/>
              </a:rPr>
              <a:t> </a:t>
            </a:r>
            <a:r>
              <a:rPr lang="en-US" b="0" i="0" u="none" strike="noStrike" baseline="0" dirty="0" smtClean="0">
                <a:latin typeface="CourierNewPSMT"/>
              </a:rPr>
              <a:t>to 800</a:t>
            </a:r>
            <a:r>
              <a:rPr lang="en-US" b="0" i="0" u="none" strike="noStrike" baseline="0" dirty="0" smtClean="0">
                <a:latin typeface="SymbolMT"/>
              </a:rPr>
              <a:t> </a:t>
            </a:r>
            <a:r>
              <a:rPr lang="en-US" b="0" i="0" u="none" strike="noStrike" baseline="0" dirty="0" smtClean="0">
                <a:latin typeface="CourierNewPSMT"/>
              </a:rPr>
              <a:t>Fahrenheit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before welding and stress relieving it by heating from 1200</a:t>
            </a:r>
            <a:r>
              <a:rPr lang="en-US" b="0" i="0" u="none" strike="noStrike" baseline="0" dirty="0" smtClean="0">
                <a:latin typeface="SymbolMT"/>
              </a:rPr>
              <a:t> </a:t>
            </a:r>
            <a:r>
              <a:rPr lang="en-US" b="0" i="0" u="none" strike="noStrike" baseline="0" dirty="0" smtClean="0">
                <a:latin typeface="CourierNewPSMT"/>
              </a:rPr>
              <a:t>to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1450</a:t>
            </a:r>
            <a:r>
              <a:rPr lang="en-US" b="0" i="0" u="none" strike="noStrike" baseline="0" dirty="0" smtClean="0">
                <a:latin typeface="SymbolMT"/>
              </a:rPr>
              <a:t> </a:t>
            </a:r>
            <a:r>
              <a:rPr lang="en-US" b="0" i="0" u="none" strike="noStrike" baseline="0" dirty="0" smtClean="0">
                <a:latin typeface="CourierNewPSMT"/>
              </a:rPr>
              <a:t>with slow cooling should be used to avoid hardness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brittleness in the fusion zone. Either mild-steel or stainless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steel electrodes can be used to weld these steels.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1695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(2) </a:t>
            </a:r>
            <a:r>
              <a:rPr lang="en-US" b="0" i="1" u="none" strike="noStrike" baseline="0" dirty="0" smtClean="0">
                <a:latin typeface="CourierNewPS-ItalicMT"/>
              </a:rPr>
              <a:t>Welding Technique</a:t>
            </a:r>
            <a:r>
              <a:rPr lang="en-US" b="0" i="0" u="none" strike="noStrike" baseline="0" dirty="0" smtClean="0">
                <a:latin typeface="CourierNewPSMT"/>
              </a:rPr>
              <a:t>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(a) The welding heat should be adjusted to provide good fusion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at the sidewalls and root of the joint without excessive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penetration. High welding heat will cause excessive penetration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and puddling which in turn can cause large areas in the fusion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zone to become hard and brittle. Control of the welding heat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excessive penetration can be accomplished by depositing the weld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metal in small string beads. The area of these hard zones in the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16954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629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base metal can be reduced by making the weld with a series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small string or weave beads. Fusion between the filler metal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sidewalls should be confined to a narrow zone. This can be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accomplished by directing the electrode toward the previously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deposited filler metal adjacent to the side walls than toward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side walls directly. This procedure causes the weld metal to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wash up against the side of the joint and fuse with it without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deep or excessive penetration.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(b) When welding sheet metal up to 1/8 inch in thickness,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plain square butt joint type of edge preparation may be used.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Heavy plates should be beveled up to 60 degrees, depending on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thickness. The parts should be tack welded and the root weld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made with a 1/8 to 5/32 inch electrode. Additional passes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filler metal should be made with a 5/32 or 3/16 electrode. Heavy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sections that have been beveled from both sides should be welded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by depositing weave beads alternately on one side and then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other to reduce the amount of distortion in the weld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16954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(c) Small high-carbon steel parts are sometimes repaired by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building up worn surfaces. When this is done, the piece should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be annealed or softened by heating to a red heat and cooling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slowly. Then the piece should be welded or built up with </a:t>
            </a:r>
            <a:r>
              <a:rPr lang="en-US" b="0" i="0" u="none" strike="noStrike" baseline="0" dirty="0" err="1" smtClean="0">
                <a:latin typeface="CourierNewPSMT"/>
              </a:rPr>
              <a:t>mediumcarbon</a:t>
            </a:r>
            <a:endParaRPr lang="en-US" b="0" i="0" u="none" strike="noStrike" baseline="0" dirty="0" smtClean="0">
              <a:latin typeface="CourierNewPSMT"/>
            </a:endParaRPr>
          </a:p>
          <a:p>
            <a:r>
              <a:rPr lang="en-US" b="0" i="0" u="none" strike="noStrike" baseline="0" dirty="0" smtClean="0">
                <a:latin typeface="CourierNewPSMT"/>
              </a:rPr>
              <a:t>or high-strength electrodes and heat treated, after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welding, to restore its original properties.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c. </a:t>
            </a:r>
            <a:r>
              <a:rPr lang="en-US" b="0" i="1" u="none" strike="noStrike" baseline="0" dirty="0" smtClean="0">
                <a:latin typeface="CourierNewPS-ItalicMT"/>
              </a:rPr>
              <a:t>Tool Steels</a:t>
            </a:r>
            <a:r>
              <a:rPr lang="en-US" b="0" i="0" u="none" strike="noStrike" baseline="0" dirty="0" smtClean="0">
                <a:latin typeface="CourierNewPSMT"/>
              </a:rPr>
              <a:t>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(1) </a:t>
            </a:r>
            <a:r>
              <a:rPr lang="en-US" b="0" i="1" u="none" strike="noStrike" baseline="0" dirty="0" smtClean="0">
                <a:latin typeface="CourierNewPS-ItalicMT"/>
              </a:rPr>
              <a:t>General</a:t>
            </a:r>
            <a:r>
              <a:rPr lang="en-US" b="0" i="0" u="none" strike="noStrike" baseline="0" dirty="0" smtClean="0">
                <a:latin typeface="CourierNewPSMT"/>
              </a:rPr>
              <a:t>. Steels in this group have a carbon content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ranging from 0.80 to 1.5 percent. They are rarely welded by arc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welding because of the excessive hardness produced in the fusion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zone of the base metal. If arc welding must be done, either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mild-steel or stainless-steel electrodes can be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1695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(2) </a:t>
            </a:r>
            <a:r>
              <a:rPr lang="en-US" b="0" i="1" u="none" strike="noStrike" baseline="0" dirty="0" smtClean="0">
                <a:latin typeface="CourierNewPS-ItalicMT"/>
              </a:rPr>
              <a:t>Welding Technique</a:t>
            </a:r>
            <a:r>
              <a:rPr lang="en-US" b="0" i="0" u="none" strike="noStrike" baseline="0" dirty="0" smtClean="0">
                <a:latin typeface="CourierNewPSMT"/>
              </a:rPr>
              <a:t>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(a) If the parts to be welded are small, they should be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annealed or softened before welding. The edges should then be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preheated up to 1,000</a:t>
            </a:r>
            <a:r>
              <a:rPr lang="en-US" b="0" i="0" u="none" strike="noStrike" baseline="0" dirty="0" smtClean="0">
                <a:latin typeface="SymbolMT"/>
              </a:rPr>
              <a:t></a:t>
            </a:r>
            <a:r>
              <a:rPr lang="en-US" b="0" i="0" u="none" strike="noStrike" baseline="0" dirty="0" smtClean="0">
                <a:latin typeface="CourierNewPSMT"/>
              </a:rPr>
              <a:t>, depending on the carbon content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thickness of the plate, and the welding done with either a </a:t>
            </a:r>
            <a:r>
              <a:rPr lang="en-US" b="0" i="0" u="none" strike="noStrike" baseline="0" dirty="0" err="1" smtClean="0">
                <a:latin typeface="CourierNewPSMT"/>
              </a:rPr>
              <a:t>mildsteel</a:t>
            </a:r>
            <a:endParaRPr lang="en-US" b="0" i="0" u="none" strike="noStrike" baseline="0" dirty="0" smtClean="0">
              <a:latin typeface="CourierNewPSMT"/>
            </a:endParaRPr>
          </a:p>
          <a:p>
            <a:r>
              <a:rPr lang="en-US" b="0" i="0" u="none" strike="noStrike" baseline="0" dirty="0" smtClean="0">
                <a:latin typeface="CourierNewPSMT"/>
              </a:rPr>
              <a:t>or high-strength electrode.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1695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248400" cy="6570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(b) High-carbon electrodes should not be used for welding tool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steels. The carbon picked up from the base metal by this filler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metal will cause the weld to become glass hard; whereas,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mild-steel weld metal can absorb additional carbon without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becoming excessively hard. The welded part should then be </a:t>
            </a:r>
            <a:r>
              <a:rPr lang="en-US" b="0" i="0" u="none" strike="noStrike" baseline="0" dirty="0" err="1" smtClean="0">
                <a:latin typeface="CourierNewPSMT"/>
              </a:rPr>
              <a:t>heattreated</a:t>
            </a:r>
            <a:endParaRPr lang="en-US" b="0" i="0" u="none" strike="noStrike" baseline="0" dirty="0" smtClean="0">
              <a:latin typeface="CourierNewPSMT"/>
            </a:endParaRPr>
          </a:p>
          <a:p>
            <a:r>
              <a:rPr lang="en-US" b="0" i="0" u="none" strike="noStrike" baseline="0" dirty="0" smtClean="0">
                <a:latin typeface="CourierNewPSMT"/>
              </a:rPr>
              <a:t>to restore its original properties.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(c) When welding with stainless steel electrodes, the edges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plates should be preheated to prevent the formation of hard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zones in the base metal. The weld metal should be deposited in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small string beads to keep the heat input down to a minimum. In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general, the application procedure is the same as that required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for high-carbon steels described in paragraph 6b(2) beginning on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page 54.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16954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799"/>
            <a:ext cx="6553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d. </a:t>
            </a:r>
            <a:r>
              <a:rPr lang="en-US" b="0" i="1" u="none" strike="noStrike" baseline="0" dirty="0" smtClean="0">
                <a:latin typeface="CourierNewPS-ItalicMT"/>
              </a:rPr>
              <a:t>High Yield Strength, Low Alloy Structural Steels</a:t>
            </a:r>
            <a:r>
              <a:rPr lang="en-US" b="0" i="0" u="none" strike="noStrike" baseline="0" dirty="0" smtClean="0">
                <a:latin typeface="CourierNewPSMT"/>
              </a:rPr>
              <a:t>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(1) </a:t>
            </a:r>
            <a:r>
              <a:rPr lang="en-US" b="0" i="1" u="none" strike="noStrike" baseline="0" dirty="0" smtClean="0">
                <a:latin typeface="CourierNewPS-ItalicMT"/>
              </a:rPr>
              <a:t>General</a:t>
            </a:r>
            <a:r>
              <a:rPr lang="en-US" b="0" i="0" u="none" strike="noStrike" baseline="0" dirty="0" smtClean="0">
                <a:latin typeface="CourierNewPSMT"/>
              </a:rPr>
              <a:t>. High yield strength, low alloy structural steels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are special steels that are tempered to obtain extreme toughness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and durability. The special alloys and general make-up of these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steels require special treatment to obtain satisfactory weldments.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(2) </a:t>
            </a:r>
            <a:r>
              <a:rPr lang="en-US" b="0" i="1" u="none" strike="noStrike" baseline="0" dirty="0" smtClean="0">
                <a:latin typeface="CourierNewPS-ItalicMT"/>
              </a:rPr>
              <a:t>Welding Techniques</a:t>
            </a:r>
            <a:r>
              <a:rPr lang="en-US" b="0" i="0" u="none" strike="noStrike" baseline="0" dirty="0" smtClean="0">
                <a:latin typeface="CourierNewPSMT"/>
              </a:rPr>
              <a:t>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(a) Reliable welding of high yield strength, low alloy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structural steels can be performed by using the correct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electrodes. Hydrogen is the number one enemy of sound welds in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alloy steels. Therefore, use only low hydrogen (MIL-E-18038 or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MIL-E22200/1) electrodes to prevent cracking. </a:t>
            </a:r>
            <a:r>
              <a:rPr lang="en-US" b="0" i="0" u="none" strike="noStrike" baseline="0" dirty="0" err="1" smtClean="0">
                <a:latin typeface="CourierNewPSMT"/>
              </a:rPr>
              <a:t>Underbead</a:t>
            </a:r>
            <a:r>
              <a:rPr lang="en-US" b="0" i="0" u="none" strike="noStrike" baseline="0" dirty="0" smtClean="0">
                <a:latin typeface="CourierNewPSMT"/>
              </a:rPr>
              <a:t> cracking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is caused by hydrogen picked up in the electrode coating,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released into the arc, and absorbed by the molten metal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1695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(b) Electrodes must be kept dry to eliminate absorption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hydrogen. If the electrodes are in an airtight container,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immediately upon opening the container, place the electrodes in a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ventilated holding oven set at 250° to 300° F. In the event that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electrodes are not in an airtight container, put them in a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ventilated baking oven and bake for 1 to 1 1/4 hours at 800° F.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Baked electrodes should, while still warm, be placed in a holding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oven until used. Electrodes must be kept dry to eliminate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absorption of hydrogen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16954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(c) Electrodes are identified by classification numbers which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are always marked on the electrode containers. For low hydrogen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coatings, the last two numbers of the electrode classification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should be 15, 16, or 18. Electrodes of 5/32 and 1/8 inch in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diameter are the most commonly used since they are more adaptable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to all types of welding of this type steel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(2) </a:t>
            </a:r>
            <a:r>
              <a:rPr lang="en-US" b="0" i="1" u="none" strike="noStrike" baseline="0" dirty="0" smtClean="0">
                <a:latin typeface="CourierNewPS-ItalicMT"/>
              </a:rPr>
              <a:t>Thinly Coated Electrodes</a:t>
            </a:r>
            <a:r>
              <a:rPr lang="en-US" b="0" i="0" u="none" strike="noStrike" baseline="0" dirty="0" smtClean="0">
                <a:latin typeface="CourierNewPSMT"/>
              </a:rPr>
              <a:t>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(a) Thinly coated electrodes are made of a wire of a definite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composition. A thin coating is applied on the surface of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electrode by washing, dipping, brushing, spraying, tumbling, or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wiping to improve the stability and characteristics of the arc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stream. They are listed under the E45 series in the electrode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identification system described in paragraph 2c, beginning on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page 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2399"/>
            <a:ext cx="6324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(3) It is important to avoid excessive heat concentration when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welding in order to allow the weld area to cool rather quickly.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For satisfactory welds, along with good welding practices, use a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straight stringer bead whenever possible. Restrict the weave to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 partial weave pattern. Best results are obtained by a slight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circular motion of the electrode with the weave area never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exceeding two electrode diameters. Never use a full weave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pattern. Skip weld as practical, and peen the weld to relieve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stresses while cooling larger pieces. Avoid toe cracks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undercutting. A soft steel wire pedestal can help to absorb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shrinkage forces. Butter welding (laying a bead, then grinding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it off) in the toe area before fillet welding strengthens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area where a toe crack may start.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248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e. </a:t>
            </a:r>
            <a:r>
              <a:rPr lang="en-US" b="0" i="1" u="none" strike="noStrike" baseline="0" dirty="0" smtClean="0">
                <a:latin typeface="CourierNewPS-ItalicMT"/>
              </a:rPr>
              <a:t>Cast Iron</a:t>
            </a:r>
            <a:r>
              <a:rPr lang="en-US" b="0" i="0" u="none" strike="noStrike" baseline="0" dirty="0" smtClean="0">
                <a:latin typeface="CourierNewPSMT"/>
              </a:rPr>
              <a:t>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(1) </a:t>
            </a:r>
            <a:r>
              <a:rPr lang="en-US" b="0" i="1" u="none" strike="noStrike" baseline="0" dirty="0" smtClean="0">
                <a:latin typeface="CourierNewPS-ItalicMT"/>
              </a:rPr>
              <a:t>General</a:t>
            </a:r>
            <a:r>
              <a:rPr lang="en-US" b="0" i="0" u="none" strike="noStrike" baseline="0" dirty="0" smtClean="0">
                <a:latin typeface="CourierNewPSMT"/>
              </a:rPr>
              <a:t>. Gray cast iron has low ductility; therefore, it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will neither expand, nor stretch, to any considerable extent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before breaking or cracking. Because of this characteristic,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preheating is necessary when cast iron is welded by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oxyacetylene welding process. However, it can be welded with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metal arc without preheating if the welding heat is carefully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controlled. This can be accomplished by welding only short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lengths of the joint and allowing these sections to cool. By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this procedure, the heat of welding is confined to a small area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and the danger of cracking the casting is eliminated. Large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castings with complicated sections, such as motor blocks, can be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welded without dismantling or preheating. Special electrodes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designed for this purpose are usually desirable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(2) </a:t>
            </a:r>
            <a:r>
              <a:rPr lang="en-US" b="0" i="1" u="none" strike="noStrike" baseline="0" dirty="0" smtClean="0">
                <a:latin typeface="CourierNewPS-ItalicMT"/>
              </a:rPr>
              <a:t>Welding Techniques</a:t>
            </a:r>
            <a:r>
              <a:rPr lang="en-US" b="0" i="0" u="none" strike="noStrike" baseline="0" dirty="0" smtClean="0">
                <a:latin typeface="CourierNewPSMT"/>
              </a:rPr>
              <a:t>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(a) Cast iron can be satisfactorily welded with a coated steel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electrode, but this method should be used as an emergency measure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only. When using a steel electrode the contraction of the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553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steel weld metal, the carbon picked up from the cast iron by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 metal, and the hardness of the weld metal caused by rapid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cooling must be considered. Steel shrinks more than cast iron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when cooled from a molten to a solid state and, when a steel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electrode is used, this uneven shrinkage will cause strains at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joint after welding. When a large quantity of filler metal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is applied to the joint, the cast iron may crack just back of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line of fusion unless preventive steps are taken. To overcome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these difficulties, the prepared joint should be welded by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depositing the weld in short string beads, 3/4 to 1/4 inch long,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made intermittently and, in some cases, by the step-back or </a:t>
            </a:r>
            <a:r>
              <a:rPr lang="en-US" b="0" i="0" u="none" strike="noStrike" baseline="0" dirty="0" err="1" smtClean="0">
                <a:latin typeface="CourierNewPSMT"/>
              </a:rPr>
              <a:t>skipwelding</a:t>
            </a:r>
            <a:endParaRPr lang="en-US" b="0" i="0" u="none" strike="noStrike" baseline="0" dirty="0" smtClean="0">
              <a:latin typeface="CourierNewPSMT"/>
            </a:endParaRPr>
          </a:p>
          <a:p>
            <a:r>
              <a:rPr lang="en-US" b="0" i="0" u="none" strike="noStrike" baseline="0" dirty="0" smtClean="0">
                <a:latin typeface="CourierNewPSMT"/>
              </a:rPr>
              <a:t>procedure. To avoid hard spots, the arc should be struck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in the V and not on the surface of the base metal. Each short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length of weld metal applied to the joint should be lightly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peened, while hot, with a small ballpeen hammer and allowed to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cool before additional weld metal is applied. The peening action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forges the metal and relieves metal strain during cool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553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(b) The electrodes used should be 1/8 inch in diameter so as to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prevent generating excessive welding heat. The welding should be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done with reverse polarity. Weaving of the electrode should be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held to a minimum. Each metal deposit should be thoroughly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cleaned before additional metal is deposited.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(c) Cast iron electrodes are used where subsequent machining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welded joint is required. Stainless steel electrodes are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used when machining of the weld is not required. The procedure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for making welds with these electrodes is the same as that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outlined for welding with mild-steel electrodes. Stainless steel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electrodes provide excellent fusion between the filler and base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metals; however, great care must be taken not to overheat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base metal. Overheating the base metal will cause cracking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base metal alongside the weld metal. The reason for this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cracking of the base metal is that stainless steel expands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contracts approximately 50 percent more than mild steel in equal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changes of temperature.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553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7. Electric Arc Welding of Nonferrous Metals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a. </a:t>
            </a:r>
            <a:r>
              <a:rPr lang="en-US" b="0" i="1" u="none" strike="noStrike" baseline="0" dirty="0" smtClean="0">
                <a:latin typeface="CourierNewPS-ItalicMT"/>
              </a:rPr>
              <a:t>General</a:t>
            </a:r>
            <a:r>
              <a:rPr lang="en-US" b="0" i="0" u="none" strike="noStrike" baseline="0" dirty="0" smtClean="0">
                <a:latin typeface="CourierNewPSMT"/>
              </a:rPr>
              <a:t>. Most of the nonferrous metals used in Army ground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equipment can be successfully electric arc welded provided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proper procedures are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adhered to. The following subparagraphs describe the welding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techniques used only for aluminum. Aluminum and aluminum alloys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can be satisfactorily welded by metal-arc, carbon-arc, and other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arc-welding processes. The principal advantage of using the </a:t>
            </a:r>
            <a:r>
              <a:rPr lang="en-US" b="0" i="0" u="none" strike="noStrike" baseline="0" dirty="0" err="1" smtClean="0">
                <a:latin typeface="CourierNewPSMT"/>
              </a:rPr>
              <a:t>arcwelding</a:t>
            </a:r>
            <a:endParaRPr lang="en-US" b="0" i="0" u="none" strike="noStrike" baseline="0" dirty="0" smtClean="0">
              <a:latin typeface="CourierNewPSMT"/>
            </a:endParaRPr>
          </a:p>
          <a:p>
            <a:r>
              <a:rPr lang="en-US" b="0" i="0" u="none" strike="noStrike" baseline="0" dirty="0" smtClean="0">
                <a:latin typeface="CourierNewPSMT"/>
              </a:rPr>
              <a:t>processes is that a highly concentrated heating zone is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obtained with the arc and, for this reason, excessive expansion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and distortion of the metal is prevented. With the exception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welding rod used, the welding techniques used for other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nonferrous metals, namely titanium, nickel, bronze, brass,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magnesium, and </a:t>
            </a:r>
            <a:r>
              <a:rPr lang="en-US" b="0" i="0" u="none" strike="noStrike" baseline="0" dirty="0" err="1" smtClean="0">
                <a:latin typeface="CourierNewPSMT"/>
              </a:rPr>
              <a:t>monel</a:t>
            </a:r>
            <a:r>
              <a:rPr lang="en-US" b="0" i="0" u="none" strike="noStrike" baseline="0" dirty="0" smtClean="0">
                <a:latin typeface="CourierNewPSMT"/>
              </a:rPr>
              <a:t>, are the same as those used for aluminum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b. </a:t>
            </a:r>
            <a:r>
              <a:rPr lang="en-US" b="0" i="1" u="none" strike="noStrike" baseline="0" dirty="0" smtClean="0">
                <a:latin typeface="CourierNewPS-ItalicMT"/>
              </a:rPr>
              <a:t>Welding Techniques</a:t>
            </a:r>
            <a:r>
              <a:rPr lang="en-US" b="0" i="0" u="none" strike="noStrike" baseline="0" dirty="0" smtClean="0">
                <a:latin typeface="CourierNewPSMT"/>
              </a:rPr>
              <a:t>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(1) Because of the difficulty of controlling the arc, butt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fillet welds are difficult to produce in plates less than 1/8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inch thick. In welding plate heavier than 1/8 inch, a plate with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 30</a:t>
            </a:r>
            <a:r>
              <a:rPr lang="en-US" b="0" i="0" u="none" strike="noStrike" baseline="0" dirty="0" smtClean="0">
                <a:latin typeface="SymbolMT"/>
              </a:rPr>
              <a:t> </a:t>
            </a:r>
            <a:r>
              <a:rPr lang="en-US" b="0" i="0" u="none" strike="noStrike" baseline="0" dirty="0" smtClean="0">
                <a:latin typeface="CourierNewPSMT"/>
              </a:rPr>
              <a:t>bevel will have strength equal to a weld made by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oxyacetylene process, but this weld may be porous and unsuited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for liquid- or gas-tight joints. Metal arc welding is, however,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particularly suitable for heavy material and is used on plates up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to 2 1/2 inches thick.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(2) The current and polarity settings will vary with each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manufacturer's type of electrodes, and the polarity to be used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should be determined by trial on the joints to be made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(3) Before being welded, a broken aluminum casting should be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carefully cleaned by wire brushing with mineral spirits, paint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thinner, or dry cleaning solvent used to remove all oil, grease,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and other foreign matter. If the casting has a heavy cross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section, the crack should be tooled out to form a "V."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(4) Either metal arc or carbon arc welding can be used for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aluminum castings, but the carbon arc is preferred because it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produces welds free of oxides and porosity. Flux-coated rods are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essential for good arc welds. All slag and flux must be removed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from the finished weld to prevent corrosion of the joint and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entire piece should be covered with sand or asbestos to afford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slow cooling.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8. Conclusion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This task served to describe methods for identifying electrodes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by type and intended use; the automotive welding processes,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materials, and identification processes; and the types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techniques of joint design. This information provides a basis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for the following task. The next task will describe the theory,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principles, and procedures of welding armor plate; and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methods of destructive and nondestructive testing welds,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troubleshooting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TASK 2. Describe the theory, principles,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procedures of welding armor plate;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methods of destructive and nondestructive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testing of welds, and troubleshooting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procedures.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b) The coating on these types of electrodes generally serves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functions described below: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1 It dissolves or reduces impurities, such as oxides, sulfur,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and phosphorous, and thus keeps impurities out of the weld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deposit.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2 It reduces the adhesive force between the molten metal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end of the electrode, or changes the surface tension of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molten metal so that the globules of metal leaving the end of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electrode are smaller and more frequent, thus making the flow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molten metal more uniform and continuous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1. Introduction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previous task described the methods for classifying electrodes by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type and intended uses; the automotive welding processes, materials,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and identification processes; and the types and techniques of joint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design. The previous information provided the basis for this task,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which describes the theory, principles, and procedures for welding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armor plate, the methods of destructive and nondestructive testing,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troubleshooting of welds.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629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2. General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a. </a:t>
            </a:r>
            <a:r>
              <a:rPr lang="en-US" b="0" i="1" u="none" strike="noStrike" baseline="0" dirty="0" smtClean="0">
                <a:latin typeface="CourierNewPS-ItalicMT"/>
              </a:rPr>
              <a:t>Armor Plate Uses</a:t>
            </a:r>
            <a:r>
              <a:rPr lang="en-US" b="0" i="0" u="none" strike="noStrike" baseline="0" dirty="0" smtClean="0">
                <a:latin typeface="CourierNewPSMT"/>
              </a:rPr>
              <a:t>. Armor plate is used on tanks, </a:t>
            </a:r>
            <a:r>
              <a:rPr lang="en-US" b="0" i="0" u="none" strike="noStrike" baseline="0" dirty="0" err="1" smtClean="0">
                <a:latin typeface="CourierNewPSMT"/>
              </a:rPr>
              <a:t>selfpropelled</a:t>
            </a:r>
            <a:endParaRPr lang="en-US" b="0" i="0" u="none" strike="noStrike" baseline="0" dirty="0" smtClean="0">
              <a:latin typeface="CourierNewPSMT"/>
            </a:endParaRPr>
          </a:p>
          <a:p>
            <a:r>
              <a:rPr lang="en-US" b="0" i="0" u="none" strike="noStrike" baseline="0" dirty="0" smtClean="0">
                <a:latin typeface="CourierNewPSMT"/>
              </a:rPr>
              <a:t>guns, and other combat vehicles for the protection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personnel and equipment from the destructive force of enemy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projectiles. It is fabricated both in the form of castings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rolled plates, which are heat treated to develop the desired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structural and protective properties. The manufacture of gun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turrets and combat tank hulls includes one-piece castings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welded assemblies of rolled plates and sections that have been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cast.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b. </a:t>
            </a:r>
            <a:r>
              <a:rPr lang="en-US" b="0" i="1" u="none" strike="noStrike" baseline="0" dirty="0" smtClean="0">
                <a:latin typeface="CourierNewPS-ItalicMT"/>
              </a:rPr>
              <a:t>Repair of Armor Plate</a:t>
            </a:r>
            <a:r>
              <a:rPr lang="en-US" b="0" i="0" u="none" strike="noStrike" baseline="0" dirty="0" smtClean="0">
                <a:latin typeface="CourierNewPSMT"/>
              </a:rPr>
              <a:t>. Welding has replaced riveting for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repair of armor plate although, in some cases, riveting is still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used on some vehicles protected by face hardened armor.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Developing a suitable technique for welding armor plate depends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upon consideration of the following factors affecting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weldability of armor plate: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400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1) knowledge of the exact types of armor being welded;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(2) knowledge of the proper repair methods;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(3) the function of the damaged structure;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(4) proper selection of welding materials and repair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procedures;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(5) urgency of the repair required to accomplish the combat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mission;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(6) careful analysis of the defect in terms of the proper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joint, electrode, current, voltage, polarity, and minimum welding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stresses and warpage during repair;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(7) knowledge of safety hazards fire and safety hazard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procedures.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theory, principles, and procedures for welding armor plate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are basically the same as those used for industrial fabrication,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but must be modified at times because of the varying types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damage that can occur in the battlefield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477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3. Welding Armor Plate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a. </a:t>
            </a:r>
            <a:r>
              <a:rPr lang="en-US" b="0" i="1" u="none" strike="noStrike" baseline="0" dirty="0" smtClean="0">
                <a:latin typeface="CourierNewPS-ItalicMT"/>
              </a:rPr>
              <a:t>Properties of Armor Plate</a:t>
            </a:r>
            <a:r>
              <a:rPr lang="en-US" b="0" i="0" u="none" strike="noStrike" baseline="0" dirty="0" smtClean="0">
                <a:latin typeface="CourierNewPSMT"/>
              </a:rPr>
              <a:t>. Armor plate is hardened by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normalizing or heating it to its upper critical point and letting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it cool in still air. The base metal quenching effect produced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next to a weld in heavy armor plate under normal welding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conditions is about halfway between the effects of air cooling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and oil quenching it. During the welding of armor plate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temperature of the weld metal ranges upwards of 3000° F from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original temperature of the base metal. Therefore, a narrow zone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on each side of the deposited weld metal is heated above its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critical temperature. This narrow zone is then quenched by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relatively cold base metal and becomes a hard brittle zone known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as </a:t>
            </a:r>
            <a:r>
              <a:rPr lang="en-US" b="0" i="0" u="none" strike="noStrike" baseline="0" dirty="0" err="1" smtClean="0">
                <a:latin typeface="CourierNewPSMT"/>
              </a:rPr>
              <a:t>martensite</a:t>
            </a:r>
            <a:r>
              <a:rPr lang="en-US" b="0" i="0" u="none" strike="noStrike" baseline="0" dirty="0" smtClean="0">
                <a:latin typeface="CourierNewPSMT"/>
              </a:rPr>
              <a:t>. It is in this zone that cracks are most likely to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occur upon the application of a load. For this reason, special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precautions must be taken in all welding operations to minimize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formation of hard zones. In addition, care must be taken to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prevent rapid cooling of the armor plate after welding in order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to avoid the formation of cracks in hard zones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553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b. </a:t>
            </a:r>
            <a:r>
              <a:rPr lang="en-US" b="0" i="1" u="none" strike="noStrike" baseline="0" dirty="0" smtClean="0">
                <a:latin typeface="CourierNewPS-ItalicMT"/>
              </a:rPr>
              <a:t>Types of Armor Plate</a:t>
            </a:r>
            <a:r>
              <a:rPr lang="en-US" b="0" i="0" u="none" strike="noStrike" baseline="0" dirty="0" smtClean="0">
                <a:latin typeface="CourierNewPSMT"/>
              </a:rPr>
              <a:t>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(1) </a:t>
            </a:r>
            <a:r>
              <a:rPr lang="en-US" b="0" i="1" u="none" strike="noStrike" baseline="0" dirty="0" smtClean="0">
                <a:latin typeface="CourierNewPS-ItalicMT"/>
              </a:rPr>
              <a:t>General</a:t>
            </a:r>
            <a:r>
              <a:rPr lang="en-US" b="0" i="0" u="none" strike="noStrike" baseline="0" dirty="0" smtClean="0">
                <a:latin typeface="CourierNewPSMT"/>
              </a:rPr>
              <a:t>. There are two types of armor that are used on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combat vehicles: homogeneous, which can be cast or rolled,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face hardened, which is rolled. It is essential that the armor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plate be specifically identified before any welding or cutting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operations are performed. This is important because the welding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procedures for each type of armor are distinctly different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are not interchangeable.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(2) </a:t>
            </a:r>
            <a:r>
              <a:rPr lang="en-US" b="0" i="1" u="none" strike="noStrike" baseline="0" dirty="0" smtClean="0">
                <a:latin typeface="CourierNewPS-ItalicMT"/>
              </a:rPr>
              <a:t>Homogeneous Armor Plate</a:t>
            </a:r>
            <a:r>
              <a:rPr lang="en-US" b="0" i="0" u="none" strike="noStrike" baseline="0" dirty="0" smtClean="0">
                <a:latin typeface="CourierNewPSMT"/>
              </a:rPr>
              <a:t>. Homogeneous armor is heat treated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through its entire thickness to develop good shock or impact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resisting properties. This type of armor is uniform in hardness,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composition, and structure throughout and can be welded on either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side. Aluminum armor plate is in the homogeneous class. Welding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procedures for aluminum armor plate are the same as for gas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metal-arc welding, which are discussed in the inert gas welding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operation </a:t>
            </a:r>
            <a:r>
              <a:rPr lang="en-US" b="0" i="0" u="none" strike="noStrike" baseline="0" dirty="0" err="1" smtClean="0">
                <a:latin typeface="CourierNewPSMT"/>
              </a:rPr>
              <a:t>subcourse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(3) </a:t>
            </a:r>
            <a:r>
              <a:rPr lang="en-US" b="0" i="1" u="none" strike="noStrike" baseline="0" dirty="0" smtClean="0">
                <a:latin typeface="CourierNewPS-ItalicMT"/>
              </a:rPr>
              <a:t>Face Hardened Armor Plate</a:t>
            </a:r>
            <a:r>
              <a:rPr lang="en-US" b="0" i="0" u="none" strike="noStrike" baseline="0" dirty="0" smtClean="0">
                <a:latin typeface="CourierNewPSMT"/>
              </a:rPr>
              <a:t>. Face hardened armor plate has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an extremely hard surface layer which is obtained by carburizing.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(Carburizing is the process of combining carbon with another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alloy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599"/>
            <a:ext cx="6400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or impregnating a metal with carbon to strengthen it). This hard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surface extends to a depth of 1/5 to 1/4 of the outward facing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thickness of the armor on the tank or armored vehicle.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primary purpose of face hardened armor is to provide good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resistance against penetration from enemy projectiles. The inner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side is comparatively soft and has properties similar to those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homogeneous armor. As a matter of fact, the inside and outside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of face hardened armor plate has two different kinds of steel.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Face hardened steel up to 1/2 inch in thickness should be welded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from the soft side only.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c. </a:t>
            </a:r>
            <a:r>
              <a:rPr lang="en-US" b="0" i="1" u="none" strike="noStrike" baseline="0" dirty="0" smtClean="0">
                <a:latin typeface="CourierNewPS-ItalicMT"/>
              </a:rPr>
              <a:t>Identification of Armor Plate</a:t>
            </a:r>
            <a:r>
              <a:rPr lang="en-US" b="0" i="0" u="none" strike="noStrike" baseline="0" dirty="0" smtClean="0">
                <a:latin typeface="CourierNewPSMT"/>
              </a:rPr>
              <a:t>. A very important part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welding lies in the welder having the ability to identify metal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products to be welded. The following paragraphs describe two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simple but accurate tests that may be made in a field shop for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identifying armor plate.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(1) </a:t>
            </a:r>
            <a:r>
              <a:rPr lang="en-US" b="0" i="1" u="none" strike="noStrike" baseline="0" dirty="0" smtClean="0">
                <a:latin typeface="CourierNewPS-ItalicMT"/>
              </a:rPr>
              <a:t>File Test</a:t>
            </a:r>
            <a:r>
              <a:rPr lang="en-US" b="0" i="0" u="none" strike="noStrike" baseline="0" dirty="0" smtClean="0">
                <a:latin typeface="CourierNewPSMT"/>
              </a:rPr>
              <a:t>. This type test is performed with the use of an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ordinary file found in the mechanics and welders tool sets.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(a) </a:t>
            </a:r>
            <a:r>
              <a:rPr lang="en-US" b="0" i="1" u="none" strike="noStrike" baseline="0" dirty="0" smtClean="0">
                <a:latin typeface="CourierNewPS-ItalicMT"/>
              </a:rPr>
              <a:t>Homogeneous Armor</a:t>
            </a:r>
            <a:r>
              <a:rPr lang="en-US" b="0" i="0" u="none" strike="noStrike" baseline="0" dirty="0" smtClean="0">
                <a:latin typeface="CourierNewPSMT"/>
              </a:rPr>
              <a:t>. A file will bite into homogeneous armor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on both the outside and inside of the plate. As the file is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drawn across either surface of the armor plate, the teeth on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file will bite into the metal, making it necessary to apply force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to draw the file across the metal. This type test is performed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by applying the file only once or twice across the surface.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armor protection qualities of the armor plate can be impaired by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repeated applications of the file; therefore, the number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applications should be limited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(b) </a:t>
            </a:r>
            <a:r>
              <a:rPr lang="en-US" b="0" i="1" u="none" strike="noStrike" baseline="0" dirty="0" smtClean="0">
                <a:latin typeface="CourierNewPS-ItalicMT"/>
              </a:rPr>
              <a:t>Face Hardened Armor</a:t>
            </a:r>
            <a:r>
              <a:rPr lang="en-US" b="0" i="0" u="none" strike="noStrike" baseline="0" dirty="0" smtClean="0">
                <a:latin typeface="CourierNewPSMT"/>
              </a:rPr>
              <a:t>. In this type armor the file will bite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only into the soft side of face hardened armor plate. When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applied across the face side (outside) of the armor plate,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file will slip instead of biting into the metal. But when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file is applied to the reverse side (inside), the file will bite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as in homogeneous metal.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(2) </a:t>
            </a:r>
            <a:r>
              <a:rPr lang="en-US" b="0" i="1" u="none" strike="noStrike" baseline="0" dirty="0" smtClean="0">
                <a:latin typeface="CourierNewPS-ItalicMT"/>
              </a:rPr>
              <a:t>Fracture Test</a:t>
            </a:r>
            <a:r>
              <a:rPr lang="en-US" b="0" i="0" u="none" strike="noStrike" baseline="0" dirty="0" smtClean="0">
                <a:latin typeface="CourierNewPSMT"/>
              </a:rPr>
              <a:t>. Some metals can be quickly identified by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looking at the surface of the broken part or by studying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chips produced with a hammer and chisel.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533400"/>
            <a:ext cx="6248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(a) </a:t>
            </a:r>
            <a:r>
              <a:rPr lang="en-US" b="0" i="1" u="none" strike="noStrike" baseline="0" dirty="0" smtClean="0">
                <a:latin typeface="CourierNewPS-ItalicMT"/>
              </a:rPr>
              <a:t>Homogeneous Armor</a:t>
            </a:r>
            <a:r>
              <a:rPr lang="en-US" b="0" i="0" u="none" strike="noStrike" baseline="0" dirty="0" smtClean="0">
                <a:latin typeface="CourierNewPSMT"/>
              </a:rPr>
              <a:t>. The metal edges of holes or cracks made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by an anti-tank projectile in homogeneous armor plate are ragged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and bent, with the metal drifted in the direction of penetration.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Cracks in homogeneous armor are usually caused by stresses in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metal. These cracks are present at severe bulges or bends in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damaged armor plate.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(b) </a:t>
            </a:r>
            <a:r>
              <a:rPr lang="en-US" b="0" i="1" u="none" strike="noStrike" baseline="0" dirty="0" smtClean="0">
                <a:latin typeface="CourierNewPS-ItalicMT"/>
              </a:rPr>
              <a:t>Face Hardened Armor</a:t>
            </a:r>
            <a:r>
              <a:rPr lang="en-US" b="0" i="0" u="none" strike="noStrike" baseline="0" dirty="0" smtClean="0">
                <a:latin typeface="CourierNewPSMT"/>
              </a:rPr>
              <a:t>. The metal edges of holes and cracks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in face hardened armor are relatively clean cut and sharp.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plates do not bulge to any great extent before cracking. By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examining the edges of freshly broken face hardened armor, it can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be noted that the metal at the face side is brighter and of a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finer structure than the metal at the soft side. The brighter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metal extends to a depth of approximately 1/5 to 1/4 inch in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thickness from the outside surface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3 It increases the stability of the arc by introducing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materials readily ionized into the arc stream. That is,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coating fuels the arc by providing smaller particles when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electric charge occurs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4. Cutting Armor Plate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a. </a:t>
            </a:r>
            <a:r>
              <a:rPr lang="en-US" b="0" i="1" u="none" strike="noStrike" baseline="0" dirty="0" smtClean="0">
                <a:latin typeface="CourierNewPS-ItalicMT"/>
              </a:rPr>
              <a:t>Homogeneous Armor Plate</a:t>
            </a:r>
            <a:r>
              <a:rPr lang="en-US" b="0" i="0" u="none" strike="noStrike" baseline="0" dirty="0" smtClean="0">
                <a:latin typeface="CourierNewPSMT"/>
              </a:rPr>
              <a:t>. Either the oxygen cutting torch or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electric arc can be used to cut homogeneous armor plate.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oxygen cutting torch, however, is preferable. The carbon arc can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be used to cut out welds and to cut castings and plates, but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shielded metal-arc is preferred when oxygen and acetylene are not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available.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553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b. </a:t>
            </a:r>
            <a:r>
              <a:rPr lang="en-US" b="0" i="1" u="none" strike="noStrike" baseline="0" dirty="0" smtClean="0">
                <a:latin typeface="CourierNewPS-ItalicMT"/>
              </a:rPr>
              <a:t>Face Hardened Armor Plate</a:t>
            </a:r>
            <a:r>
              <a:rPr lang="en-US" b="0" i="0" u="none" strike="noStrike" baseline="0" dirty="0" smtClean="0">
                <a:latin typeface="CourierNewPSMT"/>
              </a:rPr>
              <a:t>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(1) </a:t>
            </a:r>
            <a:r>
              <a:rPr lang="en-US" b="0" i="1" u="none" strike="noStrike" baseline="0" dirty="0" smtClean="0">
                <a:latin typeface="CourierNewPS-ItalicMT"/>
              </a:rPr>
              <a:t>General</a:t>
            </a:r>
            <a:r>
              <a:rPr lang="en-US" b="0" i="0" u="none" strike="noStrike" baseline="0" dirty="0" smtClean="0">
                <a:latin typeface="CourierNewPSMT"/>
              </a:rPr>
              <a:t>. The procedure for cutting this type of armor is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essentially the same as that required for homogeneous armor.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However, every precaution should be taken to keep as much heat as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possible away from the hard face side of the plate. This is done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by cutting from the soft side of the armor plate. Cutting from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soft side limits the extent of heating and consequent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softening of the hard face side.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(2) </a:t>
            </a:r>
            <a:r>
              <a:rPr lang="en-US" b="0" i="1" u="none" strike="noStrike" baseline="0" dirty="0" smtClean="0">
                <a:latin typeface="CourierNewPS-ItalicMT"/>
              </a:rPr>
              <a:t>Cutting with the Oxygen Torch</a:t>
            </a:r>
            <a:r>
              <a:rPr lang="en-US" b="0" i="0" u="none" strike="noStrike" baseline="0" dirty="0" smtClean="0">
                <a:latin typeface="CourierNewPSMT"/>
              </a:rPr>
              <a:t>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(a) The general practice used for oxygen torch cutting can be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applied for cutting armor plate, but the tip size, cutting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oxygen, and preheating gas temperatures should be kept at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minimum, consistent with good quality cuts, to prevent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overheating.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(b) Stainless steel is a </a:t>
            </a:r>
            <a:r>
              <a:rPr lang="en-US" b="0" i="0" u="none" strike="noStrike" baseline="0" dirty="0" err="1" smtClean="0">
                <a:latin typeface="CourierNewPSMT"/>
              </a:rPr>
              <a:t>nonoxidizing</a:t>
            </a:r>
            <a:r>
              <a:rPr lang="en-US" b="0" i="0" u="none" strike="noStrike" baseline="0" dirty="0" smtClean="0">
                <a:latin typeface="CourierNewPSMT"/>
              </a:rPr>
              <a:t> metal. Therefore, when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cutting stainless steel type welds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with an oxygen cutting torch, it is necessary to use an</a:t>
            </a:r>
          </a:p>
          <a:p>
            <a:r>
              <a:rPr lang="en-US" b="0" i="0" u="none" strike="noStrike" baseline="0" dirty="0" err="1" smtClean="0">
                <a:latin typeface="CourierNewPSMT"/>
              </a:rPr>
              <a:t>oxidizable</a:t>
            </a:r>
            <a:r>
              <a:rPr lang="en-US" b="0" i="0" u="none" strike="noStrike" baseline="0" dirty="0" smtClean="0">
                <a:latin typeface="CourierNewPSMT"/>
              </a:rPr>
              <a:t> steel rod. The oxygen combines with metal from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steel rod creating high temperature drops of molten steel. These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drops of molten steel wash off onto the weld and help melt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stainless steel weld. This washing action is accomplished by an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oscillating motion of the torch tip which causes the molten weld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metal to wash away in thin layers. When thick stainless steel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welds are cut, the steel rod should be held against the side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weld and fed downward slowly to generate the high temperature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required to create the molten steel into drops. The cutting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process using a steel rod is illustrated in figure 25.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136775"/>
            <a:ext cx="33432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1893888"/>
            <a:ext cx="315277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(c) Cracks or other defects on the face of stainless steel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welds can be removed by holding the cutting tip at a slight angle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away from the face of the weld as shown in figure 26.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reaction between the cutting oxygen and the steel rod develops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sufficient heat to melt the weld metal and is then washed away.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Afterwards, the joint surface can be </a:t>
            </a:r>
            <a:r>
              <a:rPr lang="en-US" b="0" i="0" u="none" strike="noStrike" baseline="0" dirty="0" err="1" smtClean="0">
                <a:latin typeface="CourierNewPSMT"/>
              </a:rPr>
              <a:t>rewelded</a:t>
            </a:r>
            <a:r>
              <a:rPr lang="en-US" b="0" i="0" u="none" strike="noStrike" baseline="0" dirty="0" smtClean="0">
                <a:latin typeface="CourierNewPSMT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3" y="1636713"/>
            <a:ext cx="319087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599"/>
            <a:ext cx="6477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(3) </a:t>
            </a:r>
            <a:r>
              <a:rPr lang="en-US" b="0" i="1" u="none" strike="noStrike" baseline="0" dirty="0" smtClean="0">
                <a:latin typeface="CourierNewPS-ItalicMT"/>
              </a:rPr>
              <a:t>Cutting with the Electric Arc</a:t>
            </a:r>
            <a:r>
              <a:rPr lang="en-US" b="0" i="0" u="none" strike="noStrike" baseline="0" dirty="0" smtClean="0">
                <a:latin typeface="CourierNewPSMT"/>
              </a:rPr>
              <a:t>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(a) Electric arc cutting is a procedure whereby metal is cut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using the heat of an arc maintained between the electrode and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base metal. Three procedures described in the following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subparagraphs are used in cutting with the electric arc.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(b) Carbon-arc cutting is a process whereby the cutting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metals is accomplished by progressive melting with the heat of an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electric arc between a metal electrode and the base metal.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Direct current straight polarity (electrode negative) is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preferred. The carbon arc is used under some conditions in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conjunction with a jet of compressed air for the removal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defective austenitic (corrosion resistant) weld metal. Cutting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with the carbon arc is used for cutting both ferrous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nonferrous metal, but does not produce a cut of particularly good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appearance. The electrodes are either carbon or graphite,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preferably with a pointed end to reduce arc wandering, and thus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produce less erratic cuts.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599"/>
            <a:ext cx="6324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c) Metal-arc cutting is a process whereby the cut is produced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by progressively melting the metal. Direct current straight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polarity is preferred for this process. Coated electrodes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ranging in diameter from 1/8 to 1/4 inch are used; larger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diameters are not satisfactory because of excessive spatter.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thickness of the metal that can be cut by the metal-arc process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is limited only by the length of the electrode. The coating on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electrode serves as an insulator between the core of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electrode and the side wall of the cut, resulting in less </a:t>
            </a:r>
            <a:r>
              <a:rPr lang="en-US" b="0" i="0" u="none" strike="noStrike" baseline="0" dirty="0" err="1" smtClean="0">
                <a:latin typeface="CourierNewPSMT"/>
              </a:rPr>
              <a:t>shortcircuiting</a:t>
            </a:r>
            <a:endParaRPr lang="en-US" b="0" i="0" u="none" strike="noStrike" baseline="0" dirty="0" smtClean="0">
              <a:latin typeface="CourierNewPSMT"/>
            </a:endParaRPr>
          </a:p>
          <a:p>
            <a:r>
              <a:rPr lang="en-US" b="0" i="0" u="none" strike="noStrike" baseline="0" dirty="0" smtClean="0">
                <a:latin typeface="CourierNewPSMT"/>
              </a:rPr>
              <a:t>against the kerf. Cuts made by the metal-arc process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are less ragged than those produced with carbon-arc, but they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must still be prepared by grinding or chiseling before </a:t>
            </a:r>
            <a:r>
              <a:rPr lang="en-US" b="0" i="0" u="none" strike="noStrike" baseline="0" dirty="0" err="1" smtClean="0">
                <a:latin typeface="CourierNewPSMT"/>
              </a:rPr>
              <a:t>rewelding</a:t>
            </a:r>
            <a:endParaRPr lang="en-US" b="0" i="0" u="none" strike="noStrike" baseline="0" dirty="0" smtClean="0">
              <a:latin typeface="CourierNewPSMT"/>
            </a:endParaRPr>
          </a:p>
          <a:p>
            <a:r>
              <a:rPr lang="en-US" b="0" i="0" u="none" strike="noStrike" baseline="0" dirty="0" smtClean="0">
                <a:latin typeface="CourierNewPSMT"/>
              </a:rPr>
              <a:t>is accomplished.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58847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(d) Oxy-arc cutting is accomplished by directing a stream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oxygen into the molten pool of metal. The pool is kept molten by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arc struck between the base metal and the coated tubular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cutting rod. The rod is consumed during the cutting operation.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tubular rod also provides an oxidizing flux and a means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converging oxygen onto the surface being cut. The</a:t>
            </a:r>
          </a:p>
          <a:p>
            <a:endParaRPr lang="en-US" b="1" i="0" u="none" strike="noStrike" baseline="0" dirty="0" smtClean="0">
              <a:latin typeface="CourierNewPS-BoldMT"/>
            </a:endParaRPr>
          </a:p>
          <a:p>
            <a:r>
              <a:rPr lang="en-US" b="0" i="0" u="none" strike="noStrike" baseline="0" dirty="0" smtClean="0">
                <a:latin typeface="CourierNewPSMT"/>
              </a:rPr>
              <a:t>tubular cutting electrode is made of mild steel. Contamination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of the metal is eliminated by the extremely high heat and oxygen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emitted by this process. This high heat and oxygen also oxidize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rod and coating thereby preventing the rod metal from fusing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with the base metal.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(c) Some of the light coatings may produce a slag, but it is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quite thin and does not act in the same manner as the </a:t>
            </a:r>
            <a:r>
              <a:rPr lang="en-US" b="0" i="0" u="none" strike="noStrike" baseline="0" dirty="0" err="1" smtClean="0">
                <a:latin typeface="CourierNewPSMT"/>
              </a:rPr>
              <a:t>shieldedarc</a:t>
            </a:r>
            <a:r>
              <a:rPr lang="en-US" b="0" i="0" u="none" strike="noStrike" baseline="0" dirty="0" smtClean="0">
                <a:latin typeface="CourierNewPSMT"/>
              </a:rPr>
              <a:t>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slag-type electrode. The action of an arc obtained with a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light-coated electrode is shown in figure 1, view 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553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(e) After completing the cut with an arc cutting process,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rough edges and slag should be removed by hammering, chipping, or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grinding prior to welding.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5. Welding Homogeneous Armor Plate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a. </a:t>
            </a:r>
            <a:r>
              <a:rPr lang="en-US" b="0" i="1" u="none" strike="noStrike" baseline="0" dirty="0" smtClean="0">
                <a:latin typeface="CourierNewPS-ItalicMT"/>
              </a:rPr>
              <a:t>General</a:t>
            </a:r>
            <a:r>
              <a:rPr lang="en-US" b="0" i="0" u="none" strike="noStrike" baseline="0" dirty="0" smtClean="0">
                <a:latin typeface="CourierNewPSMT"/>
              </a:rPr>
              <a:t>. Before welding damaged armor plate, the type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armor must first be identified. This identification can be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accomplished in the field by one of the methods described in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paragraph 2c on page 63. Homogeneous armor plate can be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satisfactorily welded using the electric arc welding process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18-8 stainless steel heavy coated electrodes with reverse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polarity. Armored vehicles that have been exposed to conditions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of extreme cold should not be welded until the base metal has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been preheated sufficiently to bring the temperature of the base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metal in the zone of welding up to no less than 100</a:t>
            </a:r>
            <a:r>
              <a:rPr lang="en-US" b="0" i="0" u="none" strike="noStrike" baseline="0" dirty="0" smtClean="0">
                <a:latin typeface="SymbolMT"/>
              </a:rPr>
              <a:t> </a:t>
            </a:r>
            <a:r>
              <a:rPr lang="en-US" b="0" i="0" u="none" strike="noStrike" baseline="0" dirty="0" smtClean="0">
                <a:latin typeface="CourierNewPSMT"/>
              </a:rPr>
              <a:t>F. At this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temperature, the metal will be noticeably warm to the touch. If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this preheat is not applied, cracking will occur in the deposited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 metal.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2400"/>
            <a:ext cx="6553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b. </a:t>
            </a:r>
            <a:r>
              <a:rPr lang="en-US" b="0" i="1" u="none" strike="noStrike" baseline="0" dirty="0" smtClean="0">
                <a:latin typeface="CourierNewPS-ItalicMT"/>
              </a:rPr>
              <a:t>Procedure</a:t>
            </a:r>
            <a:r>
              <a:rPr lang="en-US" b="0" i="0" u="none" strike="noStrike" baseline="0" dirty="0" smtClean="0">
                <a:latin typeface="CourierNewPSMT"/>
              </a:rPr>
              <a:t>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(1) Simple cracks as shown in figure 27, view A, on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following page, should be flame cut into a beveled V joint as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shown in figure 27, view B, before welding. Care should be taken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to round off the corners at the toe and root of the joint. This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is necessary in order to eliminate excessive weld metal dilution.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included angle of bevel, as shown in figure 27, view C,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should be approximately 45 degrees to provide electrode clearance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for making the root welding beads. The root opening, as shown in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figure 27, view D, should be from 3/16 to 5/16 inch, depending on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plate thickness.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(2) The weld beads deposited at the root of the weld must be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good quality. It is essential that care be taken to prevent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cracks, oxide and slag inclusions, incomplete penetration, or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excessive weld metal dilution in this area. Some of the methods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recommended as preparatory steps for root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046163"/>
            <a:ext cx="429577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bead welding are shown on figure 28. For narrow root openings, a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3/16 inch stainless steel electrode without coating can be tack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welded in place as shown in figure 28, view A. Welding bead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numbers 1 through 4 are then deposited sequentially. To ensure a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sound weld, remove all slag and oxides from the joint before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depositing beads 3 and 4. If a mild steel rod or strip, as shown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in figure 28, view B, the back side of the backing rod or strip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should be chipped out after beads 1 and 2 are deposited to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minimize dilution in beads 3 and 4. The use of a stainless steel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strip as a backing for root beads in a wide root opening is shown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as view C of figure 28. An alternate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355725"/>
            <a:ext cx="429577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553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method, shown in figure 28, view D, on the previous page, uses a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mild steel strip. When this method is used, the backing rod or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strip should be chipped out before depositing beads 3 and 4.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Another procedure, as shown in figure 28, view E, uses a copper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backing bar. The copper bar is removed after beads 1 and 2 are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deposited. (The beads will not weld to the copper bar.) Beads 3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and 4 are deposited after removal of the copper bar. In certain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cases, where plates of homogeneous armor are cracked along their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entire cross section of the plate, another method of joint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preparation, as shown at figure 28, view F, can be used. In this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other method, root beads A and B are deposited opposite from each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other at the base of the bevel. These root beads act as backing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for beads 1 through 6, which are deposited afterwards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400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3) Weld crater and fusion zone cracking, especially in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root beads, is a major factor involved in welding cracks in armor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that terminate within the plates. To prevent this cracking, an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intermittent </a:t>
            </a:r>
            <a:r>
              <a:rPr lang="en-US" b="0" i="0" u="none" strike="noStrike" baseline="0" dirty="0" err="1" smtClean="0">
                <a:latin typeface="CourierNewPSMT"/>
              </a:rPr>
              <a:t>backstep</a:t>
            </a:r>
            <a:r>
              <a:rPr lang="en-US" b="0" i="0" u="none" strike="noStrike" baseline="0" dirty="0" smtClean="0">
                <a:latin typeface="CourierNewPSMT"/>
              </a:rPr>
              <a:t> and overlap procedure, as shown in figure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29, view A, on the following page, is recommended. It should be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noted that all of the welding steps necessary for bead number 1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must be completed before depositing bead number 2. By back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stepping, the craters at the end of each previous pass are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located and filled. All craters on subsequent passes, that do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not terminate on previous deposited metal, should be filled by a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hesitation and drawback technique. The filling up of weld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craters avoids the formation of star cracks which are caused by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solidification of shallow deposits of molten weld metal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(4) Each pass in beads 1 through 4, shown in figure 29, views B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and C, is limited from 1 to 2 inches in length and should be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peened while the weld metal is still hot to help overcome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cooling stresses. No electrode weaving motion should be used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when the root beads are deposited. The welding should be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performed preferably with a 5/32 inch electrode. Peening also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tends to eliminate or minimize warpage in the section being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welded. Arc blow should be controlled by properly adjusting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method of welding. Some of the more common defects encountered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when welding root beads on homogeneous armor plate and the proper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remedial procedures are shown in figure 30, on page 74.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046163"/>
            <a:ext cx="429577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1912938"/>
            <a:ext cx="3267075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(3) </a:t>
            </a:r>
            <a:r>
              <a:rPr lang="en-US" b="0" i="1" u="none" strike="noStrike" baseline="0" dirty="0" smtClean="0">
                <a:latin typeface="CourierNewPS-ItalicMT"/>
              </a:rPr>
              <a:t>Shielded-arc or Heavy-coated Electrodes</a:t>
            </a:r>
            <a:r>
              <a:rPr lang="en-US" b="0" i="0" u="none" strike="noStrike" baseline="0" dirty="0" smtClean="0">
                <a:latin typeface="CourierNewPSMT"/>
              </a:rPr>
              <a:t>. Shielded-arc or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heavy-coated electrodes are used for welding steels and cast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iron. The arc action obtained with a shield-arc or heavy-coated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electrode is shown in figure 2, view A, on the following page.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This type of electrode is made of wire with a thick coating which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has been applied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2484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(5) The sequence of welding beads and the procedure recommended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to completely weld the single V joint are shown in figure 31, on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following page. Welding should be performed with a 5/32 or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3/16 inch electrode. The electrode is directed against the side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wall of the joint, so as to form an angle of approximately 20 to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30 degrees with the vertical. The electrode should also be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inclined 5 to 15 degrees in the direction of welding. By this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procedure, the side wall penetration can be effectively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controlled. The electrode weaving motion should not exceed 2 1/2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electrode core wire diameters. This is important because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stainless steel has a coefficient of expansion approximately 1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1/2 times that of mild steel; if a weaving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1765300"/>
            <a:ext cx="311467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greater than that recommended is used, longitudinal shrinkage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cracks in the weld or fusion zone may develop.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(6) The sequence of passes used for completely filling a double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joint is shown in figure 32, views A through C, on the following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page. The depth of penetration of weld metal into the base metal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should be controlled in order to obtain good fusion without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excessive dilution of the weld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046163"/>
            <a:ext cx="429577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2400"/>
            <a:ext cx="6705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Excessive dilution will cause the weld to be non-stainless,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brittle, and subject to cracking. Proper penetration will give a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long scalloped heat affected zone on each side of the weld as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shown in figure 32, view D, on the previous page. Insufficient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penetration (surface fusion) will produce a fairly straight edged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heat affected zone on each side of the weld. This condition is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undesirable from the standpoint of good ballistic properties.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(7) Better control can be maintained of the heat input at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joint and of the shape of the joint, by alternately depositing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weld metal on one side of the joint and then the other. Each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layer of metal deposited serves to stress relieve the weld metal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immediately beneath it, and to partially temper the heat affected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zone produced in the base metal by the previous welding bead.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passes at the toe of the weld joint, as shown in figure 32,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view C, also serve to anneal the base metal and are deposited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before the intermediate passes are added to fill the weld joint.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annealing passes at the toe of the weld joint are an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important factor in the elimination of fusion zone cracks which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might start at the surface of the weld. Through careful control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of the depth of penetration, a heat affected zone with a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scalloped effect is produced.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2400"/>
            <a:ext cx="65532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c. </a:t>
            </a:r>
            <a:r>
              <a:rPr lang="en-US" b="0" i="1" u="none" strike="noStrike" baseline="0" dirty="0" smtClean="0">
                <a:latin typeface="CourierNewPS-ItalicMT"/>
              </a:rPr>
              <a:t>Emergency Repairs</a:t>
            </a:r>
            <a:r>
              <a:rPr lang="en-US" b="0" i="0" u="none" strike="noStrike" baseline="0" dirty="0" smtClean="0">
                <a:latin typeface="CourierNewPSMT"/>
              </a:rPr>
              <a:t>. Two methods of emergency repairs on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cracked armor plate that can be made by using butt straps are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shown in figure 33, views E and F, on the following page. These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straps are welded to the back of the cracked armor plate.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primary purpose of these butt straps is to strengthen the section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weakened by the crack.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d. </a:t>
            </a:r>
            <a:r>
              <a:rPr lang="en-US" b="0" i="1" u="none" strike="noStrike" baseline="0" dirty="0" smtClean="0">
                <a:latin typeface="CourierNewPS-ItalicMT"/>
              </a:rPr>
              <a:t>Repairing Penetrations</a:t>
            </a:r>
            <a:r>
              <a:rPr lang="en-US" b="0" i="0" u="none" strike="noStrike" baseline="0" dirty="0" smtClean="0">
                <a:latin typeface="CourierNewPSMT"/>
              </a:rPr>
              <a:t>. Complete penetrations in homogeneous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armor plate are repaired by using the procedures shown in figures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34 through 36, on pages 79 through 81. Figure 35, view A, on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page 80, shows that considerable structural damage has been done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to the metal immediately adjacent to the shell penetration.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Shell penetration holes smaller than the thickness of the armor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plate can be repaired by the butt strap method. To effect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repairs, all torn and irregular edges of the damaged metal should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be removed to permit good contact between the butt strap and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base armor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2232025"/>
            <a:ext cx="326707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4008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plate as shown in figure 34, on the following page. For holes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that are larger than the thickness of the armor plate, a plug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patch of homogeneous metal of the same thickness as the base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metal should be used as shown in figure 35, view B, on page 80.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correct and incorrect method of preparing and welding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plug patch is shown in figure 36, views A and B, on page 81.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Small diameter penetrations can be repaired by plug welding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without the use of a patch.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e. </a:t>
            </a:r>
            <a:r>
              <a:rPr lang="en-US" b="0" i="1" u="none" strike="noStrike" baseline="0" dirty="0" smtClean="0">
                <a:latin typeface="CourierNewPS-ItalicMT"/>
              </a:rPr>
              <a:t>Repairing Bulges</a:t>
            </a:r>
            <a:r>
              <a:rPr lang="en-US" b="0" i="0" u="none" strike="noStrike" baseline="0" dirty="0" smtClean="0">
                <a:latin typeface="CourierNewPSMT"/>
              </a:rPr>
              <a:t>. Bulges in armor that are also cracked, but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do not interfere with the operation of internal mechanisms in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vehicle, can be repaired by welding the cracked section using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procedure described in paragraph c above. For best results,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bulge should be cut out and a patch inserted. Bulges in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armor that interfere with the operation of internal mechanisms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may be removed by grinding or chipping them away. In 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cases, the welds should be made to the full thickness of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plate and all cracks over 1/4 inch in width should be chipped out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before </a:t>
            </a:r>
            <a:r>
              <a:rPr lang="en-US" b="0" i="0" u="none" strike="noStrike" baseline="0" dirty="0" err="1" smtClean="0">
                <a:latin typeface="CourierNewPSMT"/>
              </a:rPr>
              <a:t>rewelding</a:t>
            </a:r>
            <a:r>
              <a:rPr lang="en-US" b="0" i="0" u="none" strike="noStrike" baseline="0" dirty="0" smtClean="0">
                <a:latin typeface="CourierNewPSMT"/>
              </a:rPr>
              <a:t>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f. </a:t>
            </a:r>
            <a:r>
              <a:rPr lang="en-US" b="0" i="1" u="none" strike="noStrike" baseline="0" dirty="0" smtClean="0">
                <a:latin typeface="CourierNewPS-ItalicMT"/>
              </a:rPr>
              <a:t>Repairs Made from One Side</a:t>
            </a:r>
            <a:r>
              <a:rPr lang="en-US" b="0" i="0" u="none" strike="noStrike" baseline="0" dirty="0" smtClean="0">
                <a:latin typeface="CourierNewPSMT"/>
              </a:rPr>
              <a:t>. Where it is not feasible to make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welding repair from both sides of the armor, the joint must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then be made from one side as shown in figure 31 on page 75.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Note that either a butt strap or stainless steel strip can be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used as a backup for the root beads of the weld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44062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1679575"/>
            <a:ext cx="33813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848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1. Introduction</a:t>
            </a:r>
          </a:p>
          <a:p>
            <a:r>
              <a:rPr lang="en-US" dirty="0" smtClean="0"/>
              <a:t>Welding is one of the most important functions performed in both an</a:t>
            </a:r>
          </a:p>
          <a:p>
            <a:r>
              <a:rPr lang="en-US" dirty="0" smtClean="0"/>
              <a:t>intermediate direct support (IDS) and intermediate general support</a:t>
            </a:r>
          </a:p>
          <a:p>
            <a:r>
              <a:rPr lang="en-US" dirty="0" smtClean="0"/>
              <a:t>(IGS) maintenance company. Experience gained during the second world</a:t>
            </a:r>
          </a:p>
          <a:p>
            <a:r>
              <a:rPr lang="en-US" dirty="0" smtClean="0"/>
              <a:t>war revealed that many broken parts can be welded and put back into</a:t>
            </a:r>
          </a:p>
          <a:p>
            <a:r>
              <a:rPr lang="en-US" dirty="0" smtClean="0"/>
              <a:t>service, thus often saving the expense of fabricating or purchasing a</a:t>
            </a:r>
          </a:p>
          <a:p>
            <a:r>
              <a:rPr lang="en-US" dirty="0" smtClean="0"/>
              <a:t>new piece of equipment. As a result of this experience, a service</a:t>
            </a:r>
          </a:p>
          <a:p>
            <a:r>
              <a:rPr lang="en-US" dirty="0" smtClean="0"/>
              <a:t>section containing a metalworking shop with welding capabilities is now</a:t>
            </a:r>
          </a:p>
          <a:p>
            <a:r>
              <a:rPr lang="en-US" dirty="0" smtClean="0"/>
              <a:t>established within these maintenance organizations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492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752600"/>
            <a:ext cx="4935682" cy="24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046163"/>
            <a:ext cx="429577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848166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046163"/>
            <a:ext cx="429577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848166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g. </a:t>
            </a:r>
            <a:r>
              <a:rPr lang="en-US" b="0" i="1" u="none" strike="noStrike" baseline="0" dirty="0" smtClean="0">
                <a:latin typeface="CourierNewPS-ItalicMT"/>
              </a:rPr>
              <a:t>Repairs with </a:t>
            </a:r>
            <a:r>
              <a:rPr lang="en-US" b="0" i="1" u="none" strike="noStrike" baseline="0" dirty="0" err="1" smtClean="0">
                <a:latin typeface="CourierNewPS-ItalicMT"/>
              </a:rPr>
              <a:t>Nonwelded</a:t>
            </a:r>
            <a:r>
              <a:rPr lang="en-US" b="0" i="1" u="none" strike="noStrike" baseline="0" dirty="0" smtClean="0">
                <a:latin typeface="CourierNewPS-ItalicMT"/>
              </a:rPr>
              <a:t> Butt Strap</a:t>
            </a:r>
            <a:r>
              <a:rPr lang="en-US" b="0" i="0" u="none" strike="noStrike" baseline="0" dirty="0" smtClean="0">
                <a:latin typeface="CourierNewPSMT"/>
              </a:rPr>
              <a:t>. A technique that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permits removal of the butt strap after welding is shown in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figure 37, view A. This technique is used for applications where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 butt strap would interfere with the operation of internal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mechanisms. It permits welding a single V joint in homogeneous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armor plate without welding the butt strap to the weld metal.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This technique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48166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098550"/>
            <a:ext cx="4295775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848166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799"/>
            <a:ext cx="6629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requires increasing the angle of the electrode to 60 degrees, as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shown in figure 37, view B, on the previous page, at the middle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of the weave while simultaneously increasing the weaving speed.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As a result, the weld metal is deposited to the base metal and to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previously deposited metal instead of adhering to the butt strap.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At the end of each weave, the angle of the electrode is decreased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to 15 degrees, as shown in figure 37, view C, simultaneous with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weaving speed, and the electrode is held momentarily adjacent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to the side wall to ensure good side wall penetration. After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depositing the root pass, the butt strap can be removed by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breaking the tack welds which secure it to the armor plate. A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final pass can be applied to the root of the weld after removing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butt strap.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48166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h. </a:t>
            </a:r>
            <a:r>
              <a:rPr lang="en-US" b="0" i="1" u="none" strike="noStrike" baseline="0" dirty="0" smtClean="0">
                <a:latin typeface="CourierNewPS-ItalicMT"/>
              </a:rPr>
              <a:t>Repairing Gouges</a:t>
            </a:r>
            <a:r>
              <a:rPr lang="en-US" b="0" i="0" u="none" strike="noStrike" baseline="0" dirty="0" smtClean="0">
                <a:latin typeface="CourierNewPSMT"/>
              </a:rPr>
              <a:t>. Occasionally, a projectile will impact on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armor plate at an angle and only gouge it without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penetrating. To effect repairs, the gouge should be prepared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into a double V joint, as shown in figure 38, view A, on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following page, to allow welding from both sides. Merely filling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gouge with weld metal, as shown in figure 38, view B, is not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satisfactory, since it does not remove any subsurface cracks that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may have been caused by the shell impact. Also, the heat zone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produced at the base of the filled-in gouge has poor ballistic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strength.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48166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248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6. Welding Face Hardened Armor Plate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a. </a:t>
            </a:r>
            <a:r>
              <a:rPr lang="en-US" b="0" i="1" u="none" strike="noStrike" baseline="0" dirty="0" smtClean="0">
                <a:latin typeface="CourierNewPS-ItalicMT"/>
              </a:rPr>
              <a:t>General</a:t>
            </a:r>
            <a:r>
              <a:rPr lang="en-US" b="0" i="0" u="none" strike="noStrike" baseline="0" dirty="0" smtClean="0">
                <a:latin typeface="CourierNewPSMT"/>
              </a:rPr>
              <a:t>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(1) The face side of face hardened armor is extremely hard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brittle. Cracks on this type armor plate can be welded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satisfactorily from the soft side. These cracks can be repaired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by using 18-8 stainless steel reverse polarity heavy coated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electrodes. Special precautions, however, must be taken to avoid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distorting and excessively heating the armor plate. Distortion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and excessive heat place stress on the base metal causing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plate face to crack.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(2) Satisfactory methods for welding this type of armor makes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use of the butt strap and butt welding techniques, shown in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figures 39 and 40 on pages 85 and 86. The dimensions of the butt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strap depend on the thickness of the armor. Butt strap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dimensions for armor up to one inch thick 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48166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046163"/>
            <a:ext cx="429577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848166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provided in TM 9-237, if desired. The butt strap is tack welded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to the soft side of the armor through elongated slots cut into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strap. The slots are then completely filled by plug welding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them. Do not use excessive weld reinforcement or undercutting at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surface of the plug.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48166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708717"/>
            <a:ext cx="5410200" cy="495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848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(a) The cellulose-coated types are composed of soluble cotton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or other forms of cellulose with a small amount of potassium,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sodium, or titanium and, in some cases, other minerals. This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coating provides protection to the molten or solidifying metal by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developing a gaseous zone around the arc and a slag deposit over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weld.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(b) The mineral coatings consist of sodium silicate, metallic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oxides, clay, and other inorganic substances or combinations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thereof. With the mineral-coated electrode, protection to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molten or solidifying metal is provided only by a slag deposit.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(3) To seal a crack in face hardened armor, as shown in figure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40, view A, on the following page, against spatter and to make it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watertight, weld a seal bead on the soft side and grind it flush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before applying the butt strap. All welding should be performed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on clean, scale free surfaces. Previously deposited weld metal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should be thoroughly cleaned by chipping and wire brushing to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remove slag and oxides to ensure sound welds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48166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6261"/>
            <a:ext cx="5791200" cy="643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848166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(4) Crater cracks can be eliminated by the </a:t>
            </a:r>
            <a:r>
              <a:rPr lang="en-US" b="0" i="0" u="none" strike="noStrike" baseline="0" dirty="0" err="1" smtClean="0">
                <a:latin typeface="CourierNewPSMT"/>
              </a:rPr>
              <a:t>backstep</a:t>
            </a:r>
            <a:r>
              <a:rPr lang="en-US" b="0" i="0" u="none" strike="noStrike" baseline="0" dirty="0" smtClean="0">
                <a:latin typeface="CourierNewPSMT"/>
              </a:rPr>
              <a:t> and overlap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procedures or by using the electrode hesitation and drawback technique.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Crater cracks formed in the initial weld passes should be chipped out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before additional weld metal is applied. Then they can be welded out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successfully by the subsequent passes. As a precaution, string beads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should be used on the initial passes. On subsequent passes, do not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weave the electrode more than 2 1/2 electrode core wire diameters.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efficiency of the joint welded by this method depends upon good fusion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to the base metal and side walls of the slots in the butt strap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48166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(5) If straightening is necessary, use a hammer only on the soft side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of face hardened armor, on the butt strap, or on the plug welds. Do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not hammer on the face hardened side. As a rule, force should not be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applied to straighten face hardened armor if the applied force will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produce tension on the face hardened side.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(6) When two or more butt straps are used to repair irregular cracks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or to make patch welds, the butt straps are welded together for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additional strength as shown in figure 41.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48166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819" y="1206866"/>
            <a:ext cx="5758982" cy="382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848166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b. </a:t>
            </a:r>
            <a:r>
              <a:rPr lang="en-US" b="0" i="1" u="none" strike="noStrike" baseline="0" dirty="0" smtClean="0">
                <a:latin typeface="CourierNewPS-ItalicMT"/>
              </a:rPr>
              <a:t>Armor Plate Repair Methods</a:t>
            </a:r>
            <a:r>
              <a:rPr lang="en-US" b="0" i="0" u="none" strike="noStrike" baseline="0" dirty="0" smtClean="0">
                <a:latin typeface="CourierNewPSMT"/>
              </a:rPr>
              <a:t>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(1) Corner joints can be repaired by using angle iron for butt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straps as shown in figure 42. The procedures used to effect this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type of repair are the same as those used in making plug welds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for repairing cracks in face hardened armor and described in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paragraph 6a(2) beginning on page 83.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48166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603541"/>
            <a:ext cx="5334000" cy="565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848166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(2) Generally, the butt strap method is satisfactory for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repairing up to one inch or thicker of face hardened armor.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However, it is usually only used on thicknesses up to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including 1/2 inch plate.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(3) Another accepted procedure for welding face hardened armor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above 1/2 inch in thickness is the double V joint method, as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shown in figure 43. This method requires that the soft side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plate 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48166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06450"/>
            <a:ext cx="5638800" cy="596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848166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completely welded before welding on the face side. Using string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bead welds, and the </a:t>
            </a:r>
            <a:r>
              <a:rPr lang="en-US" b="0" i="0" u="none" strike="noStrike" baseline="0" dirty="0" err="1" smtClean="0">
                <a:latin typeface="CourierNewPSMT"/>
              </a:rPr>
              <a:t>backstep</a:t>
            </a:r>
            <a:r>
              <a:rPr lang="en-US" b="0" i="0" u="none" strike="noStrike" baseline="0" dirty="0" smtClean="0">
                <a:latin typeface="CourierNewPSMT"/>
              </a:rPr>
              <a:t> and overlap procedures for the root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passes, reduces the danger of cracks developing in the weld. To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keep the structure free of warpage, no weaving motion of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welding rod should be used on this type joint.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(4) A modified procedure, known as the depressed joint method,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shown in figure 44, view A, is used for welding up to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including 1/2 inch thick face hardened armor plate. This method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uses a 1/8 inch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48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(c) The combination of a mineral and cellulose coating is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composed of various quantities of the substances previously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described for each of these coatings. These coatings provide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various protection effects to the arc, and to the molten or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solidifying metal, depending on the type of base metal being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welded.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e. </a:t>
            </a:r>
            <a:r>
              <a:rPr lang="en-US" b="0" i="1" u="none" strike="noStrike" baseline="0" dirty="0" smtClean="0">
                <a:latin typeface="CourierNewPS-ItalicMT"/>
              </a:rPr>
              <a:t>Functions of Electrode Coatings</a:t>
            </a:r>
            <a:r>
              <a:rPr lang="en-US" b="0" i="0" u="none" strike="noStrike" baseline="0" dirty="0" smtClean="0">
                <a:latin typeface="CourierNewPSMT"/>
              </a:rPr>
              <a:t>. Some of the more important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functions of the coatings on the shielded-arc or heavy-coated arc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electrodes are described in the following subparagraphs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327150"/>
            <a:ext cx="429577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848166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by 1/4 inch stainless steel bar which is placed in the damaged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portion of the armor plate. It is then bead welded in place.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principal advantages of this joint are its simplicity,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good structural and ballistic properties. Care should be taken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that no welding is done on the hard face side of the armor plate.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c. </a:t>
            </a:r>
            <a:r>
              <a:rPr lang="en-US" b="0" i="1" u="none" strike="noStrike" baseline="0" dirty="0" smtClean="0">
                <a:latin typeface="CourierNewPS-ItalicMT"/>
              </a:rPr>
              <a:t>Armor Plate Welding Electrodes</a:t>
            </a:r>
            <a:r>
              <a:rPr lang="en-US" b="0" i="0" u="none" strike="noStrike" baseline="0" dirty="0" smtClean="0">
                <a:latin typeface="CourierNewPSMT"/>
              </a:rPr>
              <a:t>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(1) The most satisfactory method for the repair of homogeneous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and face hardened armor plate is the arc welding process with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stainless steel electrodes.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48166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705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(2) In the oxyacetylene welding process, a large section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base metal must be heated to maintain a welding puddle to weld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satisfactorily. This heating destroys the heat treatment of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base metal, causing large areas to become structurally and</a:t>
            </a:r>
          </a:p>
          <a:p>
            <a:r>
              <a:rPr lang="en-US" b="0" i="0" u="none" strike="noStrike" baseline="0" dirty="0" err="1" smtClean="0">
                <a:latin typeface="CourierNewPSMT"/>
              </a:rPr>
              <a:t>ballistically</a:t>
            </a:r>
            <a:r>
              <a:rPr lang="en-US" b="0" i="0" u="none" strike="noStrike" baseline="0" dirty="0" smtClean="0">
                <a:latin typeface="CourierNewPSMT"/>
              </a:rPr>
              <a:t> weak. In addition, this process is slow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produces considerable warpage of the base metal.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(3) Initially, developments in armor plate welding required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use of stainless steel electrodes containing 25 percent chromium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and 20 percent nickel. Further developments served to produce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electrodes with a core of 18 percent chromium and 8 percent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nickel, and a coating of manganese or molybdenum, or both, which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produce excellent results. These electrodes are known as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manganese modified 18-8, and molybdenum modified 18-8 stainless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steel electrodes. They can be used for welding all types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armor plate by the electric arc process without preheating or</a:t>
            </a:r>
          </a:p>
          <a:p>
            <a:r>
              <a:rPr lang="en-US" b="0" i="0" u="none" strike="noStrike" baseline="0" dirty="0" err="1" smtClean="0">
                <a:latin typeface="CourierNewPSMT"/>
              </a:rPr>
              <a:t>postheating</a:t>
            </a:r>
            <a:r>
              <a:rPr lang="en-US" b="0" i="0" u="none" strike="noStrike" baseline="0" dirty="0" smtClean="0">
                <a:latin typeface="CourierNewPSMT"/>
              </a:rPr>
              <a:t> the base metal structure.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48166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(4) </a:t>
            </a:r>
            <a:r>
              <a:rPr lang="en-US" b="0" i="1" u="none" strike="noStrike" baseline="0" dirty="0" smtClean="0">
                <a:latin typeface="CourierNewPS-ItalicMT"/>
              </a:rPr>
              <a:t>Current and Polarity</a:t>
            </a:r>
            <a:r>
              <a:rPr lang="en-US" b="0" i="0" u="none" strike="noStrike" baseline="0" dirty="0" smtClean="0">
                <a:latin typeface="CourierNewPSMT"/>
              </a:rPr>
              <a:t>. The exact current required for arc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welding with the electrodes previously discussed depend to some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extent on the joint type, electrode design, and position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welding. Listed below are the recommended welding current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settings listed for direct current reverse polarity, all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position, heavy coated, modified 18-8 stainless steel electrodes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48166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15654"/>
            <a:ext cx="8455988" cy="236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848166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477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7. Strengthening Riveted Joints in Armor Plate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a. </a:t>
            </a:r>
            <a:r>
              <a:rPr lang="en-US" b="0" i="1" u="none" strike="noStrike" baseline="0" dirty="0" err="1" smtClean="0">
                <a:latin typeface="CourierNewPS-ItalicMT"/>
              </a:rPr>
              <a:t>Buttonhead</a:t>
            </a:r>
            <a:r>
              <a:rPr lang="en-US" b="0" i="1" u="none" strike="noStrike" baseline="0" dirty="0" smtClean="0">
                <a:latin typeface="CourierNewPS-ItalicMT"/>
              </a:rPr>
              <a:t> Riveted Joints</a:t>
            </a:r>
            <a:r>
              <a:rPr lang="en-US" b="0" i="0" u="none" strike="noStrike" baseline="0" dirty="0" smtClean="0">
                <a:latin typeface="CourierNewPSMT"/>
              </a:rPr>
              <a:t>. To strengthen </a:t>
            </a:r>
            <a:r>
              <a:rPr lang="en-US" b="0" i="0" u="none" strike="noStrike" baseline="0" dirty="0" err="1" smtClean="0">
                <a:latin typeface="CourierNewPSMT"/>
              </a:rPr>
              <a:t>buttonhead</a:t>
            </a:r>
            <a:r>
              <a:rPr lang="en-US" b="0" i="0" u="none" strike="noStrike" baseline="0" dirty="0" smtClean="0">
                <a:latin typeface="CourierNewPSMT"/>
              </a:rPr>
              <a:t> riveted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joints in armor plate, a seal bead weld is recommended as shown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in figure 44, view B, on page 90. To apply the bead, the arc is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struck at the top of the rivet using a stainless steel electrode.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electrode is held above the top of the rivet long enough to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melt approximately 1/2 inch of the electrode. The electrode is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then moved along the curved surface of the rivet down to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armor plate and around the edge of the rivet until the rivet is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completely welded to the armor plate. Rivet joints in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homogeneous armor plate can be seal welded on both sides. Rivet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joints in face hardened armor, however, should be seal welded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only on the soft side of the plate.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b. </a:t>
            </a:r>
            <a:r>
              <a:rPr lang="en-US" b="0" i="1" u="none" strike="noStrike" baseline="0" dirty="0" smtClean="0">
                <a:latin typeface="CourierNewPS-ItalicMT"/>
              </a:rPr>
              <a:t>Countersunk Rivet Joints</a:t>
            </a:r>
            <a:r>
              <a:rPr lang="en-US" b="0" i="0" u="none" strike="noStrike" baseline="0" dirty="0" smtClean="0">
                <a:latin typeface="CourierNewPSMT"/>
              </a:rPr>
              <a:t>. Countersunk rivet joints are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sealed in the same manner as </a:t>
            </a:r>
            <a:r>
              <a:rPr lang="en-US" b="0" i="0" u="none" strike="noStrike" baseline="0" dirty="0" err="1" smtClean="0">
                <a:latin typeface="CourierNewPSMT"/>
              </a:rPr>
              <a:t>buttonhead</a:t>
            </a:r>
            <a:r>
              <a:rPr lang="en-US" b="0" i="0" u="none" strike="noStrike" baseline="0" dirty="0" smtClean="0">
                <a:latin typeface="CourierNewPSMT"/>
              </a:rPr>
              <a:t> rivet joints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48166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799"/>
            <a:ext cx="6400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c. </a:t>
            </a:r>
            <a:r>
              <a:rPr lang="en-US" b="0" i="1" u="none" strike="noStrike" baseline="0" dirty="0" smtClean="0">
                <a:latin typeface="CourierNewPS-ItalicMT"/>
              </a:rPr>
              <a:t>Advantage of Welding Rivet Joints</a:t>
            </a:r>
            <a:r>
              <a:rPr lang="en-US" b="0" i="0" u="none" strike="noStrike" baseline="0" dirty="0" smtClean="0">
                <a:latin typeface="CourierNewPSMT"/>
              </a:rPr>
              <a:t>. Seal bead welding rivet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joints prevents the rivet head from shearing off, and the rivet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shank from punching through the plate upon a projectile impacting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on the armor plate.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8. Testing of Welds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a. </a:t>
            </a:r>
            <a:r>
              <a:rPr lang="en-US" b="0" i="1" u="none" strike="noStrike" baseline="0" dirty="0" smtClean="0">
                <a:latin typeface="CourierNewPS-ItalicMT"/>
              </a:rPr>
              <a:t>General</a:t>
            </a:r>
            <a:r>
              <a:rPr lang="en-US" b="0" i="0" u="none" strike="noStrike" baseline="0" dirty="0" smtClean="0">
                <a:latin typeface="CourierNewPSMT"/>
              </a:rPr>
              <a:t>. To ensure the satisfactory performance of a welded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structure, the quality of the welds must be determined by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adequate testing procedures. The welded structure, therefore,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must be proof tested under conditions that are the same or more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severe than those found in the field. Tests also serve to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determine the proper welding design; and forestall injury,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inconvenience, and untimely failure of materiel. Generally,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there are two types of tests that can be performed to ensure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satisfactory performance of the welded structure. They are,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performance and the physical types of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48166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b. </a:t>
            </a:r>
            <a:r>
              <a:rPr lang="en-US" b="0" i="1" u="none" strike="noStrike" baseline="0" dirty="0" smtClean="0">
                <a:latin typeface="CourierNewPS-ItalicMT"/>
              </a:rPr>
              <a:t>Performance Tests</a:t>
            </a:r>
            <a:r>
              <a:rPr lang="en-US" b="0" i="0" u="none" strike="noStrike" baseline="0" dirty="0" smtClean="0">
                <a:latin typeface="CourierNewPSMT"/>
              </a:rPr>
              <a:t>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Materiel repaired by standard welding procedures may be tested by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operating it to perform the functions for which it was designed.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For example, a weapon can be tested by firing an extra heavy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charge to determine the safety of the weld; a wheel vehicle can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be tested at high speeds over rough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48166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terrain; and welded armor plate and other heavy structural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members can be tested by gunfire. But, test firing of weapons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and testing of armor plate by gunfire is not feasible for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maintenance units in the field. The succeeding paragraphs,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therefore, describe only those physical type tests that can be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conducted in intermediate direct and general support maintenance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units, in field depot maintenance operations, and in CONUS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(continental United States) depot maintenance operations.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48166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172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c. </a:t>
            </a:r>
            <a:r>
              <a:rPr lang="en-US" b="0" i="1" u="none" strike="noStrike" baseline="0" dirty="0" smtClean="0">
                <a:latin typeface="CourierNewPS-ItalicMT"/>
              </a:rPr>
              <a:t>Physical Tests</a:t>
            </a:r>
            <a:r>
              <a:rPr lang="en-US" b="0" i="0" u="none" strike="noStrike" baseline="0" dirty="0" smtClean="0">
                <a:latin typeface="CourierNewPSMT"/>
              </a:rPr>
              <a:t>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(1) </a:t>
            </a:r>
            <a:r>
              <a:rPr lang="en-US" b="0" i="1" u="none" strike="noStrike" baseline="0" dirty="0" smtClean="0">
                <a:latin typeface="CourierNewPS-ItalicMT"/>
              </a:rPr>
              <a:t>General</a:t>
            </a:r>
            <a:r>
              <a:rPr lang="en-US" b="0" i="0" u="none" strike="noStrike" baseline="0" dirty="0" smtClean="0">
                <a:latin typeface="CourierNewPSMT"/>
              </a:rPr>
              <a:t>. These types of tests are designed to check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skill of the welder, the quality of the weld metal, and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strength of the welded joint. Some of these tests, such as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free bend and nick break tests, are destructive. In these tests,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specimen is tested until it fails in order that the desired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information can be gained. Other physical tests, such as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hydrostatic and magnetic particle tests, are not destructive.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Then there are simple physical tests, such as the appearance,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fracture, and grinding tests, that can be performed with tools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found in a field maintenance company shop. These simple physical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tests are described in the following subparagraph.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destructive and nondestructive type tests are described in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succeeding subparagraphs.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34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(1) The coatings produce a reducing or </a:t>
            </a:r>
            <a:r>
              <a:rPr lang="en-US" b="0" i="0" u="none" strike="noStrike" baseline="0" dirty="0" err="1" smtClean="0">
                <a:latin typeface="CourierNewPSMT"/>
              </a:rPr>
              <a:t>nonoxidizing</a:t>
            </a:r>
            <a:r>
              <a:rPr lang="en-US" b="0" i="0" u="none" strike="noStrike" baseline="0" dirty="0" smtClean="0">
                <a:latin typeface="CourierNewPSMT"/>
              </a:rPr>
              <a:t> atmosphere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around the arc; thus, preventing the contamination of the metal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in the arc by oxygen and nitrogen from the air. Without this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coating, the oxygen would readily combine with the molten metal,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remove alloying elements from the metal, and cause porosity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oxidation of the weld. The nitrogen would cause brittleness, low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ductility and, in some cases, low strength and poor resistance to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corrosion.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(2) The coatings reduce impurities such as oxides, sulfur,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phosphorous so that these impurities will not impair the weld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deposit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400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(2) </a:t>
            </a:r>
            <a:r>
              <a:rPr lang="en-US" b="0" i="1" u="none" strike="noStrike" baseline="0" dirty="0" smtClean="0">
                <a:latin typeface="CourierNewPS-ItalicMT"/>
              </a:rPr>
              <a:t>Simple Physical Tests</a:t>
            </a:r>
            <a:r>
              <a:rPr lang="en-US" b="0" i="0" u="none" strike="noStrike" baseline="0" dirty="0" smtClean="0">
                <a:latin typeface="CourierNewPSMT"/>
              </a:rPr>
              <a:t>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(a) </a:t>
            </a:r>
            <a:r>
              <a:rPr lang="en-US" b="0" i="1" u="none" strike="noStrike" baseline="0" dirty="0" smtClean="0">
                <a:latin typeface="CourierNewPS-ItalicMT"/>
              </a:rPr>
              <a:t>Appearance Test</a:t>
            </a:r>
            <a:r>
              <a:rPr lang="en-US" b="0" i="0" u="none" strike="noStrike" baseline="0" dirty="0" smtClean="0">
                <a:latin typeface="CourierNewPSMT"/>
              </a:rPr>
              <a:t>. This is a nondestructive test. In this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type test, a visual examination is made of the weld to check for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such defects as brittleness, cracks, craters, undercut, overlap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and slag inclusions. All these defects are unacceptable and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joint must be reconstructed and </a:t>
            </a:r>
            <a:r>
              <a:rPr lang="en-US" b="0" i="0" u="none" strike="noStrike" baseline="0" dirty="0" err="1" smtClean="0">
                <a:latin typeface="CourierNewPSMT"/>
              </a:rPr>
              <a:t>rewelded</a:t>
            </a:r>
            <a:r>
              <a:rPr lang="en-US" b="0" i="0" u="none" strike="noStrike" baseline="0" dirty="0" smtClean="0">
                <a:latin typeface="CourierNewPSMT"/>
              </a:rPr>
              <a:t>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(b) </a:t>
            </a:r>
            <a:r>
              <a:rPr lang="en-US" b="0" i="1" u="none" strike="noStrike" baseline="0" dirty="0" smtClean="0">
                <a:latin typeface="CourierNewPS-ItalicMT"/>
              </a:rPr>
              <a:t>Fracture Test</a:t>
            </a:r>
            <a:r>
              <a:rPr lang="en-US" b="0" i="0" u="none" strike="noStrike" baseline="0" dirty="0" smtClean="0">
                <a:latin typeface="CourierNewPSMT"/>
              </a:rPr>
              <a:t>. This is a destructive test. To perform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this test, a cross section specimen must be cut off from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welded metal. The specimen is then fractured to expose the weld.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welded zone is then visually examined to check for unevenness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of the weld metal grain, cracks, craters, and inadequate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penetration of the weld into the base metal.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(c) </a:t>
            </a:r>
            <a:r>
              <a:rPr lang="en-US" b="0" i="1" u="none" strike="noStrike" baseline="0" dirty="0" smtClean="0">
                <a:latin typeface="CourierNewPS-ItalicMT"/>
              </a:rPr>
              <a:t>Grinding Test</a:t>
            </a:r>
            <a:r>
              <a:rPr lang="en-US" b="0" i="0" u="none" strike="noStrike" baseline="0" dirty="0" smtClean="0">
                <a:latin typeface="CourierNewPSMT"/>
              </a:rPr>
              <a:t>. This is a nondestructive test. It is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particularly applicable to seal bead welds made for waterproofing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and sealing cracks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34518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face hardened metal. This type weld must be ground down flush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with the base metal before welding of the strap to reinforce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damaged area. After grinding, the weld is then visually examined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to check for proper penetration, craters, cracks, and evenness in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weld metal grain.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(3) </a:t>
            </a:r>
            <a:r>
              <a:rPr lang="en-US" b="0" i="1" u="none" strike="noStrike" baseline="0" dirty="0" smtClean="0">
                <a:latin typeface="CourierNewPS-ItalicMT"/>
              </a:rPr>
              <a:t>Destructive and Nondestructive Tests</a:t>
            </a:r>
            <a:r>
              <a:rPr lang="en-US" b="0" i="0" u="none" strike="noStrike" baseline="0" dirty="0" smtClean="0">
                <a:latin typeface="CourierNewPSMT"/>
              </a:rPr>
              <a:t>. In the following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subparagraphs, we will describe a total of six tests, three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destructive and three nondestructive. These six test are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ones most likely to be performed in maintenance units in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field and depot maintenance operations. If more information on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other tests is desired, it is provided in TM 9-237.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(a) </a:t>
            </a:r>
            <a:r>
              <a:rPr lang="en-US" b="0" i="1" u="none" strike="noStrike" baseline="0" dirty="0" smtClean="0">
                <a:latin typeface="CourierNewPS-ItalicMT"/>
              </a:rPr>
              <a:t>Destructive Tests</a:t>
            </a:r>
            <a:r>
              <a:rPr lang="en-US" b="0" i="0" u="none" strike="noStrike" baseline="0" dirty="0" smtClean="0">
                <a:latin typeface="CourierNewPSMT"/>
              </a:rPr>
              <a:t>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1 </a:t>
            </a:r>
            <a:r>
              <a:rPr lang="en-US" b="0" i="1" u="none" strike="noStrike" baseline="0" dirty="0" smtClean="0">
                <a:latin typeface="CourierNewPS-ItalicMT"/>
              </a:rPr>
              <a:t>Guided Bend Test</a:t>
            </a:r>
            <a:r>
              <a:rPr lang="en-US" b="0" i="0" u="none" strike="noStrike" baseline="0" dirty="0" smtClean="0">
                <a:latin typeface="CourierNewPSMT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34518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248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a This type test serves to determine the quality of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 metal at the face, the root of the welded joint, and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degree of penetration and fusion to the base metal. These tests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are made on a jig as shown in figure 45, view A, on the following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page. This jig can be fabricated to any size desired in a field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maintenance company machine shop.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 To perform this test, the test specimens must be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machined from welded plates to a thickness within the capacity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bending jig. The specimen is then placed across die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supports. The weld on the specimen must be centered on the U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portion of the die. The plunger is then lowered onto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specimen from above by a hydraulic jack or other device to force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specimen into the U portion of the die. To fulfill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requirements of this test, the specimen must bend 180 degrees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have no cracks greater than 1/8 inch on its surface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34518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c Both a face bend and a root bend test of weld, as shown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in figure 45, view B, can be performed on this jig. To perform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face bend test, place the face of the weld facing down on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jig. The root bend test is performed by placing the specimen on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die with the face of the weld facing 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34518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174750"/>
            <a:ext cx="4295775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634518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2400"/>
            <a:ext cx="6705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2 </a:t>
            </a:r>
            <a:r>
              <a:rPr lang="en-US" b="0" i="1" u="none" strike="noStrike" baseline="0" dirty="0" smtClean="0">
                <a:latin typeface="CourierNewPS-ItalicMT"/>
              </a:rPr>
              <a:t>Free Bend Test</a:t>
            </a:r>
            <a:r>
              <a:rPr lang="en-US" b="0" i="0" u="none" strike="noStrike" baseline="0" dirty="0" smtClean="0">
                <a:latin typeface="CourierNewPSMT"/>
              </a:rPr>
              <a:t>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 The free bend test has been devised to measure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ductility of the weld metal deposited in a weld joint. A test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specimen is machined from the welded plate with the weld located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in the center as shown in figure 46, view A, on the following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page. Each lengthwise edge of the specimen should be rounded off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to a radius not to exceed one-tenth of the thickness of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specimen. Any tool marks should be made lengthwise of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specimen. And two lines, opposite each other, are scribed on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face of the weld at a distance of 1/16 inch inward from the edges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of the weld as shown in figure 46, view B. The distance between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these two lines is measured in inches and recorded as the initial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distance X. The ends of the specimen are then bent to form two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30 degree angles at approximately one-third of the length inward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from the ends. The weld is thus centrally located to ensure that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all bending occurs in the weld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34518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629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b The bent specimen is then placed in a hydraulic or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mechanical machine as shown in figure 46, view C, and bent until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 crack greater than 1/16 inch appears on the face of the weld.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If no cracks appear on thin armor plate, continue bending until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specimen can be bent in a vise. Heavier plate specimens are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usually tested in a hydraulic press or bending jig. To prevent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slipping of the specimen, a groove should be machined in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upper and lower contact plates of the bending equipment, as shown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in figure 46, view E.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 After being bent to the specifications prescribed in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preceding subparagraph, the distance between the scribed lines is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again measured and recorded as the distance Y. Find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percentage of elongation by using the formula shown in figure 46.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tested specimen must have a minimum elongation of 15 percent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with no cracks greater than 1/16 inch at the weld to pass this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test.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34518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3 </a:t>
            </a:r>
            <a:r>
              <a:rPr lang="en-US" b="0" i="1" u="none" strike="noStrike" baseline="0" dirty="0" smtClean="0">
                <a:latin typeface="CourierNewPS-ItalicMT"/>
              </a:rPr>
              <a:t>Nick Break Test</a:t>
            </a:r>
            <a:r>
              <a:rPr lang="en-US" b="0" i="0" u="none" strike="noStrike" baseline="0" dirty="0" smtClean="0">
                <a:latin typeface="CourierNewPSMT"/>
              </a:rPr>
              <a:t>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 The nick break test has been devised to determine if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 metal of a welded butt joint has any internal defects, such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as slag inclusions, gas pockets, poor fusion, and/or oxidized or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burnt metal. The specimen is obtained from a welded butt joint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either by machining or by cutting with 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34518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174750"/>
            <a:ext cx="4295775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634518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705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oxyacetylene torch. Each end of the weld at the joint is slotted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with a hacksaw or band saw as shown in figure 47. The specimen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is then bridged across two steel blocks, and struck with a heavy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hammer until the section of the weld between the slots fractures.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metal thus exposed should be completely fused and free from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slag inclusions. The size of any gas pocket must not be greater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than 1/16 inch at its widest point. The number of gas pockets or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pores should not exceed six per square inch.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 Another break test method is used to determine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soundness of fillet welds. This is known as the fillet weld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break test. This test is performed by applying force on the apex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of the V shaped specimen with a hydraulic press or by striking it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with a hammer until the fillet weld ruptures. The surfaces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fracture are then examined for the same defects mentioned in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preceding paragraph.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34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(3) They provide substance to the arc, which tend to increase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its stability, so that the arc can be maintained without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excessive spattering.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(4) Coatings reduce the attractive force between the molten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metal and the end of the electrode, and reduce the surface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tension of the molten metal. Vaporized and melted coatings cause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molten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2236788"/>
            <a:ext cx="315277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634518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(b) </a:t>
            </a:r>
            <a:r>
              <a:rPr lang="en-US" b="0" i="1" u="none" strike="noStrike" baseline="0" dirty="0" smtClean="0">
                <a:latin typeface="CourierNewPS-ItalicMT"/>
              </a:rPr>
              <a:t>Nondestructive Tests</a:t>
            </a:r>
            <a:r>
              <a:rPr lang="en-US" b="0" i="0" u="none" strike="noStrike" baseline="0" dirty="0" smtClean="0">
                <a:latin typeface="CourierNewPSMT"/>
              </a:rPr>
              <a:t>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1 </a:t>
            </a:r>
            <a:r>
              <a:rPr lang="en-US" b="0" i="1" u="none" strike="noStrike" baseline="0" dirty="0" smtClean="0">
                <a:latin typeface="CourierNewPS-ItalicMT"/>
              </a:rPr>
              <a:t>Hydrostatic Test</a:t>
            </a:r>
            <a:r>
              <a:rPr lang="en-US" b="0" i="0" u="none" strike="noStrike" baseline="0" dirty="0" smtClean="0">
                <a:latin typeface="CourierNewPSMT"/>
              </a:rPr>
              <a:t>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 This nondestructive test is used to check the quality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welds on closed containers such as pressure vessels and liquid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tanks.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 One method of performing this test is to fill the vessel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with water and apply a pressure greater than the working pressure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of the vessel. The outside surface of the vessel is then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observed for leaks through the welds. To check welds in</a:t>
            </a:r>
          </a:p>
          <a:p>
            <a:r>
              <a:rPr lang="en-US" b="0" i="0" u="none" strike="noStrike" baseline="0" dirty="0" err="1" smtClean="0">
                <a:latin typeface="CourierNewPSMT"/>
              </a:rPr>
              <a:t>nonpressurized</a:t>
            </a:r>
            <a:r>
              <a:rPr lang="en-US" b="0" i="0" u="none" strike="noStrike" baseline="0" dirty="0" smtClean="0">
                <a:latin typeface="CourierNewPSMT"/>
              </a:rPr>
              <a:t> tanks, they may be filled with water and observed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for seepage or leaks through the welds.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34518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2 </a:t>
            </a:r>
            <a:r>
              <a:rPr lang="en-US" b="0" i="1" u="none" strike="noStrike" baseline="0" dirty="0" smtClean="0">
                <a:latin typeface="CourierNewPS-ItalicMT"/>
              </a:rPr>
              <a:t>Magnetic Particle Test</a:t>
            </a:r>
            <a:r>
              <a:rPr lang="en-US" b="0" i="0" u="none" strike="noStrike" baseline="0" dirty="0" smtClean="0">
                <a:latin typeface="CourierNewPSMT"/>
              </a:rPr>
              <a:t>. This method of testing is used on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welds and parts made of magnetic alloy steels. It is applicable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only to ferromagnetic materials in which the deposited weld is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also ferromagnetic. A strong magnetic field is set up in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ferromagnetic specimen by an electric current. Any discontinuity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in the metal will set up a leakage field with local magnetic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poles of its own. These poles then attract the magnetic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particles sprinkled on the surface of the specimen indicating a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discontinuity in the overall pattern of the magnetized specimen.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This discontinuity indicates that a defect, such as a crack,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exists on or close to the surface of the specimen.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34518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553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1" u="none" strike="noStrike" baseline="0" dirty="0" smtClean="0">
                <a:latin typeface="CourierNewPS-ItalicMT"/>
              </a:rPr>
              <a:t>Fluorescent Penetrant Test</a:t>
            </a:r>
            <a:r>
              <a:rPr lang="en-US" b="0" i="0" u="none" strike="noStrike" baseline="0" dirty="0" smtClean="0">
                <a:latin typeface="CourierNewPSMT"/>
              </a:rPr>
              <a:t>. Fluorescent penetrant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inspection is a nondestructive test whereby cracks, pores, leaks,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and other discontinuities can be located in solid materials. It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is particularly useful for locating surface defects in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nonmagnetic materials such as aluminum, magnesium and austenitic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steel welds and for locating leaks in all types of welds. This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test makes use of a water-washable and highly fluorescent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material. This material is applied to the clean, dry surface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specimen by brushing, spraying, or dipping. The excess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material is removed by rinsing, wiping with clean water-soaked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cloths, or by sandblasting. A wet or dry type developer is then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applied. Afterwards, a black light is used to reveal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discontinuities in the weld specimen. The discontinuities will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show up as brilliant fluorescent spots on the surface of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specimen.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34518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5532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9. Troubleshooting Welds.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a. Thus far, this lesson has described the processes for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identifying electrodes, the automotive welding processes,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types and techniques of joint design, the procedures for welding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armor plate, and the methods of destructive and nondestructive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testing of welds. This material provided the basis for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troubleshooting of welds to be discussed in the succeeding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paragraphs. Each of the troubleshooting procedures discussed are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based on specific malfunctions detected as a result of visually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examining welds. The troubleshooting procedures discussed below,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therefore, are based on a total of five specific malfunctions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most likely to be encountered in a maintenance unit in the field.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For further information on other troubleshooting procedures refer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to TM 9-237.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b. </a:t>
            </a:r>
            <a:r>
              <a:rPr lang="en-US" b="0" i="1" u="none" strike="noStrike" baseline="0" dirty="0" smtClean="0">
                <a:latin typeface="CourierNewPS-ItalicMT"/>
              </a:rPr>
              <a:t>Procedure</a:t>
            </a:r>
            <a:r>
              <a:rPr lang="en-US" b="0" i="0" u="none" strike="noStrike" baseline="0" dirty="0" smtClean="0">
                <a:latin typeface="CourierNewPSMT"/>
              </a:rPr>
              <a:t>. Listed below are the procedures that the welder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would follow in troubleshooting a weld upon detecting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malfunction indicated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34518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80999"/>
            <a:ext cx="6477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(1) </a:t>
            </a:r>
            <a:r>
              <a:rPr lang="en-US" b="0" i="1" u="none" strike="noStrike" baseline="0" dirty="0" smtClean="0">
                <a:latin typeface="CourierNewPS-ItalicMT"/>
              </a:rPr>
              <a:t>Poor Fusion</a:t>
            </a:r>
            <a:r>
              <a:rPr lang="en-US" b="0" i="0" u="none" strike="noStrike" baseline="0" dirty="0" smtClean="0">
                <a:latin typeface="CourierNewPSMT"/>
              </a:rPr>
              <a:t>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Step 1. Check the diameter and the length of the electrode.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electrode selected should be of a size that will permit its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reaching the bottom of the joint to obtain adequate penetration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and good fusion.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Step 2. Check the welding current setting. Use sufficient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welding current to permit adequate deposit and penetration of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weld. Heavier plates require higher current for a given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electrode than light plates.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Step 3. Check the welding technique used. Be sure that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weave is wide enough to thoroughly melt the sidewalls of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joint.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Step 4. Check the preparation of the joint. The deposited metal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should fuse with the base metal and not curl away from it or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merely stick to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34518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0" y="152400"/>
            <a:ext cx="7239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(2) </a:t>
            </a:r>
            <a:r>
              <a:rPr lang="en-US" b="0" i="1" u="none" strike="noStrike" baseline="0" dirty="0" smtClean="0">
                <a:latin typeface="CourierNewPS-ItalicMT"/>
              </a:rPr>
              <a:t>Poor Penetration</a:t>
            </a:r>
            <a:r>
              <a:rPr lang="en-US" b="0" i="0" u="none" strike="noStrike" baseline="0" dirty="0" smtClean="0">
                <a:latin typeface="CourierNewPSMT"/>
              </a:rPr>
              <a:t>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Step 1. Check to see if the electrode is designed for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welding position being used. Electrodes should be used for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welding in the position for which they were designed. Be sure to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allow the proper root openings at the bottom of a weld. Use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 backup bar if possible. Chip or cut out the back of the joint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and deposit a bead of weld metal at this point.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Step 2. Check the size of the electrode being used. Do not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expect excessive penetration from an electrode. Use small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diameter electrodes in a narrow welding groove to permit reaching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bottom of the groove.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Step 3. Check the welding current setting. Use sufficient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welding current to obtain proper penetration.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Step 4. Check the welding speed. Do not weld too rapidly.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Control the welding speed to permit penetration to the bottom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welded joint.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34518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CourierNewPSMT"/>
              </a:rPr>
              <a:t>(3) </a:t>
            </a:r>
            <a:r>
              <a:rPr lang="en-US" i="1" dirty="0">
                <a:solidFill>
                  <a:prstClr val="black"/>
                </a:solidFill>
                <a:latin typeface="CourierNewPS-ItalicMT"/>
              </a:rPr>
              <a:t>Undercut</a:t>
            </a:r>
            <a:r>
              <a:rPr lang="en-US" dirty="0">
                <a:solidFill>
                  <a:prstClr val="black"/>
                </a:solidFill>
                <a:latin typeface="CourierNewPSMT"/>
              </a:rPr>
              <a:t>.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CourierNewPSMT"/>
              </a:rPr>
              <a:t>Step 1. Check the welding current setting. Use moderate welding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CourierNewPSMT"/>
              </a:rPr>
              <a:t>current and do not try to weld at too high a speed.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CourierNewPSMT"/>
              </a:rPr>
              <a:t>Step 2. Check for proper manipulation of the electrode. Do not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CourierNewPSMT"/>
              </a:rPr>
              <a:t>use too large an electrode. If the puddle of molten metal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CourierNewPSMT"/>
              </a:rPr>
              <a:t>becomes too large, undercut may result. Excessive width of weave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CourierNewPSMT"/>
              </a:rPr>
              <a:t>will cause undercut and should not be used. A uniform weave, not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CourierNewPSMT"/>
              </a:rPr>
              <a:t>over three times the electrode diameter, will aid greatly in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CourierNewPSMT"/>
              </a:rPr>
              <a:t>preventing undercut in butt welds. If an electrode is held too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CourierNewPSMT"/>
              </a:rPr>
              <a:t>near the vertical plate in making a horizontal fillet weld,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CourierNewPSMT"/>
              </a:rPr>
              <a:t>undercut on the vertical plate will result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34518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(4) </a:t>
            </a:r>
            <a:r>
              <a:rPr lang="en-US" b="0" i="1" u="none" strike="noStrike" baseline="0" dirty="0" smtClean="0">
                <a:latin typeface="CourierNewPS-ItalicMT"/>
              </a:rPr>
              <a:t>Poor Weld Appearance</a:t>
            </a:r>
            <a:r>
              <a:rPr lang="en-US" b="0" i="0" u="none" strike="noStrike" baseline="0" dirty="0" smtClean="0">
                <a:latin typeface="CourierNewPSMT"/>
              </a:rPr>
              <a:t>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Step 1. Check welding technique for proper current and electrode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manipulation technique. Ensure the use of the proper welding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technique for the electrode used. Do not use excessive welding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current. Use a uniform weave or rate of travel at all times.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Step 2. Check the characteristics of type electrode used. Use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an electrode designed for the type of weld, base metal, and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position in which the weld is to be made.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Step 3. Check the welding position for which the electrode is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designed. Do not make fillet welds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34518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81000"/>
            <a:ext cx="6553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with </a:t>
            </a:r>
            <a:r>
              <a:rPr lang="en-US" b="0" i="0" u="none" strike="noStrike" baseline="0" dirty="0" err="1" smtClean="0">
                <a:latin typeface="CourierNewPSMT"/>
              </a:rPr>
              <a:t>downhand</a:t>
            </a:r>
            <a:r>
              <a:rPr lang="en-US" b="0" i="0" u="none" strike="noStrike" baseline="0" dirty="0" smtClean="0">
                <a:latin typeface="CourierNewPSMT"/>
              </a:rPr>
              <a:t> (flat position) electrodes unless the parts are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positioned properly.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Step 4. Check for the proper joint preparation. Make sure all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joints are properly prepared.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(5) </a:t>
            </a:r>
            <a:r>
              <a:rPr lang="en-US" b="0" i="1" u="none" strike="noStrike" baseline="0" dirty="0" smtClean="0">
                <a:latin typeface="CourierNewPS-ItalicMT"/>
              </a:rPr>
              <a:t>Warping of Thin Plates</a:t>
            </a:r>
            <a:r>
              <a:rPr lang="en-US" b="0" i="0" u="none" strike="noStrike" baseline="0" dirty="0" smtClean="0">
                <a:latin typeface="CourierNewPSMT"/>
              </a:rPr>
              <a:t>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Step 1. Check for shrinkage of the deposited weld metal. Select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an electrode with high welding speed and moderate penetrating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properties.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Step 2. Check for excessive local heating at the joint. Weld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rapidly to prevent excessive local heating of the plates adjacent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to the weld.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Step 3. Check for proper preparation of the weld joint. Avoid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an excessive root opening in the joint between the parts to be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welded. Hammer the joint edges thinner than the rest of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plates before welding. Hammering elongates the edges and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 shrinkage causes them to pull back to the original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8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metal (at the end of the electrode) to break up into fine small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particles.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(5) The coatings contain ingredients such as silicates that,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when melted, form a slag over the melted weld and base metal.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Since the slag solidifies at a relatively slow rate, it holds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heat and allows the underlying metal to cool and solidify slowly.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This slow solidification of the metal precludes the trapping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gases within the weld and permits solid impurities to float to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surface. Slow cooling also has an annealing effect on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 deposit.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Step 4. Check the welding procedure. Use either the special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intermittent or alternating welding sequence, or </a:t>
            </a:r>
            <a:r>
              <a:rPr lang="en-US" b="0" i="0" u="none" strike="noStrike" baseline="0" dirty="0" err="1" smtClean="0">
                <a:latin typeface="CourierNewPSMT"/>
              </a:rPr>
              <a:t>backstep</a:t>
            </a:r>
            <a:r>
              <a:rPr lang="en-US" b="0" i="0" u="none" strike="noStrike" baseline="0" dirty="0" smtClean="0">
                <a:latin typeface="CourierNewPSMT"/>
              </a:rPr>
              <a:t> or skip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welding procedure.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Step 5. Check the clamping of parts. Properly clamp parts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adjacent to the joint. Use backup fixtures to cool parts rapidly.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8451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CourierNewPSMT"/>
              </a:rPr>
              <a:t>10. Conclusion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CourierNewPSMT"/>
              </a:rPr>
              <a:t>This task served to describe the theory, principles, and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CourierNewPSMT"/>
              </a:rPr>
              <a:t>procedures of welding armor plate; the methods of destructive and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CourierNewPSMT"/>
              </a:rPr>
              <a:t>nondestructive testing of welds, and the troubleshooting of welds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CourierNewPSMT"/>
              </a:rPr>
              <a:t>pertaining to electric arc welding. This task completes the text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CourierNewPSMT"/>
              </a:rPr>
              <a:t>material of this lesson. The next task consists of a practical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CourierNewPSMT"/>
              </a:rPr>
              <a:t>exercise which you are required to complete by providing the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CourierNewPSMT"/>
              </a:rPr>
              <a:t>answers to the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8451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8451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8451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8451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8451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8451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8451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8451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8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(6) The physical characteristics of the weld deposit are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modified by incorporating alloying materials in the electrode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coating. Also, the fluxing action of the slag will produce a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 of a better quality and permit welding at higher speeds.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(7) The coating insulates the sides of the electrode so that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arc, at the end of the electrode, is concentrated into a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confined area. This facilitates welding in a deep "U" or "V"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groove.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(8) The coating produces a cup, cone, or sheath, as shown in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figure 2, view A, on page 7, at the tip of the electrode, which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acts as a shield, concentrates and directs the arc, reduces heat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losses, and increases the temperature at the end of the electrode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f. </a:t>
            </a:r>
            <a:r>
              <a:rPr lang="en-US" b="0" i="1" u="none" strike="noStrike" baseline="0" dirty="0" smtClean="0">
                <a:latin typeface="CourierNewPS-ItalicMT"/>
              </a:rPr>
              <a:t>Polarity of Welding Current </a:t>
            </a:r>
            <a:r>
              <a:rPr lang="en-US" b="0" i="0" u="none" strike="noStrike" baseline="0" dirty="0" smtClean="0">
                <a:latin typeface="CourierNewPSMT"/>
              </a:rPr>
              <a:t>(figure 2, view B).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(1) The electrode polarity recommendations established by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manufacturer should be followed when a specific type of electrode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is being used. The polarity recommended may be either "straight"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or "reverse." In straight polarity, the electrode is in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negative side of the circuit. With reverse polarity,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electrode is in the positive side of the circuit.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(2) In general, straight polarity is used for all mild-steel,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bare, or lightly coated electrodes. With electrodes of this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type, the greater heat is developed at the workpiece being welded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which is the positive side of the current. However, when </a:t>
            </a:r>
            <a:r>
              <a:rPr lang="en-US" b="0" i="0" u="none" strike="noStrike" baseline="0" dirty="0" err="1" smtClean="0">
                <a:latin typeface="CourierNewPSMT"/>
              </a:rPr>
              <a:t>heavycoated</a:t>
            </a:r>
            <a:endParaRPr lang="en-US" b="0" i="0" u="none" strike="noStrike" baseline="0" dirty="0" smtClean="0">
              <a:latin typeface="CourierNewPSMT"/>
            </a:endParaRPr>
          </a:p>
          <a:p>
            <a:r>
              <a:rPr lang="en-US" b="0" i="0" u="none" strike="noStrike" baseline="0" dirty="0" smtClean="0">
                <a:latin typeface="CourierNewPSMT"/>
              </a:rPr>
              <a:t>electrodes are used, the gases given off in the arc may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alter the heat conditions 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first task of this lesson is designed to assist you in</a:t>
            </a:r>
          </a:p>
          <a:p>
            <a:r>
              <a:rPr lang="en-US" dirty="0" smtClean="0"/>
              <a:t>learning the processes for identifying electrodes by</a:t>
            </a:r>
          </a:p>
          <a:p>
            <a:r>
              <a:rPr lang="en-US" dirty="0" smtClean="0"/>
              <a:t>classification, and intended uses; the automotive welding</a:t>
            </a:r>
          </a:p>
          <a:p>
            <a:r>
              <a:rPr lang="en-US" dirty="0" smtClean="0"/>
              <a:t>processes, materials, and identification processes, and the</a:t>
            </a:r>
          </a:p>
          <a:p>
            <a:r>
              <a:rPr lang="en-US" dirty="0" smtClean="0"/>
              <a:t>techniques of joint design as they pertain to electric arc</a:t>
            </a:r>
          </a:p>
          <a:p>
            <a:r>
              <a:rPr lang="en-US" dirty="0" smtClean="0"/>
              <a:t>welding.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that the opposite is true and the greater heat is produced on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negative side. Electrode coatings affect the heat conditions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differently, depending on their composition. One type of heavy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coating may provide the most desirable heat balance with straight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polarity, while another type of coating on the same electrode may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provide a more desirable heat balance with reverse polarity.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(3) Reverse polarity is used in the welding of nonferrous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metals such as aluminum, bronze, </a:t>
            </a:r>
            <a:r>
              <a:rPr lang="en-US" b="0" i="0" u="none" strike="noStrike" baseline="0" dirty="0" err="1" smtClean="0">
                <a:latin typeface="CourierNewPSMT"/>
              </a:rPr>
              <a:t>monel</a:t>
            </a:r>
            <a:r>
              <a:rPr lang="en-US" b="0" i="0" u="none" strike="noStrike" baseline="0" dirty="0" smtClean="0">
                <a:latin typeface="CourierNewPSMT"/>
              </a:rPr>
              <a:t>, and nickel. Reverse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polarity is also used with some types of electrodes for making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vertical and overhead welds.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(4) The proper polarity for a given electrode can be recognized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when attempting a weld by the sharp, cracking sound of the arc.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wrong polarity will cause the arc to emit a hissing sound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welding bead will be difficult to control.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g. </a:t>
            </a:r>
            <a:r>
              <a:rPr lang="en-US" b="0" i="1" u="none" strike="noStrike" baseline="0" dirty="0" smtClean="0">
                <a:latin typeface="CourierNewPS-ItalicMT"/>
              </a:rPr>
              <a:t>Direct Current Arc-welding Electrodes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(1) In general, direct current (dc), shielded-arc electrodes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are designed either for reverse polarity (electrode positive) or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for straight polarity (electrode negative) and are not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interchangeable. Many, but not all, of the direct current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electrodes, both reverse and straight polarity, also can be used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with alternating current. Direct current is preferred for many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types of bare and covered nonferrous and alloy steel electrodes.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These electrodes are used when ferrous welds are to be made in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horizontal, vertical, or overhead positions. Recommendations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from electrode manufacturers include the type of base metal for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which given electrodes are suitable.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(2) In most cases, straight polarity electrodes (electrode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negative) will provide less penetration than the reverse polarity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electrodes (electrode positive) and, for this reason, will permit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greater welding speed. Good penetration can be obtained with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either type under proper welding conditions and arc manipulation.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h. </a:t>
            </a:r>
            <a:r>
              <a:rPr lang="en-US" b="0" i="1" u="none" strike="noStrike" baseline="0" dirty="0" smtClean="0">
                <a:latin typeface="CourierNewPS-ItalicMT"/>
              </a:rPr>
              <a:t>Alternating Current Arc-welding Electrodes</a:t>
            </a:r>
            <a:r>
              <a:rPr lang="en-US" b="0" i="0" u="none" strike="noStrike" baseline="0" dirty="0" smtClean="0">
                <a:latin typeface="CourierNewPSMT"/>
              </a:rPr>
              <a:t>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(1) Coated electrodes that can be used with either direct or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alternating current are available. Alternating current is more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desirable under certain operating conditions. Alternating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current reduces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arc blow (an unstable arc condition) that is particularly harmful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when welding in corners or restricted places and when high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currents, as required in thick sections, are used. Arc blow, in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these cases, causes blowholes and slag inclusions in the weld as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well as a lack of fusion.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(2) Alternating current is used in atomic hydrogen welding,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in those carbon-arc processes that require the use of two carbon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electrodes, in order that a uniform rate of welding and electrode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consumption may be accomplished. In carbon-arc processes, where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one carbon electrode is used, straight polarity with direct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current is recommended because the electrode is thus consumed at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 slower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err="1" smtClean="0">
                <a:latin typeface="CourierNewPSMT"/>
              </a:rPr>
              <a:t>i</a:t>
            </a:r>
            <a:r>
              <a:rPr lang="en-US" b="0" i="0" u="none" strike="noStrike" baseline="0" dirty="0" smtClean="0">
                <a:latin typeface="CourierNewPSMT"/>
              </a:rPr>
              <a:t>. </a:t>
            </a:r>
            <a:r>
              <a:rPr lang="en-US" b="0" i="1" u="none" strike="noStrike" baseline="0" dirty="0" smtClean="0">
                <a:latin typeface="CourierNewPS-ItalicMT"/>
              </a:rPr>
              <a:t>Electrode Defects and their Effects</a:t>
            </a:r>
            <a:r>
              <a:rPr lang="en-US" b="0" i="0" u="none" strike="noStrike" baseline="0" dirty="0" smtClean="0">
                <a:latin typeface="CourierNewPSMT"/>
              </a:rPr>
              <a:t>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(1) If certain elements, or their oxides, are present in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electrode coatings, they will materially effect the stability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arc. If these impurities are present in considerable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quantities of light or heavy coatings, the electrodes will not be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able to compensate for defects in the wire. In bare electrodes,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because there is almost no coating on the wire, the composition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and uniformity of the wire is an important factor in the control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of arc stability. Impurities in the wire can cause the arc to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become unstable.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(2) Aluminum or aluminum oxide, even when present in quantities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not exceeding 0.01 percent, will cause the arc to become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unstable. Silicon, silicon dioxide, and iron sulfate also tend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to make the arc unstable. But, iron oxide, manganese oxide,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calcium oxide, and iron sulfide tend to stabilize the arc.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(3) When phosphorous or sulfur are present in excess of 0.04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percent, they will impair the weld metal because they are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transferred from the electrode to the molten metal. Phosphorous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causes grain growth, brittleness, and "cold shortness" (brittle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when below red heat) in the weld, and these defects increase in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magnitude as the carbon content of the steel increases. Sulfur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acts as a slag, breaks up the soundness of the weld metal,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causes "hot shortness" (brittle when above red heat). Sulfur is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particularly harmful to bare, low-carbon steel electrodes with a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low manganese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content. Manganese promotes the formation of sound welds.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(4) If the heat treatment given the wire core of an electrode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is not uniform, the electrode will produce welds inferior to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those produced with an electrode of the same composition which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has been properly heat treated.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(5) This completes the discussion of classifying types and uses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of electrodes. The succeeding paragraphs describe the welding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processes, materials, and identification processes of automotive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welding.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3. Automotive Welding Processes, Materials, and Identification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6047"/>
            <a:ext cx="5638800" cy="6632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a. </a:t>
            </a:r>
            <a:r>
              <a:rPr lang="en-US" b="0" i="1" u="none" strike="noStrike" baseline="0" dirty="0" smtClean="0">
                <a:latin typeface="CourierNewPS-ItalicMT"/>
              </a:rPr>
              <a:t>Determining Weldability of Equipment</a:t>
            </a:r>
            <a:r>
              <a:rPr lang="en-US" b="0" i="0" u="none" strike="noStrike" baseline="0" dirty="0" smtClean="0">
                <a:latin typeface="CourierNewPSMT"/>
              </a:rPr>
              <a:t>. Before repairing any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damaged materiel, it is necessary to first determine whether or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not the material can be satisfactorily welded. This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determination can be made by considering the following factors: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(1) The nature and extent of the damage and the amount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straightening and fitting of the metal that will be required.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(2) The possibility of restoring the structure to an operable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condition without welding it.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(3) The type of metal used in the damaged part, whether it was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heat treated, and if so, what heat treatment was used.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(4) If the welding heat will distort the shape or in any manner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impair the physical properties of the part to be repaired.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(5) Determine if heat treating or other equipment or materials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5943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2. Identification and Uses of Electrodes</a:t>
            </a:r>
          </a:p>
          <a:p>
            <a:r>
              <a:rPr lang="en-US" dirty="0" smtClean="0"/>
              <a:t>a. General. During electric arc welding operations, when molten</a:t>
            </a:r>
          </a:p>
          <a:p>
            <a:r>
              <a:rPr lang="en-US" dirty="0" smtClean="0"/>
              <a:t>metal is exposed to the atmosphere, it will absorb oxygen and</a:t>
            </a:r>
          </a:p>
          <a:p>
            <a:r>
              <a:rPr lang="en-US" dirty="0" smtClean="0"/>
              <a:t>nitrogen from the air and will become brittle. To protect it</a:t>
            </a:r>
          </a:p>
          <a:p>
            <a:r>
              <a:rPr lang="en-US" dirty="0" smtClean="0"/>
              <a:t>from this damaging reaction, a slag cover over the molten or</a:t>
            </a:r>
          </a:p>
          <a:p>
            <a:r>
              <a:rPr lang="en-US" dirty="0" smtClean="0"/>
              <a:t>solidifying metal must be provided. This cover is made by</a:t>
            </a:r>
          </a:p>
          <a:p>
            <a:r>
              <a:rPr lang="en-US" dirty="0" smtClean="0"/>
              <a:t>coating the electrode with a substance that will vaporize and</a:t>
            </a:r>
          </a:p>
          <a:p>
            <a:r>
              <a:rPr lang="en-US" dirty="0" smtClean="0"/>
              <a:t>defuse in the arc stream to form a protective cover that will</a:t>
            </a:r>
          </a:p>
          <a:p>
            <a:r>
              <a:rPr lang="en-US" dirty="0" smtClean="0"/>
              <a:t>stabilize the arc and protect the metal. Because there are</a:t>
            </a:r>
          </a:p>
          <a:p>
            <a:r>
              <a:rPr lang="en-US" dirty="0" smtClean="0"/>
              <a:t>several different types of metals used in Army equipment, it is</a:t>
            </a:r>
          </a:p>
          <a:p>
            <a:r>
              <a:rPr lang="en-US" dirty="0" smtClean="0"/>
              <a:t>necessary to use the correct electrode whenever welding this</a:t>
            </a:r>
          </a:p>
          <a:p>
            <a:r>
              <a:rPr lang="en-US" dirty="0" smtClean="0"/>
              <a:t>equipment. The following subparagraphs describe the</a:t>
            </a:r>
          </a:p>
          <a:p>
            <a:r>
              <a:rPr lang="en-US" dirty="0" smtClean="0"/>
              <a:t>classification of electrodes, their intended uses, and the</a:t>
            </a:r>
          </a:p>
          <a:p>
            <a:r>
              <a:rPr lang="en-US" dirty="0" smtClean="0"/>
              <a:t>factors to be considered when selecting electrodes.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will be required in order to make the repair by welding.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b. </a:t>
            </a:r>
            <a:r>
              <a:rPr lang="en-US" b="0" i="1" u="none" strike="noStrike" baseline="0" dirty="0" smtClean="0">
                <a:latin typeface="CourierNewPS-ItalicMT"/>
              </a:rPr>
              <a:t>Determining </a:t>
            </a:r>
            <a:r>
              <a:rPr lang="en-US" b="0" i="1" u="none" strike="noStrike" baseline="0" dirty="0" err="1" smtClean="0">
                <a:latin typeface="CourierNewPS-ItalicMT"/>
              </a:rPr>
              <a:t>Weldable</a:t>
            </a:r>
            <a:r>
              <a:rPr lang="en-US" b="0" i="1" u="none" strike="noStrike" baseline="0" dirty="0" smtClean="0">
                <a:latin typeface="CourierNewPS-ItalicMT"/>
              </a:rPr>
              <a:t> Parts</a:t>
            </a:r>
            <a:r>
              <a:rPr lang="en-US" b="0" i="0" u="none" strike="noStrike" baseline="0" dirty="0" smtClean="0">
                <a:latin typeface="CourierNewPSMT"/>
              </a:rPr>
              <a:t>. Welding operations on Army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materiel are restricted largely to those parts whose essential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physical properties are not impaired by the welding heat.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Successful welded repairs cannot be made on machined parts that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carry a dynamic load. This applies particularly to high alloy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steels that are heat treated for hardness or toughness, or both.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Machined parts such as gears, shafts, anti-friction bearings,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springs, connecting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rods, pistons, valves, and cams are considered unsuitable for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field welding. The principal reason for this is that these parts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have been previously heat treated to create desirable performance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characteristics (hardness or toughness); welding heat alters or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destroys these 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629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c. </a:t>
            </a:r>
            <a:r>
              <a:rPr lang="en-US" b="0" i="1" u="none" strike="noStrike" baseline="0" dirty="0" smtClean="0">
                <a:latin typeface="CourierNewPS-ItalicMT"/>
              </a:rPr>
              <a:t>Determining the Welding Method</a:t>
            </a:r>
            <a:r>
              <a:rPr lang="en-US" b="0" i="0" u="none" strike="noStrike" baseline="0" dirty="0" smtClean="0">
                <a:latin typeface="CourierNewPSMT"/>
              </a:rPr>
              <a:t>. Automotive equipment such as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trucks, tanks, truck-tractors, and other vehicles, are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constructed from a large variety of metals that are heat treated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under various processes. The metals used include copper alloys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of various types, carbon and alloy steels, titanium, aluminum,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magnesium, lead, among others. The principal joining processes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that may be used are oxyacetylene, arc welding, brazing,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soldering. Oxyacetylene welding is used for welding of thin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metals and brazing of cast iron parts on automotive equipment,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while soldering is used for repairing such parts as fuel tanks,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radiators, and electrical connections. This lesson, however,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concentrates on the arc welding processes for repair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automotive equipment. For further information pertaining to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oxyacetylene gas welding and soldering, refer to TM 9-237.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following subparagraphs describe </a:t>
            </a:r>
            <a:r>
              <a:rPr lang="en-US" b="0" i="0" u="none" strike="noStrike" baseline="0" dirty="0" err="1" smtClean="0">
                <a:latin typeface="CourierNewPSMT"/>
              </a:rPr>
              <a:t>weldable</a:t>
            </a:r>
            <a:r>
              <a:rPr lang="en-US" b="0" i="0" u="none" strike="noStrike" baseline="0" dirty="0" smtClean="0">
                <a:latin typeface="CourierNewPSMT"/>
              </a:rPr>
              <a:t> automotive parts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methods of repair. This listing is an extract. A more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complete list of repairable parts can be found in Tables B-2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B-3 of TM 9-237.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(1) </a:t>
            </a:r>
            <a:r>
              <a:rPr lang="en-US" b="0" i="1" u="none" strike="noStrike" baseline="0" dirty="0" smtClean="0">
                <a:latin typeface="CourierNewPS-ItalicMT"/>
              </a:rPr>
              <a:t>Cast Iron, Cast Steel, Carbon Steel, and Forgings</a:t>
            </a:r>
            <a:r>
              <a:rPr lang="en-US" b="0" i="0" u="none" strike="noStrike" baseline="0" dirty="0" smtClean="0">
                <a:latin typeface="CourierNewPSMT"/>
              </a:rPr>
              <a:t>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Generally, parts composed of these metals can be repaired by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same procedure as that used for their assembly or by brazing or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soldering if the joining equipment originally used is not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available or suitable for the purpose. For example, cast iron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and cast steel may be repaired by gas welding, arc welding, or by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brazing. Parts or sections made of carbon steel originally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assembled by spot, projection, or flash welding may be repaired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by gas or arc welding. This same procedure is true of forgings.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(2) </a:t>
            </a:r>
            <a:r>
              <a:rPr lang="en-US" b="0" i="1" u="none" strike="noStrike" baseline="0" dirty="0" smtClean="0">
                <a:latin typeface="CourierNewPS-ItalicMT"/>
              </a:rPr>
              <a:t>Cast Iron Engine Blocks </a:t>
            </a:r>
            <a:r>
              <a:rPr lang="en-US" b="0" i="0" u="none" strike="noStrike" baseline="0" dirty="0" smtClean="0">
                <a:latin typeface="CourierNewPSMT"/>
              </a:rPr>
              <a:t>(figure 3, on the following page).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(a) </a:t>
            </a:r>
            <a:r>
              <a:rPr lang="en-US" b="0" i="1" u="none" strike="noStrike" baseline="0" dirty="0" smtClean="0">
                <a:latin typeface="CourierNewPS-ItalicMT"/>
              </a:rPr>
              <a:t>General</a:t>
            </a:r>
            <a:r>
              <a:rPr lang="en-US" b="0" i="0" u="none" strike="noStrike" baseline="0" dirty="0" smtClean="0">
                <a:latin typeface="CourierNewPSMT"/>
              </a:rPr>
              <a:t>. Engine blocks may be repaired by welding or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brazing in the field only under extreme emergency conditions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if a replacement block is not available. Welding or brazing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engine blocks is limited to those areas described below: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046163"/>
            <a:ext cx="429577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1 Accessory mounts such as generator, starter, or engine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mounts. Because of possible warpage, mount alignment must be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checked after welding.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2 Small sand pits (casting defects) detected at time of </a:t>
            </a:r>
            <a:r>
              <a:rPr lang="en-US" b="0" i="0" u="none" strike="noStrike" baseline="0" dirty="0" err="1" smtClean="0">
                <a:latin typeface="CourierNewPSMT"/>
              </a:rPr>
              <a:t>ovl</a:t>
            </a:r>
            <a:endParaRPr lang="en-US" b="0" i="0" u="none" strike="noStrike" baseline="0" dirty="0" smtClean="0">
              <a:latin typeface="CourierNewPSMT"/>
            </a:endParaRPr>
          </a:p>
          <a:p>
            <a:r>
              <a:rPr lang="en-US" b="0" i="0" u="none" strike="noStrike" baseline="0" dirty="0" smtClean="0">
                <a:latin typeface="CourierNewPSMT"/>
              </a:rPr>
              <a:t>usually be too porous and must be removed and the weld repeated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until a sound first pass is obtained.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(b) </a:t>
            </a:r>
            <a:r>
              <a:rPr lang="en-US" b="0" i="1" u="none" strike="noStrike" baseline="0" dirty="0" smtClean="0">
                <a:latin typeface="CourierNewPS-ItalicMT"/>
              </a:rPr>
              <a:t>Procedure</a:t>
            </a:r>
            <a:r>
              <a:rPr lang="en-US" b="0" i="0" u="none" strike="noStrike" baseline="0" dirty="0" smtClean="0">
                <a:latin typeface="CourierNewPSMT"/>
              </a:rPr>
              <a:t>. Both the shielded metal-arc method and brazing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with oxyacetylene may be used for repair of cracks in cast iron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engine blocks. When using the shielded metal-arc method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repair, a welding rod with a high nickel content of at least 50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to 60 percent must be used. Cracks in a cast iron engine block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must be properly prepared prior to welding, otherwise (after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cooling), the weld deposit shrinks, which pulls the crack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together and results in the formation of internal stress. This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stress finally relieves itself by cracking due to continued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vibration during engine operation. Subsequent paragraphs provide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steps that should be followed to eliminate this stress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effectively repair the crack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6200"/>
            <a:ext cx="6324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1 Drill a 1/8 inch diameter hole 1/4 inch beyond each end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crack as shown in figure 3, view A, on the previous page.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2 Clean and groove the crack and remove the "as cast" surface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or skin by grinding or machining.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3 Preheat the casting by baking or locally heating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casting at 1000° Fahrenheit for a few minutes to remove all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moisture. (It is imperative that all moisture be removed,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otherwise the weld will not adhere to the base metal.)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4 Drill and tap a hole to receive a 1/4 inch bolt in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center of the crack as shown in figure 3, view B. Screw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tighten a bolt slightly deeper than the thickness of the base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metal. Stake the sides of the bolt with a center punch so that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it will not back out, and cut off the bolt as shown in figure 3,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view C.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5 Weld the crack using the </a:t>
            </a:r>
            <a:r>
              <a:rPr lang="en-US" b="0" i="0" u="none" strike="noStrike" baseline="0" dirty="0" err="1" smtClean="0">
                <a:latin typeface="CourierNewPSMT"/>
              </a:rPr>
              <a:t>backstep</a:t>
            </a:r>
            <a:r>
              <a:rPr lang="en-US" b="0" i="0" u="none" strike="noStrike" baseline="0" dirty="0" smtClean="0">
                <a:latin typeface="CourierNewPSMT"/>
              </a:rPr>
              <a:t> method shown in figure 3,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view D, and peen each bead with a round nose tool.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6 The minimum preheat and </a:t>
            </a:r>
            <a:r>
              <a:rPr lang="en-US" b="0" i="0" u="none" strike="noStrike" baseline="0" dirty="0" err="1" smtClean="0">
                <a:latin typeface="CourierNewPSMT"/>
              </a:rPr>
              <a:t>interpass</a:t>
            </a:r>
            <a:r>
              <a:rPr lang="en-US" b="0" i="0" u="none" strike="noStrike" baseline="0" dirty="0" smtClean="0">
                <a:latin typeface="CourierNewPSMT"/>
              </a:rPr>
              <a:t> temperature should not be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below 400° to 500° F when using a nickel rod, and the weld should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not be allowed to cool when applying more than one pass. If all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impregnated oil or gas is not eliminated during preheating,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first pass will usually be too porous and must be removed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weld repeated until a sound first pass is obtained.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7 Allow the completed weld to cool slowly by placing an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asbestos blanket over the welded area.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b. </a:t>
            </a:r>
            <a:r>
              <a:rPr lang="en-US" b="0" i="1" u="none" strike="noStrike" baseline="0" dirty="0" smtClean="0">
                <a:latin typeface="CourierNewPS-ItalicMT"/>
              </a:rPr>
              <a:t>Factors in Selecting an Electrode</a:t>
            </a:r>
            <a:r>
              <a:rPr lang="en-US" b="0" i="0" u="none" strike="noStrike" baseline="0" dirty="0" smtClean="0">
                <a:latin typeface="CourierNewPSMT"/>
              </a:rPr>
              <a:t>. The purpose of selecting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correct type electrode is to provide arc stability,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smoothness of the weld bead, easy slag removal, and minimum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spatter that are essential to top quality welding. Factors to be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considered when selecting electrodes are: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err="1" smtClean="0">
                <a:latin typeface="CourierNewPSMT"/>
              </a:rPr>
              <a:t>Nonuniform</a:t>
            </a:r>
            <a:r>
              <a:rPr lang="en-US" b="0" i="0" u="none" strike="noStrike" baseline="0" dirty="0" smtClean="0">
                <a:latin typeface="CourierNewPSMT"/>
              </a:rPr>
              <a:t> or rapid cooling will create internal stresses.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Welded engine blocks must be leak tested before placing them back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in operation. Leak testing procedures are specified in TM 9-237.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(3) </a:t>
            </a:r>
            <a:r>
              <a:rPr lang="en-US" b="0" i="1" u="none" strike="noStrike" baseline="0" dirty="0" smtClean="0">
                <a:latin typeface="CourierNewPS-ItalicMT"/>
              </a:rPr>
              <a:t>Heat Treated Parts</a:t>
            </a:r>
            <a:r>
              <a:rPr lang="en-US" b="0" i="0" u="none" strike="noStrike" baseline="0" dirty="0" smtClean="0">
                <a:latin typeface="CourierNewPSMT"/>
              </a:rPr>
              <a:t>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(a) The functions performed by certain parts in automotive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equipment require heat treatment during their manufacture.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Welding of these parts should not be attempted unless the repair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shop is equipped with suitable heat treating equipment for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handling these parts after welding.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(b) In some cases, alloy steels, or specially treated parts,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may be repaired by using a heat affected zone that is weaker than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original heat treated part. In general, where it is possible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to heat treat the parts after welding, they should be annealed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prior to welding them. Filler metal of the same composition or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properties as the base metal should be used, and the parts heat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treated after welding.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(c) In cases where the part to be welded is in a heat treated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condition, a stainless steel filler rod and the transition bead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welding method may be used as described below: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1 Deposit a layer of stainless steel (25 percent chromium, 20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percent nickel, or modified 18 percent chromium, 8 percent nickel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stainless steel rod) on the surfaces of the broken edges.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2 Weld the prepared edges with mild steel or high strength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filler metal. Use 11 to 14 percent manganese or high strength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filler metal on the stainless steel layer instead of mild steel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where hardness and toughness are required. The weld then may be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covered with a layer of hard surfacing metal.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(d) These methods are useful in the field, but should be used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under emergency conditions only.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(4) </a:t>
            </a:r>
            <a:r>
              <a:rPr lang="en-US" b="0" i="1" u="none" strike="noStrike" baseline="0" dirty="0" smtClean="0">
                <a:latin typeface="CourierNewPS-ItalicMT"/>
              </a:rPr>
              <a:t>Wheel Vehicle Components</a:t>
            </a:r>
            <a:r>
              <a:rPr lang="en-US" b="0" i="0" u="none" strike="noStrike" baseline="0" dirty="0" smtClean="0">
                <a:latin typeface="CourierNewPSMT"/>
              </a:rPr>
              <a:t>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(a) </a:t>
            </a:r>
            <a:r>
              <a:rPr lang="en-US" b="0" i="1" u="none" strike="noStrike" baseline="0" dirty="0" smtClean="0">
                <a:latin typeface="CourierNewPS-ItalicMT"/>
              </a:rPr>
              <a:t>Frames</a:t>
            </a:r>
            <a:r>
              <a:rPr lang="en-US" b="0" i="0" u="none" strike="noStrike" baseline="0" dirty="0" smtClean="0">
                <a:latin typeface="CourierNewPSMT"/>
              </a:rPr>
              <a:t>. The repair of frames by welding is not authorized.</a:t>
            </a:r>
          </a:p>
          <a:p>
            <a:r>
              <a:rPr lang="en-US" b="0" i="0" u="none" strike="noStrike" baseline="0" dirty="0" err="1" smtClean="0">
                <a:latin typeface="CourierNewPSMT"/>
              </a:rPr>
              <a:t>Crossmembers</a:t>
            </a:r>
            <a:r>
              <a:rPr lang="en-US" b="0" i="0" u="none" strike="noStrike" baseline="0" dirty="0" smtClean="0">
                <a:latin typeface="CourierNewPSMT"/>
              </a:rPr>
              <a:t> and horns for the frame may be straightened,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repaired, and reinforced. A commonly used method of repairing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and strengthening a broken or weakened </a:t>
            </a:r>
            <a:r>
              <a:rPr lang="en-US" b="0" i="0" u="none" strike="noStrike" baseline="0" dirty="0" err="1" smtClean="0">
                <a:latin typeface="CourierNewPSMT"/>
              </a:rPr>
              <a:t>crossmember</a:t>
            </a:r>
            <a:r>
              <a:rPr lang="en-US" b="0" i="0" u="none" strike="noStrike" baseline="0" dirty="0" smtClean="0">
                <a:latin typeface="CourierNewPSMT"/>
              </a:rPr>
              <a:t> or horn is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performed by using reinforcing plates 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shown in figure 4. This method of repair should be followed when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reinforcement plates are welded to angles, tees, box sections, or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I-beams. The type of reinforcement selected depends on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location of the repair and possible interference with the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046163"/>
            <a:ext cx="429577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operation of components. All protrusions should be ground down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flush before reinforcing plates are applied. Reinforcement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plates should be approximately the same thickness as the frame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section and the width sufficient to bring the weld flush with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top and bottom sections of the channel. It should be noted that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welded ends of the plates produce heat affected areas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decreased strength across the back and legs of the channel.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(b) </a:t>
            </a:r>
            <a:r>
              <a:rPr lang="en-US" b="0" i="1" u="none" strike="noStrike" baseline="0" dirty="0" smtClean="0">
                <a:latin typeface="CourierNewPS-ItalicMT"/>
              </a:rPr>
              <a:t>Front Axles</a:t>
            </a:r>
            <a:r>
              <a:rPr lang="en-US" b="0" i="0" u="none" strike="noStrike" baseline="0" dirty="0" smtClean="0">
                <a:latin typeface="CourierNewPSMT"/>
              </a:rPr>
              <a:t>. Front axles are made of heat treated alloy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drop forgings. Repairs by welding should not be made on these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axles except as a temporary measure under extreme emergency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(c) </a:t>
            </a:r>
            <a:r>
              <a:rPr lang="en-US" b="0" i="1" u="none" strike="noStrike" baseline="0" dirty="0" smtClean="0">
                <a:latin typeface="CourierNewPS-ItalicMT"/>
              </a:rPr>
              <a:t>Rear Axle Housings</a:t>
            </a:r>
            <a:r>
              <a:rPr lang="en-US" b="0" i="0" u="none" strike="noStrike" baseline="0" dirty="0" smtClean="0">
                <a:latin typeface="CourierNewPSMT"/>
              </a:rPr>
              <a:t>. These components are made of welded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pressed steel or malleable cast iron or cast steel. The pressed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steel and cast steel housings can be arc welded. The malleable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iron housings should be repaired by brazing; although, they can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be welded if extreme precautions are maintained. Castings should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be kept clean in the vicinity of the weld.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(d) </a:t>
            </a:r>
            <a:r>
              <a:rPr lang="en-US" b="0" i="1" u="none" strike="noStrike" baseline="0" dirty="0" smtClean="0">
                <a:latin typeface="CourierNewPS-ItalicMT"/>
              </a:rPr>
              <a:t>Drive Shafts</a:t>
            </a:r>
            <a:r>
              <a:rPr lang="en-US" b="0" i="0" u="none" strike="noStrike" baseline="0" dirty="0" smtClean="0">
                <a:latin typeface="CourierNewPSMT"/>
              </a:rPr>
              <a:t>. Drive shafts are usually made of medium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carbon steel seamless tubing and are readily </a:t>
            </a:r>
            <a:r>
              <a:rPr lang="en-US" b="0" i="0" u="none" strike="noStrike" baseline="0" dirty="0" err="1" smtClean="0">
                <a:latin typeface="CourierNewPSMT"/>
              </a:rPr>
              <a:t>weldable</a:t>
            </a:r>
            <a:r>
              <a:rPr lang="en-US" b="0" i="0" u="none" strike="noStrike" baseline="0" dirty="0" smtClean="0">
                <a:latin typeface="CourierNewPSMT"/>
              </a:rPr>
              <a:t> by either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arc or gas welding.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2400"/>
            <a:ext cx="6629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(e) </a:t>
            </a:r>
            <a:r>
              <a:rPr lang="en-US" b="0" i="1" u="none" strike="noStrike" baseline="0" dirty="0" smtClean="0">
                <a:latin typeface="CourierNewPS-ItalicMT"/>
              </a:rPr>
              <a:t>Machined Alloy Steel Parts</a:t>
            </a:r>
            <a:r>
              <a:rPr lang="en-US" b="0" i="0" u="none" strike="noStrike" baseline="0" dirty="0" smtClean="0">
                <a:latin typeface="CourierNewPSMT"/>
              </a:rPr>
              <a:t>. These type parts such as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crankshafts, connecting rods, gears, and axle drive shafts are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not generally repaired by welding because the heat of welding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will impair the metal qualities produced by previous heat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treatment.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(f) </a:t>
            </a:r>
            <a:r>
              <a:rPr lang="en-US" b="0" i="1" u="none" strike="noStrike" baseline="0" dirty="0" smtClean="0">
                <a:latin typeface="CourierNewPS-ItalicMT"/>
              </a:rPr>
              <a:t>Radiators</a:t>
            </a:r>
            <a:r>
              <a:rPr lang="en-US" b="0" i="0" u="none" strike="noStrike" baseline="0" dirty="0" smtClean="0">
                <a:latin typeface="CourierNewPSMT"/>
              </a:rPr>
              <a:t>. Radiators can be repaired with an oxyacetylene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welding torch containing a proper tip, common 50-50 solder,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flux. The oxyacetylene flame should be adjusted to give a slight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carburizing mixture. The areas around the leaks in the copper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tubes should be thoroughly cleaned, preferably with a 5 percent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solution of hydrochloric acid, and tinned before the joint is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made in order to ensure a tight joint. For leaks between copper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and cast iron, the surface of the iron should be pickled before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repair is made. Pickling the surface of the iron is done by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applying a 5 percent hydrochloric acid solution to it at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joint and heating it until thoroughly cleaned.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599"/>
            <a:ext cx="6248400" cy="6709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(5) </a:t>
            </a:r>
            <a:r>
              <a:rPr lang="en-US" b="0" i="1" u="none" strike="noStrike" baseline="0" dirty="0" smtClean="0">
                <a:latin typeface="CourierNewPS-ItalicMT"/>
              </a:rPr>
              <a:t>Combat Vehicles</a:t>
            </a:r>
            <a:r>
              <a:rPr lang="en-US" b="0" i="0" u="none" strike="noStrike" baseline="0" dirty="0" smtClean="0">
                <a:latin typeface="CourierNewPSMT"/>
              </a:rPr>
              <a:t>. Tank hulls are constructed of armor plate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for protection of the crew and to which the internal and external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mechanisms of the tank are fastened to the hull. The suspension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system consists largely of castings and forgings. Various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castings are used throughout the powertrain. Component parts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that do not carry the driving power load can be repaired by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welding. In general, the repair of these parts requires special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precautions such as preheating, </a:t>
            </a:r>
            <a:r>
              <a:rPr lang="en-US" b="0" i="0" u="none" strike="noStrike" baseline="0" dirty="0" err="1" smtClean="0">
                <a:latin typeface="CourierNewPSMT"/>
              </a:rPr>
              <a:t>postweld</a:t>
            </a:r>
            <a:r>
              <a:rPr lang="en-US" b="0" i="0" u="none" strike="noStrike" baseline="0" dirty="0" smtClean="0">
                <a:latin typeface="CourierNewPSMT"/>
              </a:rPr>
              <a:t> heat treatments, and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proper welding procedure. One of the principal repairs performed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on combat vehicles is welding damage sections of armor plate.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technique for welding armor plate will be discussed in Task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2. The following paragraphs describe the type and techniques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joint design.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(1) Specific metal properties required in the weld such as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corrosion resistance, ductility, or high tensile strength.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(2) Type of base metal to be welded.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(3) Position of the weld, such as flat or vertical.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(4) The type of electrical current that is available.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(5) Electric current polarity (straight or reverse) which is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available.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(6) Dimensions of the section to be welded.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(7) The type of fit that the work permits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4. Welding Joint Design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a. </a:t>
            </a:r>
            <a:r>
              <a:rPr lang="en-US" b="0" i="1" u="none" strike="noStrike" baseline="0" dirty="0" smtClean="0">
                <a:latin typeface="CourierNewPS-ItalicMT"/>
              </a:rPr>
              <a:t>General</a:t>
            </a:r>
            <a:r>
              <a:rPr lang="en-US" b="0" i="0" u="none" strike="noStrike" baseline="0" dirty="0" smtClean="0">
                <a:latin typeface="CourierNewPSMT"/>
              </a:rPr>
              <a:t>. The properties of a welded joint depend partly on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correct preparation of the edges being welded. The joint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edges should be cleaned of all rust, oxides and other impurities,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and prepared to permit fusion without excessive melting. This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preparation is governed by the form, thickness, kind of metal,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load to be supported, and the available means for preparing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joint.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b. </a:t>
            </a:r>
            <a:r>
              <a:rPr lang="en-US" b="0" i="1" u="none" strike="noStrike" baseline="0" dirty="0" smtClean="0">
                <a:latin typeface="CourierNewPS-ItalicMT"/>
              </a:rPr>
              <a:t>Types of Joints</a:t>
            </a:r>
            <a:r>
              <a:rPr lang="en-US" b="0" i="0" u="none" strike="noStrike" baseline="0" dirty="0" smtClean="0">
                <a:latin typeface="CourierNewPSMT"/>
              </a:rPr>
              <a:t>. There are basically five types of joints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used to weld various forms of metal. These types of joints are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described in the following subparagraphs.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2400"/>
            <a:ext cx="6477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(1) </a:t>
            </a:r>
            <a:r>
              <a:rPr lang="en-US" b="0" i="1" u="none" strike="noStrike" baseline="0" dirty="0" smtClean="0">
                <a:latin typeface="CourierNewPS-ItalicMT"/>
              </a:rPr>
              <a:t>Butt Joint </a:t>
            </a:r>
            <a:r>
              <a:rPr lang="en-US" b="0" i="0" u="none" strike="noStrike" baseline="0" dirty="0" smtClean="0">
                <a:latin typeface="CourierNewPSMT"/>
              </a:rPr>
              <a:t>(figure 5 on the following page). This type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joint is used for joining the edges of two plates or surfaces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located approximately in the same plane. Plain square butt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joints for thin metal sections are shown in figure 5, view A.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These joints are used for butt welding light sheet metal. Butt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joints for heavy sections with several types of edge preparation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are shown in figure 5, views B through E. These edges can be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prepared by flame cutting, shearing, flame grooving, machining,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chipping, or grinding. Plate thicknesses of 3/8 to 1/2 inch can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be welded using the single V or single U joints as shown in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figure 5, views B and C. The edges of heavier sections should be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prepared as shown in figure 5, views D and E. In general, butt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joints prepared from both sides permit easier welding, produce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less distortion, and ensure better weld metal qualities in heavy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sections than joints prepared from one side only.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046163"/>
            <a:ext cx="429577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(2) </a:t>
            </a:r>
            <a:r>
              <a:rPr lang="en-US" b="0" i="1" u="none" strike="noStrike" baseline="0" dirty="0" smtClean="0">
                <a:latin typeface="CourierNewPS-ItalicMT"/>
              </a:rPr>
              <a:t>Corner Joint </a:t>
            </a:r>
            <a:r>
              <a:rPr lang="en-US" b="0" i="0" u="none" strike="noStrike" baseline="0" dirty="0" smtClean="0">
                <a:latin typeface="CourierNewPSMT"/>
              </a:rPr>
              <a:t>(figure 6, views A through D, on the following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page). This type joint is used to join two members located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approximately at right angles to each other in the form of an L.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fillet weld corner joint, shown in figure 6, view A, is used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in the construction of boxes, box frames, tank containers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similar fabrications. The closed corner joint, shown in figure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6, view B, is used on lighter sheets when high strength is not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required at the joint. When using oxyacetylene welding,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overlapping edge is melted down 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046163"/>
            <a:ext cx="429577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little or no filler metal is added. In arc welding, only a very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light bead is required to make the joint. The open corner joint,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shown in figure 6, view C, is used on heavier sheets and plates;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two edges are melted down and filler metal is added to fill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up the corner. Corner joints on heavy plates are welded from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both sides as shown in figure 6, view D. The joint is first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welded from the outside, then reinforced from the back side with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 seal bead.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2400"/>
            <a:ext cx="6629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(3) </a:t>
            </a:r>
            <a:r>
              <a:rPr lang="en-US" b="0" i="1" u="none" strike="noStrike" baseline="0" dirty="0" smtClean="0">
                <a:latin typeface="CourierNewPS-ItalicMT"/>
              </a:rPr>
              <a:t>Edge Joint </a:t>
            </a:r>
            <a:r>
              <a:rPr lang="en-US" b="0" i="0" u="none" strike="noStrike" baseline="0" dirty="0" smtClean="0">
                <a:latin typeface="CourierNewPSMT"/>
              </a:rPr>
              <a:t>(figure 6, views E, F, and G on the previous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page). This type joint is used to join two or more parallel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members such as edges of sheet metal, angles, mufflers, liquid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tank containers, assembly housings, and reinforcing plates in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flanges of I beams. Two parallel plates are joined together as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shown in figure 6, view E. On heavy plates, sufficient filler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metal is added to fuse or melt each plate edge completely and to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reinforce the joint. Light sheets are welded as shown in figure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6, view F. No preparation is necessary other than to clean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edges and tack weld them in position. The edges can then be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fused together without filler metal required. The heavy plate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joint shown in figure 6, view G, requires that the edges be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beveled for good penetration and fusion of the side walls.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Filler metal is used in this joint.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(4) </a:t>
            </a:r>
            <a:r>
              <a:rPr lang="en-US" b="0" i="1" u="none" strike="noStrike" baseline="0" dirty="0" smtClean="0">
                <a:latin typeface="CourierNewPS-ItalicMT"/>
              </a:rPr>
              <a:t>Lap Joint </a:t>
            </a:r>
            <a:r>
              <a:rPr lang="en-US" b="0" i="0" u="none" strike="noStrike" baseline="0" dirty="0" smtClean="0">
                <a:latin typeface="CourierNewPSMT"/>
              </a:rPr>
              <a:t>(figure 6, views H, I, and J). This type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joint is used to join two overlapping members. A single lap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joint, where welding must be done from one side, is shown in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figure 6, view H. The double lap joint shown in figure 6, view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I, is welded on both sides and develops the full strength of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welded members. The offset lap joint shown in figure 6, view J,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is used where two overlapping plates must be joined and welded in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same plane. The offset lap joint is stronger than the single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lap type, but is more difficult to prepare.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81000"/>
            <a:ext cx="6324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(5) </a:t>
            </a:r>
            <a:r>
              <a:rPr lang="en-US" b="0" i="1" u="none" strike="noStrike" baseline="0" dirty="0" smtClean="0">
                <a:latin typeface="CourierNewPS-ItalicMT"/>
              </a:rPr>
              <a:t>Tee Joint</a:t>
            </a:r>
            <a:r>
              <a:rPr lang="en-US" b="0" i="0" u="none" strike="noStrike" baseline="0" dirty="0" smtClean="0">
                <a:latin typeface="CourierNewPSMT"/>
              </a:rPr>
              <a:t>. Tee joints are used to weld two plates or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sections whose surfaces are located approximately 90 degrees to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each other at the joint. A plain tee joint welded from both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sides is shown in figure 6, view L. A plain tee joint, requiring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only cleaning the end of the vertical plate and the surface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horizontal plate, is shown in figure 7, view A, on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following page. The single bevel joint shown in figure 7, view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B, is used in plates and sections up to 1/2 inch thick.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double bevel joint shown in figure 7, view C, is used on heavy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plates that can be welded from both sides. The single J joint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shown in figure 7, view D, is used for welding plates 1 inch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thick or heavier where welding is done from one side. The double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J joint shown in figure 7, view E, is used for welding very heavy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plates from both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046163"/>
            <a:ext cx="429577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c. </a:t>
            </a:r>
            <a:r>
              <a:rPr lang="en-US" b="0" i="1" u="none" strike="noStrike" baseline="0" dirty="0" smtClean="0">
                <a:latin typeface="CourierNewPS-ItalicMT"/>
              </a:rPr>
              <a:t>Classification of Electrodes</a:t>
            </a:r>
            <a:r>
              <a:rPr lang="en-US" b="0" i="0" u="none" strike="noStrike" baseline="0" dirty="0" smtClean="0">
                <a:latin typeface="CourierNewPSMT"/>
              </a:rPr>
              <a:t>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(1) Metal-arc electrodes may be grouped and classified as bare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electrodes, thinly coated electrodes, and shielded-arc or heavy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coated electrodes. A classification number series, (formulated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by the American Welding Society), has been adopted by the welding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industry for the identification of electrodes. By means of this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numbering system, the following characteristics of a given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electrode can be identified: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c. </a:t>
            </a:r>
            <a:r>
              <a:rPr lang="en-US" b="0" i="1" u="none" strike="noStrike" baseline="0" dirty="0" smtClean="0">
                <a:latin typeface="CourierNewPS-ItalicMT"/>
              </a:rPr>
              <a:t>Types of Welds</a:t>
            </a:r>
            <a:r>
              <a:rPr lang="en-US" b="0" i="0" u="none" strike="noStrike" baseline="0" dirty="0" smtClean="0">
                <a:latin typeface="CourierNewPSMT"/>
              </a:rPr>
              <a:t>. The type of weld used will determine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manner of seam, joint, or surface preparation. A listing of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different welds used is provided in the following subparagraphs.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(1) </a:t>
            </a:r>
            <a:r>
              <a:rPr lang="en-US" b="0" i="1" u="none" strike="noStrike" baseline="0" dirty="0" smtClean="0">
                <a:latin typeface="CourierNewPS-ItalicMT"/>
              </a:rPr>
              <a:t>Groove Weld </a:t>
            </a:r>
            <a:r>
              <a:rPr lang="en-US" b="0" i="0" u="none" strike="noStrike" baseline="0" dirty="0" smtClean="0">
                <a:latin typeface="CourierNewPSMT"/>
              </a:rPr>
              <a:t>(figure 8 on the following page). These are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welds that are made in a groove between two members to be joined.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In this position, the axis of the weld lies approximately in a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horizontal plane and the face of the weld lies approximately in a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vertical plane.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(2) </a:t>
            </a:r>
            <a:r>
              <a:rPr lang="en-US" b="0" i="1" u="none" strike="noStrike" baseline="0" dirty="0" smtClean="0">
                <a:latin typeface="CourierNewPS-ItalicMT"/>
              </a:rPr>
              <a:t>Surfacing Weld </a:t>
            </a:r>
            <a:r>
              <a:rPr lang="en-US" b="0" i="0" u="none" strike="noStrike" baseline="0" dirty="0" smtClean="0">
                <a:latin typeface="CourierNewPSMT"/>
              </a:rPr>
              <a:t>(figure 9 on page 25). This type weld is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composed of one or more string or weave beads deposited on an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unbroken surface to obtain desired properties or dimensions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308100"/>
            <a:ext cx="429577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046163"/>
            <a:ext cx="429577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(3) </a:t>
            </a:r>
            <a:r>
              <a:rPr lang="en-US" b="0" i="1" u="none" strike="noStrike" baseline="0" dirty="0" smtClean="0">
                <a:latin typeface="CourierNewPS-ItalicMT"/>
              </a:rPr>
              <a:t>Plug Weld </a:t>
            </a:r>
            <a:r>
              <a:rPr lang="en-US" b="0" i="0" u="none" strike="noStrike" baseline="0" dirty="0" smtClean="0">
                <a:latin typeface="CourierNewPSMT"/>
              </a:rPr>
              <a:t>(figure 9). This is a circular weld made through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one member of a lap or tee joint joining that one member with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other. This type weld may or may not be made through a hole in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first member.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(4) </a:t>
            </a:r>
            <a:r>
              <a:rPr lang="en-US" b="0" i="1" u="none" strike="noStrike" baseline="0" dirty="0" smtClean="0">
                <a:latin typeface="CourierNewPS-ItalicMT"/>
              </a:rPr>
              <a:t>Slot Weld </a:t>
            </a:r>
            <a:r>
              <a:rPr lang="en-US" b="0" i="0" u="none" strike="noStrike" baseline="0" dirty="0" smtClean="0">
                <a:latin typeface="CourierNewPSMT"/>
              </a:rPr>
              <a:t>(figure 9). This weld is made in an elongated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hole in one member of a lap joint or tee joint joining that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member to the surface of the other member that is exposed through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hole.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(5) </a:t>
            </a:r>
            <a:r>
              <a:rPr lang="en-US" b="0" i="1" u="none" strike="noStrike" baseline="0" dirty="0" smtClean="0">
                <a:latin typeface="CourierNewPS-ItalicMT"/>
              </a:rPr>
              <a:t>Fillet Weld</a:t>
            </a:r>
            <a:r>
              <a:rPr lang="en-US" b="0" i="0" u="none" strike="noStrike" baseline="0" dirty="0" smtClean="0">
                <a:latin typeface="CourierNewPSMT"/>
              </a:rPr>
              <a:t>. This type weld is shown in figure 6, view L,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on page 21. It is a triangular cross section weld joining two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surfaces at right angles to each other.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(6) </a:t>
            </a:r>
            <a:r>
              <a:rPr lang="en-US" b="0" i="1" u="none" strike="noStrike" baseline="0" dirty="0" smtClean="0">
                <a:latin typeface="CourierNewPS-ItalicMT"/>
              </a:rPr>
              <a:t>Flash Weld </a:t>
            </a:r>
            <a:r>
              <a:rPr lang="en-US" b="0" i="0" u="none" strike="noStrike" baseline="0" dirty="0" smtClean="0">
                <a:latin typeface="CourierNewPSMT"/>
              </a:rPr>
              <a:t>(figure 10 on the follow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(6) </a:t>
            </a:r>
            <a:r>
              <a:rPr lang="en-US" b="0" i="1" u="none" strike="noStrike" baseline="0" dirty="0" smtClean="0">
                <a:latin typeface="CourierNewPS-ItalicMT"/>
              </a:rPr>
              <a:t>Flash Weld </a:t>
            </a:r>
            <a:r>
              <a:rPr lang="en-US" b="0" i="0" u="none" strike="noStrike" baseline="0" dirty="0" smtClean="0">
                <a:latin typeface="CourierNewPSMT"/>
              </a:rPr>
              <a:t>(figure 10 on the following page). This weld is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made by the application of pressure over the entire area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abutting surfaces after heating them is completed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046163"/>
            <a:ext cx="429577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(7) </a:t>
            </a:r>
            <a:r>
              <a:rPr lang="en-US" b="0" i="1" u="none" strike="noStrike" baseline="0" dirty="0" smtClean="0">
                <a:latin typeface="CourierNewPS-ItalicMT"/>
              </a:rPr>
              <a:t>Seam Weld </a:t>
            </a:r>
            <a:r>
              <a:rPr lang="en-US" b="0" i="0" u="none" strike="noStrike" baseline="0" dirty="0" smtClean="0">
                <a:latin typeface="CourierNewPSMT"/>
              </a:rPr>
              <a:t>(figure 10). This weld is made either by arc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seam welding in which a continuous weld is made along fraying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surfaces by drawing the arc between the electrode and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workpiece, or by resistance seam welding where the weld is a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series of overlapping spot welds made progressively along a joint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by rotating the circular electrodes.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(8) </a:t>
            </a:r>
            <a:r>
              <a:rPr lang="en-US" b="0" i="1" u="none" strike="noStrike" baseline="0" dirty="0" smtClean="0">
                <a:latin typeface="CourierNewPS-ItalicMT"/>
              </a:rPr>
              <a:t>Spot Weld </a:t>
            </a:r>
            <a:r>
              <a:rPr lang="en-US" b="0" i="0" u="none" strike="noStrike" baseline="0" dirty="0" smtClean="0">
                <a:latin typeface="CourierNewPSMT"/>
              </a:rPr>
              <a:t>(figure 10 on the previous page). This is a weld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made by either arc spot welding where a weld is made in one spot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by drawing the arc between the electrode and the workpiece, or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resistance spot welding where the size and shape of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individually formed welds are limited by the size and contour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electrodes.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(9) </a:t>
            </a:r>
            <a:r>
              <a:rPr lang="en-US" b="0" i="1" u="none" strike="noStrike" baseline="0" dirty="0" smtClean="0">
                <a:latin typeface="CourierNewPS-ItalicMT"/>
              </a:rPr>
              <a:t>Upset Weld </a:t>
            </a:r>
            <a:r>
              <a:rPr lang="en-US" b="0" i="0" u="none" strike="noStrike" baseline="0" dirty="0" smtClean="0">
                <a:latin typeface="CourierNewPSMT"/>
              </a:rPr>
              <a:t>(figure 10). This is a weld made simultaneously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over the entire area of abutting surfaces or progressively along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 joint while pressure is applied before heating is started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is maintained throughout the heating period.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d. </a:t>
            </a:r>
            <a:r>
              <a:rPr lang="en-US" b="0" i="1" u="none" strike="noStrike" baseline="0" dirty="0" smtClean="0">
                <a:latin typeface="CourierNewPS-ItalicMT"/>
              </a:rPr>
              <a:t>Welding Positions </a:t>
            </a:r>
            <a:r>
              <a:rPr lang="en-US" b="0" i="0" u="none" strike="noStrike" baseline="0" dirty="0" smtClean="0">
                <a:latin typeface="CourierNewPSMT"/>
              </a:rPr>
              <a:t>(figure 11 on the following page). All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welding can be classified according to the position of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workpiece or the position of the joint on the plates or sections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being welded. There are four general positions in which welds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are required to be made. These positions are designated as flat,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horizontal, vertical, and overhead.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5. Welding Techniques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a. </a:t>
            </a:r>
            <a:r>
              <a:rPr lang="en-US" b="0" i="1" u="none" strike="noStrike" baseline="0" dirty="0" smtClean="0">
                <a:latin typeface="CourierNewPS-ItalicMT"/>
              </a:rPr>
              <a:t>General</a:t>
            </a:r>
            <a:r>
              <a:rPr lang="en-US" b="0" i="0" u="none" strike="noStrike" baseline="0" dirty="0" smtClean="0">
                <a:latin typeface="CourierNewPSMT"/>
              </a:rPr>
              <a:t>. In metal-arc welding a number of separate factors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are responsible for the transfer of molten filler metal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molten slag to the base metal. Among these are the techniques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employed in the actual process of welding. The following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subparagraphs serve to describe these techniques.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b. </a:t>
            </a:r>
            <a:r>
              <a:rPr lang="en-US" b="0" i="1" u="none" strike="noStrike" baseline="0" dirty="0" smtClean="0">
                <a:latin typeface="CourierNewPS-ItalicMT"/>
              </a:rPr>
              <a:t>Welding Current, Voltage, and Adjustments</a:t>
            </a:r>
            <a:r>
              <a:rPr lang="en-US" b="0" i="0" u="none" strike="noStrike" baseline="0" dirty="0" smtClean="0">
                <a:latin typeface="CourierNewPSMT"/>
              </a:rPr>
              <a:t>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(1) The selections of the proper welding currents and voltages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depend on the size of the electrode, the thickness of the plate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being welded, the welding position, and the welder's skill.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Electrodes of the same size can withstand higher current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voltage values when welding in the flat welding position than in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vertical or the overhead welding position. In general,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proper current and voltage settings are obtained from experience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and should fill the requirements of the particular welding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operation. Since several factors affect current and voltage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requirements, data provided by welding apparatus and electrode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manufacturers should be used. For initial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(a) Whether the electrode has a light or heavy coating.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(b) The composition of the coating.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(c) The recommended welding position.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(d) The type of electric current (direct or alternating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current) and the polarity for which the electrode is intended.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(e) The base metal for which the electrode is recommended.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193800"/>
            <a:ext cx="42957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settings, table 1, indicates the current to be used when welding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with bare or lightly coated electrodes. The arc voltage will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vary from approximately 15 volts for 1/16 inch electrodes to 30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volts for 3/8 inch electrodes of either the bare or lightly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coated types. Usually, a 3/16 inch diameter electrode is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maximum size for vertical and overhead welding positions.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050925"/>
            <a:ext cx="42957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553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(2) The mineral-coated type of shielded-arc electrode, which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produces a slag as a shield, requires a higher welding current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than the cellulose-coated type, which produces a large volume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gas to shield the arc stream. Table 2 on the following page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shows the current requirements for the mineral-coated and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cellulose-coated types of electrodes. The welding voltage will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range from 20 volts for the 3/32 inch electrode to 30 volts for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3/8 inch heavy-coated electrodes of either type.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(3) Shielded-arc or heavy-coated electrodes are used for most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welding operations on steel rather than the bare or lightly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coated types. The heavy-coated electrodes allow higher welding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speeds, provide alloying elements into the weld metal by means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coating on the electrode, as is done with certain stainless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steel electrodes. The shielded-arc type of electrode is used for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welding nonferrous metals and certain alloy steels, particularly,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stainless steel alloy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046163"/>
            <a:ext cx="429577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(4) In preparation for welding, the welding machine must be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adjusted to provide proper welding conditions for the particular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size and type of electrode being used. These adjustments include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proper polarity, as well as current and voltage settings.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dual-control machines make possible the separate control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voltage and current that is delivered to the arc. In </a:t>
            </a:r>
            <a:r>
              <a:rPr lang="en-US" b="0" i="0" u="none" strike="noStrike" baseline="0" dirty="0" err="1" smtClean="0">
                <a:latin typeface="CourierNewPSMT"/>
              </a:rPr>
              <a:t>singlecontrol</a:t>
            </a:r>
            <a:endParaRPr lang="en-US" b="0" i="0" u="none" strike="noStrike" baseline="0" dirty="0" smtClean="0">
              <a:latin typeface="CourierNewPSMT"/>
            </a:endParaRPr>
          </a:p>
          <a:p>
            <a:r>
              <a:rPr lang="en-US" b="0" i="0" u="none" strike="noStrike" baseline="0" dirty="0" smtClean="0">
                <a:latin typeface="CourierNewPSMT"/>
              </a:rPr>
              <a:t>units, the welding current is controlled manually while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voltage is adjusted automatically.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(5) When proper adjustment of the welding machine is obtained,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exposed end of the electrode should be gripped in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electrode holder so that the entire usable length can be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deposited, without breaking the arc. In some cases, when welding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with long electrodes, the center of the electrode is bared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gripped in the center. Carbon and graphite electrodes should be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gripped short of the full length to avoid overheating the entire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electrode.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c. </a:t>
            </a:r>
            <a:r>
              <a:rPr lang="en-US" b="0" i="1" u="none" strike="noStrike" baseline="0" dirty="0" smtClean="0">
                <a:latin typeface="CourierNewPS-ItalicMT"/>
              </a:rPr>
              <a:t>Starting the Arc </a:t>
            </a:r>
            <a:r>
              <a:rPr lang="en-US" b="0" i="0" u="none" strike="noStrike" baseline="0" dirty="0" smtClean="0">
                <a:latin typeface="CourierNewPSMT"/>
              </a:rPr>
              <a:t>(figure 12 on the following page).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(1) The following are two methods used for starting the arc: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(1) the striking or brushing method shown in figure 12, view A,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and (2) the tapping method shown in figure 12, view B. In both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methods, the arc is formed by short circuiting the welding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current between the electrode and the work surface. The surge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high current causes both the end of the electrode and a small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spot on the base metal beneath the electrode to melt instantly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477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(4) In preparation for welding, the welding machine must be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adjusted to provide proper welding conditions for the particular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size and type of electrode being used. These adjustments include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proper polarity, as well as current and voltage settings.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dual-control machines make possible the separate control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voltage and current that is delivered to the arc. In </a:t>
            </a:r>
            <a:r>
              <a:rPr lang="en-US" b="0" i="0" u="none" strike="noStrike" baseline="0" dirty="0" err="1" smtClean="0">
                <a:latin typeface="CourierNewPSMT"/>
              </a:rPr>
              <a:t>singlecontrol</a:t>
            </a:r>
            <a:endParaRPr lang="en-US" b="0" i="0" u="none" strike="noStrike" baseline="0" dirty="0" smtClean="0">
              <a:latin typeface="CourierNewPSMT"/>
            </a:endParaRPr>
          </a:p>
          <a:p>
            <a:r>
              <a:rPr lang="en-US" b="0" i="0" u="none" strike="noStrike" baseline="0" dirty="0" smtClean="0">
                <a:latin typeface="CourierNewPSMT"/>
              </a:rPr>
              <a:t>units, the welding current is controlled manually while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voltage is adjusted automatically.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(5) When proper adjustment of the welding machine is obtained,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exposed end of the electrode should be gripped in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electrode holder so that the entire usable length can be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deposited, without breaking the arc. In some cases, when welding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with long electrodes, the center of the electrode is bared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gripped in the center. Carbon and graphite electrodes should be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gripped short of the full length to avoid overheating the entire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electrode.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c. </a:t>
            </a:r>
            <a:r>
              <a:rPr lang="en-US" b="0" i="1" u="none" strike="noStrike" baseline="0" dirty="0" smtClean="0">
                <a:latin typeface="CourierNewPS-ItalicMT"/>
              </a:rPr>
              <a:t>Starting the Arc </a:t>
            </a:r>
            <a:r>
              <a:rPr lang="en-US" b="0" i="0" u="none" strike="noStrike" baseline="0" dirty="0" smtClean="0">
                <a:latin typeface="CourierNewPSMT"/>
              </a:rPr>
              <a:t>(figure 12 on the following page).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(1) The following are two methods used for starting the arc: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(1) the striking or brushing method shown in figure 12, view A,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and (2) the tapping method shown in figure 12, view B. In both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methods, the arc is formed by short circuiting the welding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current between the electrode and the work surface. The surge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high current causes both the end of the electrode and a small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spot on the base metal beneath the electrode to melt instant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2) The identification system for steel arc welding electrodes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is a four digit number series preceded by a letter as described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below: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(a) The symbol E indicates that the electrode is intended for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use in electrical welding.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(b) The first two (or three) digits of the number indicate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tensile strength (the resistance of the material to forces trying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to pull it apart), in thousands of pounds per square inch, of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deposited metal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2703513"/>
            <a:ext cx="5346938" cy="263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(2) In the striking and brushing method, the electrode is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brought down to the work with a lateral motion similar to that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striking a match. As soon as the electrode touches the work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surface, the electrode is raised to establish the arc. The arc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length or gap between the end of the electrode and the work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should be approximately equal to the diameter of the electrode.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When the proper length of the arc is obtained, a sharp crackling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sound can be heard.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(3) In the tapping method, the electrode is held in a position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vertical to the surface of the 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The arc is established by lowering the electrode, tapping or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bouncing it on the work surface, then slowly raising it a short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distance, approximately the diameter of the electrode. When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proper length of arc is obtained, a sharp crackling sound can be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heard.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(4) If the electrode is withdrawn too slowly, with either arc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starting method described above, it will stick or freeze to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plate or base metal. If this occurs, the electrode can usually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be freed by a quick sideways wrist motion to snap the end of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electrode from the plate. When this method fails, remove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electrode holder from the electrode or stop the welding machine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and free the electrode with a light chisel blow.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WARNING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If the electrode becomes frozen to the base metal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during the process of starting the arc, all work to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free the electrode when the current is on should be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done with the face shield pulled down over the eyes.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(5) Some electrodes, known as contact electrodes, are normally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struck by holding them in contact with the work. These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electrodes are used mostly by private industry rather by the Army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in the field.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(5) Some electrodes, known as contact electrodes, are normally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struck by holding them in contact with the work. These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electrodes are used mostly by private industry rather by the Army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in the field.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(6) Two procedures, described in the following subparagraphs,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are used to break the arc.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(a) In manual welding, when the electrode is changed and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 is to be continued from the crater, the arc is shortened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electrode moved quickly sideways out of the crater. When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arc is re-established it is started at the forward or cold end of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crater, moved backward over the crater, then forward again to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continue the weld. The crater is also filled by this procedure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(b) In semiautomatic welding, where filling or partial filling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of the crater is required, the electrode is held stationary for a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time sufficient to fill the crater and then is gradually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withdrawn until the arc breaks.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d. </a:t>
            </a:r>
            <a:r>
              <a:rPr lang="en-US" b="0" i="1" u="none" strike="noStrike" baseline="0" dirty="0" smtClean="0">
                <a:latin typeface="CourierNewPS-ItalicMT"/>
              </a:rPr>
              <a:t>Proper and Improper Arc Control</a:t>
            </a:r>
            <a:r>
              <a:rPr lang="en-US" b="0" i="0" u="none" strike="noStrike" baseline="0" dirty="0" smtClean="0">
                <a:latin typeface="CourierNewPSMT"/>
              </a:rPr>
              <a:t>.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(1) </a:t>
            </a:r>
            <a:r>
              <a:rPr lang="en-US" b="0" i="1" u="none" strike="noStrike" baseline="0" dirty="0" smtClean="0">
                <a:latin typeface="CourierNewPS-ItalicMT"/>
              </a:rPr>
              <a:t>Maladjustments</a:t>
            </a:r>
            <a:r>
              <a:rPr lang="en-US" b="0" i="0" u="none" strike="noStrike" baseline="0" dirty="0" smtClean="0">
                <a:latin typeface="CourierNewPSMT"/>
              </a:rPr>
              <a:t>. Table 3 provides a listing of the effects on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welding as a result of improper current, voltage, and welding speed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control.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046163"/>
            <a:ext cx="429577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(2) </a:t>
            </a:r>
            <a:r>
              <a:rPr lang="en-US" b="0" i="1" u="none" strike="noStrike" baseline="0" dirty="0" smtClean="0">
                <a:latin typeface="CourierNewPS-ItalicMT"/>
              </a:rPr>
              <a:t>Long Arc </a:t>
            </a:r>
            <a:r>
              <a:rPr lang="en-US" b="0" i="0" u="none" strike="noStrike" baseline="0" dirty="0" smtClean="0">
                <a:latin typeface="CourierNewPSMT"/>
              </a:rPr>
              <a:t>(figure 13). When welding with a long arc, as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shown in figure 13, view A, the protecting arc flame, as well as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molten globule at the end of the electrode, will whirl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oscillate from side to side. The fluctuating flame will permit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the molten base metal to become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24113" y="1184275"/>
            <a:ext cx="429577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509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23106</Words>
  <Application>Microsoft Office PowerPoint</Application>
  <PresentationFormat>On-screen Show (4:3)</PresentationFormat>
  <Paragraphs>2107</Paragraphs>
  <Slides>259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259</vt:i4>
      </vt:variant>
    </vt:vector>
  </HeadingPairs>
  <TitlesOfParts>
    <vt:vector size="26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ADAM</dc:creator>
  <cp:lastModifiedBy>NEW ADAM</cp:lastModifiedBy>
  <cp:revision>6</cp:revision>
  <dcterms:created xsi:type="dcterms:W3CDTF">2017-04-20T20:28:49Z</dcterms:created>
  <dcterms:modified xsi:type="dcterms:W3CDTF">2017-04-20T21:25:56Z</dcterms:modified>
</cp:coreProperties>
</file>