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290"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02" y="-3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viewProps" Target="view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1BF356-1B15-4330-85D5-0E89722BBBA7}"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B36FD-DDE3-4B5A-A478-87415C9B4673}" type="slidenum">
              <a:rPr lang="en-US" smtClean="0"/>
              <a:t>‹#›</a:t>
            </a:fld>
            <a:endParaRPr lang="en-US"/>
          </a:p>
        </p:txBody>
      </p:sp>
    </p:spTree>
    <p:extLst>
      <p:ext uri="{BB962C8B-B14F-4D97-AF65-F5344CB8AC3E}">
        <p14:creationId xmlns:p14="http://schemas.microsoft.com/office/powerpoint/2010/main" val="414114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1BF356-1B15-4330-85D5-0E89722BBBA7}"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B36FD-DDE3-4B5A-A478-87415C9B4673}" type="slidenum">
              <a:rPr lang="en-US" smtClean="0"/>
              <a:t>‹#›</a:t>
            </a:fld>
            <a:endParaRPr lang="en-US"/>
          </a:p>
        </p:txBody>
      </p:sp>
    </p:spTree>
    <p:extLst>
      <p:ext uri="{BB962C8B-B14F-4D97-AF65-F5344CB8AC3E}">
        <p14:creationId xmlns:p14="http://schemas.microsoft.com/office/powerpoint/2010/main" val="1283365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1BF356-1B15-4330-85D5-0E89722BBBA7}"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B36FD-DDE3-4B5A-A478-87415C9B4673}" type="slidenum">
              <a:rPr lang="en-US" smtClean="0"/>
              <a:t>‹#›</a:t>
            </a:fld>
            <a:endParaRPr lang="en-US"/>
          </a:p>
        </p:txBody>
      </p:sp>
    </p:spTree>
    <p:extLst>
      <p:ext uri="{BB962C8B-B14F-4D97-AF65-F5344CB8AC3E}">
        <p14:creationId xmlns:p14="http://schemas.microsoft.com/office/powerpoint/2010/main" val="2615740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1BF356-1B15-4330-85D5-0E89722BBBA7}"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B36FD-DDE3-4B5A-A478-87415C9B4673}" type="slidenum">
              <a:rPr lang="en-US" smtClean="0"/>
              <a:t>‹#›</a:t>
            </a:fld>
            <a:endParaRPr lang="en-US"/>
          </a:p>
        </p:txBody>
      </p:sp>
    </p:spTree>
    <p:extLst>
      <p:ext uri="{BB962C8B-B14F-4D97-AF65-F5344CB8AC3E}">
        <p14:creationId xmlns:p14="http://schemas.microsoft.com/office/powerpoint/2010/main" val="185426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1BF356-1B15-4330-85D5-0E89722BBBA7}"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B36FD-DDE3-4B5A-A478-87415C9B4673}" type="slidenum">
              <a:rPr lang="en-US" smtClean="0"/>
              <a:t>‹#›</a:t>
            </a:fld>
            <a:endParaRPr lang="en-US"/>
          </a:p>
        </p:txBody>
      </p:sp>
    </p:spTree>
    <p:extLst>
      <p:ext uri="{BB962C8B-B14F-4D97-AF65-F5344CB8AC3E}">
        <p14:creationId xmlns:p14="http://schemas.microsoft.com/office/powerpoint/2010/main" val="4236743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1BF356-1B15-4330-85D5-0E89722BBBA7}"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4B36FD-DDE3-4B5A-A478-87415C9B4673}" type="slidenum">
              <a:rPr lang="en-US" smtClean="0"/>
              <a:t>‹#›</a:t>
            </a:fld>
            <a:endParaRPr lang="en-US"/>
          </a:p>
        </p:txBody>
      </p:sp>
    </p:spTree>
    <p:extLst>
      <p:ext uri="{BB962C8B-B14F-4D97-AF65-F5344CB8AC3E}">
        <p14:creationId xmlns:p14="http://schemas.microsoft.com/office/powerpoint/2010/main" val="269805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1BF356-1B15-4330-85D5-0E89722BBBA7}"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4B36FD-DDE3-4B5A-A478-87415C9B4673}" type="slidenum">
              <a:rPr lang="en-US" smtClean="0"/>
              <a:t>‹#›</a:t>
            </a:fld>
            <a:endParaRPr lang="en-US"/>
          </a:p>
        </p:txBody>
      </p:sp>
    </p:spTree>
    <p:extLst>
      <p:ext uri="{BB962C8B-B14F-4D97-AF65-F5344CB8AC3E}">
        <p14:creationId xmlns:p14="http://schemas.microsoft.com/office/powerpoint/2010/main" val="59699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1BF356-1B15-4330-85D5-0E89722BBBA7}"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4B36FD-DDE3-4B5A-A478-87415C9B4673}" type="slidenum">
              <a:rPr lang="en-US" smtClean="0"/>
              <a:t>‹#›</a:t>
            </a:fld>
            <a:endParaRPr lang="en-US"/>
          </a:p>
        </p:txBody>
      </p:sp>
    </p:spTree>
    <p:extLst>
      <p:ext uri="{BB962C8B-B14F-4D97-AF65-F5344CB8AC3E}">
        <p14:creationId xmlns:p14="http://schemas.microsoft.com/office/powerpoint/2010/main" val="416626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1BF356-1B15-4330-85D5-0E89722BBBA7}"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4B36FD-DDE3-4B5A-A478-87415C9B4673}" type="slidenum">
              <a:rPr lang="en-US" smtClean="0"/>
              <a:t>‹#›</a:t>
            </a:fld>
            <a:endParaRPr lang="en-US"/>
          </a:p>
        </p:txBody>
      </p:sp>
    </p:spTree>
    <p:extLst>
      <p:ext uri="{BB962C8B-B14F-4D97-AF65-F5344CB8AC3E}">
        <p14:creationId xmlns:p14="http://schemas.microsoft.com/office/powerpoint/2010/main" val="1664686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1BF356-1B15-4330-85D5-0E89722BBBA7}"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4B36FD-DDE3-4B5A-A478-87415C9B4673}" type="slidenum">
              <a:rPr lang="en-US" smtClean="0"/>
              <a:t>‹#›</a:t>
            </a:fld>
            <a:endParaRPr lang="en-US"/>
          </a:p>
        </p:txBody>
      </p:sp>
    </p:spTree>
    <p:extLst>
      <p:ext uri="{BB962C8B-B14F-4D97-AF65-F5344CB8AC3E}">
        <p14:creationId xmlns:p14="http://schemas.microsoft.com/office/powerpoint/2010/main" val="1285496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1BF356-1B15-4330-85D5-0E89722BBBA7}"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4B36FD-DDE3-4B5A-A478-87415C9B4673}" type="slidenum">
              <a:rPr lang="en-US" smtClean="0"/>
              <a:t>‹#›</a:t>
            </a:fld>
            <a:endParaRPr lang="en-US"/>
          </a:p>
        </p:txBody>
      </p:sp>
    </p:spTree>
    <p:extLst>
      <p:ext uri="{BB962C8B-B14F-4D97-AF65-F5344CB8AC3E}">
        <p14:creationId xmlns:p14="http://schemas.microsoft.com/office/powerpoint/2010/main" val="4281117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BF356-1B15-4330-85D5-0E89722BBBA7}" type="datetimeFigureOut">
              <a:rPr lang="en-US" smtClean="0"/>
              <a:t>4/26/2017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4B36FD-DDE3-4B5A-A478-87415C9B4673}" type="slidenum">
              <a:rPr lang="en-US" smtClean="0"/>
              <a:t>‹#›</a:t>
            </a:fld>
            <a:endParaRPr lang="en-US"/>
          </a:p>
        </p:txBody>
      </p:sp>
    </p:spTree>
    <p:extLst>
      <p:ext uri="{BB962C8B-B14F-4D97-AF65-F5344CB8AC3E}">
        <p14:creationId xmlns:p14="http://schemas.microsoft.com/office/powerpoint/2010/main" val="1918870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813" y="309563"/>
            <a:ext cx="5286375" cy="623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907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612845"/>
            <a:ext cx="4572000" cy="5632311"/>
          </a:xfrm>
          <a:prstGeom prst="rect">
            <a:avLst/>
          </a:prstGeom>
        </p:spPr>
        <p:txBody>
          <a:bodyPr>
            <a:spAutoFit/>
          </a:bodyPr>
          <a:lstStyle/>
          <a:p>
            <a:r>
              <a:rPr lang="en-US" dirty="0" smtClean="0"/>
              <a:t>* Besides the helmet, the operator wears Number 2 flash goggles. Personnel</a:t>
            </a:r>
          </a:p>
          <a:p>
            <a:r>
              <a:rPr lang="en-US" dirty="0" smtClean="0"/>
              <a:t>working close by should wear the same goggles. A number 10 shade lens</a:t>
            </a:r>
          </a:p>
          <a:p>
            <a:r>
              <a:rPr lang="en-US" dirty="0" smtClean="0"/>
              <a:t>should be used when welding with currents of 75 to 200 amperes.</a:t>
            </a:r>
          </a:p>
          <a:p>
            <a:r>
              <a:rPr lang="en-US" dirty="0" smtClean="0"/>
              <a:t>(2) Effects on Skin. Infrared radiations have the effect of heating the</a:t>
            </a:r>
          </a:p>
          <a:p>
            <a:r>
              <a:rPr lang="en-US" dirty="0" smtClean="0"/>
              <a:t>tissue with which they come in contact. Therefore, if the heat is not</a:t>
            </a:r>
          </a:p>
          <a:p>
            <a:r>
              <a:rPr lang="en-US" dirty="0" smtClean="0"/>
              <a:t>sufficient to cause an ordinary thermal burn, the exposure is minimal. But</a:t>
            </a:r>
          </a:p>
          <a:p>
            <a:r>
              <a:rPr lang="en-US" dirty="0" smtClean="0"/>
              <a:t>protective clothing is required for any welding operation. The type of</a:t>
            </a:r>
          </a:p>
          <a:p>
            <a:r>
              <a:rPr lang="en-US" dirty="0" smtClean="0"/>
              <a:t>protective clothing required varies depending on the size, nature, and</a:t>
            </a:r>
          </a:p>
          <a:p>
            <a:r>
              <a:rPr lang="en-US" dirty="0" smtClean="0"/>
              <a:t>location of the work to be performed. Leather and wool clothing, however,</a:t>
            </a:r>
          </a:p>
          <a:p>
            <a:r>
              <a:rPr lang="en-US" dirty="0" smtClean="0"/>
              <a:t>has been found preferable to cotton clothing for wear</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228599"/>
            <a:ext cx="6553200" cy="6709053"/>
          </a:xfrm>
          <a:prstGeom prst="rect">
            <a:avLst/>
          </a:prstGeom>
        </p:spPr>
        <p:txBody>
          <a:bodyPr wrap="square">
            <a:spAutoFit/>
          </a:bodyPr>
          <a:lstStyle/>
          <a:p>
            <a:r>
              <a:rPr lang="en-US" b="0" i="0" u="none" strike="noStrike" baseline="0" dirty="0" smtClean="0">
                <a:latin typeface="CourierNewPSMT"/>
              </a:rPr>
              <a:t>for acetylene leaks with an open flame. Test all joints with soapy water.</a:t>
            </a:r>
          </a:p>
          <a:p>
            <a:r>
              <a:rPr lang="en-US" b="0" i="0" u="none" strike="noStrike" baseline="0" dirty="0" smtClean="0">
                <a:latin typeface="CourierNewPSMT"/>
              </a:rPr>
              <a:t>Should a leak occur around the valve stem of the cylinder, close the valve</a:t>
            </a:r>
          </a:p>
          <a:p>
            <a:r>
              <a:rPr lang="en-US" b="0" i="0" u="none" strike="noStrike" baseline="0" dirty="0" smtClean="0">
                <a:latin typeface="CourierNewPSMT"/>
              </a:rPr>
              <a:t>and tighten the packing nut. Cylinders leaking around the fuse plug should</a:t>
            </a:r>
          </a:p>
          <a:p>
            <a:r>
              <a:rPr lang="en-US" b="0" i="0" u="none" strike="noStrike" baseline="0" dirty="0" smtClean="0">
                <a:latin typeface="CourierNewPSMT"/>
              </a:rPr>
              <a:t>be taken outdoors away from all fires and sparks, and the contents wasted by</a:t>
            </a:r>
          </a:p>
          <a:p>
            <a:r>
              <a:rPr lang="en-US" b="0" i="0" u="none" strike="noStrike" baseline="0" dirty="0" smtClean="0">
                <a:latin typeface="CourierNewPSMT"/>
              </a:rPr>
              <a:t>slightly opening the valve. When returning empty cylinders, ensure that the</a:t>
            </a:r>
          </a:p>
          <a:p>
            <a:r>
              <a:rPr lang="en-US" b="0" i="0" u="none" strike="noStrike" baseline="0" dirty="0" smtClean="0">
                <a:latin typeface="CourierNewPSMT"/>
              </a:rPr>
              <a:t>valves are closed and the protective cap is secured in place to prevent</a:t>
            </a:r>
          </a:p>
          <a:p>
            <a:r>
              <a:rPr lang="en-US" b="0" i="0" u="none" strike="noStrike" baseline="0" dirty="0" smtClean="0">
                <a:latin typeface="CourierNewPSMT"/>
              </a:rPr>
              <a:t>escape of residual acetylene or acetone solvent.</a:t>
            </a:r>
          </a:p>
          <a:p>
            <a:r>
              <a:rPr lang="en-US" b="0" i="0" u="none" strike="noStrike" baseline="0" dirty="0" smtClean="0">
                <a:latin typeface="CourierNewPSMT"/>
              </a:rPr>
              <a:t>(2) </a:t>
            </a:r>
            <a:r>
              <a:rPr lang="en-US" b="0" i="1" u="none" strike="noStrike" baseline="0" dirty="0" smtClean="0">
                <a:latin typeface="CourierNewPS-ItalicMT"/>
              </a:rPr>
              <a:t>Troubleshooting and Repair</a:t>
            </a:r>
            <a:r>
              <a:rPr lang="en-US" b="0" i="0" u="none" strike="noStrike" baseline="0" dirty="0" smtClean="0">
                <a:latin typeface="CourierNewPSMT"/>
              </a:rPr>
              <a:t>. The troubleshooting and repair procedures</a:t>
            </a:r>
          </a:p>
          <a:p>
            <a:r>
              <a:rPr lang="en-US" b="0" i="0" u="none" strike="noStrike" baseline="0" dirty="0" smtClean="0">
                <a:latin typeface="CourierNewPSMT"/>
              </a:rPr>
              <a:t>for the acetylene cylinder defective valves are identical to those for the</a:t>
            </a:r>
          </a:p>
          <a:p>
            <a:r>
              <a:rPr lang="en-US" b="0" i="0" u="none" strike="noStrike" baseline="0" dirty="0" smtClean="0">
                <a:latin typeface="CourierNewPSMT"/>
              </a:rPr>
              <a:t>oxygen cylinder mentioned in paragraph 2b(2) on page 34. Listed below is</a:t>
            </a:r>
          </a:p>
          <a:p>
            <a:r>
              <a:rPr lang="en-US" b="0" i="0" u="none" strike="noStrike" baseline="0" dirty="0" smtClean="0">
                <a:latin typeface="CourierNewPSMT"/>
              </a:rPr>
              <a:t>the correct procedure that should be followed for troubleshooting and repair</a:t>
            </a:r>
          </a:p>
          <a:p>
            <a:r>
              <a:rPr lang="en-US" b="0" i="0" u="none" strike="noStrike" baseline="0" dirty="0" smtClean="0">
                <a:latin typeface="CourierNewPSMT"/>
              </a:rPr>
              <a:t>of the acetylene cylinder; specifically the malfunction: VALVE IS CLOGGED</a:t>
            </a:r>
          </a:p>
          <a:p>
            <a:r>
              <a:rPr lang="en-US" b="0" i="0" u="none" strike="noStrike" baseline="0" dirty="0" smtClean="0">
                <a:latin typeface="CourierNewPSMT"/>
              </a:rPr>
              <a:t>WITH ICE</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52399"/>
            <a:ext cx="6629400" cy="5909310"/>
          </a:xfrm>
          <a:prstGeom prst="rect">
            <a:avLst/>
          </a:prstGeom>
        </p:spPr>
        <p:txBody>
          <a:bodyPr wrap="square">
            <a:spAutoFit/>
          </a:bodyPr>
          <a:lstStyle/>
          <a:p>
            <a:r>
              <a:rPr lang="en-US" b="0" i="0" u="none" strike="noStrike" baseline="0" dirty="0" smtClean="0">
                <a:latin typeface="CourierNewPSMT"/>
              </a:rPr>
              <a:t>Step 1. Move the acetylene cylinder inside a well-ventilated building.</a:t>
            </a:r>
          </a:p>
          <a:p>
            <a:r>
              <a:rPr lang="en-US" b="0" i="0" u="none" strike="noStrike" baseline="0" dirty="0" smtClean="0">
                <a:latin typeface="CourierNewPSMT"/>
              </a:rPr>
              <a:t>Step 2. Use warm water to thaw out the clogged up valve. Do not use</a:t>
            </a:r>
          </a:p>
          <a:p>
            <a:r>
              <a:rPr lang="en-US" b="0" i="0" u="none" strike="noStrike" baseline="0" dirty="0" smtClean="0">
                <a:latin typeface="CourierNewPSMT"/>
              </a:rPr>
              <a:t>scalding water or an open flame.</a:t>
            </a:r>
          </a:p>
          <a:p>
            <a:r>
              <a:rPr lang="en-US" b="0" i="0" u="none" strike="noStrike" baseline="0" dirty="0" smtClean="0">
                <a:latin typeface="CourierNewPSMT"/>
              </a:rPr>
              <a:t>d. </a:t>
            </a:r>
            <a:r>
              <a:rPr lang="en-US" b="0" i="1" u="none" strike="noStrike" baseline="0" dirty="0" smtClean="0">
                <a:latin typeface="CourierNewPS-ItalicMT"/>
              </a:rPr>
              <a:t>Regulators </a:t>
            </a:r>
            <a:r>
              <a:rPr lang="en-US" b="0" i="0" u="none" strike="noStrike" baseline="0" dirty="0" smtClean="0">
                <a:latin typeface="CourierNewPSMT"/>
              </a:rPr>
              <a:t>(figure 12 on the following page) (1) </a:t>
            </a:r>
            <a:r>
              <a:rPr lang="en-US" b="0" i="1" u="none" strike="noStrike" baseline="0" dirty="0" smtClean="0">
                <a:latin typeface="CourierNewPS-ItalicMT"/>
              </a:rPr>
              <a:t>General</a:t>
            </a:r>
            <a:r>
              <a:rPr lang="en-US" b="0" i="0" u="none" strike="noStrike" baseline="0" dirty="0" smtClean="0">
                <a:latin typeface="CourierNewPSMT"/>
              </a:rPr>
              <a:t>. The gases compressed in oxygen and acetylene cylinders are</a:t>
            </a:r>
          </a:p>
          <a:p>
            <a:r>
              <a:rPr lang="en-US" b="0" i="0" u="none" strike="noStrike" baseline="0" dirty="0" smtClean="0">
                <a:latin typeface="CourierNewPSMT"/>
              </a:rPr>
              <a:t>at pressures too high for oxyacetylene welding; therefore, regulators are necessary to produce working pressures and to control the flow of gases from the cylinders. Most regulators in use are of either the single-stage or the two-stage type. Single-stage regulators reduce the gas pressure to working</a:t>
            </a:r>
          </a:p>
          <a:p>
            <a:r>
              <a:rPr lang="en-US" b="0" i="0" u="none" strike="noStrike" baseline="0" dirty="0" smtClean="0">
                <a:latin typeface="CourierNewPSMT"/>
              </a:rPr>
              <a:t>pressures in one step, two-stage regulators perform the reduction to a working pressure in two steps. In either case, check valves should be installed between the torch hoses and the regulator to prevent flashback through the regulator. A single-stage oxygen regulator is shown in figure 12. The acetylene regulator is of the same general design as the oxygen regulator but will not withstand such high pressures. However, the troubleshooting and repair procedures for the acetylene regulator are the same as for the oxygen regulator.</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313" y="738247"/>
            <a:ext cx="6338887" cy="535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166843"/>
            <a:ext cx="4572000" cy="4524315"/>
          </a:xfrm>
          <a:prstGeom prst="rect">
            <a:avLst/>
          </a:prstGeom>
        </p:spPr>
        <p:txBody>
          <a:bodyPr>
            <a:spAutoFit/>
          </a:bodyPr>
          <a:lstStyle/>
          <a:p>
            <a:r>
              <a:rPr lang="en-US" b="0" i="0" u="none" strike="noStrike" baseline="0" dirty="0" smtClean="0">
                <a:latin typeface="CourierNewPSMT"/>
              </a:rPr>
              <a:t>(2) </a:t>
            </a:r>
            <a:r>
              <a:rPr lang="en-US" b="0" i="1" u="none" strike="noStrike" baseline="0" dirty="0" smtClean="0">
                <a:latin typeface="CourierNewPS-ItalicMT"/>
              </a:rPr>
              <a:t>Troubleshooting and Repair</a:t>
            </a:r>
            <a:r>
              <a:rPr lang="en-US" b="0" i="0" u="none" strike="noStrike" baseline="0" dirty="0" smtClean="0">
                <a:latin typeface="CourierNewPSMT"/>
              </a:rPr>
              <a:t>. Below are the correct repair procedures</a:t>
            </a:r>
          </a:p>
          <a:p>
            <a:r>
              <a:rPr lang="en-US" b="0" i="0" u="none" strike="noStrike" baseline="0" dirty="0" smtClean="0">
                <a:latin typeface="CourierNewPSMT"/>
              </a:rPr>
              <a:t>that maintenance personnel would follow for troubleshooting and repair of</a:t>
            </a:r>
          </a:p>
          <a:p>
            <a:r>
              <a:rPr lang="en-US" b="0" i="0" u="none" strike="noStrike" baseline="0" dirty="0" smtClean="0">
                <a:latin typeface="CourierNewPSMT"/>
              </a:rPr>
              <a:t>the regulator; specifically the malfunction: LEAKAGE OF GAS BETWEEN THE</a:t>
            </a:r>
          </a:p>
          <a:p>
            <a:r>
              <a:rPr lang="en-US" b="0" i="0" u="none" strike="noStrike" baseline="0" dirty="0" smtClean="0">
                <a:latin typeface="CourierNewPSMT"/>
              </a:rPr>
              <a:t>REGULATOR SEAT AND THE NOZZLE. (These troubleshooting and repair</a:t>
            </a:r>
          </a:p>
          <a:p>
            <a:r>
              <a:rPr lang="en-US" b="0" i="0" u="none" strike="noStrike" baseline="0" dirty="0" smtClean="0">
                <a:latin typeface="CourierNewPSMT"/>
              </a:rPr>
              <a:t>procedures are applicable to both the single- and two-stage regulators.)</a:t>
            </a:r>
          </a:p>
          <a:p>
            <a:r>
              <a:rPr lang="en-US" b="1" i="0" u="none" strike="noStrike" baseline="0" dirty="0" smtClean="0">
                <a:latin typeface="CourierNewPS-BoldMT"/>
              </a:rPr>
              <a:t>WARNING</a:t>
            </a:r>
          </a:p>
          <a:p>
            <a:r>
              <a:rPr lang="en-US" b="0" i="0" u="none" strike="noStrike" baseline="0" dirty="0" smtClean="0">
                <a:latin typeface="CourierNewPSMT"/>
              </a:rPr>
              <a:t>Leaking acetylene regulators are particularly</a:t>
            </a:r>
          </a:p>
          <a:p>
            <a:r>
              <a:rPr lang="en-US" b="0" i="0" u="none" strike="noStrike" baseline="0" dirty="0" smtClean="0">
                <a:latin typeface="CourierNewPSMT"/>
              </a:rPr>
              <a:t>dangerous because they present a definite explosive</a:t>
            </a:r>
          </a:p>
          <a:p>
            <a:r>
              <a:rPr lang="en-US" b="0" i="0" u="none" strike="noStrike" baseline="0" dirty="0" smtClean="0">
                <a:latin typeface="CourierNewPSMT"/>
              </a:rPr>
              <a:t>hazard.</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859340"/>
            <a:ext cx="4572000" cy="3139321"/>
          </a:xfrm>
          <a:prstGeom prst="rect">
            <a:avLst/>
          </a:prstGeom>
        </p:spPr>
        <p:txBody>
          <a:bodyPr>
            <a:spAutoFit/>
          </a:bodyPr>
          <a:lstStyle/>
          <a:p>
            <a:r>
              <a:rPr lang="en-US" b="0" i="0" u="none" strike="noStrike" baseline="0" dirty="0" smtClean="0">
                <a:latin typeface="CourierNewPSMT"/>
              </a:rPr>
              <a:t>Step 1. Leakage of gas between the regulator seat and the nozzle is the</a:t>
            </a:r>
          </a:p>
          <a:p>
            <a:r>
              <a:rPr lang="en-US" b="0" i="0" u="none" strike="noStrike" baseline="0" dirty="0" smtClean="0">
                <a:latin typeface="CourierNewPSMT"/>
              </a:rPr>
              <a:t>principal trouble encountered with regulators. It is indicated by a gradual</a:t>
            </a:r>
          </a:p>
          <a:p>
            <a:r>
              <a:rPr lang="en-US" b="0" i="0" u="none" strike="noStrike" baseline="0" dirty="0" smtClean="0">
                <a:latin typeface="CourierNewPSMT"/>
              </a:rPr>
              <a:t>increase in the pressure on the pressure gage when the adjusting screw is</a:t>
            </a:r>
          </a:p>
          <a:p>
            <a:r>
              <a:rPr lang="en-US" b="0" i="0" u="none" strike="noStrike" baseline="0" dirty="0" smtClean="0">
                <a:latin typeface="CourierNewPSMT"/>
              </a:rPr>
              <a:t>fully released or is in the adjusted position. This defect, called</a:t>
            </a:r>
          </a:p>
          <a:p>
            <a:r>
              <a:rPr lang="en-US" b="0" i="0" u="none" strike="noStrike" baseline="0" dirty="0" smtClean="0">
                <a:latin typeface="CourierNewPSMT"/>
              </a:rPr>
              <a:t>"creeping regulator," is caused by bad valve seats or by foreign matter</a:t>
            </a:r>
          </a:p>
          <a:p>
            <a:r>
              <a:rPr lang="en-US" b="0" i="0" u="none" strike="noStrike" baseline="0" dirty="0" smtClean="0">
                <a:latin typeface="CourierNewPSMT"/>
              </a:rPr>
              <a:t>lodged between the seat and the</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166843"/>
            <a:ext cx="4572000" cy="4524315"/>
          </a:xfrm>
          <a:prstGeom prst="rect">
            <a:avLst/>
          </a:prstGeom>
        </p:spPr>
        <p:txBody>
          <a:bodyPr>
            <a:spAutoFit/>
          </a:bodyPr>
          <a:lstStyle/>
          <a:p>
            <a:r>
              <a:rPr lang="en-US" b="0" i="0" u="none" strike="noStrike" baseline="0" dirty="0" smtClean="0">
                <a:latin typeface="CourierNewPSMT"/>
              </a:rPr>
              <a:t>nozzle. Remove and replace the seat if it is worn, cracked, or otherwise</a:t>
            </a:r>
          </a:p>
          <a:p>
            <a:r>
              <a:rPr lang="en-US" b="0" i="0" u="none" strike="noStrike" baseline="0" dirty="0" smtClean="0">
                <a:latin typeface="CourierNewPSMT"/>
              </a:rPr>
              <a:t>damaged.</a:t>
            </a:r>
          </a:p>
          <a:p>
            <a:r>
              <a:rPr lang="en-US" b="0" i="0" u="none" strike="noStrike" baseline="0" dirty="0" smtClean="0">
                <a:latin typeface="CourierNewPSMT"/>
              </a:rPr>
              <a:t>Step 2. If the malfunction is caused by fouling with dirt or other foreign</a:t>
            </a:r>
          </a:p>
          <a:p>
            <a:r>
              <a:rPr lang="en-US" b="0" i="0" u="none" strike="noStrike" baseline="0" dirty="0" smtClean="0">
                <a:latin typeface="CourierNewPSMT"/>
              </a:rPr>
              <a:t>matter, clean the seat and nozzle thoroughly and blow out any dust or dirt</a:t>
            </a:r>
          </a:p>
          <a:p>
            <a:r>
              <a:rPr lang="en-US" b="0" i="0" u="none" strike="noStrike" baseline="0" dirty="0" smtClean="0">
                <a:latin typeface="CourierNewPSMT"/>
              </a:rPr>
              <a:t>in the valve chamber.</a:t>
            </a:r>
          </a:p>
          <a:p>
            <a:r>
              <a:rPr lang="en-US" b="0" i="0" u="none" strike="noStrike" baseline="0" dirty="0" smtClean="0">
                <a:latin typeface="CourierNewPSMT"/>
              </a:rPr>
              <a:t>Step 3. Gages with defective bourbon tubes should be removed and replaced</a:t>
            </a:r>
          </a:p>
          <a:p>
            <a:r>
              <a:rPr lang="en-US" b="0" i="0" u="none" strike="noStrike" baseline="0" dirty="0" smtClean="0">
                <a:latin typeface="CourierNewPSMT"/>
              </a:rPr>
              <a:t>by new gages because satisfactory repairs cannot be made without special</a:t>
            </a:r>
          </a:p>
          <a:p>
            <a:r>
              <a:rPr lang="en-US" b="0" i="0" u="none" strike="noStrike" baseline="0" dirty="0" smtClean="0">
                <a:latin typeface="CourierNewPSMT"/>
              </a:rPr>
              <a:t>equipment. Defective bourbon tubes in the gages can be detected by the</a:t>
            </a:r>
          </a:p>
          <a:p>
            <a:r>
              <a:rPr lang="en-US" b="0" i="0" u="none" strike="noStrike" baseline="0" dirty="0" smtClean="0">
                <a:latin typeface="CourierNewPSMT"/>
              </a:rPr>
              <a:t>improper action of the gages or by escaping gas from the gage case.</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166843"/>
            <a:ext cx="4572000" cy="4524315"/>
          </a:xfrm>
          <a:prstGeom prst="rect">
            <a:avLst/>
          </a:prstGeom>
        </p:spPr>
        <p:txBody>
          <a:bodyPr>
            <a:spAutoFit/>
          </a:bodyPr>
          <a:lstStyle/>
          <a:p>
            <a:r>
              <a:rPr lang="en-US" b="0" i="0" u="none" strike="noStrike" baseline="0" dirty="0" smtClean="0">
                <a:latin typeface="CourierNewPSMT"/>
              </a:rPr>
              <a:t>Step 4. Broken or buckled gage tubes and distorted or buckled diaphragms</a:t>
            </a:r>
          </a:p>
          <a:p>
            <a:r>
              <a:rPr lang="en-US" b="0" i="0" u="none" strike="noStrike" baseline="0" dirty="0" smtClean="0">
                <a:latin typeface="CourierNewPSMT"/>
              </a:rPr>
              <a:t>are usually caused by a backfire at the torch, leaks across the regulator</a:t>
            </a:r>
          </a:p>
          <a:p>
            <a:r>
              <a:rPr lang="en-US" b="0" i="0" u="none" strike="noStrike" baseline="0" dirty="0" smtClean="0">
                <a:latin typeface="CourierNewPSMT"/>
              </a:rPr>
              <a:t>seats, or by failure to release the regulator adjusting screw fully before</a:t>
            </a:r>
          </a:p>
          <a:p>
            <a:r>
              <a:rPr lang="en-US" b="0" i="0" u="none" strike="noStrike" baseline="0" dirty="0" smtClean="0">
                <a:latin typeface="CourierNewPSMT"/>
              </a:rPr>
              <a:t>opening the cylinder valves. A buckled or distorted diaphragm cannot be</a:t>
            </a:r>
          </a:p>
          <a:p>
            <a:r>
              <a:rPr lang="en-US" b="0" i="0" u="none" strike="noStrike" baseline="0" dirty="0" smtClean="0">
                <a:latin typeface="CourierNewPSMT"/>
              </a:rPr>
              <a:t>adjusted properly and should be replaced with a new one. A rubber diaphragm</a:t>
            </a:r>
          </a:p>
          <a:p>
            <a:r>
              <a:rPr lang="en-US" b="0" i="0" u="none" strike="noStrike" baseline="0" dirty="0" smtClean="0">
                <a:latin typeface="CourierNewPSMT"/>
              </a:rPr>
              <a:t>can be replaced easily by removing the spring case through the use of a vise</a:t>
            </a:r>
          </a:p>
          <a:p>
            <a:r>
              <a:rPr lang="en-US" b="0" i="0" u="none" strike="noStrike" baseline="0" dirty="0" smtClean="0">
                <a:latin typeface="CourierNewPSMT"/>
              </a:rPr>
              <a:t>or wrench. Metal diaphragms are sometimes soldered to the valve case and</a:t>
            </a:r>
          </a:p>
          <a:p>
            <a:r>
              <a:rPr lang="en-US" b="0" i="0" u="none" strike="noStrike" baseline="0" dirty="0" smtClean="0">
                <a:latin typeface="CourierNewPSMT"/>
              </a:rPr>
              <a:t>their replacement can be done only by the manufacturer</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751344"/>
            <a:ext cx="4572000" cy="5355312"/>
          </a:xfrm>
          <a:prstGeom prst="rect">
            <a:avLst/>
          </a:prstGeom>
        </p:spPr>
        <p:txBody>
          <a:bodyPr>
            <a:spAutoFit/>
          </a:bodyPr>
          <a:lstStyle/>
          <a:p>
            <a:r>
              <a:rPr lang="en-US" b="0" i="0" u="none" strike="noStrike" baseline="0" dirty="0" smtClean="0">
                <a:latin typeface="CourierNewPSMT"/>
              </a:rPr>
              <a:t>e. </a:t>
            </a:r>
            <a:r>
              <a:rPr lang="en-US" b="0" i="1" u="none" strike="noStrike" baseline="0" dirty="0" smtClean="0">
                <a:latin typeface="CourierNewPS-ItalicMT"/>
              </a:rPr>
              <a:t>Welding Torch </a:t>
            </a:r>
            <a:r>
              <a:rPr lang="en-US" b="0" i="0" u="none" strike="noStrike" baseline="0" dirty="0" smtClean="0">
                <a:latin typeface="CourierNewPSMT"/>
              </a:rPr>
              <a:t>(figure 13 on the next page).</a:t>
            </a:r>
          </a:p>
          <a:p>
            <a:r>
              <a:rPr lang="en-US" b="0" i="0" u="none" strike="noStrike" baseline="0" dirty="0" smtClean="0">
                <a:latin typeface="CourierNewPSMT"/>
              </a:rPr>
              <a:t>(1) </a:t>
            </a:r>
            <a:r>
              <a:rPr lang="en-US" b="0" i="1" u="none" strike="noStrike" baseline="0" dirty="0" smtClean="0">
                <a:latin typeface="CourierNewPS-ItalicMT"/>
              </a:rPr>
              <a:t>General</a:t>
            </a:r>
            <a:r>
              <a:rPr lang="en-US" b="0" i="0" u="none" strike="noStrike" baseline="0" dirty="0" smtClean="0">
                <a:latin typeface="CourierNewPSMT"/>
              </a:rPr>
              <a:t>. The improper functioning of welding torches is usually due</a:t>
            </a:r>
          </a:p>
          <a:p>
            <a:r>
              <a:rPr lang="en-US" b="0" i="0" u="none" strike="noStrike" baseline="0" dirty="0" smtClean="0">
                <a:latin typeface="CourierNewPSMT"/>
              </a:rPr>
              <a:t>to leaking valves, leaks in the mixing head seat, scored or out-of-round</a:t>
            </a:r>
          </a:p>
          <a:p>
            <a:r>
              <a:rPr lang="en-US" b="0" i="0" u="none" strike="noStrike" baseline="0" dirty="0" smtClean="0">
                <a:latin typeface="CourierNewPSMT"/>
              </a:rPr>
              <a:t>welding tip orifices, clogged tubes or tips, and damaged inlet connection</a:t>
            </a:r>
          </a:p>
          <a:p>
            <a:r>
              <a:rPr lang="en-US" b="0" i="0" u="none" strike="noStrike" baseline="0" dirty="0" smtClean="0">
                <a:latin typeface="CourierNewPSMT"/>
              </a:rPr>
              <a:t>threads. Subsequent paragraphs describe the troubleshooting and repair</a:t>
            </a:r>
          </a:p>
          <a:p>
            <a:r>
              <a:rPr lang="en-US" b="0" i="0" u="none" strike="noStrike" baseline="0" dirty="0" smtClean="0">
                <a:latin typeface="CourierNewPSMT"/>
              </a:rPr>
              <a:t>procedures for three of these malfunctions.</a:t>
            </a:r>
          </a:p>
          <a:p>
            <a:r>
              <a:rPr lang="en-US" b="1" i="0" u="none" strike="noStrike" baseline="0" dirty="0" smtClean="0">
                <a:latin typeface="CourierNewPS-BoldMT"/>
              </a:rPr>
              <a:t>WARNING</a:t>
            </a:r>
          </a:p>
          <a:p>
            <a:r>
              <a:rPr lang="en-US" b="0" i="0" u="none" strike="noStrike" baseline="0" dirty="0" smtClean="0">
                <a:latin typeface="CourierNewPSMT"/>
              </a:rPr>
              <a:t>A leaking oxyacetylene welding torch should be</a:t>
            </a:r>
          </a:p>
          <a:p>
            <a:r>
              <a:rPr lang="en-US" b="0" i="0" u="none" strike="noStrike" baseline="0" dirty="0" smtClean="0">
                <a:latin typeface="CourierNewPSMT"/>
              </a:rPr>
              <a:t>repaired immediately, since it may result in a</a:t>
            </a:r>
          </a:p>
          <a:p>
            <a:r>
              <a:rPr lang="en-US" b="0" i="0" u="none" strike="noStrike" baseline="0" dirty="0" smtClean="0">
                <a:latin typeface="CourierNewPSMT"/>
              </a:rPr>
              <a:t>flashback or backfire, causing injury to personnel</a:t>
            </a:r>
          </a:p>
          <a:p>
            <a:r>
              <a:rPr lang="en-US" b="0" i="0" u="none" strike="noStrike" baseline="0" dirty="0" smtClean="0">
                <a:latin typeface="CourierNewPSMT"/>
              </a:rPr>
              <a:t>and/or damage to the welding equipment</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2551837"/>
            <a:ext cx="4572000" cy="1754326"/>
          </a:xfrm>
          <a:prstGeom prst="rect">
            <a:avLst/>
          </a:prstGeom>
        </p:spPr>
        <p:txBody>
          <a:bodyPr>
            <a:spAutoFit/>
          </a:bodyPr>
          <a:lstStyle/>
          <a:p>
            <a:r>
              <a:rPr lang="en-US" b="0" i="0" u="none" strike="noStrike" baseline="0" dirty="0" smtClean="0">
                <a:latin typeface="CourierNewPSMT"/>
              </a:rPr>
              <a:t>(2) </a:t>
            </a:r>
            <a:r>
              <a:rPr lang="en-US" b="0" i="1" u="none" strike="noStrike" baseline="0" dirty="0" smtClean="0">
                <a:latin typeface="CourierNewPS-ItalicMT"/>
              </a:rPr>
              <a:t>Troubleshooting and Repair.</a:t>
            </a:r>
          </a:p>
          <a:p>
            <a:r>
              <a:rPr lang="en-US" b="0" i="0" u="none" strike="noStrike" baseline="0" dirty="0" smtClean="0">
                <a:latin typeface="CourierNewPSMT"/>
              </a:rPr>
              <a:t>(a) Listed below is the correct procedure that should be followed for</a:t>
            </a:r>
          </a:p>
          <a:p>
            <a:r>
              <a:rPr lang="en-US" b="0" i="0" u="none" strike="noStrike" baseline="0" dirty="0" smtClean="0">
                <a:latin typeface="CourierNewPSMT"/>
              </a:rPr>
              <a:t>troubleshooting and repair of the torch; specifically the malfunction:</a:t>
            </a:r>
          </a:p>
          <a:p>
            <a:r>
              <a:rPr lang="en-US" b="0" i="0" u="none" strike="noStrike" baseline="0" dirty="0" smtClean="0">
                <a:latin typeface="CourierNewPSMT"/>
              </a:rPr>
              <a:t>LEAKING VALVES</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481263" y="674688"/>
            <a:ext cx="4181475"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028343"/>
            <a:ext cx="4572000" cy="4801314"/>
          </a:xfrm>
          <a:prstGeom prst="rect">
            <a:avLst/>
          </a:prstGeom>
        </p:spPr>
        <p:txBody>
          <a:bodyPr>
            <a:spAutoFit/>
          </a:bodyPr>
          <a:lstStyle/>
          <a:p>
            <a:r>
              <a:rPr lang="en-US" dirty="0" smtClean="0"/>
              <a:t>during gas-shielded arc welding. Cotton clothing is not recommended because</a:t>
            </a:r>
          </a:p>
          <a:p>
            <a:r>
              <a:rPr lang="en-US" dirty="0" smtClean="0"/>
              <a:t>it tends to disintegrate within fourteen days, presumably because of the</a:t>
            </a:r>
          </a:p>
          <a:p>
            <a:r>
              <a:rPr lang="en-US" dirty="0" smtClean="0"/>
              <a:t>high ultraviolet radiation emitted during arc-welding and cutting.</a:t>
            </a:r>
          </a:p>
          <a:p>
            <a:r>
              <a:rPr lang="en-US" dirty="0" smtClean="0"/>
              <a:t>g. Radioactivity from </a:t>
            </a:r>
            <a:r>
              <a:rPr lang="en-US" dirty="0" err="1" smtClean="0"/>
              <a:t>Thoriated</a:t>
            </a:r>
            <a:r>
              <a:rPr lang="en-US" dirty="0" smtClean="0"/>
              <a:t> Tungsten Electrodes. Gas tungsten-arc</a:t>
            </a:r>
          </a:p>
          <a:p>
            <a:r>
              <a:rPr lang="en-US" dirty="0" smtClean="0"/>
              <a:t>welding using these electrodes may be employed with no significant hazard to</a:t>
            </a:r>
          </a:p>
          <a:p>
            <a:r>
              <a:rPr lang="en-US" dirty="0" smtClean="0"/>
              <a:t>the welder or other occupants in the immediate area. Generally, no special</a:t>
            </a:r>
          </a:p>
          <a:p>
            <a:r>
              <a:rPr lang="en-US" dirty="0" smtClean="0"/>
              <a:t>ventilation or personal protective equipment other than that specified in</a:t>
            </a:r>
          </a:p>
          <a:p>
            <a:r>
              <a:rPr lang="en-US" dirty="0" smtClean="0"/>
              <a:t>subparagraph 2h below is required for protection when welding with </a:t>
            </a:r>
            <a:r>
              <a:rPr lang="en-US" dirty="0" err="1" smtClean="0"/>
              <a:t>thoriated</a:t>
            </a:r>
            <a:endParaRPr lang="en-US" dirty="0" smtClean="0"/>
          </a:p>
          <a:p>
            <a:r>
              <a:rPr lang="en-US" dirty="0" smtClean="0"/>
              <a:t>tungsten electrodes.</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859340"/>
            <a:ext cx="4572000" cy="3139321"/>
          </a:xfrm>
          <a:prstGeom prst="rect">
            <a:avLst/>
          </a:prstGeom>
        </p:spPr>
        <p:txBody>
          <a:bodyPr>
            <a:spAutoFit/>
          </a:bodyPr>
          <a:lstStyle/>
          <a:p>
            <a:r>
              <a:rPr lang="en-US" b="0" i="0" u="none" strike="noStrike" baseline="0" dirty="0" smtClean="0">
                <a:latin typeface="CourierNewPSMT"/>
              </a:rPr>
              <a:t>Step 1. Leaking valves are caused by worn or bent valve stems, damaged</a:t>
            </a:r>
          </a:p>
          <a:p>
            <a:r>
              <a:rPr lang="en-US" b="0" i="0" u="none" strike="noStrike" baseline="0" dirty="0" smtClean="0">
                <a:latin typeface="CourierNewPSMT"/>
              </a:rPr>
              <a:t>seats, or a combination of both, and should be refaced or replaced.</a:t>
            </a:r>
          </a:p>
          <a:p>
            <a:r>
              <a:rPr lang="en-US" b="0" i="0" u="none" strike="noStrike" baseline="0" dirty="0" smtClean="0">
                <a:latin typeface="CourierNewPSMT"/>
              </a:rPr>
              <a:t>Step 2. Valves may also leak as a result of loose or worn packing. Leaks</a:t>
            </a:r>
          </a:p>
          <a:p>
            <a:r>
              <a:rPr lang="en-US" b="0" i="0" u="none" strike="noStrike" baseline="0" dirty="0" smtClean="0">
                <a:latin typeface="CourierNewPSMT"/>
              </a:rPr>
              <a:t>caused by loose packing may be corrected by tightening the packing nut.</a:t>
            </a:r>
          </a:p>
          <a:p>
            <a:r>
              <a:rPr lang="en-US" b="0" i="0" u="none" strike="noStrike" baseline="0" dirty="0" smtClean="0">
                <a:latin typeface="CourierNewPSMT"/>
              </a:rPr>
              <a:t>Worn packing must be replaced with new packing, then tightening the packing</a:t>
            </a:r>
          </a:p>
          <a:p>
            <a:r>
              <a:rPr lang="en-US" b="0" i="0" u="none" strike="noStrike" baseline="0" dirty="0" smtClean="0">
                <a:latin typeface="CourierNewPSMT"/>
              </a:rPr>
              <a:t>nut.</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889844"/>
            <a:ext cx="4572000" cy="5078313"/>
          </a:xfrm>
          <a:prstGeom prst="rect">
            <a:avLst/>
          </a:prstGeom>
        </p:spPr>
        <p:txBody>
          <a:bodyPr>
            <a:spAutoFit/>
          </a:bodyPr>
          <a:lstStyle/>
          <a:p>
            <a:r>
              <a:rPr lang="en-US" dirty="0" smtClean="0"/>
              <a:t>(b) Below is the correct procedure that would be followed for</a:t>
            </a:r>
          </a:p>
          <a:p>
            <a:r>
              <a:rPr lang="en-US" dirty="0" smtClean="0"/>
              <a:t>troubleshooting and repair of the torch; specifically the malfunction: LEAKS</a:t>
            </a:r>
          </a:p>
          <a:p>
            <a:r>
              <a:rPr lang="en-US" dirty="0" smtClean="0"/>
              <a:t>IN THE MIXING HEADS. (This condition is indicated by the popping out of the</a:t>
            </a:r>
          </a:p>
          <a:p>
            <a:r>
              <a:rPr lang="en-US" dirty="0" smtClean="0"/>
              <a:t>flame and by emission of sparks from the tip, accompanied by a squealing</a:t>
            </a:r>
          </a:p>
          <a:p>
            <a:r>
              <a:rPr lang="en-US" dirty="0" smtClean="0"/>
              <a:t>noise. Leaks in the mixing head will cause improper mixing of the oxygen</a:t>
            </a:r>
          </a:p>
          <a:p>
            <a:r>
              <a:rPr lang="en-US" dirty="0" smtClean="0"/>
              <a:t>and acetylene which will cause flashbacks, i.e., ignition and burning of the</a:t>
            </a:r>
          </a:p>
          <a:p>
            <a:r>
              <a:rPr lang="en-US" dirty="0" smtClean="0"/>
              <a:t>gases back of the mixing head in the torch tubes. A flashback causes the</a:t>
            </a:r>
          </a:p>
          <a:p>
            <a:r>
              <a:rPr lang="en-US" dirty="0" smtClean="0"/>
              <a:t>torch head and handle to suddenly become very hot. This defect is corrected</a:t>
            </a:r>
          </a:p>
          <a:p>
            <a:r>
              <a:rPr lang="en-US" dirty="0" smtClean="0"/>
              <a:t>by reaming out and trueing the mixing head seat.)</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76200"/>
            <a:ext cx="6324600" cy="6986052"/>
          </a:xfrm>
          <a:prstGeom prst="rect">
            <a:avLst/>
          </a:prstGeom>
        </p:spPr>
        <p:txBody>
          <a:bodyPr wrap="square">
            <a:spAutoFit/>
          </a:bodyPr>
          <a:lstStyle/>
          <a:p>
            <a:r>
              <a:rPr lang="en-US" b="1" i="0" u="none" strike="noStrike" baseline="0" dirty="0" smtClean="0">
                <a:latin typeface="CourierNewPS-BoldMT"/>
              </a:rPr>
              <a:t>WARNING</a:t>
            </a:r>
          </a:p>
          <a:p>
            <a:r>
              <a:rPr lang="en-US" b="0" i="0" u="none" strike="noStrike" baseline="0" dirty="0" smtClean="0">
                <a:latin typeface="CourierNewPSMT"/>
              </a:rPr>
              <a:t>Reaming out and trueing the mixing head seat should be</a:t>
            </a:r>
          </a:p>
          <a:p>
            <a:r>
              <a:rPr lang="en-US" b="0" i="0" u="none" strike="noStrike" baseline="0" dirty="0" smtClean="0">
                <a:latin typeface="CourierNewPSMT"/>
              </a:rPr>
              <a:t>done by the manufacturer because special reamers are</a:t>
            </a:r>
          </a:p>
          <a:p>
            <a:r>
              <a:rPr lang="en-US" b="0" i="0" u="none" strike="noStrike" baseline="0" dirty="0" smtClean="0">
                <a:latin typeface="CourierNewPSMT"/>
              </a:rPr>
              <a:t>required for trueing the seats.</a:t>
            </a:r>
          </a:p>
          <a:p>
            <a:r>
              <a:rPr lang="en-US" b="0" i="0" u="none" strike="noStrike" baseline="0" dirty="0" smtClean="0">
                <a:latin typeface="CourierNewPSMT"/>
              </a:rPr>
              <a:t>(c) </a:t>
            </a:r>
            <a:r>
              <a:rPr lang="en-US" b="0" i="1" u="none" strike="noStrike" baseline="0" dirty="0" smtClean="0">
                <a:latin typeface="CourierNewPS-ItalicMT"/>
              </a:rPr>
              <a:t>Troubleshooting and Repair</a:t>
            </a:r>
            <a:r>
              <a:rPr lang="en-US" b="0" i="0" u="none" strike="noStrike" baseline="0" dirty="0" smtClean="0">
                <a:latin typeface="CourierNewPSMT"/>
              </a:rPr>
              <a:t>. Listed below is the correct procedure</a:t>
            </a:r>
          </a:p>
          <a:p>
            <a:r>
              <a:rPr lang="en-US" b="0" i="0" u="none" strike="noStrike" baseline="0" dirty="0" smtClean="0">
                <a:latin typeface="CourierNewPSMT"/>
              </a:rPr>
              <a:t>that should be followed for troubleshooting and repair of the torch;</a:t>
            </a:r>
          </a:p>
          <a:p>
            <a:r>
              <a:rPr lang="en-US" b="0" i="0" u="none" strike="noStrike" baseline="0" dirty="0" smtClean="0">
                <a:latin typeface="CourierNewPSMT"/>
              </a:rPr>
              <a:t>specifically the malfunction: CLOGGED TIPS AND TUBES.</a:t>
            </a:r>
          </a:p>
          <a:p>
            <a:r>
              <a:rPr lang="en-US" b="0" i="0" u="none" strike="noStrike" baseline="0" dirty="0" smtClean="0">
                <a:latin typeface="CourierNewPSMT"/>
              </a:rPr>
              <a:t>Step 1. This condition is the result of carbon deposits caused by</a:t>
            </a:r>
          </a:p>
          <a:p>
            <a:r>
              <a:rPr lang="en-US" b="0" i="0" u="none" strike="noStrike" baseline="0" dirty="0" smtClean="0">
                <a:latin typeface="CourierNewPSMT"/>
              </a:rPr>
              <a:t>flashbacks, or backfire, or by the presence of foreign matter that has</a:t>
            </a:r>
          </a:p>
          <a:p>
            <a:r>
              <a:rPr lang="en-US" b="0" i="0" u="none" strike="noStrike" baseline="0" dirty="0" smtClean="0">
                <a:latin typeface="CourierNewPSMT"/>
              </a:rPr>
              <a:t>entered the tubes through the hoses. If the tubes or tips are clogged,</a:t>
            </a:r>
          </a:p>
          <a:p>
            <a:r>
              <a:rPr lang="en-US" b="0" i="0" u="none" strike="noStrike" baseline="0" dirty="0" smtClean="0">
                <a:latin typeface="CourierNewPSMT"/>
              </a:rPr>
              <a:t>greater working pressures will be needed to produce the flame required for a</a:t>
            </a:r>
          </a:p>
          <a:p>
            <a:r>
              <a:rPr lang="en-US" b="0" i="0" u="none" strike="noStrike" baseline="0" dirty="0" smtClean="0">
                <a:latin typeface="CourierNewPSMT"/>
              </a:rPr>
              <a:t>given tip. The flame produced will be distorted. To correct this</a:t>
            </a:r>
          </a:p>
          <a:p>
            <a:r>
              <a:rPr lang="en-US" b="0" i="0" u="none" strike="noStrike" baseline="0" dirty="0" smtClean="0">
                <a:latin typeface="CourierNewPSMT"/>
              </a:rPr>
              <a:t>condition, the torch should be disassembled so that the tip, mixing head</a:t>
            </a:r>
          </a:p>
          <a:p>
            <a:r>
              <a:rPr lang="en-US" b="0" i="0" u="none" strike="noStrike" baseline="0" dirty="0" smtClean="0">
                <a:latin typeface="CourierNewPSMT"/>
              </a:rPr>
              <a:t>valves, and hose can be cleaned and blown out with compressed air at a</a:t>
            </a:r>
          </a:p>
          <a:p>
            <a:r>
              <a:rPr lang="en-US" b="0" i="0" u="none" strike="noStrike" baseline="0" dirty="0" smtClean="0">
                <a:latin typeface="CourierNewPSMT"/>
              </a:rPr>
              <a:t>pressure of 20 to 30 psi.</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2413338"/>
            <a:ext cx="4572000" cy="2031325"/>
          </a:xfrm>
          <a:prstGeom prst="rect">
            <a:avLst/>
          </a:prstGeom>
        </p:spPr>
        <p:txBody>
          <a:bodyPr>
            <a:spAutoFit/>
          </a:bodyPr>
          <a:lstStyle/>
          <a:p>
            <a:r>
              <a:rPr lang="en-US" b="0" i="0" u="none" strike="noStrike" baseline="0" dirty="0" smtClean="0">
                <a:latin typeface="CourierNewPSMT"/>
              </a:rPr>
              <a:t>Step 2. The tip and mixing head should be cleaned either with a cleaning</a:t>
            </a:r>
          </a:p>
          <a:p>
            <a:r>
              <a:rPr lang="en-US" b="0" i="0" u="none" strike="noStrike" baseline="0" dirty="0" smtClean="0">
                <a:latin typeface="CourierNewPSMT"/>
              </a:rPr>
              <a:t>drill of the proper size or with soft copper or brass wire, and then blown</a:t>
            </a:r>
          </a:p>
          <a:p>
            <a:r>
              <a:rPr lang="en-US" b="0" i="0" u="none" strike="noStrike" baseline="0" dirty="0" smtClean="0">
                <a:latin typeface="CourierNewPSMT"/>
              </a:rPr>
              <a:t>out with compressed air. The cleaning drills should be approximately one</a:t>
            </a:r>
          </a:p>
          <a:p>
            <a:r>
              <a:rPr lang="en-US" b="0" i="0" u="none" strike="noStrike" baseline="0" dirty="0" smtClean="0">
                <a:latin typeface="CourierNewPSMT"/>
              </a:rPr>
              <a:t>drill size smaller than the tip orifice.</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76200"/>
            <a:ext cx="6629400" cy="5632311"/>
          </a:xfrm>
          <a:prstGeom prst="rect">
            <a:avLst/>
          </a:prstGeom>
        </p:spPr>
        <p:txBody>
          <a:bodyPr wrap="square">
            <a:spAutoFit/>
          </a:bodyPr>
          <a:lstStyle/>
          <a:p>
            <a:r>
              <a:rPr lang="en-US" b="0" i="0" u="none" strike="noStrike" baseline="0" dirty="0" smtClean="0">
                <a:latin typeface="CourierNewPSMT"/>
              </a:rPr>
              <a:t>3. Electric Arc Welding Equipment</a:t>
            </a:r>
          </a:p>
          <a:p>
            <a:r>
              <a:rPr lang="en-US" b="0" i="0" u="none" strike="noStrike" baseline="0" dirty="0" smtClean="0">
                <a:latin typeface="CourierNewPSMT"/>
              </a:rPr>
              <a:t>a. </a:t>
            </a:r>
            <a:r>
              <a:rPr lang="en-US" b="0" i="1" u="none" strike="noStrike" baseline="0" dirty="0" smtClean="0">
                <a:latin typeface="CourierNewPS-ItalicMT"/>
              </a:rPr>
              <a:t>General</a:t>
            </a:r>
            <a:r>
              <a:rPr lang="en-US" b="0" i="0" u="none" strike="noStrike" baseline="0" dirty="0" smtClean="0">
                <a:latin typeface="CourierNewPSMT"/>
              </a:rPr>
              <a:t>. Electric arc welding equipment includes that equipment used for metal-arc, gas tungsten arc (TIG) and metal inert gas (MIG) welding operations. This equipment is contained in the Welding Shop, Trailer Mounted, Model 491996, which is allocated to IDS and IGS maintenance units</a:t>
            </a:r>
          </a:p>
          <a:p>
            <a:r>
              <a:rPr lang="en-US" b="0" i="0" u="none" strike="noStrike" baseline="0" dirty="0" smtClean="0">
                <a:latin typeface="CourierNewPSMT"/>
              </a:rPr>
              <a:t>in the field. This shop set provides the unit with the capability to</a:t>
            </a:r>
          </a:p>
          <a:p>
            <a:r>
              <a:rPr lang="en-US" b="0" i="0" u="none" strike="noStrike" baseline="0" dirty="0" smtClean="0">
                <a:latin typeface="CourierNewPSMT"/>
              </a:rPr>
              <a:t>perform </a:t>
            </a:r>
            <a:r>
              <a:rPr lang="en-US" b="0" i="0" u="none" strike="noStrike" baseline="0" dirty="0" err="1" smtClean="0">
                <a:latin typeface="CourierNewPSMT"/>
              </a:rPr>
              <a:t>oxycetylene</a:t>
            </a:r>
            <a:r>
              <a:rPr lang="en-US" b="0" i="0" u="none" strike="noStrike" baseline="0" dirty="0" smtClean="0">
                <a:latin typeface="CourierNewPSMT"/>
              </a:rPr>
              <a:t> welding and cutting; shielded metal arc welding; gas metal arc welding; flux core arc welding; gas tungsten arc welding; and metal air carbon arc cutting. The welding shop tool boxes contain all of</a:t>
            </a:r>
          </a:p>
          <a:p>
            <a:r>
              <a:rPr lang="en-US" b="0" i="0" u="none" strike="noStrike" baseline="0" dirty="0" smtClean="0">
                <a:latin typeface="CourierNewPSMT"/>
              </a:rPr>
              <a:t>the equipment necessary to perform these welding and cutting operations, and</a:t>
            </a:r>
          </a:p>
          <a:p>
            <a:r>
              <a:rPr lang="en-US" b="0" i="0" u="none" strike="noStrike" baseline="0" dirty="0" smtClean="0">
                <a:latin typeface="CourierNewPSMT"/>
              </a:rPr>
              <a:t>the necessary </a:t>
            </a:r>
            <a:r>
              <a:rPr lang="en-US" b="0" i="0" u="none" strike="noStrike" baseline="0" dirty="0" err="1" smtClean="0">
                <a:latin typeface="CourierNewPSMT"/>
              </a:rPr>
              <a:t>handtools</a:t>
            </a:r>
            <a:r>
              <a:rPr lang="en-US" b="0" i="0" u="none" strike="noStrike" baseline="0" dirty="0" smtClean="0">
                <a:latin typeface="CourierNewPSMT"/>
              </a:rPr>
              <a:t>. The following paragraph describes the</a:t>
            </a:r>
          </a:p>
          <a:p>
            <a:r>
              <a:rPr lang="en-US" b="0" i="0" u="none" strike="noStrike" baseline="0" dirty="0" smtClean="0">
                <a:latin typeface="CourierNewPSMT"/>
              </a:rPr>
              <a:t>troubleshooting and repair procedures for the welding machine, which is the</a:t>
            </a:r>
          </a:p>
          <a:p>
            <a:r>
              <a:rPr lang="en-US" b="0" i="0" u="none" strike="noStrike" baseline="0" dirty="0" smtClean="0">
                <a:latin typeface="CourierNewPSMT"/>
              </a:rPr>
              <a:t>electrical power source, and for the MIG welding gun and wire feeder.</a:t>
            </a:r>
          </a:p>
          <a:p>
            <a:r>
              <a:rPr lang="en-US" b="0" i="0" u="none" strike="noStrike" baseline="0" dirty="0" smtClean="0">
                <a:latin typeface="CourierNewPSMT"/>
              </a:rPr>
              <a:t>b. </a:t>
            </a:r>
            <a:r>
              <a:rPr lang="en-US" b="0" i="1" u="none" strike="noStrike" baseline="0" dirty="0" smtClean="0">
                <a:latin typeface="CourierNewPS-ItalicMT"/>
              </a:rPr>
              <a:t>Welding Machine Model: DCC-353-P</a:t>
            </a:r>
            <a:r>
              <a:rPr lang="en-US" b="0" i="0" u="none" strike="noStrike" baseline="0" dirty="0" smtClean="0">
                <a:latin typeface="CourierNewPSMT"/>
              </a:rPr>
              <a:t>, figure 14.</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663" y="2074863"/>
            <a:ext cx="463867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474345"/>
            <a:ext cx="4572000" cy="5909310"/>
          </a:xfrm>
          <a:prstGeom prst="rect">
            <a:avLst/>
          </a:prstGeom>
        </p:spPr>
        <p:txBody>
          <a:bodyPr>
            <a:spAutoFit/>
          </a:bodyPr>
          <a:lstStyle/>
          <a:p>
            <a:r>
              <a:rPr lang="en-US" b="0" i="0" u="none" strike="noStrike" baseline="0" dirty="0" smtClean="0">
                <a:latin typeface="CourierNewPSMT"/>
              </a:rPr>
              <a:t>(1) </a:t>
            </a:r>
            <a:r>
              <a:rPr lang="en-US" b="0" i="1" u="none" strike="noStrike" baseline="0" dirty="0" smtClean="0">
                <a:latin typeface="CourierNewPS-ItalicMT"/>
              </a:rPr>
              <a:t>General</a:t>
            </a:r>
            <a:r>
              <a:rPr lang="en-US" b="0" i="0" u="none" strike="noStrike" baseline="0" dirty="0" smtClean="0">
                <a:latin typeface="CourierNewPSMT"/>
              </a:rPr>
              <a:t>. This welding machine, also referred to as the welding</a:t>
            </a:r>
          </a:p>
          <a:p>
            <a:r>
              <a:rPr lang="en-US" b="0" i="0" u="none" strike="noStrike" baseline="0" dirty="0" smtClean="0">
                <a:latin typeface="CourierNewPSMT"/>
              </a:rPr>
              <a:t>generator, has a 350 ampere, constant current/constant voltage, diesel</a:t>
            </a:r>
          </a:p>
          <a:p>
            <a:r>
              <a:rPr lang="en-US" b="0" i="0" u="none" strike="noStrike" baseline="0" dirty="0" smtClean="0">
                <a:latin typeface="CourierNewPSMT"/>
              </a:rPr>
              <a:t>engine driven generator, and is a self-contained unit mounted on a welded</a:t>
            </a:r>
          </a:p>
          <a:p>
            <a:r>
              <a:rPr lang="en-US" b="0" i="0" u="none" strike="noStrike" baseline="0" dirty="0" smtClean="0">
                <a:latin typeface="CourierNewPSMT"/>
              </a:rPr>
              <a:t>steel frame. The unit is a single-operator system designed for constant</a:t>
            </a:r>
          </a:p>
          <a:p>
            <a:r>
              <a:rPr lang="en-US" b="0" i="0" u="none" strike="noStrike" baseline="0" dirty="0" smtClean="0">
                <a:latin typeface="CourierNewPSMT"/>
              </a:rPr>
              <a:t>current or constant voltage welding. The unit is covered by a sheet metal</a:t>
            </a:r>
          </a:p>
          <a:p>
            <a:r>
              <a:rPr lang="en-US" b="0" i="0" u="none" strike="noStrike" baseline="0" dirty="0" smtClean="0">
                <a:latin typeface="CourierNewPSMT"/>
              </a:rPr>
              <a:t>canopy bolted directly to the frame. The control panel is at the generator</a:t>
            </a:r>
          </a:p>
          <a:p>
            <a:r>
              <a:rPr lang="en-US" b="0" i="0" u="none" strike="noStrike" baseline="0" dirty="0" smtClean="0">
                <a:latin typeface="CourierNewPSMT"/>
              </a:rPr>
              <a:t>end of the unit. The engine used in this unit is a water-cooled industrial</a:t>
            </a:r>
          </a:p>
          <a:p>
            <a:r>
              <a:rPr lang="en-US" b="0" i="0" u="none" strike="noStrike" baseline="0" dirty="0" smtClean="0">
                <a:latin typeface="CourierNewPSMT"/>
              </a:rPr>
              <a:t>diesel engine. It is directly coupled to the welding generator shaft by a</a:t>
            </a:r>
          </a:p>
          <a:p>
            <a:r>
              <a:rPr lang="en-US" b="0" i="0" u="none" strike="noStrike" baseline="0" dirty="0" smtClean="0">
                <a:latin typeface="CourierNewPSMT"/>
              </a:rPr>
              <a:t>flexible coupling. The following subparagraphs describe the operation, and</a:t>
            </a:r>
          </a:p>
          <a:p>
            <a:r>
              <a:rPr lang="en-US" b="0" i="0" u="none" strike="noStrike" baseline="0" dirty="0" smtClean="0">
                <a:latin typeface="CourierNewPSMT"/>
              </a:rPr>
              <a:t>troubleshooting and repair procedures for one malfunction of the welding</a:t>
            </a:r>
          </a:p>
          <a:p>
            <a:r>
              <a:rPr lang="en-US" b="0" i="0" u="none" strike="noStrike" baseline="0" dirty="0" smtClean="0">
                <a:latin typeface="CourierNewPSMT"/>
              </a:rPr>
              <a:t>generator</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474345"/>
            <a:ext cx="4572000" cy="5909310"/>
          </a:xfrm>
          <a:prstGeom prst="rect">
            <a:avLst/>
          </a:prstGeom>
        </p:spPr>
        <p:txBody>
          <a:bodyPr>
            <a:spAutoFit/>
          </a:bodyPr>
          <a:lstStyle/>
          <a:p>
            <a:r>
              <a:rPr lang="en-US" b="0" i="0" u="none" strike="noStrike" baseline="0" dirty="0" smtClean="0">
                <a:latin typeface="CourierNewPSMT"/>
              </a:rPr>
              <a:t>(2) </a:t>
            </a:r>
            <a:r>
              <a:rPr lang="en-US" b="0" i="1" u="none" strike="noStrike" baseline="0" dirty="0" smtClean="0">
                <a:latin typeface="CourierNewPS-ItalicMT"/>
              </a:rPr>
              <a:t>Operation</a:t>
            </a:r>
            <a:r>
              <a:rPr lang="en-US" b="0" i="0" u="none" strike="noStrike" baseline="0" dirty="0" smtClean="0">
                <a:latin typeface="CourierNewPSMT"/>
              </a:rPr>
              <a:t>.</a:t>
            </a:r>
          </a:p>
          <a:p>
            <a:r>
              <a:rPr lang="en-US" b="0" i="0" u="none" strike="noStrike" baseline="0" dirty="0" smtClean="0">
                <a:latin typeface="CourierNewPSMT"/>
              </a:rPr>
              <a:t>(a) </a:t>
            </a:r>
            <a:r>
              <a:rPr lang="en-US" b="0" i="1" u="none" strike="noStrike" baseline="0" dirty="0" smtClean="0">
                <a:latin typeface="CourierNewPS-ItalicMT"/>
              </a:rPr>
              <a:t>IGNITION Switch </a:t>
            </a:r>
            <a:r>
              <a:rPr lang="en-US" b="0" i="0" u="none" strike="noStrike" baseline="0" dirty="0" smtClean="0">
                <a:latin typeface="CourierNewPSMT"/>
              </a:rPr>
              <a:t>(1)(figure 15 on the following page). The diesel</a:t>
            </a:r>
          </a:p>
          <a:p>
            <a:r>
              <a:rPr lang="en-US" b="0" i="0" u="none" strike="noStrike" baseline="0" dirty="0" smtClean="0">
                <a:latin typeface="CourierNewPSMT"/>
              </a:rPr>
              <a:t>engine starter motor is actuated by this switch. The engine should not be</a:t>
            </a:r>
          </a:p>
          <a:p>
            <a:r>
              <a:rPr lang="en-US" b="0" i="0" u="none" strike="noStrike" baseline="0" dirty="0" smtClean="0">
                <a:latin typeface="CourierNewPSMT"/>
              </a:rPr>
              <a:t>cranked for more than 15 seconds continuously. If it is necessary to crank</a:t>
            </a:r>
          </a:p>
          <a:p>
            <a:r>
              <a:rPr lang="en-US" b="0" i="0" u="none" strike="noStrike" baseline="0" dirty="0" smtClean="0">
                <a:latin typeface="CourierNewPSMT"/>
              </a:rPr>
              <a:t>the engine more than one time, check the starter motor for temperature.</a:t>
            </a:r>
          </a:p>
          <a:p>
            <a:r>
              <a:rPr lang="en-US" b="0" i="0" u="none" strike="noStrike" baseline="0" dirty="0" smtClean="0">
                <a:latin typeface="CourierNewPSMT"/>
              </a:rPr>
              <a:t>Allow the starter motor to cool before energizing again.</a:t>
            </a:r>
          </a:p>
          <a:p>
            <a:r>
              <a:rPr lang="en-US" b="0" i="0" u="none" strike="noStrike" baseline="0" dirty="0" smtClean="0">
                <a:latin typeface="CourierNewPSMT"/>
              </a:rPr>
              <a:t>(b) </a:t>
            </a:r>
            <a:r>
              <a:rPr lang="en-US" b="0" i="1" u="none" strike="noStrike" baseline="0" dirty="0" smtClean="0">
                <a:latin typeface="CourierNewPS-ItalicMT"/>
              </a:rPr>
              <a:t>THROTTLE </a:t>
            </a:r>
            <a:r>
              <a:rPr lang="en-US" b="0" i="0" u="none" strike="noStrike" baseline="0" dirty="0" smtClean="0">
                <a:latin typeface="CourierNewPSMT"/>
              </a:rPr>
              <a:t>(2). This control varies the engine speed. When the</a:t>
            </a:r>
          </a:p>
          <a:p>
            <a:r>
              <a:rPr lang="en-US" b="0" i="0" u="none" strike="noStrike" baseline="0" dirty="0" smtClean="0">
                <a:latin typeface="CourierNewPSMT"/>
              </a:rPr>
              <a:t>throttle is fully pushed in, the engine operates at an idle, and when the</a:t>
            </a:r>
          </a:p>
          <a:p>
            <a:r>
              <a:rPr lang="en-US" b="0" i="0" u="none" strike="noStrike" baseline="0" dirty="0" smtClean="0">
                <a:latin typeface="CourierNewPSMT"/>
              </a:rPr>
              <a:t>throttle is fully pulled out, the engine runs at an operating speed of 1800</a:t>
            </a:r>
          </a:p>
          <a:p>
            <a:r>
              <a:rPr lang="en-US" b="0" i="0" u="none" strike="noStrike" baseline="0" dirty="0" smtClean="0">
                <a:latin typeface="CourierNewPSMT"/>
              </a:rPr>
              <a:t>rpm (revolutions per minute). The throttle may be locked in any position by</a:t>
            </a:r>
          </a:p>
          <a:p>
            <a:r>
              <a:rPr lang="en-US" b="0" i="0" u="none" strike="noStrike" baseline="0" dirty="0" smtClean="0">
                <a:latin typeface="CourierNewPSMT"/>
              </a:rPr>
              <a:t>twisting 1/4 turn clockwise. To unlock, twist counterclockwise</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166843"/>
            <a:ext cx="4572000" cy="4524315"/>
          </a:xfrm>
          <a:prstGeom prst="rect">
            <a:avLst/>
          </a:prstGeom>
        </p:spPr>
        <p:txBody>
          <a:bodyPr>
            <a:spAutoFit/>
          </a:bodyPr>
          <a:lstStyle/>
          <a:p>
            <a:r>
              <a:rPr lang="en-US" b="0" i="0" u="none" strike="noStrike" baseline="0" dirty="0" smtClean="0">
                <a:latin typeface="CourierNewPSMT"/>
              </a:rPr>
              <a:t>(c) </a:t>
            </a:r>
            <a:r>
              <a:rPr lang="en-US" b="0" i="1" u="none" strike="noStrike" baseline="0" dirty="0" smtClean="0">
                <a:latin typeface="CourierNewPS-ItalicMT"/>
              </a:rPr>
              <a:t>ETHER START Pushbutton </a:t>
            </a:r>
            <a:r>
              <a:rPr lang="en-US" b="0" i="0" u="none" strike="noStrike" baseline="0" dirty="0" smtClean="0">
                <a:latin typeface="CourierNewPSMT"/>
              </a:rPr>
              <a:t>(3). This pushbutton activates an aerosol</a:t>
            </a:r>
          </a:p>
          <a:p>
            <a:r>
              <a:rPr lang="en-US" b="0" i="0" u="none" strike="noStrike" baseline="0" dirty="0" smtClean="0">
                <a:latin typeface="CourierNewPSMT"/>
              </a:rPr>
              <a:t>container of diesel engine starting solution. The ether solution is</a:t>
            </a:r>
          </a:p>
          <a:p>
            <a:r>
              <a:rPr lang="en-US" b="0" i="0" u="none" strike="noStrike" baseline="0" dirty="0" smtClean="0">
                <a:latin typeface="CourierNewPSMT"/>
              </a:rPr>
              <a:t>injected into the intake manifold of the diesel engine to aid in starting.</a:t>
            </a:r>
          </a:p>
          <a:p>
            <a:r>
              <a:rPr lang="en-US" b="0" i="0" u="none" strike="noStrike" baseline="0" dirty="0" smtClean="0">
                <a:latin typeface="CourierNewPSMT"/>
              </a:rPr>
              <a:t>(d) </a:t>
            </a:r>
            <a:r>
              <a:rPr lang="en-US" b="0" i="1" u="none" strike="noStrike" baseline="0" dirty="0" smtClean="0">
                <a:latin typeface="CourierNewPS-ItalicMT"/>
              </a:rPr>
              <a:t>OIL PRESSURE Gage </a:t>
            </a:r>
            <a:r>
              <a:rPr lang="en-US" b="0" i="0" u="none" strike="noStrike" baseline="0" dirty="0" smtClean="0">
                <a:latin typeface="CourierNewPSMT"/>
              </a:rPr>
              <a:t>(4). This gage indicates the oil pressure of the</a:t>
            </a:r>
          </a:p>
          <a:p>
            <a:r>
              <a:rPr lang="en-US" b="0" i="0" u="none" strike="noStrike" baseline="0" dirty="0" smtClean="0">
                <a:latin typeface="CourierNewPSMT"/>
              </a:rPr>
              <a:t>engine. The scale is 0 to 75 psi. At 1800 rpm, the oil pressure should</a:t>
            </a:r>
          </a:p>
          <a:p>
            <a:r>
              <a:rPr lang="en-US" b="0" i="0" u="none" strike="noStrike" baseline="0" dirty="0" smtClean="0">
                <a:latin typeface="CourierNewPSMT"/>
              </a:rPr>
              <a:t>read 38 to 43 psi after the engine is at operating temperature.</a:t>
            </a:r>
          </a:p>
          <a:p>
            <a:r>
              <a:rPr lang="en-US" b="0" i="0" u="none" strike="noStrike" baseline="0" dirty="0" smtClean="0">
                <a:latin typeface="CourierNewPSMT"/>
              </a:rPr>
              <a:t>(e) </a:t>
            </a:r>
            <a:r>
              <a:rPr lang="en-US" b="0" i="1" u="none" strike="noStrike" baseline="0" dirty="0" smtClean="0">
                <a:latin typeface="CourierNewPS-ItalicMT"/>
              </a:rPr>
              <a:t>WATER TEMPERATURE Gage </a:t>
            </a:r>
            <a:r>
              <a:rPr lang="en-US" b="0" i="0" u="none" strike="noStrike" baseline="0" dirty="0" smtClean="0">
                <a:latin typeface="CourierNewPSMT"/>
              </a:rPr>
              <a:t>(5). This gage indicates the temperature of</a:t>
            </a:r>
          </a:p>
          <a:p>
            <a:r>
              <a:rPr lang="en-US" b="0" i="0" u="none" strike="noStrike" baseline="0" dirty="0" smtClean="0">
                <a:latin typeface="CourierNewPSMT"/>
              </a:rPr>
              <a:t>the engine coolant. The most efficient operating temperature of the</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612845"/>
            <a:ext cx="4572000" cy="5632311"/>
          </a:xfrm>
          <a:prstGeom prst="rect">
            <a:avLst/>
          </a:prstGeom>
        </p:spPr>
        <p:txBody>
          <a:bodyPr>
            <a:spAutoFit/>
          </a:bodyPr>
          <a:lstStyle/>
          <a:p>
            <a:r>
              <a:rPr lang="en-US" b="0" i="0" u="none" strike="noStrike" baseline="0" dirty="0" smtClean="0">
                <a:latin typeface="CourierNewPSMT"/>
              </a:rPr>
              <a:t>engine is 195˚ to 210° F. The engine temperature should not exceed 230° as</a:t>
            </a:r>
          </a:p>
          <a:p>
            <a:r>
              <a:rPr lang="en-US" b="0" i="0" u="none" strike="noStrike" baseline="0" dirty="0" smtClean="0">
                <a:latin typeface="CourierNewPSMT"/>
              </a:rPr>
              <a:t>the lubricating capability of the oil deteriorates rapidly above this</a:t>
            </a:r>
          </a:p>
          <a:p>
            <a:r>
              <a:rPr lang="en-US" b="0" i="0" u="none" strike="noStrike" baseline="0" dirty="0" smtClean="0">
                <a:latin typeface="CourierNewPSMT"/>
              </a:rPr>
              <a:t>temperature.</a:t>
            </a:r>
          </a:p>
          <a:p>
            <a:r>
              <a:rPr lang="en-US" b="0" i="0" u="none" strike="noStrike" baseline="0" dirty="0" smtClean="0">
                <a:latin typeface="CourierNewPSMT"/>
              </a:rPr>
              <a:t>(f) </a:t>
            </a:r>
            <a:r>
              <a:rPr lang="en-US" b="0" i="1" u="none" strike="noStrike" baseline="0" dirty="0" smtClean="0">
                <a:latin typeface="CourierNewPS-ItalicMT"/>
              </a:rPr>
              <a:t>BATTERY AMMETER </a:t>
            </a:r>
            <a:r>
              <a:rPr lang="en-US" b="0" i="0" u="none" strike="noStrike" baseline="0" dirty="0" smtClean="0">
                <a:latin typeface="CourierNewPSMT"/>
              </a:rPr>
              <a:t>(6)(figure 15). This meter indicates the charge or</a:t>
            </a:r>
          </a:p>
          <a:p>
            <a:r>
              <a:rPr lang="en-US" b="0" i="0" u="none" strike="noStrike" baseline="0" dirty="0" smtClean="0">
                <a:latin typeface="CourierNewPSMT"/>
              </a:rPr>
              <a:t>discharge current through the battery for all engine electrical requirements</a:t>
            </a:r>
          </a:p>
          <a:p>
            <a:r>
              <a:rPr lang="en-US" b="0" i="0" u="none" strike="noStrike" baseline="0" dirty="0" smtClean="0">
                <a:latin typeface="CourierNewPSMT"/>
              </a:rPr>
              <a:t>except for the starter. Under normal operating conditions, the BATTERY</a:t>
            </a:r>
          </a:p>
          <a:p>
            <a:r>
              <a:rPr lang="en-US" b="0" i="0" u="none" strike="noStrike" baseline="0" dirty="0" smtClean="0">
                <a:latin typeface="CourierNewPSMT"/>
              </a:rPr>
              <a:t>AMMETER should indicate 5 to 10 amperes positive. If the battery has been</a:t>
            </a:r>
          </a:p>
          <a:p>
            <a:r>
              <a:rPr lang="en-US" b="0" i="0" u="none" strike="noStrike" baseline="0" dirty="0" smtClean="0">
                <a:latin typeface="CourierNewPSMT"/>
              </a:rPr>
              <a:t>damaged or heavily discharged, the meter will indicate much greater current.</a:t>
            </a:r>
          </a:p>
          <a:p>
            <a:r>
              <a:rPr lang="en-US" b="0" i="0" u="none" strike="noStrike" baseline="0" dirty="0" smtClean="0">
                <a:latin typeface="CourierNewPSMT"/>
              </a:rPr>
              <a:t>(g) </a:t>
            </a:r>
            <a:r>
              <a:rPr lang="en-US" b="0" i="1" u="none" strike="noStrike" baseline="0" dirty="0" smtClean="0">
                <a:latin typeface="CourierNewPS-ItalicMT"/>
              </a:rPr>
              <a:t>CONTROL Receptacle </a:t>
            </a:r>
            <a:r>
              <a:rPr lang="en-US" b="0" i="0" u="none" strike="noStrike" baseline="0" dirty="0" smtClean="0">
                <a:latin typeface="CourierNewPSMT"/>
              </a:rPr>
              <a:t>(7). When the welding machine is used with a</a:t>
            </a:r>
          </a:p>
          <a:p>
            <a:r>
              <a:rPr lang="en-US" b="0" i="0" u="none" strike="noStrike" baseline="0" dirty="0" smtClean="0">
                <a:latin typeface="CourierNewPSMT"/>
              </a:rPr>
              <a:t>wire electrode feeder, the control and power connections to the wire feeder</a:t>
            </a:r>
          </a:p>
          <a:p>
            <a:r>
              <a:rPr lang="en-US" b="0" i="0" u="none" strike="noStrike" baseline="0" dirty="0" smtClean="0">
                <a:latin typeface="CourierNewPSMT"/>
              </a:rPr>
              <a:t>are made to this receptacle.</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305342"/>
            <a:ext cx="4572000" cy="4247317"/>
          </a:xfrm>
          <a:prstGeom prst="rect">
            <a:avLst/>
          </a:prstGeom>
        </p:spPr>
        <p:txBody>
          <a:bodyPr>
            <a:spAutoFit/>
          </a:bodyPr>
          <a:lstStyle/>
          <a:p>
            <a:r>
              <a:rPr lang="en-US" dirty="0" smtClean="0"/>
              <a:t>h. Metal Fumes. The physiological response from exposure to metal fumes</a:t>
            </a:r>
          </a:p>
          <a:p>
            <a:r>
              <a:rPr lang="en-US" dirty="0" smtClean="0"/>
              <a:t>will vary depending upon the metal being welded. Therefore, proper</a:t>
            </a:r>
          </a:p>
          <a:p>
            <a:r>
              <a:rPr lang="en-US" dirty="0" smtClean="0"/>
              <a:t>ventilation and respiratory equipment, as described in subparagraph 2i</a:t>
            </a:r>
          </a:p>
          <a:p>
            <a:r>
              <a:rPr lang="en-US" dirty="0" smtClean="0"/>
              <a:t>below, must be employed to prevent hazardous exposure to these fumes.</a:t>
            </a:r>
          </a:p>
          <a:p>
            <a:r>
              <a:rPr lang="en-US" dirty="0" err="1" smtClean="0"/>
              <a:t>i</a:t>
            </a:r>
            <a:r>
              <a:rPr lang="en-US" dirty="0" smtClean="0"/>
              <a:t>. Protective Measures. To protect the welder and other personnel in the</a:t>
            </a:r>
          </a:p>
          <a:p>
            <a:r>
              <a:rPr lang="en-US" dirty="0" smtClean="0"/>
              <a:t>vicinity of the welding area from the effects of the hazards discussed in</a:t>
            </a:r>
          </a:p>
          <a:p>
            <a:r>
              <a:rPr lang="en-US" dirty="0" smtClean="0"/>
              <a:t>subparagraphs 2b through 2h above, the following protective measures are</a:t>
            </a:r>
          </a:p>
          <a:p>
            <a:r>
              <a:rPr lang="en-US" dirty="0" smtClean="0"/>
              <a:t>recommended</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813" y="555666"/>
            <a:ext cx="6224132" cy="5464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166843"/>
            <a:ext cx="4572000" cy="4524315"/>
          </a:xfrm>
          <a:prstGeom prst="rect">
            <a:avLst/>
          </a:prstGeom>
        </p:spPr>
        <p:txBody>
          <a:bodyPr>
            <a:spAutoFit/>
          </a:bodyPr>
          <a:lstStyle/>
          <a:p>
            <a:r>
              <a:rPr lang="en-US" b="1" i="0" u="none" strike="noStrike" baseline="0" dirty="0" smtClean="0">
                <a:latin typeface="CourierNewPS-BoldMT"/>
              </a:rPr>
              <a:t>CAUTION</a:t>
            </a:r>
          </a:p>
          <a:p>
            <a:r>
              <a:rPr lang="en-US" b="0" i="0" u="none" strike="noStrike" baseline="0" dirty="0" smtClean="0">
                <a:latin typeface="CourierNewPSMT"/>
              </a:rPr>
              <a:t>If wire feeders are connected to this unit, be sure</a:t>
            </a:r>
          </a:p>
          <a:p>
            <a:r>
              <a:rPr lang="en-US" b="0" i="0" u="none" strike="noStrike" baseline="0" dirty="0" smtClean="0">
                <a:latin typeface="CourierNewPSMT"/>
              </a:rPr>
              <a:t>the electrical wiring and functions of such a unit are</a:t>
            </a:r>
          </a:p>
          <a:p>
            <a:r>
              <a:rPr lang="en-US" b="0" i="0" u="none" strike="noStrike" baseline="0" dirty="0" smtClean="0">
                <a:latin typeface="CourierNewPSMT"/>
              </a:rPr>
              <a:t>compatible, otherwise damage to the generator circuit</a:t>
            </a:r>
          </a:p>
          <a:p>
            <a:r>
              <a:rPr lang="en-US" b="0" i="0" u="none" strike="noStrike" baseline="0" dirty="0" smtClean="0">
                <a:latin typeface="CourierNewPSMT"/>
              </a:rPr>
              <a:t>and the wire feeder may occur.</a:t>
            </a:r>
          </a:p>
          <a:p>
            <a:r>
              <a:rPr lang="en-US" b="0" i="0" u="none" strike="noStrike" baseline="0" dirty="0" smtClean="0">
                <a:latin typeface="CourierNewPSMT"/>
              </a:rPr>
              <a:t>(h) </a:t>
            </a:r>
            <a:r>
              <a:rPr lang="en-US" b="0" i="1" u="none" strike="noStrike" baseline="0" dirty="0" smtClean="0">
                <a:latin typeface="CourierNewPS-ItalicMT"/>
              </a:rPr>
              <a:t>COURSE CURRENT CONTROL </a:t>
            </a:r>
            <a:r>
              <a:rPr lang="en-US" b="0" i="0" u="none" strike="noStrike" baseline="0" dirty="0" smtClean="0">
                <a:latin typeface="CourierNewPSMT"/>
              </a:rPr>
              <a:t>(8)(figure 15 on the previous page). This</a:t>
            </a:r>
          </a:p>
          <a:p>
            <a:r>
              <a:rPr lang="en-US" b="0" i="0" u="none" strike="noStrike" baseline="0" dirty="0" smtClean="0">
                <a:latin typeface="CourierNewPSMT"/>
              </a:rPr>
              <a:t>control has five detent current control positions and is used in the</a:t>
            </a:r>
          </a:p>
          <a:p>
            <a:r>
              <a:rPr lang="en-US" b="0" i="0" u="none" strike="noStrike" baseline="0" dirty="0" smtClean="0">
                <a:latin typeface="CourierNewPSMT"/>
              </a:rPr>
              <a:t>constant current mode only. Clockwise rotation increases current;</a:t>
            </a:r>
          </a:p>
          <a:p>
            <a:r>
              <a:rPr lang="en-US" b="0" i="0" u="none" strike="noStrike" baseline="0" dirty="0" smtClean="0">
                <a:latin typeface="CourierNewPSMT"/>
              </a:rPr>
              <a:t>counterclockwise rotation decreases current.</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751344"/>
            <a:ext cx="4572000" cy="5355312"/>
          </a:xfrm>
          <a:prstGeom prst="rect">
            <a:avLst/>
          </a:prstGeom>
        </p:spPr>
        <p:txBody>
          <a:bodyPr>
            <a:spAutoFit/>
          </a:bodyPr>
          <a:lstStyle/>
          <a:p>
            <a:r>
              <a:rPr lang="en-US" b="0" i="0" u="none" strike="noStrike" baseline="0" dirty="0" smtClean="0">
                <a:latin typeface="CourierNewPSMT"/>
              </a:rPr>
              <a:t>(</a:t>
            </a:r>
            <a:r>
              <a:rPr lang="en-US" b="0" i="0" u="none" strike="noStrike" baseline="0" dirty="0" err="1" smtClean="0">
                <a:latin typeface="CourierNewPSMT"/>
              </a:rPr>
              <a:t>i</a:t>
            </a:r>
            <a:r>
              <a:rPr lang="en-US" b="0" i="0" u="none" strike="noStrike" baseline="0" dirty="0" smtClean="0">
                <a:latin typeface="CourierNewPSMT"/>
              </a:rPr>
              <a:t>) </a:t>
            </a:r>
            <a:r>
              <a:rPr lang="en-US" b="0" i="1" u="none" strike="noStrike" baseline="0" dirty="0" smtClean="0">
                <a:latin typeface="CourierNewPS-ItalicMT"/>
              </a:rPr>
              <a:t>FINE CURRENT CONTROL </a:t>
            </a:r>
            <a:r>
              <a:rPr lang="en-US" b="0" i="0" u="none" strike="noStrike" baseline="0" dirty="0" smtClean="0">
                <a:latin typeface="CourierNewPSMT"/>
              </a:rPr>
              <a:t>(9). This control operates in both constant</a:t>
            </a:r>
          </a:p>
          <a:p>
            <a:r>
              <a:rPr lang="en-US" b="0" i="0" u="none" strike="noStrike" baseline="0" dirty="0" smtClean="0">
                <a:latin typeface="CourierNewPSMT"/>
              </a:rPr>
              <a:t>current and constant voltage to permit finer adjustment of the welding</a:t>
            </a:r>
          </a:p>
          <a:p>
            <a:r>
              <a:rPr lang="en-US" b="0" i="0" u="none" strike="noStrike" baseline="0" dirty="0" smtClean="0">
                <a:latin typeface="CourierNewPSMT"/>
              </a:rPr>
              <a:t>current. Clockwise rotation increases welding current, and counterclockwise</a:t>
            </a:r>
          </a:p>
          <a:p>
            <a:r>
              <a:rPr lang="en-US" b="0" i="0" u="none" strike="noStrike" baseline="0" dirty="0" smtClean="0">
                <a:latin typeface="CourierNewPSMT"/>
              </a:rPr>
              <a:t>rotation decreases current.</a:t>
            </a:r>
          </a:p>
          <a:p>
            <a:r>
              <a:rPr lang="en-US" b="0" i="0" u="none" strike="noStrike" baseline="0" dirty="0" smtClean="0">
                <a:latin typeface="CourierNewPSMT"/>
              </a:rPr>
              <a:t>(j) </a:t>
            </a:r>
            <a:r>
              <a:rPr lang="en-US" b="0" i="1" u="none" strike="noStrike" baseline="0" dirty="0" smtClean="0">
                <a:latin typeface="CourierNewPS-ItalicMT"/>
              </a:rPr>
              <a:t>CIRCUIT BREAKERS </a:t>
            </a:r>
            <a:r>
              <a:rPr lang="en-US" b="0" i="0" u="none" strike="noStrike" baseline="0" dirty="0" smtClean="0">
                <a:latin typeface="CourierNewPSMT"/>
              </a:rPr>
              <a:t>(10). Four CIRCUIT BREAKERS protect the</a:t>
            </a:r>
          </a:p>
          <a:p>
            <a:r>
              <a:rPr lang="en-US" b="0" i="0" u="none" strike="noStrike" baseline="0" dirty="0" smtClean="0">
                <a:latin typeface="CourierNewPSMT"/>
              </a:rPr>
              <a:t>auxiliary/exciter circuit from overloads. One CIRCUIT BREAKER protects the</a:t>
            </a:r>
          </a:p>
          <a:p>
            <a:r>
              <a:rPr lang="en-US" b="0" i="0" u="none" strike="noStrike" baseline="0" dirty="0" smtClean="0">
                <a:latin typeface="CourierNewPSMT"/>
              </a:rPr>
              <a:t>main power. Two CIRCUIT BREAKERS protect the two standard duplex outlets,</a:t>
            </a:r>
          </a:p>
          <a:p>
            <a:r>
              <a:rPr lang="en-US" b="0" i="0" u="none" strike="noStrike" baseline="0" dirty="0" smtClean="0">
                <a:latin typeface="CourierNewPSMT"/>
              </a:rPr>
              <a:t>and the fourth protects the </a:t>
            </a:r>
            <a:r>
              <a:rPr lang="en-US" b="0" i="0" u="none" strike="noStrike" baseline="0" dirty="0" err="1" smtClean="0">
                <a:latin typeface="CourierNewPSMT"/>
              </a:rPr>
              <a:t>twistlock</a:t>
            </a:r>
            <a:r>
              <a:rPr lang="en-US" b="0" i="0" u="none" strike="noStrike" baseline="0" dirty="0" smtClean="0">
                <a:latin typeface="CourierNewPSMT"/>
              </a:rPr>
              <a:t> outlet.</a:t>
            </a:r>
          </a:p>
          <a:p>
            <a:r>
              <a:rPr lang="en-US" b="0" i="0" u="none" strike="noStrike" baseline="0" dirty="0" smtClean="0">
                <a:latin typeface="CourierNewPSMT"/>
              </a:rPr>
              <a:t>(k) </a:t>
            </a:r>
            <a:r>
              <a:rPr lang="en-US" b="0" i="1" u="none" strike="noStrike" baseline="0" dirty="0" smtClean="0">
                <a:latin typeface="CourierNewPS-ItalicMT"/>
              </a:rPr>
              <a:t>IR COMPRESSOR MODE Switch </a:t>
            </a:r>
            <a:r>
              <a:rPr lang="en-US" b="0" i="0" u="none" strike="noStrike" baseline="0" dirty="0" smtClean="0">
                <a:latin typeface="CourierNewPSMT"/>
              </a:rPr>
              <a:t>(11). This three-position (MANUAL, OFF</a:t>
            </a:r>
          </a:p>
          <a:p>
            <a:r>
              <a:rPr lang="en-US" b="0" i="0" u="none" strike="noStrike" baseline="0" dirty="0" smtClean="0">
                <a:latin typeface="CourierNewPSMT"/>
              </a:rPr>
              <a:t>and AUTOMATIC) switch controls the magnetic clutch which drives the air</a:t>
            </a:r>
          </a:p>
          <a:p>
            <a:r>
              <a:rPr lang="en-US" b="0" i="0" u="none" strike="noStrike" baseline="0" dirty="0" smtClean="0">
                <a:latin typeface="CourierNewPSMT"/>
              </a:rPr>
              <a:t>compressor</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166843"/>
            <a:ext cx="4572000" cy="4524315"/>
          </a:xfrm>
          <a:prstGeom prst="rect">
            <a:avLst/>
          </a:prstGeom>
        </p:spPr>
        <p:txBody>
          <a:bodyPr>
            <a:spAutoFit/>
          </a:bodyPr>
          <a:lstStyle/>
          <a:p>
            <a:r>
              <a:rPr lang="en-US" b="0" i="0" u="none" strike="noStrike" baseline="0" dirty="0" smtClean="0">
                <a:latin typeface="CourierNewPSMT"/>
              </a:rPr>
              <a:t>(l) </a:t>
            </a:r>
            <a:r>
              <a:rPr lang="en-US" b="0" i="1" u="none" strike="noStrike" baseline="0" dirty="0" smtClean="0">
                <a:latin typeface="CourierNewPS-ItalicMT"/>
              </a:rPr>
              <a:t>RUNNING TIME Meter </a:t>
            </a:r>
            <a:r>
              <a:rPr lang="en-US" b="0" i="0" u="none" strike="noStrike" baseline="0" dirty="0" smtClean="0">
                <a:latin typeface="CourierNewPSMT"/>
              </a:rPr>
              <a:t>(12). This meter registers the time the welding</a:t>
            </a:r>
          </a:p>
          <a:p>
            <a:r>
              <a:rPr lang="en-US" b="0" i="0" u="none" strike="noStrike" baseline="0" dirty="0" smtClean="0">
                <a:latin typeface="CourierNewPSMT"/>
              </a:rPr>
              <a:t>machine has been in operation. It is an aid in determining preventive</a:t>
            </a:r>
          </a:p>
          <a:p>
            <a:r>
              <a:rPr lang="en-US" b="0" i="0" u="none" strike="noStrike" baseline="0" dirty="0" smtClean="0">
                <a:latin typeface="CourierNewPSMT"/>
              </a:rPr>
              <a:t>maintenance procedures.</a:t>
            </a:r>
          </a:p>
          <a:p>
            <a:r>
              <a:rPr lang="en-US" b="0" i="0" u="none" strike="noStrike" baseline="0" dirty="0" smtClean="0">
                <a:latin typeface="CourierNewPSMT"/>
              </a:rPr>
              <a:t>(m) </a:t>
            </a:r>
            <a:r>
              <a:rPr lang="en-US" b="0" i="1" u="none" strike="noStrike" baseline="0" dirty="0" smtClean="0">
                <a:latin typeface="CourierNewPS-ItalicMT"/>
              </a:rPr>
              <a:t>Auxiliary Power Outlets </a:t>
            </a:r>
            <a:r>
              <a:rPr lang="en-US" b="0" i="0" u="none" strike="noStrike" baseline="0" dirty="0" smtClean="0">
                <a:latin typeface="CourierNewPSMT"/>
              </a:rPr>
              <a:t>(13). Two standard duplex outlets provide</a:t>
            </a:r>
          </a:p>
          <a:p>
            <a:r>
              <a:rPr lang="en-US" b="0" i="0" u="none" strike="noStrike" baseline="0" dirty="0" smtClean="0">
                <a:latin typeface="CourierNewPSMT"/>
              </a:rPr>
              <a:t>an auxiliary 115 volts and 15 amperes, and a single </a:t>
            </a:r>
            <a:r>
              <a:rPr lang="en-US" b="0" i="0" u="none" strike="noStrike" baseline="0" dirty="0" err="1" smtClean="0">
                <a:latin typeface="CourierNewPSMT"/>
              </a:rPr>
              <a:t>twistlock</a:t>
            </a:r>
            <a:r>
              <a:rPr lang="en-US" b="0" i="0" u="none" strike="noStrike" baseline="0" dirty="0" smtClean="0">
                <a:latin typeface="CourierNewPSMT"/>
              </a:rPr>
              <a:t> outlet</a:t>
            </a:r>
          </a:p>
          <a:p>
            <a:r>
              <a:rPr lang="en-US" b="0" i="0" u="none" strike="noStrike" baseline="0" dirty="0" smtClean="0">
                <a:latin typeface="CourierNewPSMT"/>
              </a:rPr>
              <a:t>provides auxiliary 115 volts and 20 amperes, both at 60 Hz (Hertz)</a:t>
            </a:r>
          </a:p>
          <a:p>
            <a:r>
              <a:rPr lang="en-US" b="0" i="0" u="none" strike="noStrike" baseline="0" dirty="0" smtClean="0">
                <a:latin typeface="CourierNewPSMT"/>
              </a:rPr>
              <a:t>alternating current.</a:t>
            </a:r>
          </a:p>
          <a:p>
            <a:r>
              <a:rPr lang="en-US" b="0" i="0" u="none" strike="noStrike" baseline="0" dirty="0" smtClean="0">
                <a:latin typeface="CourierNewPSMT"/>
              </a:rPr>
              <a:t>(n) </a:t>
            </a:r>
            <a:r>
              <a:rPr lang="en-US" b="0" i="1" u="none" strike="noStrike" baseline="0" dirty="0" smtClean="0">
                <a:latin typeface="CourierNewPS-ItalicMT"/>
              </a:rPr>
              <a:t>WELDING VOLTMETER </a:t>
            </a:r>
            <a:r>
              <a:rPr lang="en-US" b="0" i="0" u="none" strike="noStrike" baseline="0" dirty="0" smtClean="0">
                <a:latin typeface="CourierNewPSMT"/>
              </a:rPr>
              <a:t>(14). This meter indicates the available voltage</a:t>
            </a:r>
          </a:p>
          <a:p>
            <a:r>
              <a:rPr lang="en-US" b="0" i="0" u="none" strike="noStrike" baseline="0" dirty="0" smtClean="0">
                <a:latin typeface="CourierNewPSMT"/>
              </a:rPr>
              <a:t>as selected by the FINE CURRENT CONTROL</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028343"/>
            <a:ext cx="4572000" cy="4801314"/>
          </a:xfrm>
          <a:prstGeom prst="rect">
            <a:avLst/>
          </a:prstGeom>
        </p:spPr>
        <p:txBody>
          <a:bodyPr>
            <a:spAutoFit/>
          </a:bodyPr>
          <a:lstStyle/>
          <a:p>
            <a:r>
              <a:rPr lang="en-US" b="0" i="0" u="none" strike="noStrike" baseline="0" dirty="0" smtClean="0">
                <a:latin typeface="CourierNewPSMT"/>
              </a:rPr>
              <a:t>(o) </a:t>
            </a:r>
            <a:r>
              <a:rPr lang="en-US" b="0" i="1" u="none" strike="noStrike" baseline="0" dirty="0" smtClean="0">
                <a:latin typeface="CourierNewPS-ItalicMT"/>
              </a:rPr>
              <a:t>WELDING AMMETER </a:t>
            </a:r>
            <a:r>
              <a:rPr lang="en-US" b="0" i="0" u="none" strike="noStrike" baseline="0" dirty="0" smtClean="0">
                <a:latin typeface="CourierNewPSMT"/>
              </a:rPr>
              <a:t>(15)(figure 15 on page 43). This meter indicates</a:t>
            </a:r>
          </a:p>
          <a:p>
            <a:r>
              <a:rPr lang="en-US" b="0" i="0" u="none" strike="noStrike" baseline="0" dirty="0" smtClean="0">
                <a:latin typeface="CourierNewPSMT"/>
              </a:rPr>
              <a:t>the available amperage as selected by the COURSE CURRENT CONTROL.</a:t>
            </a:r>
          </a:p>
          <a:p>
            <a:r>
              <a:rPr lang="en-US" b="0" i="0" u="none" strike="noStrike" baseline="0" dirty="0" smtClean="0">
                <a:latin typeface="CourierNewPSMT"/>
              </a:rPr>
              <a:t>(p) </a:t>
            </a:r>
            <a:r>
              <a:rPr lang="en-US" b="0" i="1" u="none" strike="noStrike" baseline="0" dirty="0" smtClean="0">
                <a:latin typeface="CourierNewPS-ItalicMT"/>
              </a:rPr>
              <a:t>FREQUENCY METER </a:t>
            </a:r>
            <a:r>
              <a:rPr lang="en-US" b="0" i="0" u="none" strike="noStrike" baseline="0" dirty="0" smtClean="0">
                <a:latin typeface="CourierNewPSMT"/>
              </a:rPr>
              <a:t>(16). This meter indicates the power output of the</a:t>
            </a:r>
          </a:p>
          <a:p>
            <a:r>
              <a:rPr lang="en-US" b="0" i="0" u="none" strike="noStrike" baseline="0" dirty="0" smtClean="0">
                <a:latin typeface="CourierNewPSMT"/>
              </a:rPr>
              <a:t>welding machine for use of the 115 volts alternating current auxiliary power</a:t>
            </a:r>
          </a:p>
          <a:p>
            <a:r>
              <a:rPr lang="en-US" b="0" i="0" u="none" strike="noStrike" baseline="0" dirty="0" smtClean="0">
                <a:latin typeface="CourierNewPSMT"/>
              </a:rPr>
              <a:t>requirements.</a:t>
            </a:r>
          </a:p>
          <a:p>
            <a:r>
              <a:rPr lang="en-US" b="0" i="0" u="none" strike="noStrike" baseline="0" dirty="0" smtClean="0">
                <a:latin typeface="CourierNewPSMT"/>
              </a:rPr>
              <a:t>(q) </a:t>
            </a:r>
            <a:r>
              <a:rPr lang="en-US" b="0" i="1" u="none" strike="noStrike" baseline="0" dirty="0" smtClean="0">
                <a:latin typeface="CourierNewPS-ItalicMT"/>
              </a:rPr>
              <a:t>LOW OIL PRESSURE BYPASS Switch </a:t>
            </a:r>
            <a:r>
              <a:rPr lang="en-US" b="0" i="0" u="none" strike="noStrike" baseline="0" dirty="0" smtClean="0">
                <a:latin typeface="CourierNewPSMT"/>
              </a:rPr>
              <a:t>(17). This pushbutton switch</a:t>
            </a:r>
          </a:p>
          <a:p>
            <a:r>
              <a:rPr lang="en-US" b="0" i="0" u="none" strike="noStrike" baseline="0" dirty="0" smtClean="0">
                <a:latin typeface="CourierNewPSMT"/>
              </a:rPr>
              <a:t>disengages the low oil pressure sensor to allow the engine to start.</a:t>
            </a:r>
          </a:p>
          <a:p>
            <a:r>
              <a:rPr lang="en-US" b="0" i="0" u="none" strike="noStrike" baseline="0" dirty="0" smtClean="0">
                <a:latin typeface="CourierNewPSMT"/>
              </a:rPr>
              <a:t>(r) </a:t>
            </a:r>
            <a:r>
              <a:rPr lang="en-US" b="0" i="1" u="none" strike="noStrike" baseline="0" dirty="0" smtClean="0">
                <a:latin typeface="CourierNewPS-ItalicMT"/>
              </a:rPr>
              <a:t>MODE SELECTOR Switch </a:t>
            </a:r>
            <a:r>
              <a:rPr lang="en-US" b="0" i="0" u="none" strike="noStrike" baseline="0" dirty="0" smtClean="0">
                <a:latin typeface="CourierNewPSMT"/>
              </a:rPr>
              <a:t>(18). This switch is used to select either</a:t>
            </a:r>
          </a:p>
          <a:p>
            <a:r>
              <a:rPr lang="en-US" b="0" i="0" u="none" strike="noStrike" baseline="0" dirty="0" smtClean="0">
                <a:latin typeface="CourierNewPSMT"/>
              </a:rPr>
              <a:t>constant current (CC) or constant voltage (CV) welding modes</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889844"/>
            <a:ext cx="4572000" cy="5078313"/>
          </a:xfrm>
          <a:prstGeom prst="rect">
            <a:avLst/>
          </a:prstGeom>
        </p:spPr>
        <p:txBody>
          <a:bodyPr>
            <a:spAutoFit/>
          </a:bodyPr>
          <a:lstStyle/>
          <a:p>
            <a:r>
              <a:rPr lang="en-US" b="0" i="0" u="none" strike="noStrike" baseline="0" dirty="0" smtClean="0">
                <a:latin typeface="CourierNewPSMT"/>
              </a:rPr>
              <a:t>(s) </a:t>
            </a:r>
            <a:r>
              <a:rPr lang="en-US" b="0" i="1" u="none" strike="noStrike" baseline="0" dirty="0" smtClean="0">
                <a:latin typeface="CourierNewPS-ItalicMT"/>
              </a:rPr>
              <a:t>CV CONTACTOR Switch </a:t>
            </a:r>
            <a:r>
              <a:rPr lang="en-US" b="0" i="0" u="none" strike="noStrike" baseline="0" dirty="0" smtClean="0">
                <a:latin typeface="CourierNewPSMT"/>
              </a:rPr>
              <a:t>(19). This two-position switch closes the</a:t>
            </a:r>
          </a:p>
          <a:p>
            <a:r>
              <a:rPr lang="en-US" b="0" i="0" u="none" strike="noStrike" baseline="0" dirty="0" smtClean="0">
                <a:latin typeface="CourierNewPSMT"/>
              </a:rPr>
              <a:t>welding machine contactor assembly. The switch must be in the CLOSE</a:t>
            </a:r>
          </a:p>
          <a:p>
            <a:r>
              <a:rPr lang="en-US" b="0" i="0" u="none" strike="noStrike" baseline="0" dirty="0" smtClean="0">
                <a:latin typeface="CourierNewPSMT"/>
              </a:rPr>
              <a:t>position when the welding machine is used in conjunction with inert gas</a:t>
            </a:r>
          </a:p>
          <a:p>
            <a:r>
              <a:rPr lang="en-US" b="0" i="0" u="none" strike="noStrike" baseline="0" dirty="0" smtClean="0">
                <a:latin typeface="CourierNewPSMT"/>
              </a:rPr>
              <a:t>shielded welding sets (MIG) which have an integral control assembly. The</a:t>
            </a:r>
          </a:p>
          <a:p>
            <a:r>
              <a:rPr lang="en-US" b="0" i="0" u="none" strike="noStrike" baseline="0" dirty="0" smtClean="0">
                <a:latin typeface="CourierNewPSMT"/>
              </a:rPr>
              <a:t>switch should be in the OPEN position when welding in other modes.</a:t>
            </a:r>
          </a:p>
          <a:p>
            <a:r>
              <a:rPr lang="en-US" b="0" i="0" u="none" strike="noStrike" baseline="0" dirty="0" smtClean="0">
                <a:latin typeface="CourierNewPSMT"/>
              </a:rPr>
              <a:t>(3) </a:t>
            </a:r>
            <a:r>
              <a:rPr lang="en-US" b="0" i="1" u="none" strike="noStrike" baseline="0" dirty="0" smtClean="0">
                <a:latin typeface="CourierNewPS-ItalicMT"/>
              </a:rPr>
              <a:t>Troubleshooting and Repair</a:t>
            </a:r>
            <a:r>
              <a:rPr lang="en-US" b="0" i="0" u="none" strike="noStrike" baseline="0" dirty="0" smtClean="0">
                <a:latin typeface="CourierNewPSMT"/>
              </a:rPr>
              <a:t>. Listed below are the troubleshooting and</a:t>
            </a:r>
          </a:p>
          <a:p>
            <a:r>
              <a:rPr lang="en-US" b="0" i="0" u="none" strike="noStrike" baseline="0" dirty="0" smtClean="0">
                <a:latin typeface="CourierNewPSMT"/>
              </a:rPr>
              <a:t>repair procedures that should be followed for repair of the welding</a:t>
            </a:r>
          </a:p>
          <a:p>
            <a:r>
              <a:rPr lang="en-US" b="0" i="0" u="none" strike="noStrike" baseline="0" dirty="0" smtClean="0">
                <a:latin typeface="CourierNewPSMT"/>
              </a:rPr>
              <a:t>generator, specifically the malfunction: ENGINE OPERATES BUT THERE IS NO</a:t>
            </a:r>
          </a:p>
          <a:p>
            <a:r>
              <a:rPr lang="en-US" b="0" i="0" u="none" strike="noStrike" baseline="0" dirty="0" smtClean="0">
                <a:latin typeface="CourierNewPSMT"/>
              </a:rPr>
              <a:t>POWER OUTPUT FROM THE WELDING GENERATOR</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443841"/>
            <a:ext cx="4572000" cy="3970318"/>
          </a:xfrm>
          <a:prstGeom prst="rect">
            <a:avLst/>
          </a:prstGeom>
        </p:spPr>
        <p:txBody>
          <a:bodyPr>
            <a:spAutoFit/>
          </a:bodyPr>
          <a:lstStyle/>
          <a:p>
            <a:r>
              <a:rPr lang="en-US" b="0" i="0" u="none" strike="noStrike" baseline="0" dirty="0" smtClean="0">
                <a:latin typeface="CourierNewPSMT"/>
              </a:rPr>
              <a:t>Step 1. Check for defective fuse. If the fuse is defective, replace the</a:t>
            </a:r>
          </a:p>
          <a:p>
            <a:r>
              <a:rPr lang="en-US" b="0" i="0" u="none" strike="noStrike" baseline="0" dirty="0" smtClean="0">
                <a:latin typeface="CourierNewPSMT"/>
              </a:rPr>
              <a:t>fuse as follows: (Refer to figure 16 on the following page.)</a:t>
            </a:r>
          </a:p>
          <a:p>
            <a:r>
              <a:rPr lang="en-US" b="0" i="0" u="none" strike="noStrike" baseline="0" dirty="0" smtClean="0">
                <a:latin typeface="CourierNewPSMT"/>
              </a:rPr>
              <a:t>(a) Open the left side rear door (1) of the welding generator.</a:t>
            </a:r>
          </a:p>
          <a:p>
            <a:r>
              <a:rPr lang="en-US" b="0" i="0" u="none" strike="noStrike" baseline="0" dirty="0" smtClean="0">
                <a:latin typeface="CourierNewPSMT"/>
              </a:rPr>
              <a:t>(b) Twist and remove the fuse holder (2) on the control box (3) mounted</a:t>
            </a:r>
          </a:p>
          <a:p>
            <a:r>
              <a:rPr lang="en-US" b="0" i="0" u="none" strike="noStrike" baseline="0" dirty="0" smtClean="0">
                <a:latin typeface="CourierNewPSMT"/>
              </a:rPr>
              <a:t>on the rear of the lower panel (4).</a:t>
            </a:r>
          </a:p>
          <a:p>
            <a:r>
              <a:rPr lang="en-US" b="0" i="0" u="none" strike="noStrike" baseline="0" dirty="0" smtClean="0">
                <a:latin typeface="CourierNewPSMT"/>
              </a:rPr>
              <a:t>(c) Remove the unserviceable fuse from the fuse holder (2).</a:t>
            </a:r>
          </a:p>
          <a:p>
            <a:r>
              <a:rPr lang="en-US" b="0" i="0" u="none" strike="noStrike" baseline="0" dirty="0" smtClean="0">
                <a:latin typeface="CourierNewPSMT"/>
              </a:rPr>
              <a:t>(d) Procure a new fuse and install it in the reverse order of removal of</a:t>
            </a:r>
          </a:p>
          <a:p>
            <a:r>
              <a:rPr lang="en-US" b="0" i="0" u="none" strike="noStrike" baseline="0" dirty="0" smtClean="0">
                <a:latin typeface="CourierNewPSMT"/>
              </a:rPr>
              <a:t>the defective fuse</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063" y="367428"/>
            <a:ext cx="5976937" cy="4807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751344"/>
            <a:ext cx="4572000" cy="5355312"/>
          </a:xfrm>
          <a:prstGeom prst="rect">
            <a:avLst/>
          </a:prstGeom>
        </p:spPr>
        <p:txBody>
          <a:bodyPr>
            <a:spAutoFit/>
          </a:bodyPr>
          <a:lstStyle/>
          <a:p>
            <a:r>
              <a:rPr lang="en-US" b="0" i="0" u="none" strike="noStrike" baseline="0" dirty="0" smtClean="0">
                <a:latin typeface="CourierNewPSMT"/>
              </a:rPr>
              <a:t>Step 2. Check for and tighten all loose cable connections.</a:t>
            </a:r>
          </a:p>
          <a:p>
            <a:r>
              <a:rPr lang="en-US" b="0" i="0" u="none" strike="noStrike" baseline="0" dirty="0" smtClean="0">
                <a:latin typeface="CourierNewPSMT"/>
              </a:rPr>
              <a:t>Step 3. Check for dirty or defective generator brushes. If brushes are</a:t>
            </a:r>
          </a:p>
          <a:p>
            <a:r>
              <a:rPr lang="en-US" b="0" i="0" u="none" strike="noStrike" baseline="0" dirty="0" smtClean="0">
                <a:latin typeface="CourierNewPSMT"/>
              </a:rPr>
              <a:t>dirty or defective, replace them as follows: (Refer to figure 17 on the</a:t>
            </a:r>
          </a:p>
          <a:p>
            <a:r>
              <a:rPr lang="en-US" b="0" i="0" u="none" strike="noStrike" baseline="0" dirty="0" smtClean="0">
                <a:latin typeface="CourierNewPSMT"/>
              </a:rPr>
              <a:t>following page.)</a:t>
            </a:r>
          </a:p>
          <a:p>
            <a:r>
              <a:rPr lang="en-US" b="0" i="0" u="none" strike="noStrike" baseline="0" dirty="0" smtClean="0">
                <a:latin typeface="CourierNewPSMT"/>
              </a:rPr>
              <a:t>(a) It is assumed that the lower panel (4) has been removed to provide</a:t>
            </a:r>
          </a:p>
          <a:p>
            <a:r>
              <a:rPr lang="en-US" b="0" i="0" u="none" strike="noStrike" baseline="0" dirty="0" smtClean="0">
                <a:latin typeface="CourierNewPSMT"/>
              </a:rPr>
              <a:t>access to the brush rack (3).</a:t>
            </a:r>
          </a:p>
          <a:p>
            <a:r>
              <a:rPr lang="en-US" b="0" i="0" u="none" strike="noStrike" baseline="0" dirty="0" smtClean="0">
                <a:latin typeface="CourierNewPSMT"/>
              </a:rPr>
              <a:t>(b) Tag and remove the wire leads from the brush rack caps (5).</a:t>
            </a:r>
          </a:p>
          <a:p>
            <a:r>
              <a:rPr lang="en-US" b="0" i="0" u="none" strike="noStrike" baseline="0" dirty="0" smtClean="0">
                <a:latin typeface="CourierNewPSMT"/>
              </a:rPr>
              <a:t>(c) Remove two bolts (1), two </a:t>
            </a:r>
            <a:r>
              <a:rPr lang="en-US" b="0" i="0" u="none" strike="noStrike" baseline="0" dirty="0" err="1" smtClean="0">
                <a:latin typeface="CourierNewPSMT"/>
              </a:rPr>
              <a:t>lockwashers</a:t>
            </a:r>
            <a:r>
              <a:rPr lang="en-US" b="0" i="0" u="none" strike="noStrike" baseline="0" dirty="0" smtClean="0">
                <a:latin typeface="CourierNewPSMT"/>
              </a:rPr>
              <a:t> (2), and the brush rack (3)</a:t>
            </a:r>
          </a:p>
          <a:p>
            <a:r>
              <a:rPr lang="en-US" b="0" i="0" u="none" strike="noStrike" baseline="0" dirty="0" smtClean="0">
                <a:latin typeface="CourierNewPSMT"/>
              </a:rPr>
              <a:t>from the housing (4a).</a:t>
            </a:r>
          </a:p>
          <a:p>
            <a:r>
              <a:rPr lang="en-US" b="0" i="0" u="none" strike="noStrike" baseline="0" dirty="0" smtClean="0">
                <a:latin typeface="CourierNewPSMT"/>
              </a:rPr>
              <a:t>(d) Unscrew and remove the brush rack caps (5).</a:t>
            </a:r>
          </a:p>
          <a:p>
            <a:r>
              <a:rPr lang="en-US" b="0" i="0" u="none" strike="noStrike" baseline="0" dirty="0" smtClean="0">
                <a:latin typeface="CourierNewPSMT"/>
              </a:rPr>
              <a:t>(e) Push the brushes (6) up and out of the brush rack (3).</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703263"/>
            <a:ext cx="4029075" cy="5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84311" y="122242"/>
            <a:ext cx="6778689" cy="6740307"/>
          </a:xfrm>
          <a:prstGeom prst="rect">
            <a:avLst/>
          </a:prstGeom>
        </p:spPr>
        <p:txBody>
          <a:bodyPr wrap="square">
            <a:spAutoFit/>
          </a:bodyPr>
          <a:lstStyle/>
          <a:p>
            <a:r>
              <a:rPr lang="en-US" dirty="0" smtClean="0"/>
              <a:t>(1) Screened Areas. Shielding screens must be used to protect personnel</a:t>
            </a:r>
          </a:p>
          <a:p>
            <a:r>
              <a:rPr lang="en-US" dirty="0" smtClean="0"/>
              <a:t>passing by or working in the general area. These screens should be mounted</a:t>
            </a:r>
          </a:p>
          <a:p>
            <a:r>
              <a:rPr lang="en-US" dirty="0" smtClean="0"/>
              <a:t>about two feet above the floor to permit the air to circulate from</a:t>
            </a:r>
          </a:p>
          <a:p>
            <a:r>
              <a:rPr lang="en-US" dirty="0" smtClean="0"/>
              <a:t>underneath, carrying the gases, fumes, and oxides up and dissipating them</a:t>
            </a:r>
          </a:p>
          <a:p>
            <a:r>
              <a:rPr lang="en-US" dirty="0" smtClean="0"/>
              <a:t>into the atmosphere. The use of a portable fan is recommended, if welding</a:t>
            </a:r>
          </a:p>
          <a:p>
            <a:r>
              <a:rPr lang="en-US" dirty="0" smtClean="0"/>
              <a:t>is performed at so low a level that the screen must be extended nearer to</a:t>
            </a:r>
          </a:p>
          <a:p>
            <a:r>
              <a:rPr lang="en-US" dirty="0" smtClean="0"/>
              <a:t>the floor to protect other worker personnel from the welding arc glare.</a:t>
            </a:r>
          </a:p>
          <a:p>
            <a:r>
              <a:rPr lang="en-US" dirty="0" smtClean="0"/>
              <a:t>(2) Ventilation in Confined Spaces. To prevent contamination of the</a:t>
            </a:r>
          </a:p>
          <a:p>
            <a:r>
              <a:rPr lang="en-US" dirty="0" smtClean="0"/>
              <a:t>general work area, exhaust fans will be installed as part of the building to</a:t>
            </a:r>
          </a:p>
          <a:p>
            <a:r>
              <a:rPr lang="en-US" dirty="0" smtClean="0"/>
              <a:t>keep the amount of toxic fumes, gas or dust below the acceptance</a:t>
            </a:r>
          </a:p>
          <a:p>
            <a:r>
              <a:rPr lang="en-US" dirty="0" smtClean="0"/>
              <a:t>concentrations of toxic dust and gases. The standards for these accepted</a:t>
            </a:r>
          </a:p>
          <a:p>
            <a:r>
              <a:rPr lang="en-US" dirty="0" smtClean="0"/>
              <a:t>concentrations are specified in: the American National Standard Institute</a:t>
            </a:r>
          </a:p>
          <a:p>
            <a:r>
              <a:rPr lang="en-US" dirty="0" smtClean="0"/>
              <a:t>Standard 7.37; the latest Threshold Limit Values (TLV) of the American</a:t>
            </a:r>
          </a:p>
          <a:p>
            <a:r>
              <a:rPr lang="en-US" dirty="0" smtClean="0"/>
              <a:t>Conference of Governmental Industrial Hygienists; and in the exposure limits</a:t>
            </a:r>
          </a:p>
          <a:p>
            <a:r>
              <a:rPr lang="en-US" dirty="0" smtClean="0"/>
              <a:t>established by Public</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612845"/>
            <a:ext cx="4572000" cy="5632311"/>
          </a:xfrm>
          <a:prstGeom prst="rect">
            <a:avLst/>
          </a:prstGeom>
        </p:spPr>
        <p:txBody>
          <a:bodyPr>
            <a:spAutoFit/>
          </a:bodyPr>
          <a:lstStyle/>
          <a:p>
            <a:r>
              <a:rPr lang="en-US" b="0" i="0" u="none" strike="noStrike" baseline="0" dirty="0" smtClean="0">
                <a:latin typeface="CourierNewPSMT"/>
              </a:rPr>
              <a:t>f) Procure new brushes and install theta in the reverse order of</a:t>
            </a:r>
          </a:p>
          <a:p>
            <a:r>
              <a:rPr lang="en-US" b="0" i="0" u="none" strike="noStrike" baseline="0" dirty="0" smtClean="0">
                <a:latin typeface="CourierNewPSMT"/>
              </a:rPr>
              <a:t>removal.</a:t>
            </a:r>
          </a:p>
          <a:p>
            <a:r>
              <a:rPr lang="en-US" b="0" i="0" u="none" strike="noStrike" baseline="0" dirty="0" smtClean="0">
                <a:latin typeface="CourierNewPSMT"/>
              </a:rPr>
              <a:t>(g) Fit the new brushes (6)(figure 17 on the previous page) to the</a:t>
            </a:r>
          </a:p>
          <a:p>
            <a:r>
              <a:rPr lang="en-US" b="0" i="0" u="none" strike="noStrike" baseline="0" dirty="0" err="1" smtClean="0">
                <a:latin typeface="CourierNewPSMT"/>
              </a:rPr>
              <a:t>sliprings</a:t>
            </a:r>
            <a:r>
              <a:rPr lang="en-US" b="0" i="0" u="none" strike="noStrike" baseline="0" dirty="0" smtClean="0">
                <a:latin typeface="CourierNewPSMT"/>
              </a:rPr>
              <a:t> (7) by inserting strips of Number 00 sandpaper, smooth side down,</a:t>
            </a:r>
          </a:p>
          <a:p>
            <a:r>
              <a:rPr lang="en-US" b="0" i="0" u="none" strike="noStrike" baseline="0" dirty="0" smtClean="0">
                <a:latin typeface="CourierNewPSMT"/>
              </a:rPr>
              <a:t>between the </a:t>
            </a:r>
            <a:r>
              <a:rPr lang="en-US" b="0" i="0" u="none" strike="noStrike" baseline="0" dirty="0" err="1" smtClean="0">
                <a:latin typeface="CourierNewPSMT"/>
              </a:rPr>
              <a:t>slipring</a:t>
            </a:r>
            <a:r>
              <a:rPr lang="en-US" b="0" i="0" u="none" strike="noStrike" baseline="0" dirty="0" smtClean="0">
                <a:latin typeface="CourierNewPSMT"/>
              </a:rPr>
              <a:t> and the brushes.</a:t>
            </a:r>
          </a:p>
          <a:p>
            <a:r>
              <a:rPr lang="en-US" b="0" i="0" u="none" strike="noStrike" baseline="0" dirty="0" smtClean="0">
                <a:latin typeface="CourierNewPSMT"/>
              </a:rPr>
              <a:t>(h) Pull the sandpaper from one end in the direction of the </a:t>
            </a:r>
            <a:r>
              <a:rPr lang="en-US" b="0" i="0" u="none" strike="noStrike" baseline="0" dirty="0" err="1" smtClean="0">
                <a:latin typeface="CourierNewPSMT"/>
              </a:rPr>
              <a:t>slipring</a:t>
            </a:r>
            <a:endParaRPr lang="en-US" b="0" i="0" u="none" strike="noStrike" baseline="0" dirty="0" smtClean="0">
              <a:latin typeface="CourierNewPSMT"/>
            </a:endParaRPr>
          </a:p>
          <a:p>
            <a:r>
              <a:rPr lang="en-US" b="0" i="0" u="none" strike="noStrike" baseline="0" dirty="0" smtClean="0">
                <a:latin typeface="CourierNewPSMT"/>
              </a:rPr>
              <a:t>rotation, while holding the other end of the sandpaper with the other hand</a:t>
            </a:r>
          </a:p>
          <a:p>
            <a:r>
              <a:rPr lang="en-US" b="0" i="0" u="none" strike="noStrike" baseline="0" dirty="0" smtClean="0">
                <a:latin typeface="CourierNewPSMT"/>
              </a:rPr>
              <a:t>to avoid pulling it out completely. Pull the sandpaper back to its original</a:t>
            </a:r>
          </a:p>
          <a:p>
            <a:r>
              <a:rPr lang="en-US" b="0" i="0" u="none" strike="noStrike" baseline="0" dirty="0" smtClean="0">
                <a:latin typeface="CourierNewPSMT"/>
              </a:rPr>
              <a:t>position, in the opposite direction, and lift the brush on each return</a:t>
            </a:r>
          </a:p>
          <a:p>
            <a:r>
              <a:rPr lang="en-US" b="0" i="0" u="none" strike="noStrike" baseline="0" dirty="0" smtClean="0">
                <a:latin typeface="CourierNewPSMT"/>
              </a:rPr>
              <a:t>stroke. Continue drawing the sandpaper back and forth as described until</a:t>
            </a:r>
          </a:p>
          <a:p>
            <a:r>
              <a:rPr lang="en-US" b="0" i="0" u="none" strike="noStrike" baseline="0" dirty="0" smtClean="0">
                <a:latin typeface="CourierNewPSMT"/>
              </a:rPr>
              <a:t>the brushes have the same curvature as the </a:t>
            </a:r>
            <a:r>
              <a:rPr lang="en-US" b="0" i="0" u="none" strike="noStrike" baseline="0" dirty="0" err="1" smtClean="0">
                <a:latin typeface="CourierNewPSMT"/>
              </a:rPr>
              <a:t>sliprings</a:t>
            </a:r>
            <a:r>
              <a:rPr lang="en-US" b="0" i="0" u="none" strike="noStrike" baseline="0" dirty="0" smtClean="0">
                <a:latin typeface="CourierNewPSMT"/>
              </a:rPr>
              <a:t>.</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52399"/>
            <a:ext cx="6172200" cy="5909310"/>
          </a:xfrm>
          <a:prstGeom prst="rect">
            <a:avLst/>
          </a:prstGeom>
        </p:spPr>
        <p:txBody>
          <a:bodyPr wrap="square">
            <a:spAutoFit/>
          </a:bodyPr>
          <a:lstStyle/>
          <a:p>
            <a:r>
              <a:rPr lang="en-US" b="0" i="0" u="none" strike="noStrike" baseline="0" dirty="0" smtClean="0">
                <a:latin typeface="CourierNewPSMT"/>
              </a:rPr>
              <a:t>(</a:t>
            </a:r>
            <a:r>
              <a:rPr lang="en-US" b="0" i="0" u="none" strike="noStrike" baseline="0" dirty="0" err="1" smtClean="0">
                <a:latin typeface="CourierNewPSMT"/>
              </a:rPr>
              <a:t>i</a:t>
            </a:r>
            <a:r>
              <a:rPr lang="en-US" b="0" i="0" u="none" strike="noStrike" baseline="0" dirty="0" smtClean="0">
                <a:latin typeface="CourierNewPSMT"/>
              </a:rPr>
              <a:t>) Blow out all carbon dust with compressed air having a pressure not</a:t>
            </a:r>
          </a:p>
          <a:p>
            <a:r>
              <a:rPr lang="en-US" b="0" i="0" u="none" strike="noStrike" baseline="0" dirty="0" smtClean="0">
                <a:latin typeface="CourierNewPSMT"/>
              </a:rPr>
              <a:t>to exceed 25 psi.</a:t>
            </a:r>
          </a:p>
          <a:p>
            <a:r>
              <a:rPr lang="en-US" b="0" i="0" u="none" strike="noStrike" baseline="0" dirty="0" smtClean="0">
                <a:latin typeface="CourierNewPSMT"/>
              </a:rPr>
              <a:t>Step 4. Check for defective COURSE CURRENT CONTROL. If the COURSE CURRENT</a:t>
            </a:r>
          </a:p>
          <a:p>
            <a:r>
              <a:rPr lang="en-US" b="0" i="0" u="none" strike="noStrike" baseline="0" dirty="0" smtClean="0">
                <a:latin typeface="CourierNewPSMT"/>
              </a:rPr>
              <a:t>CONTROL is defective, replace it as follows: (Refer to figure 15 on page</a:t>
            </a:r>
          </a:p>
          <a:p>
            <a:r>
              <a:rPr lang="en-US" b="0" i="0" u="none" strike="noStrike" baseline="0" dirty="0" smtClean="0">
                <a:latin typeface="CourierNewPSMT"/>
              </a:rPr>
              <a:t>43.)</a:t>
            </a:r>
          </a:p>
          <a:p>
            <a:r>
              <a:rPr lang="en-US" b="0" i="0" u="none" strike="noStrike" baseline="0" dirty="0" smtClean="0">
                <a:latin typeface="CourierNewPSMT"/>
              </a:rPr>
              <a:t>(a) It is assumed that the upper panel has been removed to provide</a:t>
            </a:r>
          </a:p>
          <a:p>
            <a:r>
              <a:rPr lang="en-US" b="0" i="0" u="none" strike="noStrike" baseline="0" dirty="0" smtClean="0">
                <a:latin typeface="CourierNewPSMT"/>
              </a:rPr>
              <a:t>access to the COURSE CURRENT CONTROL electrical connections behind the</a:t>
            </a:r>
          </a:p>
          <a:p>
            <a:r>
              <a:rPr lang="en-US" b="0" i="0" u="none" strike="noStrike" baseline="0" dirty="0" smtClean="0">
                <a:latin typeface="CourierNewPSMT"/>
              </a:rPr>
              <a:t>panel.</a:t>
            </a:r>
          </a:p>
          <a:p>
            <a:r>
              <a:rPr lang="en-US" b="0" i="0" u="none" strike="noStrike" baseline="0" dirty="0" smtClean="0">
                <a:latin typeface="CourierNewPSMT"/>
              </a:rPr>
              <a:t>(b) Tag and remove all electrical leads to the COURSE CURRENT CONTROL.</a:t>
            </a:r>
          </a:p>
          <a:p>
            <a:r>
              <a:rPr lang="en-US" b="0" i="0" u="none" strike="noStrike" baseline="0" dirty="0" smtClean="0">
                <a:latin typeface="CourierNewPSMT"/>
              </a:rPr>
              <a:t>(c) Remove COURSE CURRENT CONTROL from the upper panel by removing three</a:t>
            </a:r>
          </a:p>
          <a:p>
            <a:r>
              <a:rPr lang="en-US" b="0" i="0" u="none" strike="noStrike" baseline="0" dirty="0" smtClean="0">
                <a:latin typeface="CourierNewPSMT"/>
              </a:rPr>
              <a:t>screws from around the COURSE CURRENT CONTROL.</a:t>
            </a:r>
          </a:p>
          <a:p>
            <a:r>
              <a:rPr lang="en-US" b="0" i="0" u="none" strike="noStrike" baseline="0" dirty="0" smtClean="0">
                <a:latin typeface="CourierNewPSMT"/>
              </a:rPr>
              <a:t>(d) Procure and install a new COURSE CURRENT CONTROL onto the upper</a:t>
            </a:r>
          </a:p>
          <a:p>
            <a:r>
              <a:rPr lang="en-US" b="0" i="0" u="none" strike="noStrike" baseline="0" dirty="0" smtClean="0">
                <a:latin typeface="CourierNewPSMT"/>
              </a:rPr>
              <a:t>panel in the reverse order of removal</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720840"/>
            <a:ext cx="4572000" cy="3416320"/>
          </a:xfrm>
          <a:prstGeom prst="rect">
            <a:avLst/>
          </a:prstGeom>
        </p:spPr>
        <p:txBody>
          <a:bodyPr>
            <a:spAutoFit/>
          </a:bodyPr>
          <a:lstStyle/>
          <a:p>
            <a:r>
              <a:rPr lang="en-US" b="0" i="0" u="none" strike="noStrike" baseline="0" dirty="0" smtClean="0">
                <a:latin typeface="CourierNewPSMT"/>
              </a:rPr>
              <a:t>Step 5. Check for shorted or open armature windings. If defective, replace</a:t>
            </a:r>
          </a:p>
          <a:p>
            <a:r>
              <a:rPr lang="en-US" b="0" i="0" u="none" strike="noStrike" baseline="0" dirty="0" smtClean="0">
                <a:latin typeface="CourierNewPSMT"/>
              </a:rPr>
              <a:t>the armature assembly as follows: (Refer to figure 18 on the following</a:t>
            </a:r>
          </a:p>
          <a:p>
            <a:r>
              <a:rPr lang="en-US" b="0" i="0" u="none" strike="noStrike" baseline="0" dirty="0" smtClean="0">
                <a:latin typeface="CourierNewPSMT"/>
              </a:rPr>
              <a:t>page.)</a:t>
            </a:r>
          </a:p>
          <a:p>
            <a:r>
              <a:rPr lang="en-US" b="0" i="0" u="none" strike="noStrike" baseline="0" dirty="0" smtClean="0">
                <a:latin typeface="CourierNewPSMT"/>
              </a:rPr>
              <a:t>(a) It is assumed that the exciter stator assembly (9) has been removed</a:t>
            </a:r>
          </a:p>
          <a:p>
            <a:r>
              <a:rPr lang="en-US" b="0" i="0" u="none" strike="noStrike" baseline="0" dirty="0" smtClean="0">
                <a:latin typeface="CourierNewPSMT"/>
              </a:rPr>
              <a:t>to provide access for checking the armature windings and replacing the</a:t>
            </a:r>
          </a:p>
          <a:p>
            <a:r>
              <a:rPr lang="en-US" b="0" i="0" u="none" strike="noStrike" baseline="0" dirty="0" smtClean="0">
                <a:latin typeface="CourierNewPSMT"/>
              </a:rPr>
              <a:t>armature assembly.</a:t>
            </a:r>
          </a:p>
          <a:p>
            <a:r>
              <a:rPr lang="en-US" b="0" i="0" u="none" strike="noStrike" baseline="0" dirty="0" smtClean="0">
                <a:latin typeface="CourierNewPSMT"/>
              </a:rPr>
              <a:t>(b) Remove two screws (1) and plate (2) from the fan coupling housing</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1089025"/>
            <a:ext cx="4295775"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997839"/>
            <a:ext cx="4572000" cy="2862322"/>
          </a:xfrm>
          <a:prstGeom prst="rect">
            <a:avLst/>
          </a:prstGeom>
        </p:spPr>
        <p:txBody>
          <a:bodyPr>
            <a:spAutoFit/>
          </a:bodyPr>
          <a:lstStyle/>
          <a:p>
            <a:r>
              <a:rPr lang="en-US" b="0" i="0" u="none" strike="noStrike" baseline="0" dirty="0" smtClean="0">
                <a:latin typeface="CourierNewPSMT"/>
              </a:rPr>
              <a:t>(c) Turn the armature assembly (4) until the two setscrews (5) holding</a:t>
            </a:r>
          </a:p>
          <a:p>
            <a:r>
              <a:rPr lang="en-US" b="0" i="0" u="none" strike="noStrike" baseline="0" dirty="0" smtClean="0">
                <a:latin typeface="CourierNewPSMT"/>
              </a:rPr>
              <a:t>the shaft of the armature assembly in the coupling (6) are accessible.</a:t>
            </a:r>
          </a:p>
          <a:p>
            <a:r>
              <a:rPr lang="en-US" b="0" i="0" u="none" strike="noStrike" baseline="0" dirty="0" smtClean="0">
                <a:latin typeface="CourierNewPSMT"/>
              </a:rPr>
              <a:t>(d) Loosen the two </a:t>
            </a:r>
            <a:r>
              <a:rPr lang="en-US" b="0" i="0" u="none" strike="noStrike" baseline="0" dirty="0" err="1" smtClean="0">
                <a:latin typeface="CourierNewPSMT"/>
              </a:rPr>
              <a:t>jamnuts</a:t>
            </a:r>
            <a:r>
              <a:rPr lang="en-US" b="0" i="0" u="none" strike="noStrike" baseline="0" dirty="0" smtClean="0">
                <a:latin typeface="CourierNewPSMT"/>
              </a:rPr>
              <a:t> (7) and two setscrews (5).</a:t>
            </a:r>
          </a:p>
          <a:p>
            <a:r>
              <a:rPr lang="en-US" b="0" i="0" u="none" strike="noStrike" baseline="0" dirty="0" smtClean="0">
                <a:latin typeface="CourierNewPSMT"/>
              </a:rPr>
              <a:t>(e) Remove the armature assembly (4) from inside the field coil assembly</a:t>
            </a:r>
          </a:p>
          <a:p>
            <a:r>
              <a:rPr lang="en-US" b="0" i="0" u="none" strike="noStrike" baseline="0" dirty="0" smtClean="0">
                <a:latin typeface="CourierNewPSMT"/>
              </a:rPr>
              <a:t>housing (8) using a sling and suitable lifting device</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2136339"/>
            <a:ext cx="4572000" cy="2585323"/>
          </a:xfrm>
          <a:prstGeom prst="rect">
            <a:avLst/>
          </a:prstGeom>
        </p:spPr>
        <p:txBody>
          <a:bodyPr>
            <a:spAutoFit/>
          </a:bodyPr>
          <a:lstStyle/>
          <a:p>
            <a:r>
              <a:rPr lang="en-US" b="0" i="0" u="none" strike="noStrike" baseline="0" dirty="0" smtClean="0">
                <a:latin typeface="CourierNewPSMT"/>
              </a:rPr>
              <a:t>(f) Procure and install a new armature assembly into the field coil</a:t>
            </a:r>
          </a:p>
          <a:p>
            <a:r>
              <a:rPr lang="en-US" b="0" i="0" u="none" strike="noStrike" baseline="0" dirty="0" smtClean="0">
                <a:latin typeface="CourierNewPSMT"/>
              </a:rPr>
              <a:t>assembly housing in the reverse order of removal.</a:t>
            </a:r>
          </a:p>
          <a:p>
            <a:r>
              <a:rPr lang="en-US" b="0" i="0" u="none" strike="noStrike" baseline="0" dirty="0" smtClean="0">
                <a:latin typeface="CourierNewPSMT"/>
              </a:rPr>
              <a:t>Step 6. Check for an open or shorted field coil assembly and mode selector</a:t>
            </a:r>
          </a:p>
          <a:p>
            <a:r>
              <a:rPr lang="en-US" b="0" i="0" u="none" strike="noStrike" baseline="0" dirty="0" smtClean="0">
                <a:latin typeface="CourierNewPSMT"/>
              </a:rPr>
              <a:t>switch. If defective, replace them as follows: (Refer to figures 19 below</a:t>
            </a:r>
          </a:p>
          <a:p>
            <a:r>
              <a:rPr lang="en-US" b="0" i="0" u="none" strike="noStrike" baseline="0" dirty="0" smtClean="0">
                <a:latin typeface="CourierNewPSMT"/>
              </a:rPr>
              <a:t>and 20 on the following page.)</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213" y="1031875"/>
            <a:ext cx="421957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997839"/>
            <a:ext cx="4572000" cy="2862322"/>
          </a:xfrm>
          <a:prstGeom prst="rect">
            <a:avLst/>
          </a:prstGeom>
        </p:spPr>
        <p:txBody>
          <a:bodyPr>
            <a:spAutoFit/>
          </a:bodyPr>
          <a:lstStyle/>
          <a:p>
            <a:r>
              <a:rPr lang="en-US" b="0" i="0" u="none" strike="noStrike" baseline="0" dirty="0" smtClean="0">
                <a:latin typeface="CourierNewPSMT"/>
              </a:rPr>
              <a:t>(a) It is assumed that the welding machine top cover (1), the exciter</a:t>
            </a:r>
          </a:p>
          <a:p>
            <a:r>
              <a:rPr lang="en-US" b="0" i="0" u="none" strike="noStrike" baseline="0" dirty="0" smtClean="0">
                <a:latin typeface="CourierNewPSMT"/>
              </a:rPr>
              <a:t>assembly (2), and the armature assembly (3), all shown in figure 19 on the</a:t>
            </a:r>
          </a:p>
          <a:p>
            <a:r>
              <a:rPr lang="en-US" b="0" i="0" u="none" strike="noStrike" baseline="0" dirty="0" smtClean="0">
                <a:latin typeface="CourierNewPSMT"/>
              </a:rPr>
              <a:t>previous page, have been removed to provide access to check and replace the</a:t>
            </a:r>
          </a:p>
          <a:p>
            <a:r>
              <a:rPr lang="en-US" b="0" i="0" u="none" strike="noStrike" baseline="0" dirty="0" smtClean="0">
                <a:latin typeface="CourierNewPSMT"/>
              </a:rPr>
              <a:t>field coil assembly and housing;.</a:t>
            </a:r>
          </a:p>
          <a:p>
            <a:r>
              <a:rPr lang="en-US" b="0" i="0" u="none" strike="noStrike" baseline="0" dirty="0" smtClean="0">
                <a:latin typeface="CourierNewPSMT"/>
              </a:rPr>
              <a:t>(b) Remove the two bolts (1)(figure 20, view A), the locknuts (2),</a:t>
            </a:r>
          </a:p>
          <a:p>
            <a:r>
              <a:rPr lang="en-US" b="0" i="0" u="none" strike="noStrike" baseline="0" dirty="0" err="1" smtClean="0">
                <a:latin typeface="CourierNewPSMT"/>
              </a:rPr>
              <a:t>flatwashers</a:t>
            </a:r>
            <a:r>
              <a:rPr lang="en-US" b="0" i="0" u="none" strike="noStrike" baseline="0" dirty="0" smtClean="0">
                <a:latin typeface="CourierNewPSMT"/>
              </a:rPr>
              <a:t> (3), and one</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474345"/>
            <a:ext cx="4572000" cy="5909310"/>
          </a:xfrm>
          <a:prstGeom prst="rect">
            <a:avLst/>
          </a:prstGeom>
        </p:spPr>
        <p:txBody>
          <a:bodyPr>
            <a:spAutoFit/>
          </a:bodyPr>
          <a:lstStyle/>
          <a:p>
            <a:r>
              <a:rPr lang="en-US" b="0" i="0" u="none" strike="noStrike" baseline="0" dirty="0" smtClean="0">
                <a:latin typeface="CourierNewPSMT"/>
              </a:rPr>
              <a:t>self-tapping bolt (4)(figure 20, view B, on the previous page), and lower</a:t>
            </a:r>
          </a:p>
          <a:p>
            <a:r>
              <a:rPr lang="en-US" b="0" i="0" u="none" strike="noStrike" baseline="0" dirty="0" smtClean="0">
                <a:latin typeface="CourierNewPSMT"/>
              </a:rPr>
              <a:t>the mode selector switch (5).</a:t>
            </a:r>
          </a:p>
          <a:p>
            <a:r>
              <a:rPr lang="en-US" b="0" i="0" u="none" strike="noStrike" baseline="0" dirty="0" smtClean="0">
                <a:latin typeface="CourierNewPSMT"/>
              </a:rPr>
              <a:t>(c) Tag and remove the wire leads from the mode selector switch (5).</a:t>
            </a:r>
          </a:p>
          <a:p>
            <a:r>
              <a:rPr lang="en-US" b="0" i="0" u="none" strike="noStrike" baseline="0" dirty="0" smtClean="0">
                <a:latin typeface="CourierNewPSMT"/>
              </a:rPr>
              <a:t>(d) Remove the two nuts (6)(figure 20, view C), two </a:t>
            </a:r>
            <a:r>
              <a:rPr lang="en-US" b="0" i="0" u="none" strike="noStrike" baseline="0" dirty="0" err="1" smtClean="0">
                <a:latin typeface="CourierNewPSMT"/>
              </a:rPr>
              <a:t>lockwashers</a:t>
            </a:r>
            <a:r>
              <a:rPr lang="en-US" b="0" i="0" u="none" strike="noStrike" baseline="0" dirty="0" smtClean="0">
                <a:latin typeface="CourierNewPSMT"/>
              </a:rPr>
              <a:t> (7), two</a:t>
            </a:r>
          </a:p>
          <a:p>
            <a:r>
              <a:rPr lang="en-US" b="0" i="0" u="none" strike="noStrike" baseline="0" dirty="0" smtClean="0">
                <a:latin typeface="CourierNewPSMT"/>
              </a:rPr>
              <a:t>screws (8), and cover (9) from the field coil assembly housing (10).</a:t>
            </a:r>
          </a:p>
          <a:p>
            <a:r>
              <a:rPr lang="en-US" b="0" i="0" u="none" strike="noStrike" baseline="0" dirty="0" smtClean="0">
                <a:latin typeface="CourierNewPSMT"/>
              </a:rPr>
              <a:t>(e) Remove the mode selector switch (5)(figure 20, view B).</a:t>
            </a:r>
          </a:p>
          <a:p>
            <a:r>
              <a:rPr lang="en-US" b="0" i="0" u="none" strike="noStrike" baseline="0" dirty="0" smtClean="0">
                <a:latin typeface="CourierNewPSMT"/>
              </a:rPr>
              <a:t>(f) Remove the nut (11)(figure 20, view D), </a:t>
            </a:r>
            <a:r>
              <a:rPr lang="en-US" b="0" i="0" u="none" strike="noStrike" baseline="0" dirty="0" err="1" smtClean="0">
                <a:latin typeface="CourierNewPSMT"/>
              </a:rPr>
              <a:t>lockwasher</a:t>
            </a:r>
            <a:r>
              <a:rPr lang="en-US" b="0" i="0" u="none" strike="noStrike" baseline="0" dirty="0" smtClean="0">
                <a:latin typeface="CourierNewPSMT"/>
              </a:rPr>
              <a:t> (12), bolt (13),</a:t>
            </a:r>
          </a:p>
          <a:p>
            <a:r>
              <a:rPr lang="en-US" b="0" i="0" u="none" strike="noStrike" baseline="0" dirty="0" smtClean="0">
                <a:latin typeface="CourierNewPSMT"/>
              </a:rPr>
              <a:t>flat washer (14), ground cable (15), and </a:t>
            </a:r>
            <a:r>
              <a:rPr lang="en-US" b="0" i="0" u="none" strike="noStrike" baseline="0" dirty="0" err="1" smtClean="0">
                <a:latin typeface="CourierNewPSMT"/>
              </a:rPr>
              <a:t>lockwasher</a:t>
            </a:r>
            <a:r>
              <a:rPr lang="en-US" b="0" i="0" u="none" strike="noStrike" baseline="0" dirty="0" smtClean="0">
                <a:latin typeface="CourierNewPSMT"/>
              </a:rPr>
              <a:t> (16) from the left side</a:t>
            </a:r>
          </a:p>
          <a:p>
            <a:r>
              <a:rPr lang="en-US" b="0" i="0" u="none" strike="noStrike" baseline="0" dirty="0" smtClean="0">
                <a:latin typeface="CourierNewPSMT"/>
              </a:rPr>
              <a:t>of the field coil assembly housing (10).</a:t>
            </a:r>
          </a:p>
          <a:p>
            <a:r>
              <a:rPr lang="en-US" b="0" i="0" u="none" strike="noStrike" baseline="0" dirty="0" smtClean="0">
                <a:latin typeface="CourierNewPSMT"/>
              </a:rPr>
              <a:t>(g) Remove the nut (17)(figure 20, view E), </a:t>
            </a:r>
            <a:r>
              <a:rPr lang="en-US" b="0" i="0" u="none" strike="noStrike" baseline="0" dirty="0" err="1" smtClean="0">
                <a:latin typeface="CourierNewPSMT"/>
              </a:rPr>
              <a:t>lockwasher</a:t>
            </a:r>
            <a:r>
              <a:rPr lang="en-US" b="0" i="0" u="none" strike="noStrike" baseline="0" dirty="0" smtClean="0">
                <a:latin typeface="CourierNewPSMT"/>
              </a:rPr>
              <a:t> (18), bolt (19),</a:t>
            </a:r>
          </a:p>
          <a:p>
            <a:r>
              <a:rPr lang="en-US" b="0" i="0" u="none" strike="noStrike" baseline="0" dirty="0" smtClean="0">
                <a:latin typeface="CourierNewPSMT"/>
              </a:rPr>
              <a:t>and flat washer (20) from the right side of the field coil assembly housing</a:t>
            </a:r>
          </a:p>
          <a:p>
            <a:r>
              <a:rPr lang="en-US" b="0" i="0" u="none" strike="noStrike" baseline="0" dirty="0" smtClean="0">
                <a:latin typeface="CourierNewPSMT"/>
              </a:rPr>
              <a:t>(10).</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751344"/>
            <a:ext cx="4572000" cy="5355312"/>
          </a:xfrm>
          <a:prstGeom prst="rect">
            <a:avLst/>
          </a:prstGeom>
        </p:spPr>
        <p:txBody>
          <a:bodyPr>
            <a:spAutoFit/>
          </a:bodyPr>
          <a:lstStyle/>
          <a:p>
            <a:r>
              <a:rPr lang="en-US" b="0" i="0" u="none" strike="noStrike" baseline="0" dirty="0" smtClean="0">
                <a:latin typeface="CourierNewPSMT"/>
              </a:rPr>
              <a:t>h) Support the rear of the engine with a hoist connected to the engine</a:t>
            </a:r>
          </a:p>
          <a:p>
            <a:r>
              <a:rPr lang="en-US" b="0" i="0" u="none" strike="noStrike" baseline="0" dirty="0" smtClean="0">
                <a:latin typeface="CourierNewPSMT"/>
              </a:rPr>
              <a:t>rear head lifting eye.</a:t>
            </a:r>
          </a:p>
          <a:p>
            <a:r>
              <a:rPr lang="en-US" b="0" i="0" u="none" strike="noStrike" baseline="0" dirty="0" smtClean="0">
                <a:latin typeface="CourierNewPSMT"/>
              </a:rPr>
              <a:t>Step 7. Check for defective ballast assembly. If defective, replace as</a:t>
            </a:r>
          </a:p>
          <a:p>
            <a:r>
              <a:rPr lang="en-US" b="0" i="0" u="none" strike="noStrike" baseline="0" dirty="0" smtClean="0">
                <a:latin typeface="CourierNewPSMT"/>
              </a:rPr>
              <a:t>follows: (Refer to figure 21, view A, on the following page.)</a:t>
            </a:r>
          </a:p>
          <a:p>
            <a:r>
              <a:rPr lang="en-US" b="0" i="0" u="none" strike="noStrike" baseline="0" dirty="0" smtClean="0">
                <a:latin typeface="CourierNewPSMT"/>
              </a:rPr>
              <a:t>(a) Tag and remove ballast electrical wire.</a:t>
            </a:r>
          </a:p>
          <a:p>
            <a:r>
              <a:rPr lang="en-US" b="0" i="0" u="none" strike="noStrike" baseline="0" dirty="0" smtClean="0">
                <a:latin typeface="CourierNewPSMT"/>
              </a:rPr>
              <a:t>(b) Remove two nuts (1) and two </a:t>
            </a:r>
            <a:r>
              <a:rPr lang="en-US" b="0" i="0" u="none" strike="noStrike" baseline="0" dirty="0" err="1" smtClean="0">
                <a:latin typeface="CourierNewPSMT"/>
              </a:rPr>
              <a:t>lockwashers</a:t>
            </a:r>
            <a:r>
              <a:rPr lang="en-US" b="0" i="0" u="none" strike="noStrike" baseline="0" dirty="0" smtClean="0">
                <a:latin typeface="CourierNewPSMT"/>
              </a:rPr>
              <a:t> (2) from inside the welding</a:t>
            </a:r>
          </a:p>
          <a:p>
            <a:r>
              <a:rPr lang="en-US" b="0" i="0" u="none" strike="noStrike" baseline="0" dirty="0" smtClean="0">
                <a:latin typeface="CourierNewPSMT"/>
              </a:rPr>
              <a:t>machine frame.</a:t>
            </a:r>
          </a:p>
          <a:p>
            <a:r>
              <a:rPr lang="en-US" b="0" i="0" u="none" strike="noStrike" baseline="0" dirty="0" smtClean="0">
                <a:latin typeface="CourierNewPSMT"/>
              </a:rPr>
              <a:t>(c) Support the ballast assembly (5) and remove the nut (6), </a:t>
            </a:r>
            <a:r>
              <a:rPr lang="en-US" b="0" i="0" u="none" strike="noStrike" baseline="0" dirty="0" err="1" smtClean="0">
                <a:latin typeface="CourierNewPSMT"/>
              </a:rPr>
              <a:t>lockwasher</a:t>
            </a:r>
            <a:endParaRPr lang="en-US" b="0" i="0" u="none" strike="noStrike" baseline="0" dirty="0" smtClean="0">
              <a:latin typeface="CourierNewPSMT"/>
            </a:endParaRPr>
          </a:p>
          <a:p>
            <a:r>
              <a:rPr lang="en-US" b="0" i="0" u="none" strike="noStrike" baseline="0" dirty="0" smtClean="0">
                <a:latin typeface="CourierNewPSMT"/>
              </a:rPr>
              <a:t>(7), bolt (8), and flat washer (9) from bracket (10).</a:t>
            </a:r>
          </a:p>
          <a:p>
            <a:r>
              <a:rPr lang="en-US" b="0" i="0" u="none" strike="noStrike" baseline="0" dirty="0" smtClean="0">
                <a:latin typeface="CourierNewPSMT"/>
              </a:rPr>
              <a:t>(d) Remove the ballast assembly (5).</a:t>
            </a:r>
          </a:p>
          <a:p>
            <a:r>
              <a:rPr lang="en-US" b="0" i="0" u="none" strike="noStrike" baseline="0" dirty="0" smtClean="0">
                <a:latin typeface="CourierNewPSMT"/>
              </a:rPr>
              <a:t>(e) Procure and install a new ballast assembly in the reverse order of</a:t>
            </a:r>
          </a:p>
          <a:p>
            <a:r>
              <a:rPr lang="en-US" b="0" i="0" u="none" strike="noStrike" baseline="0" dirty="0" smtClean="0">
                <a:latin typeface="CourierNewPSMT"/>
              </a:rPr>
              <a:t>removal</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0" y="2413338"/>
            <a:ext cx="4572000" cy="2031325"/>
          </a:xfrm>
          <a:prstGeom prst="rect">
            <a:avLst/>
          </a:prstGeom>
        </p:spPr>
        <p:txBody>
          <a:bodyPr>
            <a:spAutoFit/>
          </a:bodyPr>
          <a:lstStyle/>
          <a:p>
            <a:r>
              <a:rPr lang="en-US" dirty="0" smtClean="0"/>
              <a:t>Law 91-596, Occupational Safety and Health Act of 1970. The requirements</a:t>
            </a:r>
          </a:p>
          <a:p>
            <a:r>
              <a:rPr lang="en-US" dirty="0" smtClean="0"/>
              <a:t>for adequate ventilation are stated in the American National Standards</a:t>
            </a:r>
          </a:p>
          <a:p>
            <a:r>
              <a:rPr lang="en-US" dirty="0" smtClean="0"/>
              <a:t>Institute Standard Z49.1-1973, Safety in Welding and Cutting, published by</a:t>
            </a:r>
          </a:p>
          <a:p>
            <a:r>
              <a:rPr lang="en-US" dirty="0" smtClean="0"/>
              <a:t>the American Welding Society.</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2551837"/>
            <a:ext cx="4572000" cy="1754326"/>
          </a:xfrm>
          <a:prstGeom prst="rect">
            <a:avLst/>
          </a:prstGeom>
        </p:spPr>
        <p:txBody>
          <a:bodyPr>
            <a:spAutoFit/>
          </a:bodyPr>
          <a:lstStyle/>
          <a:p>
            <a:r>
              <a:rPr lang="en-US" b="0" i="0" u="none" strike="noStrike" baseline="0" dirty="0" smtClean="0">
                <a:latin typeface="CourierNewPSMT"/>
              </a:rPr>
              <a:t>Step 8. Check for defective contactor assembly. If defective, replace it</a:t>
            </a:r>
          </a:p>
          <a:p>
            <a:r>
              <a:rPr lang="en-US" b="0" i="0" u="none" strike="noStrike" baseline="0" dirty="0" smtClean="0">
                <a:latin typeface="CourierNewPSMT"/>
              </a:rPr>
              <a:t>as follows: (figure 21, view B).</a:t>
            </a:r>
          </a:p>
          <a:p>
            <a:r>
              <a:rPr lang="en-US" b="0" i="0" u="none" strike="noStrike" baseline="0" dirty="0" smtClean="0">
                <a:latin typeface="CourierNewPSMT"/>
              </a:rPr>
              <a:t>(a) Tag and remove the electrical wire leads from the contactor</a:t>
            </a:r>
          </a:p>
          <a:p>
            <a:r>
              <a:rPr lang="en-US" b="0" i="0" u="none" strike="noStrike" baseline="0" dirty="0" smtClean="0">
                <a:latin typeface="CourierNewPSMT"/>
              </a:rPr>
              <a:t>assembly.</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163" y="1136650"/>
            <a:ext cx="4257675"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028343"/>
            <a:ext cx="4572000" cy="4801314"/>
          </a:xfrm>
          <a:prstGeom prst="rect">
            <a:avLst/>
          </a:prstGeom>
        </p:spPr>
        <p:txBody>
          <a:bodyPr>
            <a:spAutoFit/>
          </a:bodyPr>
          <a:lstStyle/>
          <a:p>
            <a:r>
              <a:rPr lang="en-US" b="0" i="0" u="none" strike="noStrike" baseline="0" dirty="0" smtClean="0">
                <a:latin typeface="CourierNewPSMT"/>
              </a:rPr>
              <a:t>(b) Remove four nuts (1), four </a:t>
            </a:r>
            <a:r>
              <a:rPr lang="en-US" b="0" i="0" u="none" strike="noStrike" baseline="0" dirty="0" err="1" smtClean="0">
                <a:latin typeface="CourierNewPSMT"/>
              </a:rPr>
              <a:t>lockwashers</a:t>
            </a:r>
            <a:r>
              <a:rPr lang="en-US" b="0" i="0" u="none" strike="noStrike" baseline="0" dirty="0" smtClean="0">
                <a:latin typeface="CourierNewPSMT"/>
              </a:rPr>
              <a:t> (2), four bolts (3), and four</a:t>
            </a:r>
          </a:p>
          <a:p>
            <a:r>
              <a:rPr lang="en-US" b="0" i="0" u="none" strike="noStrike" baseline="0" dirty="0" smtClean="0">
                <a:latin typeface="CourierNewPSMT"/>
              </a:rPr>
              <a:t>flat washers (4) from the welding machine frame.</a:t>
            </a:r>
          </a:p>
          <a:p>
            <a:r>
              <a:rPr lang="en-US" b="0" i="0" u="none" strike="noStrike" baseline="0" dirty="0" smtClean="0">
                <a:latin typeface="CourierNewPSMT"/>
              </a:rPr>
              <a:t>(c) Remove the contactor assembly (5) from the welding machine frame.</a:t>
            </a:r>
          </a:p>
          <a:p>
            <a:r>
              <a:rPr lang="en-US" b="0" i="0" u="none" strike="noStrike" baseline="0" dirty="0" smtClean="0">
                <a:latin typeface="CourierNewPSMT"/>
              </a:rPr>
              <a:t>(d) Procure and install a new contactor assembly in the reverse order of</a:t>
            </a:r>
          </a:p>
          <a:p>
            <a:r>
              <a:rPr lang="en-US" b="0" i="0" u="none" strike="noStrike" baseline="0" dirty="0" smtClean="0">
                <a:latin typeface="CourierNewPSMT"/>
              </a:rPr>
              <a:t>removal.</a:t>
            </a:r>
          </a:p>
          <a:p>
            <a:r>
              <a:rPr lang="en-US" b="0" i="0" u="none" strike="noStrike" baseline="0" dirty="0" smtClean="0">
                <a:latin typeface="CourierNewPSMT"/>
              </a:rPr>
              <a:t>c. </a:t>
            </a:r>
            <a:r>
              <a:rPr lang="en-US" b="0" i="1" u="none" strike="noStrike" baseline="0" dirty="0" smtClean="0">
                <a:latin typeface="CourierNewPS-ItalicMT"/>
              </a:rPr>
              <a:t>Metal Inert Gas </a:t>
            </a:r>
            <a:r>
              <a:rPr lang="en-US" b="0" i="0" u="none" strike="noStrike" baseline="0" dirty="0" smtClean="0">
                <a:latin typeface="CourierNewPSMT"/>
              </a:rPr>
              <a:t>(MIG) Welding Gun and Wire Feeder (figure 22 on the</a:t>
            </a:r>
          </a:p>
          <a:p>
            <a:r>
              <a:rPr lang="en-US" b="0" i="0" u="none" strike="noStrike" baseline="0" dirty="0" smtClean="0">
                <a:latin typeface="CourierNewPSMT"/>
              </a:rPr>
              <a:t>following page).</a:t>
            </a:r>
          </a:p>
          <a:p>
            <a:r>
              <a:rPr lang="en-US" b="0" i="0" u="none" strike="noStrike" baseline="0" dirty="0" smtClean="0">
                <a:latin typeface="CourierNewPSMT"/>
              </a:rPr>
              <a:t>(1) </a:t>
            </a:r>
            <a:r>
              <a:rPr lang="en-US" b="0" i="1" u="none" strike="noStrike" baseline="0" dirty="0" smtClean="0">
                <a:latin typeface="CourierNewPS-ItalicMT"/>
              </a:rPr>
              <a:t>Welding Gun</a:t>
            </a:r>
            <a:r>
              <a:rPr lang="en-US" b="0" i="0" u="none" strike="noStrike" baseline="0" dirty="0" smtClean="0">
                <a:latin typeface="CourierNewPSMT"/>
              </a:rPr>
              <a:t>. The welding gun is designed for use on all materials for</a:t>
            </a:r>
          </a:p>
          <a:p>
            <a:r>
              <a:rPr lang="en-US" b="0" i="0" u="none" strike="noStrike" baseline="0" dirty="0" smtClean="0">
                <a:latin typeface="CourierNewPSMT"/>
              </a:rPr>
              <a:t>which there is a compatible </a:t>
            </a:r>
            <a:r>
              <a:rPr lang="en-US" b="0" i="0" u="none" strike="noStrike" baseline="0" dirty="0" err="1" smtClean="0">
                <a:latin typeface="CourierNewPSMT"/>
              </a:rPr>
              <a:t>fillerwire</a:t>
            </a:r>
            <a:r>
              <a:rPr lang="en-US" b="0" i="0" u="none" strike="noStrike" baseline="0" dirty="0" smtClean="0">
                <a:latin typeface="CourierNewPSMT"/>
              </a:rPr>
              <a:t>. Such metals as steel, stainless</a:t>
            </a:r>
          </a:p>
          <a:p>
            <a:r>
              <a:rPr lang="en-US" b="0" i="0" u="none" strike="noStrike" baseline="0" dirty="0" smtClean="0">
                <a:latin typeface="CourierNewPSMT"/>
              </a:rPr>
              <a:t>steel, aluminum, magnesium, bronze, and</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028343"/>
            <a:ext cx="4572000" cy="4801314"/>
          </a:xfrm>
          <a:prstGeom prst="rect">
            <a:avLst/>
          </a:prstGeom>
        </p:spPr>
        <p:txBody>
          <a:bodyPr>
            <a:spAutoFit/>
          </a:bodyPr>
          <a:lstStyle/>
          <a:p>
            <a:r>
              <a:rPr lang="en-US" b="0" i="0" u="none" strike="noStrike" baseline="0" dirty="0" smtClean="0">
                <a:latin typeface="CourierNewPSMT"/>
              </a:rPr>
              <a:t>nickel alloys are easily welded with this gun. The gun is of a lightweight</a:t>
            </a:r>
          </a:p>
          <a:p>
            <a:r>
              <a:rPr lang="en-US" b="0" i="0" u="none" strike="noStrike" baseline="0" dirty="0" smtClean="0">
                <a:latin typeface="CourierNewPSMT"/>
              </a:rPr>
              <a:t>construction and uses a composite cable assembly which is comprised of</a:t>
            </a:r>
          </a:p>
          <a:p>
            <a:r>
              <a:rPr lang="en-US" b="0" i="0" u="none" strike="noStrike" baseline="0" dirty="0" smtClean="0">
                <a:latin typeface="CourierNewPSMT"/>
              </a:rPr>
              <a:t>control wires, gas hose, and power and feed cable in one assembly. The gun</a:t>
            </a:r>
          </a:p>
          <a:p>
            <a:r>
              <a:rPr lang="en-US" b="0" i="0" u="none" strike="noStrike" baseline="0" dirty="0" smtClean="0">
                <a:latin typeface="CourierNewPSMT"/>
              </a:rPr>
              <a:t>will handle 1/8 inch or smaller wire. Either solid or tubular wire may be</a:t>
            </a:r>
          </a:p>
          <a:p>
            <a:r>
              <a:rPr lang="en-US" b="0" i="0" u="none" strike="noStrike" baseline="0" dirty="0" smtClean="0">
                <a:latin typeface="CourierNewPSMT"/>
              </a:rPr>
              <a:t>used. It may use either carbon dioxide or argon/mixed gas for shielding of</a:t>
            </a:r>
          </a:p>
          <a:p>
            <a:r>
              <a:rPr lang="en-US" b="0" i="0" u="none" strike="noStrike" baseline="0" dirty="0" smtClean="0">
                <a:latin typeface="CourierNewPSMT"/>
              </a:rPr>
              <a:t>the welding process. When the gun actuator (1) is depressed, a timing</a:t>
            </a:r>
          </a:p>
          <a:p>
            <a:r>
              <a:rPr lang="en-US" b="0" i="0" u="none" strike="noStrike" baseline="0" dirty="0" smtClean="0">
                <a:latin typeface="CourierNewPSMT"/>
              </a:rPr>
              <a:t>circuit is activated in the wire feeder which starts the </a:t>
            </a:r>
            <a:r>
              <a:rPr lang="en-US" b="0" i="0" u="none" strike="noStrike" baseline="0" dirty="0" err="1" smtClean="0">
                <a:latin typeface="CourierNewPSMT"/>
              </a:rPr>
              <a:t>preflow</a:t>
            </a:r>
            <a:r>
              <a:rPr lang="en-US" b="0" i="0" u="none" strike="noStrike" baseline="0" dirty="0" smtClean="0">
                <a:latin typeface="CourierNewPSMT"/>
              </a:rPr>
              <a:t> of the</a:t>
            </a:r>
          </a:p>
          <a:p>
            <a:r>
              <a:rPr lang="en-US" b="0" i="0" u="none" strike="noStrike" baseline="0" dirty="0" smtClean="0">
                <a:latin typeface="CourierNewPSMT"/>
              </a:rPr>
              <a:t>shielding gas through the cable and welding gun to the work. The operator</a:t>
            </a:r>
          </a:p>
          <a:p>
            <a:r>
              <a:rPr lang="en-US" b="0" i="0" u="none" strike="noStrike" baseline="0" dirty="0" smtClean="0">
                <a:latin typeface="CourierNewPSMT"/>
              </a:rPr>
              <a:t>may vary the delay time by rotating the</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213" y="211824"/>
            <a:ext cx="5614987" cy="5158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0" y="2136339"/>
            <a:ext cx="4572000" cy="2585323"/>
          </a:xfrm>
          <a:prstGeom prst="rect">
            <a:avLst/>
          </a:prstGeom>
        </p:spPr>
        <p:txBody>
          <a:bodyPr>
            <a:spAutoFit/>
          </a:bodyPr>
          <a:lstStyle/>
          <a:p>
            <a:r>
              <a:rPr lang="en-US" b="0" i="0" u="none" strike="noStrike" baseline="0" dirty="0" smtClean="0">
                <a:latin typeface="CourierNewPSMT"/>
              </a:rPr>
              <a:t>potentiometer (2)(figure 22 on the previous page) on the wire feeder control</a:t>
            </a:r>
          </a:p>
          <a:p>
            <a:r>
              <a:rPr lang="en-US" b="0" i="0" u="none" strike="noStrike" baseline="0" dirty="0" smtClean="0">
                <a:latin typeface="CourierNewPSMT"/>
              </a:rPr>
              <a:t>box. Turning the rheostat clockwise increases the delay time, and turning</a:t>
            </a:r>
          </a:p>
          <a:p>
            <a:r>
              <a:rPr lang="en-US" b="0" i="0" u="none" strike="noStrike" baseline="0" dirty="0" smtClean="0">
                <a:latin typeface="CourierNewPSMT"/>
              </a:rPr>
              <a:t>it counterclockwise decreases the delay time. After the </a:t>
            </a:r>
            <a:r>
              <a:rPr lang="en-US" b="0" i="0" u="none" strike="noStrike" baseline="0" dirty="0" err="1" smtClean="0">
                <a:latin typeface="CourierNewPSMT"/>
              </a:rPr>
              <a:t>preflow</a:t>
            </a:r>
            <a:r>
              <a:rPr lang="en-US" b="0" i="0" u="none" strike="noStrike" baseline="0" dirty="0" smtClean="0">
                <a:latin typeface="CourierNewPSMT"/>
              </a:rPr>
              <a:t> delays, the</a:t>
            </a:r>
          </a:p>
          <a:p>
            <a:r>
              <a:rPr lang="en-US" b="0" i="0" u="none" strike="noStrike" baseline="0" dirty="0" smtClean="0">
                <a:latin typeface="CourierNewPSMT"/>
              </a:rPr>
              <a:t>welding current is delivered to the welding gun and automatic wire feeding</a:t>
            </a:r>
          </a:p>
          <a:p>
            <a:r>
              <a:rPr lang="en-US" b="0" i="0" u="none" strike="noStrike" baseline="0" dirty="0" smtClean="0">
                <a:latin typeface="CourierNewPSMT"/>
              </a:rPr>
              <a:t>begins</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228600"/>
            <a:ext cx="6553200" cy="5909310"/>
          </a:xfrm>
          <a:prstGeom prst="rect">
            <a:avLst/>
          </a:prstGeom>
        </p:spPr>
        <p:txBody>
          <a:bodyPr wrap="square">
            <a:spAutoFit/>
          </a:bodyPr>
          <a:lstStyle/>
          <a:p>
            <a:r>
              <a:rPr lang="en-US" b="0" i="0" u="none" strike="noStrike" baseline="0" dirty="0" smtClean="0">
                <a:latin typeface="CourierNewPSMT"/>
              </a:rPr>
              <a:t>(2) </a:t>
            </a:r>
            <a:r>
              <a:rPr lang="en-US" b="0" i="1" u="none" strike="noStrike" baseline="0" dirty="0" smtClean="0">
                <a:latin typeface="CourierNewPS-ItalicMT"/>
              </a:rPr>
              <a:t>Wire Feeder</a:t>
            </a:r>
            <a:r>
              <a:rPr lang="en-US" b="0" i="0" u="none" strike="noStrike" baseline="0" dirty="0" smtClean="0">
                <a:latin typeface="CourierNewPSMT"/>
              </a:rPr>
              <a:t>. The wire feeder is comprised of a control box,</a:t>
            </a:r>
          </a:p>
          <a:p>
            <a:r>
              <a:rPr lang="en-US" b="0" i="0" u="none" strike="noStrike" baseline="0" dirty="0" smtClean="0">
                <a:latin typeface="CourierNewPSMT"/>
              </a:rPr>
              <a:t>interconnecting cables, enclosed </a:t>
            </a:r>
            <a:r>
              <a:rPr lang="en-US" b="0" i="0" u="none" strike="noStrike" baseline="0" dirty="0" err="1" smtClean="0">
                <a:latin typeface="CourierNewPSMT"/>
              </a:rPr>
              <a:t>feedheads</a:t>
            </a:r>
            <a:r>
              <a:rPr lang="en-US" b="0" i="0" u="none" strike="noStrike" baseline="0" dirty="0" smtClean="0">
                <a:latin typeface="CourierNewPSMT"/>
              </a:rPr>
              <a:t>, and wire mounting facilities to accommodate the different sizes of wire to be used in the various welding operations. The wire feeder ON/OFF power switch (3) is located on the front</a:t>
            </a:r>
          </a:p>
          <a:p>
            <a:r>
              <a:rPr lang="en-US" b="0" i="0" u="none" strike="noStrike" baseline="0" dirty="0" smtClean="0">
                <a:latin typeface="CourierNewPSMT"/>
              </a:rPr>
              <a:t>of the control box. It is activated by pressing on the top of the </a:t>
            </a:r>
            <a:r>
              <a:rPr lang="en-US" b="0" i="0" u="none" strike="noStrike" baseline="0" dirty="0" err="1" smtClean="0">
                <a:latin typeface="CourierNewPSMT"/>
              </a:rPr>
              <a:t>switchand</a:t>
            </a:r>
            <a:r>
              <a:rPr lang="en-US" b="0" i="0" u="none" strike="noStrike" baseline="0" dirty="0" smtClean="0">
                <a:latin typeface="CourierNewPSMT"/>
              </a:rPr>
              <a:t> deactivated by pressing on the bottom. An INCH-PURGE switch (4) is provided on the control box. By pressing on the top of the switch (INCH position), continuous wire feed is provided, and by pressing on the bottom of the switch (PURGE position), continuous gas flow is provided. </a:t>
            </a:r>
            <a:r>
              <a:rPr lang="en-US" b="0" i="0" u="none" strike="noStrike" baseline="0" dirty="0" err="1" smtClean="0">
                <a:latin typeface="CourierNewPSMT"/>
              </a:rPr>
              <a:t>Thisswitch</a:t>
            </a:r>
            <a:r>
              <a:rPr lang="en-US" b="0" i="0" u="none" strike="noStrike" baseline="0" dirty="0" smtClean="0">
                <a:latin typeface="CourierNewPSMT"/>
              </a:rPr>
              <a:t> has a center OFF position. When the switch is released, it </a:t>
            </a:r>
            <a:r>
              <a:rPr lang="en-US" b="0" i="0" u="none" strike="noStrike" baseline="0" dirty="0" err="1" smtClean="0">
                <a:latin typeface="CourierNewPSMT"/>
              </a:rPr>
              <a:t>willreturn</a:t>
            </a:r>
            <a:r>
              <a:rPr lang="en-US" b="0" i="0" u="none" strike="noStrike" baseline="0" dirty="0" smtClean="0">
                <a:latin typeface="CourierNewPSMT"/>
              </a:rPr>
              <a:t> to the center OFF position. A wire speed control (5) is provided on the front of the control box to allow the operator to preset the wire feed speed. The wire may be fed from 30 to 500 inches per minute. Turning the speed control clockwise increases the wire feed speed and turning it counterclockwise decreases the wire feed speed. The divisions on the speed</a:t>
            </a:r>
          </a:p>
          <a:p>
            <a:r>
              <a:rPr lang="en-US" b="0" i="0" u="none" strike="noStrike" baseline="0" dirty="0" smtClean="0">
                <a:latin typeface="CourierNewPSMT"/>
              </a:rPr>
              <a:t>control dial are for reference only and do not reflect the rate of speed. A welding gun switch receptacle (6) is also provided on the front of the control box for plugging in the adapter</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028343"/>
            <a:ext cx="4572000" cy="4801314"/>
          </a:xfrm>
          <a:prstGeom prst="rect">
            <a:avLst/>
          </a:prstGeom>
        </p:spPr>
        <p:txBody>
          <a:bodyPr>
            <a:spAutoFit/>
          </a:bodyPr>
          <a:lstStyle/>
          <a:p>
            <a:r>
              <a:rPr lang="en-US" b="0" i="0" u="none" strike="noStrike" baseline="0" dirty="0" smtClean="0">
                <a:latin typeface="CourierNewPSMT"/>
              </a:rPr>
              <a:t>(3) </a:t>
            </a:r>
            <a:r>
              <a:rPr lang="en-US" b="0" i="1" u="none" strike="noStrike" baseline="0" dirty="0" smtClean="0">
                <a:latin typeface="CourierNewPS-ItalicMT"/>
              </a:rPr>
              <a:t>Troubleshooting and Repair</a:t>
            </a:r>
            <a:r>
              <a:rPr lang="en-US" b="0" i="0" u="none" strike="noStrike" baseline="0" dirty="0" smtClean="0">
                <a:latin typeface="CourierNewPSMT"/>
              </a:rPr>
              <a:t>.</a:t>
            </a:r>
          </a:p>
          <a:p>
            <a:r>
              <a:rPr lang="en-US" b="0" i="0" u="none" strike="noStrike" baseline="0" dirty="0" smtClean="0">
                <a:latin typeface="CourierNewPSMT"/>
              </a:rPr>
              <a:t>(a) Listed below are the correct procedures that should be followed for</a:t>
            </a:r>
          </a:p>
          <a:p>
            <a:r>
              <a:rPr lang="en-US" b="0" i="0" u="none" strike="noStrike" baseline="0" dirty="0" smtClean="0">
                <a:latin typeface="CourierNewPSMT"/>
              </a:rPr>
              <a:t>troubleshooting and repair of the welding gun and wire feeder, specifically</a:t>
            </a:r>
          </a:p>
          <a:p>
            <a:r>
              <a:rPr lang="en-US" b="0" i="0" u="none" strike="noStrike" baseline="0" dirty="0" smtClean="0">
                <a:latin typeface="CourierNewPSMT"/>
              </a:rPr>
              <a:t>the malfunction: WIRE FEEDER MOTOR DOES NOT OPERATE ON INCH BUTTON OR GUN</a:t>
            </a:r>
          </a:p>
          <a:p>
            <a:r>
              <a:rPr lang="en-US" b="0" i="0" u="none" strike="noStrike" baseline="0" dirty="0" smtClean="0">
                <a:latin typeface="CourierNewPSMT"/>
              </a:rPr>
              <a:t>SWITCH, AND PILOT LIGHT IS LIGHTED.</a:t>
            </a:r>
          </a:p>
          <a:p>
            <a:r>
              <a:rPr lang="en-US" b="0" i="0" u="none" strike="noStrike" baseline="0" dirty="0" smtClean="0">
                <a:latin typeface="CourierNewPSMT"/>
              </a:rPr>
              <a:t>Step 1. Check for a defective fuse in the back of the control box. If the</a:t>
            </a:r>
          </a:p>
          <a:p>
            <a:r>
              <a:rPr lang="en-US" b="0" i="0" u="none" strike="noStrike" baseline="0" dirty="0" smtClean="0">
                <a:latin typeface="CourierNewPSMT"/>
              </a:rPr>
              <a:t>fuse is defective, replace it as follows:</a:t>
            </a:r>
          </a:p>
          <a:p>
            <a:r>
              <a:rPr lang="en-US" b="0" i="0" u="none" strike="noStrike" baseline="0" dirty="0" smtClean="0">
                <a:latin typeface="CourierNewPSMT"/>
              </a:rPr>
              <a:t>1 Push in on the </a:t>
            </a:r>
            <a:r>
              <a:rPr lang="en-US" b="0" i="0" u="none" strike="noStrike" baseline="0" dirty="0" err="1" smtClean="0">
                <a:latin typeface="CourierNewPSMT"/>
              </a:rPr>
              <a:t>fuseholder</a:t>
            </a:r>
            <a:r>
              <a:rPr lang="en-US" b="0" i="0" u="none" strike="noStrike" baseline="0" dirty="0" smtClean="0">
                <a:latin typeface="CourierNewPSMT"/>
              </a:rPr>
              <a:t> cap (1)(figure 23, on the following</a:t>
            </a:r>
          </a:p>
          <a:p>
            <a:r>
              <a:rPr lang="en-US" b="0" i="0" u="none" strike="noStrike" baseline="0" dirty="0" smtClean="0">
                <a:latin typeface="CourierNewPSMT"/>
              </a:rPr>
              <a:t>page). Turn the </a:t>
            </a:r>
            <a:r>
              <a:rPr lang="en-US" b="0" i="0" u="none" strike="noStrike" baseline="0" dirty="0" err="1" smtClean="0">
                <a:latin typeface="CourierNewPSMT"/>
              </a:rPr>
              <a:t>fuseholder</a:t>
            </a:r>
            <a:r>
              <a:rPr lang="en-US" b="0" i="0" u="none" strike="noStrike" baseline="0" dirty="0" smtClean="0">
                <a:latin typeface="CourierNewPSMT"/>
              </a:rPr>
              <a:t> cap 1/4 turn counterclockwise and remove the</a:t>
            </a:r>
          </a:p>
          <a:p>
            <a:r>
              <a:rPr lang="en-US" b="0" i="0" u="none" strike="noStrike" baseline="0" dirty="0" smtClean="0">
                <a:latin typeface="CourierNewPSMT"/>
              </a:rPr>
              <a:t>fuse cap holder.</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63" y="1279525"/>
            <a:ext cx="4105275"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52399"/>
            <a:ext cx="6400800" cy="5909310"/>
          </a:xfrm>
          <a:prstGeom prst="rect">
            <a:avLst/>
          </a:prstGeom>
        </p:spPr>
        <p:txBody>
          <a:bodyPr wrap="square">
            <a:spAutoFit/>
          </a:bodyPr>
          <a:lstStyle/>
          <a:p>
            <a:r>
              <a:rPr lang="en-US" b="0" i="0" u="none" strike="noStrike" baseline="0" dirty="0" smtClean="0">
                <a:latin typeface="CourierNewPSMT"/>
              </a:rPr>
              <a:t>2 Remove the defective fuse.</a:t>
            </a:r>
          </a:p>
          <a:p>
            <a:r>
              <a:rPr lang="en-US" b="0" i="0" u="none" strike="noStrike" baseline="0" dirty="0" smtClean="0">
                <a:latin typeface="CourierNewPSMT"/>
              </a:rPr>
              <a:t>3 Procure a new fuse and install it in the reverse order of</a:t>
            </a:r>
          </a:p>
          <a:p>
            <a:r>
              <a:rPr lang="en-US" b="0" i="0" u="none" strike="noStrike" baseline="0" dirty="0" smtClean="0">
                <a:latin typeface="CourierNewPSMT"/>
              </a:rPr>
              <a:t>removal. Step 2. Check the control cable and cable connection from the welding gun</a:t>
            </a:r>
          </a:p>
          <a:p>
            <a:r>
              <a:rPr lang="en-US" b="0" i="0" u="none" strike="noStrike" baseline="0" dirty="0" smtClean="0">
                <a:latin typeface="CourierNewPSMT"/>
              </a:rPr>
              <a:t>to the wire feeder. If either the cable or the cable connection are defective, order a replacement cable through supply channels. Do not</a:t>
            </a:r>
          </a:p>
          <a:p>
            <a:r>
              <a:rPr lang="en-US" b="0" i="0" u="none" strike="noStrike" baseline="0" dirty="0" smtClean="0">
                <a:latin typeface="CourierNewPSMT"/>
              </a:rPr>
              <a:t>attempt to repair this cable.</a:t>
            </a:r>
          </a:p>
          <a:p>
            <a:r>
              <a:rPr lang="en-US" b="0" i="0" u="none" strike="noStrike" baseline="0" dirty="0" smtClean="0">
                <a:latin typeface="CourierNewPSMT"/>
              </a:rPr>
              <a:t>Step 3. Check the welding gun actuator. If defective, replace the </a:t>
            </a:r>
            <a:r>
              <a:rPr lang="en-US" b="0" i="0" u="none" strike="noStrike" baseline="0" dirty="0" err="1" smtClean="0">
                <a:latin typeface="CourierNewPSMT"/>
              </a:rPr>
              <a:t>weldi</a:t>
            </a:r>
            <a:r>
              <a:rPr lang="en-US" dirty="0" err="1" smtClean="0">
                <a:latin typeface="CourierNewPSMT"/>
              </a:rPr>
              <a:t>N</a:t>
            </a:r>
            <a:r>
              <a:rPr lang="en-US" b="0" i="0" u="none" strike="noStrike" baseline="0" dirty="0" err="1" smtClean="0">
                <a:latin typeface="CourierNewPSMT"/>
              </a:rPr>
              <a:t>g</a:t>
            </a:r>
            <a:r>
              <a:rPr lang="en-US" b="0" i="0" u="none" strike="noStrike" baseline="0" dirty="0" smtClean="0">
                <a:latin typeface="CourierNewPSMT"/>
              </a:rPr>
              <a:t> gun actuator as follows:</a:t>
            </a:r>
          </a:p>
          <a:p>
            <a:r>
              <a:rPr lang="en-US" b="0" i="0" u="none" strike="noStrike" baseline="0" dirty="0" smtClean="0">
                <a:latin typeface="CourierNewPSMT"/>
              </a:rPr>
              <a:t>DISASSEMBLY OF A WELDING GUN.</a:t>
            </a:r>
          </a:p>
          <a:p>
            <a:r>
              <a:rPr lang="en-US" b="0" i="0" u="none" strike="noStrike" baseline="0" dirty="0" smtClean="0">
                <a:latin typeface="CourierNewPSMT"/>
              </a:rPr>
              <a:t>Step 1. Remove draw screws (1 and 2), shown in figure 24, view A, on the following page, from the front handle retainer (3) and rear handle retainer</a:t>
            </a:r>
          </a:p>
          <a:p>
            <a:r>
              <a:rPr lang="en-US" b="0" i="0" u="none" strike="noStrike" baseline="0" dirty="0" smtClean="0">
                <a:latin typeface="CourierNewPSMT"/>
              </a:rPr>
              <a:t>(4). Step 2. Remove the front handle retainer (3), shown in figure 24, view B,</a:t>
            </a:r>
          </a:p>
          <a:p>
            <a:r>
              <a:rPr lang="en-US" b="0" i="0" u="none" strike="noStrike" baseline="0" dirty="0" smtClean="0">
                <a:latin typeface="CourierNewPSMT"/>
              </a:rPr>
              <a:t>and rear handle retainer (4) from the handle (5).</a:t>
            </a:r>
          </a:p>
          <a:p>
            <a:r>
              <a:rPr lang="en-US" b="0" i="0" u="none" strike="noStrike" baseline="0" dirty="0" smtClean="0">
                <a:latin typeface="CourierNewPSMT"/>
              </a:rPr>
              <a:t>Step 3. Separate the halves of the handle (5), shown in figure 24, view C,</a:t>
            </a:r>
          </a:p>
          <a:p>
            <a:r>
              <a:rPr lang="en-US" b="0" i="0" u="none" strike="noStrike" baseline="0" dirty="0" smtClean="0">
                <a:latin typeface="CourierNewPSMT"/>
              </a:rPr>
              <a:t>to expose the welding gun tube (6) and the pushbutton switch (7).</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97346"/>
            <a:ext cx="4572000" cy="6463308"/>
          </a:xfrm>
          <a:prstGeom prst="rect">
            <a:avLst/>
          </a:prstGeom>
        </p:spPr>
        <p:txBody>
          <a:bodyPr>
            <a:spAutoFit/>
          </a:bodyPr>
          <a:lstStyle/>
          <a:p>
            <a:r>
              <a:rPr lang="en-US" b="0" i="0" u="none" strike="noStrike" baseline="0" dirty="0" smtClean="0">
                <a:latin typeface="CourierNewPSMT"/>
              </a:rPr>
              <a:t>(3) </a:t>
            </a:r>
            <a:r>
              <a:rPr lang="en-US" b="0" i="1" u="none" strike="noStrike" baseline="0" dirty="0" smtClean="0">
                <a:latin typeface="CourierNewPS-ItalicMT"/>
              </a:rPr>
              <a:t>Respiratory Protective Equipment</a:t>
            </a:r>
            <a:r>
              <a:rPr lang="en-US" b="0" i="0" u="none" strike="noStrike" baseline="0" dirty="0" smtClean="0">
                <a:latin typeface="CourierNewPSMT"/>
              </a:rPr>
              <a:t>. Welding may produce fumes and gases</a:t>
            </a:r>
          </a:p>
          <a:p>
            <a:r>
              <a:rPr lang="en-US" b="0" i="0" u="none" strike="noStrike" baseline="0" dirty="0" smtClean="0">
                <a:latin typeface="CourierNewPSMT"/>
              </a:rPr>
              <a:t>(brazing produces cadmium and fluoride fumes) that are hazardous to health.</a:t>
            </a:r>
          </a:p>
          <a:p>
            <a:r>
              <a:rPr lang="en-US" b="0" i="0" u="none" strike="noStrike" baseline="0" dirty="0" smtClean="0">
                <a:latin typeface="CourierNewPSMT"/>
              </a:rPr>
              <a:t>Therefore, individual respiratory protective equipment should be used and</a:t>
            </a:r>
          </a:p>
          <a:p>
            <a:r>
              <a:rPr lang="en-US" b="0" i="0" u="none" strike="noStrike" baseline="0" dirty="0" smtClean="0">
                <a:latin typeface="CourierNewPSMT"/>
              </a:rPr>
              <a:t>well maintained to avoid breathing these fumes and gases. Further,</a:t>
            </a:r>
          </a:p>
          <a:p>
            <a:r>
              <a:rPr lang="en-US" b="0" i="0" u="none" strike="noStrike" baseline="0" dirty="0" smtClean="0">
                <a:latin typeface="CourierNewPSMT"/>
              </a:rPr>
              <a:t>respiratory protective equipment should not be transferred from one</a:t>
            </a:r>
          </a:p>
          <a:p>
            <a:r>
              <a:rPr lang="en-US" b="0" i="0" u="none" strike="noStrike" baseline="0" dirty="0" smtClean="0">
                <a:latin typeface="CourierNewPSMT"/>
              </a:rPr>
              <a:t>individual to another without being disinfected. Only respiratory</a:t>
            </a:r>
          </a:p>
          <a:p>
            <a:r>
              <a:rPr lang="en-US" b="0" i="0" u="none" strike="noStrike" baseline="0" dirty="0" smtClean="0">
                <a:latin typeface="CourierNewPSMT"/>
              </a:rPr>
              <a:t>protective equipment approved by the US Bureau of Mines, National Institute</a:t>
            </a:r>
          </a:p>
          <a:p>
            <a:r>
              <a:rPr lang="en-US" b="0" i="0" u="none" strike="noStrike" baseline="0" dirty="0" smtClean="0">
                <a:latin typeface="CourierNewPSMT"/>
              </a:rPr>
              <a:t>of Occupational Safety and Health, or other governmental approved testing</a:t>
            </a:r>
          </a:p>
          <a:p>
            <a:r>
              <a:rPr lang="en-US" b="0" i="0" u="none" strike="noStrike" baseline="0" dirty="0" smtClean="0">
                <a:latin typeface="CourierNewPSMT"/>
              </a:rPr>
              <a:t>agency should be used. The procedures for selection, care, and maintenance</a:t>
            </a:r>
          </a:p>
          <a:p>
            <a:r>
              <a:rPr lang="en-US" b="0" i="0" u="none" strike="noStrike" baseline="0" dirty="0" smtClean="0">
                <a:latin typeface="CourierNewPSMT"/>
              </a:rPr>
              <a:t>of respiratory protective equipment are contained in Practices for</a:t>
            </a:r>
          </a:p>
          <a:p>
            <a:r>
              <a:rPr lang="en-US" b="0" i="0" u="none" strike="noStrike" baseline="0" dirty="0" smtClean="0">
                <a:latin typeface="CourierNewPSMT"/>
              </a:rPr>
              <a:t>Respiratory Protection, American National Standard Institute Standard 788.2,</a:t>
            </a:r>
          </a:p>
          <a:p>
            <a:r>
              <a:rPr lang="en-US" b="0" i="0" u="none" strike="noStrike" baseline="0" dirty="0" smtClean="0">
                <a:latin typeface="CourierNewPSMT"/>
              </a:rPr>
              <a:t>and TB MED 223.</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463" y="1219200"/>
            <a:ext cx="6548994" cy="348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443841"/>
            <a:ext cx="4572000" cy="3970318"/>
          </a:xfrm>
          <a:prstGeom prst="rect">
            <a:avLst/>
          </a:prstGeom>
        </p:spPr>
        <p:txBody>
          <a:bodyPr>
            <a:spAutoFit/>
          </a:bodyPr>
          <a:lstStyle/>
          <a:p>
            <a:r>
              <a:rPr lang="en-US" b="0" i="0" u="none" strike="noStrike" baseline="0" dirty="0" smtClean="0">
                <a:latin typeface="CourierNewPSMT"/>
              </a:rPr>
              <a:t>Step 4. Remove the actuator (8)(figure 24, view B, on the previous page).</a:t>
            </a:r>
          </a:p>
          <a:p>
            <a:r>
              <a:rPr lang="en-US" b="0" i="0" u="none" strike="noStrike" baseline="0" dirty="0" smtClean="0">
                <a:latin typeface="CourierNewPSMT"/>
              </a:rPr>
              <a:t>Step 5. Remove the cable assembly (9)(figure 24, view C), welding gun tube</a:t>
            </a:r>
          </a:p>
          <a:p>
            <a:r>
              <a:rPr lang="en-US" b="0" i="0" u="none" strike="noStrike" baseline="0" dirty="0" smtClean="0">
                <a:latin typeface="CourierNewPSMT"/>
              </a:rPr>
              <a:t>(6), and pushbutton switch (7).</a:t>
            </a:r>
          </a:p>
          <a:p>
            <a:r>
              <a:rPr lang="en-US" b="0" i="0" u="none" strike="noStrike" baseline="0" dirty="0" smtClean="0">
                <a:latin typeface="CourierNewPSMT"/>
              </a:rPr>
              <a:t>Step 6. Unplug two terminals (10) from two pushbutton switch terminals (11)</a:t>
            </a:r>
          </a:p>
          <a:p>
            <a:r>
              <a:rPr lang="en-US" b="0" i="0" u="none" strike="noStrike" baseline="0" dirty="0" smtClean="0">
                <a:latin typeface="CourierNewPSMT"/>
              </a:rPr>
              <a:t>and remove the pushbutton switch (7).</a:t>
            </a:r>
          </a:p>
          <a:p>
            <a:r>
              <a:rPr lang="en-US" b="1" i="0" u="none" strike="noStrike" baseline="0" dirty="0" smtClean="0">
                <a:latin typeface="CourierNewPS-BoldMT"/>
              </a:rPr>
              <a:t>CAUTION</a:t>
            </a:r>
          </a:p>
          <a:p>
            <a:r>
              <a:rPr lang="en-US" b="0" i="0" u="none" strike="noStrike" baseline="0" dirty="0" smtClean="0">
                <a:latin typeface="CourierNewPSMT"/>
              </a:rPr>
              <a:t>Grasp the terminals (10) not the control wires, to</a:t>
            </a:r>
          </a:p>
          <a:p>
            <a:r>
              <a:rPr lang="en-US" b="0" i="0" u="none" strike="noStrike" baseline="0" dirty="0" smtClean="0">
                <a:latin typeface="CourierNewPSMT"/>
              </a:rPr>
              <a:t>remove the control wires from the pushbutton switch</a:t>
            </a:r>
          </a:p>
          <a:p>
            <a:r>
              <a:rPr lang="en-US" b="0" i="0" u="none" strike="noStrike" baseline="0" dirty="0" smtClean="0">
                <a:latin typeface="CourierNewPSMT"/>
              </a:rPr>
              <a:t>(7).</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166843"/>
            <a:ext cx="4572000" cy="4524315"/>
          </a:xfrm>
          <a:prstGeom prst="rect">
            <a:avLst/>
          </a:prstGeom>
        </p:spPr>
        <p:txBody>
          <a:bodyPr>
            <a:spAutoFit/>
          </a:bodyPr>
          <a:lstStyle/>
          <a:p>
            <a:r>
              <a:rPr lang="en-US" b="0" i="0" u="none" strike="noStrike" baseline="0" dirty="0" smtClean="0">
                <a:latin typeface="CourierNewPSMT"/>
              </a:rPr>
              <a:t>Step 7. Slide the cable assembly cover (12), shown in figure 25, view A, on</a:t>
            </a:r>
          </a:p>
          <a:p>
            <a:r>
              <a:rPr lang="en-US" b="0" i="0" u="none" strike="noStrike" baseline="0" dirty="0" smtClean="0">
                <a:latin typeface="CourierNewPSMT"/>
              </a:rPr>
              <a:t>the following page, back far enough to expose the end of the gas hose (13).</a:t>
            </a:r>
          </a:p>
          <a:p>
            <a:r>
              <a:rPr lang="en-US" b="0" i="0" u="none" strike="noStrike" baseline="0" dirty="0" smtClean="0">
                <a:latin typeface="CourierNewPSMT"/>
              </a:rPr>
              <a:t>Step 8. Remove the gas hose (13)(figure 25, view A) from the copper tubing</a:t>
            </a:r>
          </a:p>
          <a:p>
            <a:r>
              <a:rPr lang="en-US" b="0" i="0" u="none" strike="noStrike" baseline="0" dirty="0" smtClean="0">
                <a:latin typeface="CourierNewPSMT"/>
              </a:rPr>
              <a:t>(14). The easiest way to remove the gas .hose from the copper tubing is to</a:t>
            </a:r>
          </a:p>
          <a:p>
            <a:r>
              <a:rPr lang="en-US" b="0" i="0" u="none" strike="noStrike" baseline="0" dirty="0" smtClean="0">
                <a:latin typeface="CourierNewPSMT"/>
              </a:rPr>
              <a:t>cut it off at the end of the copper tubing.</a:t>
            </a:r>
          </a:p>
          <a:p>
            <a:r>
              <a:rPr lang="en-US" b="0" i="0" u="none" strike="noStrike" baseline="0" dirty="0" smtClean="0">
                <a:latin typeface="CourierNewPSMT"/>
              </a:rPr>
              <a:t>Step 9. Unscrew the welding gun tube (6), as shown in figure 25, view B,</a:t>
            </a:r>
          </a:p>
          <a:p>
            <a:r>
              <a:rPr lang="en-US" b="0" i="0" u="none" strike="noStrike" baseline="0" dirty="0" smtClean="0">
                <a:latin typeface="CourierNewPSMT"/>
              </a:rPr>
              <a:t>from the cable assembly fitting (15) using two wrenches. Be careful when</a:t>
            </a:r>
          </a:p>
          <a:p>
            <a:r>
              <a:rPr lang="en-US" b="0" i="0" u="none" strike="noStrike" baseline="0" dirty="0" smtClean="0">
                <a:latin typeface="CourierNewPSMT"/>
              </a:rPr>
              <a:t>using two wrenches to unscrew the two fittings. It is possible to break off</a:t>
            </a:r>
          </a:p>
          <a:p>
            <a:r>
              <a:rPr lang="en-US" b="0" i="0" u="none" strike="noStrike" baseline="0" dirty="0" smtClean="0">
                <a:latin typeface="CourierNewPSMT"/>
              </a:rPr>
              <a:t>the gas tube from the welding gun.</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028343"/>
            <a:ext cx="4572000" cy="4801314"/>
          </a:xfrm>
          <a:prstGeom prst="rect">
            <a:avLst/>
          </a:prstGeom>
        </p:spPr>
        <p:txBody>
          <a:bodyPr>
            <a:spAutoFit/>
          </a:bodyPr>
          <a:lstStyle/>
          <a:p>
            <a:r>
              <a:rPr lang="en-US" b="0" i="0" u="none" strike="noStrike" baseline="0" dirty="0" smtClean="0">
                <a:latin typeface="CourierNewPSMT"/>
              </a:rPr>
              <a:t>PROCURE NEW ACTUATOR AND REASSEMBLE WELDING GUN AS</a:t>
            </a:r>
          </a:p>
          <a:p>
            <a:r>
              <a:rPr lang="en-US" b="0" i="0" u="none" strike="noStrike" baseline="0" dirty="0" smtClean="0">
                <a:latin typeface="CourierNewPSMT"/>
              </a:rPr>
              <a:t>FOLLOWS:</a:t>
            </a:r>
          </a:p>
          <a:p>
            <a:r>
              <a:rPr lang="en-US" b="0" i="0" u="none" strike="noStrike" baseline="0" dirty="0" smtClean="0">
                <a:latin typeface="CourierNewPSMT"/>
              </a:rPr>
              <a:t>Step 1. Using two wrenches, screw the threaded end of the welding gun tube</a:t>
            </a:r>
          </a:p>
          <a:p>
            <a:r>
              <a:rPr lang="en-US" b="0" i="0" u="none" strike="noStrike" baseline="0" dirty="0" smtClean="0">
                <a:latin typeface="CourierNewPSMT"/>
              </a:rPr>
              <a:t>(6), shown in figure 25, view B, into the cable assembly fitting (15).</a:t>
            </a:r>
          </a:p>
          <a:p>
            <a:r>
              <a:rPr lang="en-US" b="0" i="0" u="none" strike="noStrike" baseline="0" dirty="0" smtClean="0">
                <a:latin typeface="CourierNewPSMT"/>
              </a:rPr>
              <a:t>Step 2. Moisten the copper tubing (14), shown in figure 25, view C, and</a:t>
            </a:r>
          </a:p>
          <a:p>
            <a:r>
              <a:rPr lang="en-US" b="0" i="0" u="none" strike="noStrike" baseline="0" dirty="0" smtClean="0">
                <a:latin typeface="CourierNewPSMT"/>
              </a:rPr>
              <a:t>slide the gas hose (13) over the copper tubing approximately 1/2 inch.</a:t>
            </a:r>
          </a:p>
          <a:p>
            <a:r>
              <a:rPr lang="en-US" b="0" i="0" u="none" strike="noStrike" baseline="0" dirty="0" smtClean="0">
                <a:latin typeface="CourierNewPSMT"/>
              </a:rPr>
              <a:t>Approximately one inch of copper tubing should be exposed beyond the end of</a:t>
            </a:r>
          </a:p>
          <a:p>
            <a:r>
              <a:rPr lang="en-US" b="0" i="0" u="none" strike="noStrike" baseline="0" dirty="0" smtClean="0">
                <a:latin typeface="CourierNewPSMT"/>
              </a:rPr>
              <a:t>the gas hose tubing.</a:t>
            </a:r>
          </a:p>
          <a:p>
            <a:r>
              <a:rPr lang="en-US" b="0" i="0" u="none" strike="noStrike" baseline="0" dirty="0" smtClean="0">
                <a:latin typeface="CourierNewPSMT"/>
              </a:rPr>
              <a:t>Step 3. Plug the two terminals (10), shown in figure 26, view A, on page</a:t>
            </a:r>
          </a:p>
          <a:p>
            <a:r>
              <a:rPr lang="en-US" b="0" i="0" u="none" strike="noStrike" baseline="0" dirty="0" smtClean="0">
                <a:latin typeface="CourierNewPSMT"/>
              </a:rPr>
              <a:t>60, into two pushbutton switch terminals (</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613" y="684213"/>
            <a:ext cx="3914775" cy="549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684213"/>
            <a:ext cx="4029075" cy="549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751344"/>
            <a:ext cx="4572000" cy="5355312"/>
          </a:xfrm>
          <a:prstGeom prst="rect">
            <a:avLst/>
          </a:prstGeom>
        </p:spPr>
        <p:txBody>
          <a:bodyPr>
            <a:spAutoFit/>
          </a:bodyPr>
          <a:lstStyle/>
          <a:p>
            <a:r>
              <a:rPr lang="en-US" b="0" i="0" u="none" strike="noStrike" baseline="0" dirty="0" smtClean="0">
                <a:latin typeface="CourierNewPSMT"/>
              </a:rPr>
              <a:t>Step 4. Slide the cable assembly cover (17), shown in figure 26, view B, on</a:t>
            </a:r>
          </a:p>
          <a:p>
            <a:r>
              <a:rPr lang="en-US" b="0" i="0" u="none" strike="noStrike" baseline="0" dirty="0" smtClean="0">
                <a:latin typeface="CourierNewPSMT"/>
              </a:rPr>
              <a:t>the previous page, over the cable assembly so that it extends inside the</a:t>
            </a:r>
          </a:p>
          <a:p>
            <a:r>
              <a:rPr lang="en-US" b="0" i="0" u="none" strike="noStrike" baseline="0" dirty="0" smtClean="0">
                <a:latin typeface="CourierNewPSMT"/>
              </a:rPr>
              <a:t>handle (5).</a:t>
            </a:r>
          </a:p>
          <a:p>
            <a:r>
              <a:rPr lang="en-US" b="0" i="0" u="none" strike="noStrike" baseline="0" dirty="0" smtClean="0">
                <a:latin typeface="CourierNewPSMT"/>
              </a:rPr>
              <a:t>Step 5. Install the welding gun tube (6) with cable assembly attached into</a:t>
            </a:r>
          </a:p>
          <a:p>
            <a:r>
              <a:rPr lang="en-US" b="0" i="0" u="none" strike="noStrike" baseline="0" dirty="0" smtClean="0">
                <a:latin typeface="CourierNewPSMT"/>
              </a:rPr>
              <a:t>the right half of the handle (5). Place the pushbutton switch (7) in the</a:t>
            </a:r>
          </a:p>
          <a:p>
            <a:r>
              <a:rPr lang="en-US" b="0" i="0" u="none" strike="noStrike" baseline="0" dirty="0" smtClean="0">
                <a:latin typeface="CourierNewPSMT"/>
              </a:rPr>
              <a:t>cavity provided.</a:t>
            </a:r>
          </a:p>
          <a:p>
            <a:r>
              <a:rPr lang="en-US" b="0" i="0" u="none" strike="noStrike" baseline="0" dirty="0" smtClean="0">
                <a:latin typeface="CourierNewPSMT"/>
              </a:rPr>
              <a:t>Step 6. Position the spring (18) and actuator (8) in the right half of the</a:t>
            </a:r>
          </a:p>
          <a:p>
            <a:r>
              <a:rPr lang="en-US" b="0" i="0" u="none" strike="noStrike" baseline="0" dirty="0" smtClean="0">
                <a:latin typeface="CourierNewPSMT"/>
              </a:rPr>
              <a:t>handle (5) with the front of the spring in the groove provided.</a:t>
            </a:r>
          </a:p>
          <a:p>
            <a:r>
              <a:rPr lang="en-US" b="0" i="0" u="none" strike="noStrike" baseline="0" dirty="0" smtClean="0">
                <a:latin typeface="CourierNewPSMT"/>
              </a:rPr>
              <a:t>Step 7. Place the left half of the handle (5), shown in figure 26, view C,</a:t>
            </a:r>
          </a:p>
          <a:p>
            <a:r>
              <a:rPr lang="en-US" b="0" i="0" u="none" strike="noStrike" baseline="0" dirty="0" smtClean="0">
                <a:latin typeface="CourierNewPSMT"/>
              </a:rPr>
              <a:t>in position; and install rear handle retainer (4) and front handle retainer</a:t>
            </a:r>
          </a:p>
          <a:p>
            <a:r>
              <a:rPr lang="en-US" b="0" i="0" u="none" strike="noStrike" baseline="0" dirty="0" smtClean="0">
                <a:latin typeface="CourierNewPSMT"/>
              </a:rPr>
              <a:t>(3).</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305342"/>
            <a:ext cx="4572000" cy="4247317"/>
          </a:xfrm>
          <a:prstGeom prst="rect">
            <a:avLst/>
          </a:prstGeom>
        </p:spPr>
        <p:txBody>
          <a:bodyPr>
            <a:spAutoFit/>
          </a:bodyPr>
          <a:lstStyle/>
          <a:p>
            <a:r>
              <a:rPr lang="en-US" b="0" i="0" u="none" strike="noStrike" baseline="0" dirty="0" smtClean="0">
                <a:latin typeface="CourierNewPSMT"/>
              </a:rPr>
              <a:t>Step 8. Insert draw screw (2) through the rear of the handle retainer (4).</a:t>
            </a:r>
          </a:p>
          <a:p>
            <a:r>
              <a:rPr lang="en-US" b="0" i="0" u="none" strike="noStrike" baseline="0" dirty="0" smtClean="0">
                <a:latin typeface="CourierNewPSMT"/>
              </a:rPr>
              <a:t>Install and tighten the screw (19).</a:t>
            </a:r>
          </a:p>
          <a:p>
            <a:r>
              <a:rPr lang="en-US" b="0" i="0" u="none" strike="noStrike" baseline="0" dirty="0" smtClean="0">
                <a:latin typeface="CourierNewPSMT"/>
              </a:rPr>
              <a:t>Step 9. Insert the draw screw (1) through the front handle retainer (3).</a:t>
            </a:r>
          </a:p>
          <a:p>
            <a:r>
              <a:rPr lang="en-US" b="0" i="0" u="none" strike="noStrike" baseline="0" dirty="0" smtClean="0">
                <a:latin typeface="CourierNewPSMT"/>
              </a:rPr>
              <a:t>Install and tighten the screw (20).</a:t>
            </a:r>
          </a:p>
          <a:p>
            <a:r>
              <a:rPr lang="en-US" b="0" i="0" u="none" strike="noStrike" baseline="0" dirty="0" smtClean="0">
                <a:latin typeface="CourierNewPSMT"/>
              </a:rPr>
              <a:t>If the welding gun activator is not defective, open the control box and</a:t>
            </a:r>
          </a:p>
          <a:p>
            <a:r>
              <a:rPr lang="en-US" b="0" i="0" u="none" strike="noStrike" baseline="0" dirty="0" smtClean="0">
                <a:latin typeface="CourierNewPSMT"/>
              </a:rPr>
              <a:t>observe the control relay while squeezing the welding gun actuator to see if</a:t>
            </a:r>
          </a:p>
          <a:p>
            <a:r>
              <a:rPr lang="en-US" b="0" i="0" u="none" strike="noStrike" baseline="0" dirty="0" smtClean="0">
                <a:latin typeface="CourierNewPSMT"/>
              </a:rPr>
              <a:t>it is working. If it is not working properly, clean the relay contacts with</a:t>
            </a:r>
          </a:p>
          <a:p>
            <a:r>
              <a:rPr lang="en-US" b="0" i="0" u="none" strike="noStrike" baseline="0" dirty="0" smtClean="0">
                <a:latin typeface="CourierNewPSMT"/>
              </a:rPr>
              <a:t>a fine file or Number 00 sandpaper. If cleaning does not solve the problem,</a:t>
            </a:r>
          </a:p>
          <a:p>
            <a:r>
              <a:rPr lang="en-US" b="0" i="0" u="none" strike="noStrike" baseline="0" dirty="0" smtClean="0">
                <a:latin typeface="CourierNewPSMT"/>
              </a:rPr>
              <a:t>replace the control relay as follows</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166843"/>
            <a:ext cx="4572000" cy="4524315"/>
          </a:xfrm>
          <a:prstGeom prst="rect">
            <a:avLst/>
          </a:prstGeom>
        </p:spPr>
        <p:txBody>
          <a:bodyPr>
            <a:spAutoFit/>
          </a:bodyPr>
          <a:lstStyle/>
          <a:p>
            <a:r>
              <a:rPr lang="en-US" b="0" i="0" u="none" strike="noStrike" baseline="0" dirty="0" smtClean="0">
                <a:latin typeface="CourierNewPSMT"/>
              </a:rPr>
              <a:t>Step 1. Remove four screws, washers, and </a:t>
            </a:r>
            <a:r>
              <a:rPr lang="en-US" b="0" i="0" u="none" strike="noStrike" baseline="0" dirty="0" err="1" smtClean="0">
                <a:latin typeface="CourierNewPSMT"/>
              </a:rPr>
              <a:t>lockwashers</a:t>
            </a:r>
            <a:r>
              <a:rPr lang="en-US" b="0" i="0" u="none" strike="noStrike" baseline="0" dirty="0" smtClean="0">
                <a:latin typeface="CourierNewPSMT"/>
              </a:rPr>
              <a:t> (1)(figure 27, view A,</a:t>
            </a:r>
          </a:p>
          <a:p>
            <a:r>
              <a:rPr lang="en-US" b="0" i="0" u="none" strike="noStrike" baseline="0" dirty="0" smtClean="0">
                <a:latin typeface="CourierNewPSMT"/>
              </a:rPr>
              <a:t>on the following page) from the bottom of the wire feeder baseplate (2) that</a:t>
            </a:r>
          </a:p>
          <a:p>
            <a:r>
              <a:rPr lang="en-US" b="0" i="0" u="none" strike="noStrike" baseline="0" dirty="0" smtClean="0">
                <a:latin typeface="CourierNewPSMT"/>
              </a:rPr>
              <a:t>secures the control box (2a) to the wire feeder baseplate.</a:t>
            </a:r>
          </a:p>
          <a:p>
            <a:r>
              <a:rPr lang="en-US" b="0" i="0" u="none" strike="noStrike" baseline="0" dirty="0" smtClean="0">
                <a:latin typeface="CourierNewPSMT"/>
              </a:rPr>
              <a:t>Step 2. Disconnect the wire feeder control cable (3), shown in figure 27,</a:t>
            </a:r>
          </a:p>
          <a:p>
            <a:r>
              <a:rPr lang="en-US" b="0" i="0" u="none" strike="noStrike" baseline="0" dirty="0" smtClean="0">
                <a:latin typeface="CourierNewPSMT"/>
              </a:rPr>
              <a:t>view B, the motor control cable (4), and the gas control valve plug (5) from</a:t>
            </a:r>
          </a:p>
          <a:p>
            <a:r>
              <a:rPr lang="en-US" b="0" i="0" u="none" strike="noStrike" baseline="0" dirty="0" smtClean="0">
                <a:latin typeface="CourierNewPSMT"/>
              </a:rPr>
              <a:t>the back of the control box and remove the control box.</a:t>
            </a:r>
          </a:p>
          <a:p>
            <a:r>
              <a:rPr lang="en-US" b="0" i="0" u="none" strike="noStrike" baseline="0" dirty="0" smtClean="0">
                <a:latin typeface="CourierNewPSMT"/>
              </a:rPr>
              <a:t>Step 3. Remove two screws, washers, and </a:t>
            </a:r>
            <a:r>
              <a:rPr lang="en-US" b="0" i="0" u="none" strike="noStrike" baseline="0" dirty="0" err="1" smtClean="0">
                <a:latin typeface="CourierNewPSMT"/>
              </a:rPr>
              <a:t>lockwashers</a:t>
            </a:r>
            <a:r>
              <a:rPr lang="en-US" b="0" i="0" u="none" strike="noStrike" baseline="0" dirty="0" smtClean="0">
                <a:latin typeface="CourierNewPSMT"/>
              </a:rPr>
              <a:t> (6) from the top front</a:t>
            </a:r>
          </a:p>
          <a:p>
            <a:r>
              <a:rPr lang="en-US" b="0" i="0" u="none" strike="noStrike" baseline="0" dirty="0" smtClean="0">
                <a:latin typeface="CourierNewPSMT"/>
              </a:rPr>
              <a:t>of the control box that secures the control box front panel</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563" y="655638"/>
            <a:ext cx="3952875" cy="55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97346"/>
            <a:ext cx="4572000" cy="6463308"/>
          </a:xfrm>
          <a:prstGeom prst="rect">
            <a:avLst/>
          </a:prstGeom>
        </p:spPr>
        <p:txBody>
          <a:bodyPr>
            <a:spAutoFit/>
          </a:bodyPr>
          <a:lstStyle/>
          <a:p>
            <a:r>
              <a:rPr lang="en-US" b="0" i="0" u="none" strike="noStrike" baseline="0" dirty="0" smtClean="0">
                <a:latin typeface="CourierNewPSMT"/>
              </a:rPr>
              <a:t>j. The following paragraph describes the various types of gas shielding</a:t>
            </a:r>
          </a:p>
          <a:p>
            <a:r>
              <a:rPr lang="en-US" b="0" i="0" u="none" strike="noStrike" baseline="0" dirty="0" smtClean="0">
                <a:latin typeface="CourierNewPSMT"/>
              </a:rPr>
              <a:t>used in inert gas welding to keep air away from the arc and the molten metal</a:t>
            </a:r>
          </a:p>
          <a:p>
            <a:r>
              <a:rPr lang="en-US" b="0" i="0" u="none" strike="noStrike" baseline="0" dirty="0" smtClean="0">
                <a:latin typeface="CourierNewPSMT"/>
              </a:rPr>
              <a:t>during welding operations.</a:t>
            </a:r>
          </a:p>
          <a:p>
            <a:r>
              <a:rPr lang="en-US" b="0" i="0" u="none" strike="noStrike" baseline="0" dirty="0" smtClean="0">
                <a:latin typeface="CourierNewPSMT"/>
              </a:rPr>
              <a:t>3. Shielding Gases for Inert-Gas Welding</a:t>
            </a:r>
          </a:p>
          <a:p>
            <a:r>
              <a:rPr lang="en-US" b="0" i="0" u="none" strike="noStrike" baseline="0" dirty="0" smtClean="0">
                <a:latin typeface="CourierNewPSMT"/>
              </a:rPr>
              <a:t>a. </a:t>
            </a:r>
            <a:r>
              <a:rPr lang="en-US" b="0" i="1" u="none" strike="noStrike" baseline="0" dirty="0" smtClean="0">
                <a:latin typeface="CourierNewPS-ItalicMT"/>
              </a:rPr>
              <a:t>General</a:t>
            </a:r>
            <a:r>
              <a:rPr lang="en-US" b="0" i="0" u="none" strike="noStrike" baseline="0" dirty="0" smtClean="0">
                <a:latin typeface="CourierNewPSMT"/>
              </a:rPr>
              <a:t>. The most common method of preventing contact of the</a:t>
            </a:r>
          </a:p>
          <a:p>
            <a:r>
              <a:rPr lang="en-US" b="0" i="0" u="none" strike="noStrike" baseline="0" dirty="0" smtClean="0">
                <a:latin typeface="CourierNewPSMT"/>
              </a:rPr>
              <a:t>surrounding air with the molten metal during welding operations is to use a</a:t>
            </a:r>
          </a:p>
          <a:p>
            <a:r>
              <a:rPr lang="en-US" b="0" i="0" u="none" strike="noStrike" baseline="0" dirty="0" smtClean="0">
                <a:latin typeface="CourierNewPSMT"/>
              </a:rPr>
              <a:t>gas shielding. In the oxyacetylene and oxyhydrogen processes, gas shielding</a:t>
            </a:r>
          </a:p>
          <a:p>
            <a:r>
              <a:rPr lang="en-US" b="0" i="0" u="none" strike="noStrike" baseline="0" dirty="0" smtClean="0">
                <a:latin typeface="CourierNewPSMT"/>
              </a:rPr>
              <a:t>results naturally from the mixture of combustion products, which include</a:t>
            </a:r>
          </a:p>
          <a:p>
            <a:r>
              <a:rPr lang="en-US" b="0" i="0" u="none" strike="noStrike" baseline="0" dirty="0" smtClean="0">
                <a:latin typeface="CourierNewPSMT"/>
              </a:rPr>
              <a:t>hydrogen, water vapor, carbon monoxide, and carbon dioxide. In the </a:t>
            </a:r>
            <a:r>
              <a:rPr lang="en-US" b="0" i="0" u="none" strike="noStrike" baseline="0" dirty="0" err="1" smtClean="0">
                <a:latin typeface="CourierNewPSMT"/>
              </a:rPr>
              <a:t>coveredelectrode</a:t>
            </a:r>
            <a:endParaRPr lang="en-US" b="0" i="0" u="none" strike="noStrike" baseline="0" dirty="0" smtClean="0">
              <a:latin typeface="CourierNewPSMT"/>
            </a:endParaRPr>
          </a:p>
          <a:p>
            <a:r>
              <a:rPr lang="en-US" b="0" i="0" u="none" strike="noStrike" baseline="0" dirty="0" smtClean="0">
                <a:latin typeface="CourierNewPSMT"/>
              </a:rPr>
              <a:t>metal arc process, gas shielding is obtained when the electrode</a:t>
            </a:r>
          </a:p>
          <a:p>
            <a:r>
              <a:rPr lang="en-US" b="0" i="0" u="none" strike="noStrike" baseline="0" dirty="0" smtClean="0">
                <a:latin typeface="CourierNewPSMT"/>
              </a:rPr>
              <a:t>covering material decomposes. In the inert-gas welding processes, argon and</a:t>
            </a:r>
          </a:p>
          <a:p>
            <a:r>
              <a:rPr lang="en-US" b="0" i="0" u="none" strike="noStrike" baseline="0" dirty="0" smtClean="0">
                <a:latin typeface="CourierNewPSMT"/>
              </a:rPr>
              <a:t>helium have long been considered ideal for most metal welding operations</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443841"/>
            <a:ext cx="4572000" cy="3970318"/>
          </a:xfrm>
          <a:prstGeom prst="rect">
            <a:avLst/>
          </a:prstGeom>
        </p:spPr>
        <p:txBody>
          <a:bodyPr>
            <a:spAutoFit/>
          </a:bodyPr>
          <a:lstStyle/>
          <a:p>
            <a:r>
              <a:rPr lang="en-US" b="0" i="0" u="none" strike="noStrike" baseline="0" dirty="0" smtClean="0">
                <a:latin typeface="CourierNewPSMT"/>
              </a:rPr>
              <a:t>Step 4. Lower the control box front panel (7)(figure 27, views B and C).</a:t>
            </a:r>
          </a:p>
          <a:p>
            <a:r>
              <a:rPr lang="en-US" b="0" i="0" u="none" strike="noStrike" baseline="0" dirty="0" smtClean="0">
                <a:latin typeface="CourierNewPSMT"/>
              </a:rPr>
              <a:t>Step 5. Remove six screws (8)(figure 27, view B, on the previous page) that</a:t>
            </a:r>
          </a:p>
          <a:p>
            <a:r>
              <a:rPr lang="en-US" b="0" i="0" u="none" strike="noStrike" baseline="0" dirty="0" smtClean="0">
                <a:latin typeface="CourierNewPSMT"/>
              </a:rPr>
              <a:t>secure the cover of the </a:t>
            </a:r>
            <a:r>
              <a:rPr lang="en-US" b="0" i="0" u="none" strike="noStrike" baseline="0" dirty="0" err="1" smtClean="0">
                <a:latin typeface="CourierNewPSMT"/>
              </a:rPr>
              <a:t>the</a:t>
            </a:r>
            <a:r>
              <a:rPr lang="en-US" b="0" i="0" u="none" strike="noStrike" baseline="0" dirty="0" smtClean="0">
                <a:latin typeface="CourierNewPSMT"/>
              </a:rPr>
              <a:t> control box and slide off the cover.</a:t>
            </a:r>
          </a:p>
          <a:p>
            <a:r>
              <a:rPr lang="en-US" b="0" i="0" u="none" strike="noStrike" baseline="0" dirty="0" smtClean="0">
                <a:latin typeface="CourierNewPSMT"/>
              </a:rPr>
              <a:t>Step 6. Remove the control (keying) relay (9)(figure 27, view D)(24 volts</a:t>
            </a:r>
          </a:p>
          <a:p>
            <a:r>
              <a:rPr lang="en-US" b="0" i="0" u="none" strike="noStrike" baseline="0" dirty="0" smtClean="0">
                <a:latin typeface="CourierNewPSMT"/>
              </a:rPr>
              <a:t>alternating current relay) by holding the retaining wire (10) up and pulling</a:t>
            </a:r>
          </a:p>
          <a:p>
            <a:r>
              <a:rPr lang="en-US" b="0" i="0" u="none" strike="noStrike" baseline="0" dirty="0" smtClean="0">
                <a:latin typeface="CourierNewPSMT"/>
              </a:rPr>
              <a:t>the control relay out of the socket.</a:t>
            </a:r>
          </a:p>
          <a:p>
            <a:r>
              <a:rPr lang="en-US" b="0" i="0" u="none" strike="noStrike" baseline="0" dirty="0" smtClean="0">
                <a:latin typeface="CourierNewPSMT"/>
              </a:rPr>
              <a:t>Step 7. Procure a new control (keying) relay and install in the reverse</a:t>
            </a:r>
          </a:p>
          <a:p>
            <a:r>
              <a:rPr lang="en-US" b="0" i="0" u="none" strike="noStrike" baseline="0" dirty="0" smtClean="0">
                <a:latin typeface="CourierNewPSMT"/>
              </a:rPr>
              <a:t>order of removal.</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166843"/>
            <a:ext cx="4572000" cy="4524315"/>
          </a:xfrm>
          <a:prstGeom prst="rect">
            <a:avLst/>
          </a:prstGeom>
        </p:spPr>
        <p:txBody>
          <a:bodyPr>
            <a:spAutoFit/>
          </a:bodyPr>
          <a:lstStyle/>
          <a:p>
            <a:r>
              <a:rPr lang="en-US" b="0" i="0" u="none" strike="noStrike" baseline="0" dirty="0" smtClean="0">
                <a:latin typeface="CourierNewPSMT"/>
              </a:rPr>
              <a:t>If the control relay is not defective, check the brushes on the feed motor.</a:t>
            </a:r>
          </a:p>
          <a:p>
            <a:r>
              <a:rPr lang="en-US" b="0" i="0" u="none" strike="noStrike" baseline="0" dirty="0" smtClean="0">
                <a:latin typeface="CourierNewPSMT"/>
              </a:rPr>
              <a:t>If the brushes are less than 3/8 inch long, replace them as follows:</a:t>
            </a:r>
          </a:p>
          <a:p>
            <a:r>
              <a:rPr lang="en-US" b="0" i="0" u="none" strike="noStrike" baseline="0" dirty="0" smtClean="0">
                <a:latin typeface="CourierNewPSMT"/>
              </a:rPr>
              <a:t>Step 1. Disconnect the cable connector (1), (figure 28, view A, on the</a:t>
            </a:r>
          </a:p>
          <a:p>
            <a:r>
              <a:rPr lang="en-US" b="0" i="0" u="none" strike="noStrike" baseline="0" dirty="0" smtClean="0">
                <a:latin typeface="CourierNewPSMT"/>
              </a:rPr>
              <a:t>following page) from the feed motor (2).</a:t>
            </a:r>
          </a:p>
          <a:p>
            <a:r>
              <a:rPr lang="en-US" b="0" i="0" u="none" strike="noStrike" baseline="0" dirty="0" smtClean="0">
                <a:latin typeface="CourierNewPSMT"/>
              </a:rPr>
              <a:t>Step 2. Remove the wire guide (2a) from the bracket (2b).</a:t>
            </a:r>
          </a:p>
          <a:p>
            <a:r>
              <a:rPr lang="en-US" b="0" i="0" u="none" strike="noStrike" baseline="0" dirty="0" smtClean="0">
                <a:latin typeface="CourierNewPSMT"/>
              </a:rPr>
              <a:t>Step 3. Remove the four bolts, washers, and </a:t>
            </a:r>
            <a:r>
              <a:rPr lang="en-US" b="0" i="0" u="none" strike="noStrike" baseline="0" dirty="0" err="1" smtClean="0">
                <a:latin typeface="CourierNewPSMT"/>
              </a:rPr>
              <a:t>lockwashers</a:t>
            </a:r>
            <a:r>
              <a:rPr lang="en-US" b="0" i="0" u="none" strike="noStrike" baseline="0" dirty="0" smtClean="0">
                <a:latin typeface="CourierNewPSMT"/>
              </a:rPr>
              <a:t> (3) that secures</a:t>
            </a:r>
          </a:p>
          <a:p>
            <a:r>
              <a:rPr lang="en-US" b="0" i="0" u="none" strike="noStrike" baseline="0" dirty="0" smtClean="0">
                <a:latin typeface="CourierNewPSMT"/>
              </a:rPr>
              <a:t>the gear reduction unit (4) to the wire feeder baseplate (5).</a:t>
            </a:r>
          </a:p>
          <a:p>
            <a:r>
              <a:rPr lang="en-US" b="0" i="0" u="none" strike="noStrike" baseline="0" dirty="0" smtClean="0">
                <a:latin typeface="CourierNewPSMT"/>
              </a:rPr>
              <a:t>Step 4. Slide the gear reduction unit (4) and the feed motor (2) out of the</a:t>
            </a:r>
          </a:p>
          <a:p>
            <a:r>
              <a:rPr lang="en-US" b="0" i="0" u="none" strike="noStrike" baseline="0" dirty="0" smtClean="0">
                <a:latin typeface="CourierNewPSMT"/>
              </a:rPr>
              <a:t>cover.</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305342"/>
            <a:ext cx="4572000" cy="4247317"/>
          </a:xfrm>
          <a:prstGeom prst="rect">
            <a:avLst/>
          </a:prstGeom>
        </p:spPr>
        <p:txBody>
          <a:bodyPr>
            <a:spAutoFit/>
          </a:bodyPr>
          <a:lstStyle/>
          <a:p>
            <a:r>
              <a:rPr lang="en-US" b="0" i="0" u="none" strike="noStrike" baseline="0" dirty="0" smtClean="0">
                <a:latin typeface="CourierNewPSMT"/>
              </a:rPr>
              <a:t>Step 5. Unscrew the two </a:t>
            </a:r>
            <a:r>
              <a:rPr lang="en-US" b="0" i="0" u="none" strike="noStrike" baseline="0" dirty="0" err="1" smtClean="0">
                <a:latin typeface="CourierNewPSMT"/>
              </a:rPr>
              <a:t>bakelite</a:t>
            </a:r>
            <a:r>
              <a:rPr lang="en-US" b="0" i="0" u="none" strike="noStrike" baseline="0" dirty="0" smtClean="0">
                <a:latin typeface="CourierNewPSMT"/>
              </a:rPr>
              <a:t> caps (6)(figure 28, view B) on the sides</a:t>
            </a:r>
          </a:p>
          <a:p>
            <a:r>
              <a:rPr lang="en-US" b="0" i="0" u="none" strike="noStrike" baseline="0" dirty="0" smtClean="0">
                <a:latin typeface="CourierNewPSMT"/>
              </a:rPr>
              <a:t>of the feed motor (2).</a:t>
            </a:r>
          </a:p>
          <a:p>
            <a:r>
              <a:rPr lang="en-US" b="0" i="0" u="none" strike="noStrike" baseline="0" dirty="0" smtClean="0">
                <a:latin typeface="CourierNewPSMT"/>
              </a:rPr>
              <a:t>Step 6. Remove the two motor brushes (7) from the feed motor (2).</a:t>
            </a:r>
          </a:p>
          <a:p>
            <a:r>
              <a:rPr lang="en-US" b="0" i="0" u="none" strike="noStrike" baseline="0" dirty="0" smtClean="0">
                <a:latin typeface="CourierNewPSMT"/>
              </a:rPr>
              <a:t>Step 7. Procure two new brushes and install in the reverse order of</a:t>
            </a:r>
          </a:p>
          <a:p>
            <a:r>
              <a:rPr lang="en-US" b="0" i="0" u="none" strike="noStrike" baseline="0" dirty="0" smtClean="0">
                <a:latin typeface="CourierNewPSMT"/>
              </a:rPr>
              <a:t>removal.</a:t>
            </a:r>
          </a:p>
          <a:p>
            <a:r>
              <a:rPr lang="en-US" b="0" i="0" u="none" strike="noStrike" baseline="0" dirty="0" smtClean="0">
                <a:latin typeface="CourierNewPSMT"/>
              </a:rPr>
              <a:t>If new brushes do not solve the problem, replace the feed motor as follows:</a:t>
            </a:r>
          </a:p>
          <a:p>
            <a:r>
              <a:rPr lang="en-US" b="0" i="0" u="none" strike="noStrike" baseline="0" dirty="0" smtClean="0">
                <a:latin typeface="CourierNewPSMT"/>
              </a:rPr>
              <a:t>Step 1. Disconnect the cable connector (1)(figure 29, view A, on page 65).</a:t>
            </a:r>
          </a:p>
          <a:p>
            <a:r>
              <a:rPr lang="en-US" b="0" i="0" u="none" strike="noStrike" baseline="0" dirty="0" smtClean="0">
                <a:latin typeface="CourierNewPSMT"/>
              </a:rPr>
              <a:t>Step 2. Remove the four bolts, washers, and </a:t>
            </a:r>
            <a:r>
              <a:rPr lang="en-US" b="0" i="0" u="none" strike="noStrike" baseline="0" dirty="0" err="1" smtClean="0">
                <a:latin typeface="CourierNewPSMT"/>
              </a:rPr>
              <a:t>lockwashers</a:t>
            </a:r>
            <a:r>
              <a:rPr lang="en-US" b="0" i="0" u="none" strike="noStrike" baseline="0" dirty="0" smtClean="0">
                <a:latin typeface="CourierNewPSMT"/>
              </a:rPr>
              <a:t> (2) from the bottom</a:t>
            </a:r>
          </a:p>
          <a:p>
            <a:r>
              <a:rPr lang="en-US" b="0" i="0" u="none" strike="noStrike" baseline="0" dirty="0" smtClean="0">
                <a:latin typeface="CourierNewPSMT"/>
              </a:rPr>
              <a:t>of the wire feeder baseplate (3).</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6013" y="1336675"/>
            <a:ext cx="437197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582341"/>
            <a:ext cx="4572000" cy="3693319"/>
          </a:xfrm>
          <a:prstGeom prst="rect">
            <a:avLst/>
          </a:prstGeom>
        </p:spPr>
        <p:txBody>
          <a:bodyPr>
            <a:spAutoFit/>
          </a:bodyPr>
          <a:lstStyle/>
          <a:p>
            <a:r>
              <a:rPr lang="en-US" b="0" i="0" u="none" strike="noStrike" baseline="0" dirty="0" smtClean="0">
                <a:latin typeface="CourierNewPSMT"/>
              </a:rPr>
              <a:t>Step 3. Remove the wire guide (4) from the bracket (5).</a:t>
            </a:r>
          </a:p>
          <a:p>
            <a:r>
              <a:rPr lang="en-US" b="0" i="0" u="none" strike="noStrike" baseline="0" dirty="0" smtClean="0">
                <a:latin typeface="CourierNewPSMT"/>
              </a:rPr>
              <a:t>Step 4. Slide the feed motor (6)(figure 29, view A, on the following page)</a:t>
            </a:r>
          </a:p>
          <a:p>
            <a:r>
              <a:rPr lang="en-US" b="0" i="0" u="none" strike="noStrike" baseline="0" dirty="0" smtClean="0">
                <a:latin typeface="CourierNewPSMT"/>
              </a:rPr>
              <a:t>and gear reduction unit (7) out of the cover (3a).</a:t>
            </a:r>
          </a:p>
          <a:p>
            <a:r>
              <a:rPr lang="en-US" b="0" i="0" u="none" strike="noStrike" baseline="0" dirty="0" smtClean="0">
                <a:latin typeface="CourierNewPSMT"/>
              </a:rPr>
              <a:t>Step 5. Remove the two bolts and </a:t>
            </a:r>
            <a:r>
              <a:rPr lang="en-US" b="0" i="0" u="none" strike="noStrike" baseline="0" dirty="0" err="1" smtClean="0">
                <a:latin typeface="CourierNewPSMT"/>
              </a:rPr>
              <a:t>lockwashers</a:t>
            </a:r>
            <a:r>
              <a:rPr lang="en-US" b="0" i="0" u="none" strike="noStrike" baseline="0" dirty="0" smtClean="0">
                <a:latin typeface="CourierNewPSMT"/>
              </a:rPr>
              <a:t> (8) (figure 29, view B),</a:t>
            </a:r>
          </a:p>
          <a:p>
            <a:r>
              <a:rPr lang="en-US" b="0" i="0" u="none" strike="noStrike" baseline="0" dirty="0" smtClean="0">
                <a:latin typeface="CourierNewPSMT"/>
              </a:rPr>
              <a:t>attaching the feed motor (6) to the gear reduction unit (7), and remove the</a:t>
            </a:r>
          </a:p>
          <a:p>
            <a:r>
              <a:rPr lang="en-US" b="0" i="0" u="none" strike="noStrike" baseline="0" dirty="0" smtClean="0">
                <a:latin typeface="CourierNewPSMT"/>
              </a:rPr>
              <a:t>feed motor (6).</a:t>
            </a:r>
          </a:p>
          <a:p>
            <a:r>
              <a:rPr lang="en-US" b="0" i="0" u="none" strike="noStrike" baseline="0" dirty="0" smtClean="0">
                <a:latin typeface="CourierNewPSMT"/>
              </a:rPr>
              <a:t>Step 6. Procure a new motor and install in the reverse order of removal</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163" y="1022350"/>
            <a:ext cx="4257675"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859340"/>
            <a:ext cx="4572000" cy="3139321"/>
          </a:xfrm>
          <a:prstGeom prst="rect">
            <a:avLst/>
          </a:prstGeom>
        </p:spPr>
        <p:txBody>
          <a:bodyPr>
            <a:spAutoFit/>
          </a:bodyPr>
          <a:lstStyle/>
          <a:p>
            <a:r>
              <a:rPr lang="en-US" b="0" i="0" u="none" strike="noStrike" baseline="0" dirty="0" smtClean="0">
                <a:latin typeface="CourierNewPSMT"/>
              </a:rPr>
              <a:t>(b) Listed below are correct procedures to follow for troubleshooting</a:t>
            </a:r>
          </a:p>
          <a:p>
            <a:r>
              <a:rPr lang="en-US" b="0" i="0" u="none" strike="noStrike" baseline="0" dirty="0" smtClean="0">
                <a:latin typeface="CourierNewPSMT"/>
              </a:rPr>
              <a:t>and repair of the wire feeder and welding gun, specifically the malfunction:</a:t>
            </a:r>
          </a:p>
          <a:p>
            <a:r>
              <a:rPr lang="en-US" b="0" i="0" u="none" strike="noStrike" baseline="0" dirty="0" smtClean="0">
                <a:latin typeface="CourierNewPSMT"/>
              </a:rPr>
              <a:t>WIRE FEEDER FEED MOTOR OPERATES, BUT THE WIRE DOES NOT FEED.</a:t>
            </a:r>
          </a:p>
          <a:p>
            <a:r>
              <a:rPr lang="en-US" b="0" i="0" u="none" strike="noStrike" baseline="0" dirty="0" smtClean="0">
                <a:latin typeface="CourierNewPSMT"/>
              </a:rPr>
              <a:t>Step 1. Check the pressure adjustments on the wire feed roll pressure</a:t>
            </a:r>
          </a:p>
          <a:p>
            <a:r>
              <a:rPr lang="en-US" b="0" i="0" u="none" strike="noStrike" baseline="0" dirty="0" smtClean="0">
                <a:latin typeface="CourierNewPSMT"/>
              </a:rPr>
              <a:t>plate. If there is not enough pressure, increase the pressure as follows</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58847"/>
            <a:ext cx="4572000" cy="6740307"/>
          </a:xfrm>
          <a:prstGeom prst="rect">
            <a:avLst/>
          </a:prstGeom>
        </p:spPr>
        <p:txBody>
          <a:bodyPr>
            <a:spAutoFit/>
          </a:bodyPr>
          <a:lstStyle/>
          <a:p>
            <a:r>
              <a:rPr lang="en-US" b="1" i="0" u="none" strike="noStrike" baseline="0" dirty="0" smtClean="0">
                <a:latin typeface="CourierNewPS-BoldMT"/>
              </a:rPr>
              <a:t>WARNING</a:t>
            </a:r>
          </a:p>
          <a:p>
            <a:r>
              <a:rPr lang="en-US" b="0" i="0" u="none" strike="noStrike" baseline="0" dirty="0" smtClean="0">
                <a:latin typeface="CourierNewPSMT"/>
              </a:rPr>
              <a:t>The drive mechanism of the wire feeder and spool is at</a:t>
            </a:r>
          </a:p>
          <a:p>
            <a:r>
              <a:rPr lang="en-US" b="0" i="0" u="none" strike="noStrike" baseline="0" dirty="0" smtClean="0">
                <a:latin typeface="CourierNewPSMT"/>
              </a:rPr>
              <a:t>welding potential any time the welding machine is</a:t>
            </a:r>
          </a:p>
          <a:p>
            <a:r>
              <a:rPr lang="en-US" b="0" i="0" u="none" strike="noStrike" baseline="0" dirty="0" smtClean="0">
                <a:latin typeface="CourierNewPSMT"/>
              </a:rPr>
              <a:t>turned on and the welding gun actuator is depressed.</a:t>
            </a:r>
          </a:p>
          <a:p>
            <a:r>
              <a:rPr lang="en-US" b="0" i="0" u="none" strike="noStrike" baseline="0" dirty="0" smtClean="0">
                <a:latin typeface="CourierNewPSMT"/>
              </a:rPr>
              <a:t>Death may result if contact is made with the welding</a:t>
            </a:r>
          </a:p>
          <a:p>
            <a:r>
              <a:rPr lang="en-US" b="0" i="0" u="none" strike="noStrike" baseline="0" dirty="0" smtClean="0">
                <a:latin typeface="CourierNewPSMT"/>
              </a:rPr>
              <a:t>wire or rollers.</a:t>
            </a:r>
          </a:p>
          <a:p>
            <a:r>
              <a:rPr lang="en-US" b="0" i="0" u="none" strike="noStrike" baseline="0" dirty="0" smtClean="0">
                <a:latin typeface="CourierNewPSMT"/>
              </a:rPr>
              <a:t>1 Ensure that the wire electrode (3a)(figure 30, view A, on the</a:t>
            </a:r>
          </a:p>
          <a:p>
            <a:r>
              <a:rPr lang="en-US" b="0" i="0" u="none" strike="noStrike" baseline="0" dirty="0" smtClean="0">
                <a:latin typeface="CourierNewPSMT"/>
              </a:rPr>
              <a:t>following page) has been threaded through the wire spool guide (3) and</a:t>
            </a:r>
          </a:p>
          <a:p>
            <a:r>
              <a:rPr lang="en-US" b="0" i="0" u="none" strike="noStrike" baseline="0" dirty="0" smtClean="0">
                <a:latin typeface="CourierNewPSMT"/>
              </a:rPr>
              <a:t>through the feed rollers (5).</a:t>
            </a:r>
          </a:p>
          <a:p>
            <a:r>
              <a:rPr lang="en-US" b="0" i="0" u="none" strike="noStrike" baseline="0" dirty="0" smtClean="0">
                <a:latin typeface="CourierNewPSMT"/>
              </a:rPr>
              <a:t>2 Tighten two pressure plate adjusting screws (6)(one adjusting</a:t>
            </a:r>
          </a:p>
          <a:p>
            <a:r>
              <a:rPr lang="en-US" b="0" i="0" u="none" strike="noStrike" baseline="0" dirty="0" smtClean="0">
                <a:latin typeface="CourierNewPSMT"/>
              </a:rPr>
              <a:t>screw not shown in figure 30) until resistance is felt.</a:t>
            </a:r>
          </a:p>
          <a:p>
            <a:r>
              <a:rPr lang="en-US" b="0" i="0" u="none" strike="noStrike" baseline="0" dirty="0" smtClean="0">
                <a:latin typeface="CourierNewPSMT"/>
              </a:rPr>
              <a:t>Step 2. Check the size stamped on the wire roll. If the installed wire is</a:t>
            </a:r>
          </a:p>
          <a:p>
            <a:r>
              <a:rPr lang="en-US" b="0" i="0" u="none" strike="noStrike" baseline="0" dirty="0" smtClean="0">
                <a:latin typeface="CourierNewPSMT"/>
              </a:rPr>
              <a:t>not the correct size, install the proper size wire on the wire feeder as</a:t>
            </a:r>
          </a:p>
          <a:p>
            <a:r>
              <a:rPr lang="en-US" b="0" i="0" u="none" strike="noStrike" baseline="0" dirty="0" smtClean="0">
                <a:latin typeface="CourierNewPSMT"/>
              </a:rPr>
              <a:t>follows:</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381000"/>
            <a:ext cx="6324600" cy="5078313"/>
          </a:xfrm>
          <a:prstGeom prst="rect">
            <a:avLst/>
          </a:prstGeom>
        </p:spPr>
        <p:txBody>
          <a:bodyPr wrap="square">
            <a:spAutoFit/>
          </a:bodyPr>
          <a:lstStyle/>
          <a:p>
            <a:r>
              <a:rPr lang="en-US" dirty="0" smtClean="0"/>
              <a:t>WARNING</a:t>
            </a:r>
          </a:p>
          <a:p>
            <a:r>
              <a:rPr lang="en-US" dirty="0" smtClean="0"/>
              <a:t>If the welding cable is connected to the composite</a:t>
            </a:r>
          </a:p>
          <a:p>
            <a:r>
              <a:rPr lang="en-US" dirty="0" smtClean="0"/>
              <a:t>cable adapter, disconnect it before installing in the</a:t>
            </a:r>
          </a:p>
          <a:p>
            <a:r>
              <a:rPr lang="en-US" dirty="0" smtClean="0"/>
              <a:t>wire feeder. If any wire remains in the welding gun</a:t>
            </a:r>
          </a:p>
          <a:p>
            <a:r>
              <a:rPr lang="en-US" dirty="0" smtClean="0"/>
              <a:t>and composite cable, pull it out from the welding gun</a:t>
            </a:r>
          </a:p>
          <a:p>
            <a:r>
              <a:rPr lang="en-US" dirty="0" smtClean="0"/>
              <a:t>end before attempting to install new wire.</a:t>
            </a:r>
          </a:p>
          <a:p>
            <a:r>
              <a:rPr lang="en-US" dirty="0" smtClean="0"/>
              <a:t>1 Ensure that the control cable (1)(figure 30, view B) from the</a:t>
            </a:r>
          </a:p>
          <a:p>
            <a:r>
              <a:rPr lang="en-US" dirty="0" smtClean="0"/>
              <a:t>wire feeder control box is connected to the welding machine CONTROL</a:t>
            </a:r>
          </a:p>
          <a:p>
            <a:r>
              <a:rPr lang="en-US" dirty="0" smtClean="0"/>
              <a:t>receptacle.</a:t>
            </a:r>
          </a:p>
          <a:p>
            <a:r>
              <a:rPr lang="en-US" dirty="0" smtClean="0"/>
              <a:t>2 Connect the wire feeder power cable (2) to a 115 volts</a:t>
            </a:r>
          </a:p>
          <a:p>
            <a:r>
              <a:rPr lang="en-US" dirty="0" smtClean="0"/>
              <a:t>alternating current receptacle on the welding machine.</a:t>
            </a:r>
          </a:p>
          <a:p>
            <a:r>
              <a:rPr lang="en-US" dirty="0" smtClean="0"/>
              <a:t>3 Remove the spool cover (1), shown in figure 30, view C.</a:t>
            </a:r>
          </a:p>
          <a:p>
            <a:r>
              <a:rPr lang="en-US" dirty="0" smtClean="0"/>
              <a:t>4 Unscrew and remove the wire spool hub nut (2)(figure 30, view A)</a:t>
            </a:r>
          </a:p>
          <a:p>
            <a:r>
              <a:rPr lang="en-US" dirty="0" smtClean="0"/>
              <a:t>and remove the incorrect size wire spool.</a:t>
            </a:r>
          </a:p>
          <a:p>
            <a:r>
              <a:rPr lang="en-US" dirty="0" smtClean="0"/>
              <a:t>5 Install a spool of the correct size wire. (A list of the proper</a:t>
            </a:r>
          </a:p>
          <a:p>
            <a:r>
              <a:rPr lang="en-US" dirty="0" smtClean="0"/>
              <a:t>size wires for use with this</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2551837"/>
            <a:ext cx="4572000" cy="1754326"/>
          </a:xfrm>
          <a:prstGeom prst="rect">
            <a:avLst/>
          </a:prstGeom>
        </p:spPr>
        <p:txBody>
          <a:bodyPr>
            <a:spAutoFit/>
          </a:bodyPr>
          <a:lstStyle/>
          <a:p>
            <a:r>
              <a:rPr lang="en-US" b="0" i="0" u="none" strike="noStrike" baseline="0" dirty="0" smtClean="0">
                <a:latin typeface="CourierNewPSMT"/>
              </a:rPr>
              <a:t>welding machine are listed in TM 9-3431-265-14&amp;P.) Install the wire spool</a:t>
            </a:r>
          </a:p>
          <a:p>
            <a:r>
              <a:rPr lang="en-US" b="0" i="0" u="none" strike="noStrike" baseline="0" dirty="0" smtClean="0">
                <a:latin typeface="CourierNewPSMT"/>
              </a:rPr>
              <a:t>on the hub so that the wire will unwind in a counterclockwise rotation.</a:t>
            </a:r>
          </a:p>
          <a:p>
            <a:r>
              <a:rPr lang="en-US" b="0" i="0" u="none" strike="noStrike" baseline="0" dirty="0" smtClean="0">
                <a:latin typeface="CourierNewPSMT"/>
              </a:rPr>
              <a:t>Tighten the wire spool hub nut (2)(figure 30, view A).</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2274838"/>
            <a:ext cx="4572000" cy="2308324"/>
          </a:xfrm>
          <a:prstGeom prst="rect">
            <a:avLst/>
          </a:prstGeom>
        </p:spPr>
        <p:txBody>
          <a:bodyPr>
            <a:spAutoFit/>
          </a:bodyPr>
          <a:lstStyle/>
          <a:p>
            <a:r>
              <a:rPr lang="en-US" b="0" i="0" u="none" strike="noStrike" baseline="0" dirty="0" smtClean="0">
                <a:latin typeface="CourierNewPSMT"/>
              </a:rPr>
              <a:t>b. </a:t>
            </a:r>
            <a:r>
              <a:rPr lang="en-US" b="0" i="1" u="none" strike="noStrike" baseline="0" dirty="0" smtClean="0">
                <a:latin typeface="CourierNewPS-ItalicMT"/>
              </a:rPr>
              <a:t>Argon</a:t>
            </a:r>
            <a:r>
              <a:rPr lang="en-US" b="0" i="0" u="none" strike="noStrike" baseline="0" dirty="0" smtClean="0">
                <a:latin typeface="CourierNewPSMT"/>
              </a:rPr>
              <a:t>. Argon provides the most stable and easy to control arc. Argon</a:t>
            </a:r>
          </a:p>
          <a:p>
            <a:r>
              <a:rPr lang="en-US" b="0" i="0" u="none" strike="noStrike" baseline="0" dirty="0" smtClean="0">
                <a:latin typeface="CourierNewPSMT"/>
              </a:rPr>
              <a:t>is inert and about 1 1/3 times heavier than air, and 10 times heavier than</a:t>
            </a:r>
          </a:p>
          <a:p>
            <a:r>
              <a:rPr lang="en-US" b="0" i="0" u="none" strike="noStrike" baseline="0" dirty="0" smtClean="0">
                <a:latin typeface="CourierNewPSMT"/>
              </a:rPr>
              <a:t>helium. Argon is produced from the world's most abundant raw material, the</a:t>
            </a:r>
          </a:p>
          <a:p>
            <a:r>
              <a:rPr lang="en-US" b="0" i="0" u="none" strike="noStrike" baseline="0" dirty="0" smtClean="0">
                <a:latin typeface="CourierNewPSMT"/>
              </a:rPr>
              <a:t>very air we breathe. The process consists essentially of repeated</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335846"/>
            <a:ext cx="4572000" cy="6186309"/>
          </a:xfrm>
          <a:prstGeom prst="rect">
            <a:avLst/>
          </a:prstGeom>
        </p:spPr>
        <p:txBody>
          <a:bodyPr>
            <a:spAutoFit/>
          </a:bodyPr>
          <a:lstStyle/>
          <a:p>
            <a:r>
              <a:rPr lang="en-US" dirty="0" smtClean="0"/>
              <a:t>6 Cut the wire loose from the side of the spool and unwind about</a:t>
            </a:r>
          </a:p>
          <a:p>
            <a:r>
              <a:rPr lang="en-US" dirty="0" smtClean="0"/>
              <a:t>one foot of wire. Thread the wire through the wire spool guide (3) (figure</a:t>
            </a:r>
          </a:p>
          <a:p>
            <a:r>
              <a:rPr lang="en-US" dirty="0" smtClean="0"/>
              <a:t>30, view A, on the previous page) and the input guide (4) until it is up</a:t>
            </a:r>
          </a:p>
          <a:p>
            <a:r>
              <a:rPr lang="en-US" dirty="0" smtClean="0"/>
              <a:t>against the feed rollers (5). Use a pencil or other soft material to help</a:t>
            </a:r>
          </a:p>
          <a:p>
            <a:r>
              <a:rPr lang="en-US" dirty="0" smtClean="0"/>
              <a:t>guide the wire through the feed rollers. Your fingers could catch in the</a:t>
            </a:r>
          </a:p>
          <a:p>
            <a:r>
              <a:rPr lang="en-US" dirty="0" smtClean="0"/>
              <a:t>rollers if you try guiding the wire with your hands.</a:t>
            </a:r>
          </a:p>
          <a:p>
            <a:r>
              <a:rPr lang="en-US" dirty="0" smtClean="0"/>
              <a:t>7 Loosen the pressure plate adjusting screws (6) feed the wire</a:t>
            </a:r>
          </a:p>
          <a:p>
            <a:r>
              <a:rPr lang="en-US" dirty="0" smtClean="0"/>
              <a:t>through the feed rollers and into the center guide (7); then tighten the</a:t>
            </a:r>
          </a:p>
          <a:p>
            <a:r>
              <a:rPr lang="en-US" dirty="0" smtClean="0"/>
              <a:t>pressure plate adjusting screws (6) until resistance is felt.</a:t>
            </a:r>
          </a:p>
          <a:p>
            <a:r>
              <a:rPr lang="en-US" dirty="0" smtClean="0"/>
              <a:t>8 Turn the wire feeder power switch (8) (figure 30, view D) to the</a:t>
            </a:r>
          </a:p>
          <a:p>
            <a:r>
              <a:rPr lang="en-US" dirty="0" smtClean="0"/>
              <a:t>ON position, and turn the wire speed control (9) to the mid-point position</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612845"/>
            <a:ext cx="4572000" cy="5632311"/>
          </a:xfrm>
          <a:prstGeom prst="rect">
            <a:avLst/>
          </a:prstGeom>
        </p:spPr>
        <p:txBody>
          <a:bodyPr>
            <a:spAutoFit/>
          </a:bodyPr>
          <a:lstStyle/>
          <a:p>
            <a:r>
              <a:rPr lang="en-US" dirty="0" smtClean="0"/>
              <a:t>9 Start the welding machine.</a:t>
            </a:r>
          </a:p>
          <a:p>
            <a:r>
              <a:rPr lang="en-US" dirty="0" smtClean="0"/>
              <a:t>10 Depress the top (INCH) of the INCH-PURGE switch (10), to slowly</a:t>
            </a:r>
          </a:p>
          <a:p>
            <a:r>
              <a:rPr lang="en-US" dirty="0" smtClean="0"/>
              <a:t>feed the wire through the roller and into the composite cable. Observe the</a:t>
            </a:r>
          </a:p>
          <a:p>
            <a:r>
              <a:rPr lang="en-US" dirty="0" smtClean="0"/>
              <a:t>wire roll while the wire is being fed into the composite cable to make sure</a:t>
            </a:r>
          </a:p>
          <a:p>
            <a:r>
              <a:rPr lang="en-US" dirty="0" smtClean="0"/>
              <a:t>that it does not stop feeding off the roll. Damage to equipment may result</a:t>
            </a:r>
          </a:p>
          <a:p>
            <a:r>
              <a:rPr lang="en-US" dirty="0" smtClean="0"/>
              <a:t>if the wire binds and stops feeding through the cable. If the wire stops</a:t>
            </a:r>
          </a:p>
          <a:p>
            <a:r>
              <a:rPr lang="en-US" dirty="0" smtClean="0"/>
              <a:t>feeding, release the INCH-PURGE switch until the source of the binding is</a:t>
            </a:r>
          </a:p>
          <a:p>
            <a:r>
              <a:rPr lang="en-US" dirty="0" smtClean="0"/>
              <a:t>located and eliminated.</a:t>
            </a:r>
          </a:p>
          <a:p>
            <a:r>
              <a:rPr lang="en-US" dirty="0" smtClean="0"/>
              <a:t>WARNING</a:t>
            </a:r>
          </a:p>
          <a:p>
            <a:r>
              <a:rPr lang="en-US" dirty="0" smtClean="0"/>
              <a:t>Turn off the welding machine before connecting the</a:t>
            </a:r>
          </a:p>
          <a:p>
            <a:r>
              <a:rPr lang="en-US" dirty="0" smtClean="0"/>
              <a:t>positive welding cable to the composite cable adapter</a:t>
            </a:r>
          </a:p>
          <a:p>
            <a:r>
              <a:rPr lang="en-US" dirty="0" smtClean="0"/>
              <a:t>flange</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2274838"/>
            <a:ext cx="4572000" cy="2308324"/>
          </a:xfrm>
          <a:prstGeom prst="rect">
            <a:avLst/>
          </a:prstGeom>
        </p:spPr>
        <p:txBody>
          <a:bodyPr>
            <a:spAutoFit/>
          </a:bodyPr>
          <a:lstStyle/>
          <a:p>
            <a:r>
              <a:rPr lang="en-US" dirty="0" smtClean="0"/>
              <a:t>11 Allow the wire to feed through the cable and welding gun until it</a:t>
            </a:r>
          </a:p>
          <a:p>
            <a:r>
              <a:rPr lang="en-US" dirty="0" smtClean="0"/>
              <a:t>sticks out of the end of the welding gun; then turn the INCH-PURGE switch to</a:t>
            </a:r>
          </a:p>
          <a:p>
            <a:r>
              <a:rPr lang="en-US" dirty="0" smtClean="0"/>
              <a:t>the OFF position.</a:t>
            </a:r>
          </a:p>
          <a:p>
            <a:r>
              <a:rPr lang="en-US" dirty="0" smtClean="0"/>
              <a:t>12 Cut off any excess wire sticking out of the welding gun.</a:t>
            </a:r>
          </a:p>
          <a:p>
            <a:r>
              <a:rPr lang="en-US" dirty="0" smtClean="0"/>
              <a:t>13 Install the spool cover (1)(figure 30, view C</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612845"/>
            <a:ext cx="4572000" cy="5632311"/>
          </a:xfrm>
          <a:prstGeom prst="rect">
            <a:avLst/>
          </a:prstGeom>
        </p:spPr>
        <p:txBody>
          <a:bodyPr>
            <a:spAutoFit/>
          </a:bodyPr>
          <a:lstStyle/>
          <a:p>
            <a:r>
              <a:rPr lang="en-US" dirty="0" smtClean="0"/>
              <a:t>Step 3. Check the wire spool brake pressure. If there is too much brake</a:t>
            </a:r>
          </a:p>
          <a:p>
            <a:r>
              <a:rPr lang="en-US" dirty="0" smtClean="0"/>
              <a:t>pressure, decrease the pressure by turning the hub screw (2a), shown in</a:t>
            </a:r>
          </a:p>
          <a:p>
            <a:r>
              <a:rPr lang="en-US" dirty="0" smtClean="0"/>
              <a:t>figure 30, view A, on page 67, in a counterclockwise direction.</a:t>
            </a:r>
          </a:p>
          <a:p>
            <a:r>
              <a:rPr lang="en-US" dirty="0" smtClean="0"/>
              <a:t>Step 4. Examine the cable, welding gun, and current contact tip for damage</a:t>
            </a:r>
          </a:p>
          <a:p>
            <a:r>
              <a:rPr lang="en-US" dirty="0" smtClean="0"/>
              <a:t>and correct size contact tip and cable liner. Replace damaged or</a:t>
            </a:r>
          </a:p>
          <a:p>
            <a:r>
              <a:rPr lang="en-US" dirty="0" smtClean="0"/>
              <a:t>unserviceable parts by following the troubleshooting and repair procedure</a:t>
            </a:r>
          </a:p>
          <a:p>
            <a:r>
              <a:rPr lang="en-US" dirty="0" smtClean="0"/>
              <a:t>described in step 3 of paragraph 3c(3)(a) on page 56.</a:t>
            </a:r>
          </a:p>
          <a:p>
            <a:r>
              <a:rPr lang="en-US" dirty="0" smtClean="0"/>
              <a:t>(c) Listed below are the correct procedures to follow for</a:t>
            </a:r>
          </a:p>
          <a:p>
            <a:r>
              <a:rPr lang="en-US" dirty="0" smtClean="0"/>
              <a:t>troubleshooting and repair of the wire feeder and welding gun, specifically</a:t>
            </a:r>
          </a:p>
          <a:p>
            <a:r>
              <a:rPr lang="en-US" dirty="0" smtClean="0"/>
              <a:t>the malfunction: WIRE FEEDS, BUT NO GAS FLOWS</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028343"/>
            <a:ext cx="4572000" cy="4801314"/>
          </a:xfrm>
          <a:prstGeom prst="rect">
            <a:avLst/>
          </a:prstGeom>
        </p:spPr>
        <p:txBody>
          <a:bodyPr>
            <a:spAutoFit/>
          </a:bodyPr>
          <a:lstStyle/>
          <a:p>
            <a:r>
              <a:rPr lang="en-US" dirty="0" smtClean="0"/>
              <a:t>Step 1. Ensure that the gas cylinder valve (17)(figure 31, view A on the</a:t>
            </a:r>
          </a:p>
          <a:p>
            <a:r>
              <a:rPr lang="en-US" dirty="0" smtClean="0"/>
              <a:t>following page) is open. Turn the flowmeter adjustment valve (18) to adjust</a:t>
            </a:r>
          </a:p>
          <a:p>
            <a:r>
              <a:rPr lang="en-US" dirty="0" smtClean="0"/>
              <a:t>the rate of the shielding gas flow.</a:t>
            </a:r>
          </a:p>
          <a:p>
            <a:r>
              <a:rPr lang="en-US" dirty="0" smtClean="0"/>
              <a:t>Step 2. Check for gas in the cylinder by observing the regulator meter</a:t>
            </a:r>
          </a:p>
          <a:p>
            <a:r>
              <a:rPr lang="en-US" dirty="0" smtClean="0"/>
              <a:t>(17a), for gas pressure while opening the gas valve (17). If the regulator</a:t>
            </a:r>
          </a:p>
          <a:p>
            <a:r>
              <a:rPr lang="en-US" dirty="0" smtClean="0"/>
              <a:t>does not indicate any gas pressure, replace the gas cylinder as follows:</a:t>
            </a:r>
          </a:p>
          <a:p>
            <a:r>
              <a:rPr lang="en-US" dirty="0" smtClean="0"/>
              <a:t>1 Close the gas cylinder valve (17).</a:t>
            </a:r>
          </a:p>
          <a:p>
            <a:r>
              <a:rPr lang="en-US" dirty="0" smtClean="0"/>
              <a:t>2 Disconnect the gas supply hose (19) from the flowmeter (20).</a:t>
            </a:r>
          </a:p>
          <a:p>
            <a:r>
              <a:rPr lang="en-US" dirty="0" smtClean="0"/>
              <a:t>3 Procure a full gas cylinder and install it in the revere order of</a:t>
            </a:r>
          </a:p>
          <a:p>
            <a:r>
              <a:rPr lang="en-US" dirty="0" smtClean="0"/>
              <a:t>removal.</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582341"/>
            <a:ext cx="4572000" cy="3693319"/>
          </a:xfrm>
          <a:prstGeom prst="rect">
            <a:avLst/>
          </a:prstGeom>
        </p:spPr>
        <p:txBody>
          <a:bodyPr>
            <a:spAutoFit/>
          </a:bodyPr>
          <a:lstStyle/>
          <a:p>
            <a:r>
              <a:rPr lang="en-US" dirty="0" smtClean="0"/>
              <a:t>Step 3. Check for restrictions in the gas line. If the flexible gas line</a:t>
            </a:r>
          </a:p>
          <a:p>
            <a:r>
              <a:rPr lang="en-US" dirty="0" smtClean="0"/>
              <a:t>is twisted it can be straightened out by untwisting it. A kinked or bent</a:t>
            </a:r>
          </a:p>
          <a:p>
            <a:r>
              <a:rPr lang="en-US" dirty="0" smtClean="0"/>
              <a:t>rigid line must be replaced with a new one. The procedure for replacing a</a:t>
            </a:r>
          </a:p>
          <a:p>
            <a:r>
              <a:rPr lang="en-US" dirty="0" smtClean="0"/>
              <a:t>bent or kinked rigid line involves unscrewing the gas line fittings</a:t>
            </a:r>
          </a:p>
          <a:p>
            <a:r>
              <a:rPr lang="en-US" dirty="0" smtClean="0"/>
              <a:t>connecting it to the gas cylinder, the control box, and the welding gun,</a:t>
            </a:r>
          </a:p>
          <a:p>
            <a:r>
              <a:rPr lang="en-US" dirty="0" smtClean="0"/>
              <a:t>then screwing on the fittings of the new line to the aforementioned</a:t>
            </a:r>
          </a:p>
          <a:p>
            <a:r>
              <a:rPr lang="en-US" dirty="0" smtClean="0"/>
              <a:t>components.</a:t>
            </a:r>
            <a:endParaRPr lang="en-US" dirty="0"/>
          </a:p>
        </p:txBody>
      </p:sp>
    </p:spTree>
    <p:extLst>
      <p:ext uri="{BB962C8B-B14F-4D97-AF65-F5344CB8AC3E}">
        <p14:creationId xmlns:p14="http://schemas.microsoft.com/office/powerpoint/2010/main" val="2079808324"/>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613" y="627063"/>
            <a:ext cx="3914775" cy="561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512260"/>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305342"/>
            <a:ext cx="4572000" cy="4247317"/>
          </a:xfrm>
          <a:prstGeom prst="rect">
            <a:avLst/>
          </a:prstGeom>
        </p:spPr>
        <p:txBody>
          <a:bodyPr>
            <a:spAutoFit/>
          </a:bodyPr>
          <a:lstStyle/>
          <a:p>
            <a:r>
              <a:rPr lang="en-US" dirty="0" smtClean="0"/>
              <a:t>Step 4. Check for loose or broken electrical wires to the gas valve</a:t>
            </a:r>
          </a:p>
          <a:p>
            <a:r>
              <a:rPr lang="en-US" dirty="0" smtClean="0"/>
              <a:t>solenoid (9)(figure 31, view B, on the previous page) and to the time delay</a:t>
            </a:r>
          </a:p>
          <a:p>
            <a:r>
              <a:rPr lang="en-US" dirty="0" smtClean="0"/>
              <a:t>relay (10)(figure 31, view C). Clean and tighten all loose electrical wires</a:t>
            </a:r>
          </a:p>
          <a:p>
            <a:r>
              <a:rPr lang="en-US" dirty="0" smtClean="0"/>
              <a:t>and repair or replace all broken electrical wires. Refer to FM 55-605-1 for</a:t>
            </a:r>
          </a:p>
          <a:p>
            <a:r>
              <a:rPr lang="en-US" dirty="0" smtClean="0"/>
              <a:t>the repair of electrical wires and cables to electrical/electronic</a:t>
            </a:r>
          </a:p>
          <a:p>
            <a:r>
              <a:rPr lang="en-US" dirty="0" smtClean="0"/>
              <a:t>equipment.</a:t>
            </a:r>
          </a:p>
          <a:p>
            <a:r>
              <a:rPr lang="en-US" dirty="0" smtClean="0"/>
              <a:t>Step 5. Listen for the gas solenoid to activate after time delay. If the</a:t>
            </a:r>
          </a:p>
          <a:p>
            <a:r>
              <a:rPr lang="en-US" dirty="0" smtClean="0"/>
              <a:t>gas solenoid or the time delay relay is defective, replace as follows</a:t>
            </a:r>
            <a:endParaRPr lang="en-US" dirty="0"/>
          </a:p>
        </p:txBody>
      </p:sp>
    </p:spTree>
    <p:extLst>
      <p:ext uri="{BB962C8B-B14F-4D97-AF65-F5344CB8AC3E}">
        <p14:creationId xmlns:p14="http://schemas.microsoft.com/office/powerpoint/2010/main" val="918512260"/>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751344"/>
            <a:ext cx="4572000" cy="5355312"/>
          </a:xfrm>
          <a:prstGeom prst="rect">
            <a:avLst/>
          </a:prstGeom>
        </p:spPr>
        <p:txBody>
          <a:bodyPr>
            <a:spAutoFit/>
          </a:bodyPr>
          <a:lstStyle/>
          <a:p>
            <a:r>
              <a:rPr lang="en-US" dirty="0" smtClean="0"/>
              <a:t>1 To replace the gas solenoid unplug the electrical connection (9a)</a:t>
            </a:r>
          </a:p>
          <a:p>
            <a:r>
              <a:rPr lang="en-US" dirty="0" smtClean="0"/>
              <a:t>(figure 31, view B) and disconnect the flowmeter line fitting (9b) to the</a:t>
            </a:r>
          </a:p>
          <a:p>
            <a:r>
              <a:rPr lang="en-US" dirty="0" smtClean="0"/>
              <a:t>gas solenoid.</a:t>
            </a:r>
          </a:p>
          <a:p>
            <a:r>
              <a:rPr lang="en-US" dirty="0" smtClean="0"/>
              <a:t>2 Remove three screws (9c) which hold the gas solenoid to the</a:t>
            </a:r>
          </a:p>
          <a:p>
            <a:r>
              <a:rPr lang="en-US" dirty="0" smtClean="0"/>
              <a:t>control box.</a:t>
            </a:r>
          </a:p>
          <a:p>
            <a:r>
              <a:rPr lang="en-US" dirty="0" smtClean="0"/>
              <a:t>3 Remove the defective gas solenoid (9.) from the control box.</a:t>
            </a:r>
          </a:p>
          <a:p>
            <a:r>
              <a:rPr lang="en-US" dirty="0" smtClean="0"/>
              <a:t>4 Procure a new gas solenoid and install it in the reverse order of</a:t>
            </a:r>
          </a:p>
          <a:p>
            <a:r>
              <a:rPr lang="en-US" dirty="0" smtClean="0"/>
              <a:t>removal.</a:t>
            </a:r>
          </a:p>
          <a:p>
            <a:r>
              <a:rPr lang="en-US" dirty="0" smtClean="0"/>
              <a:t>5 Replace the time delay relay (10) (figure 31, view C).</a:t>
            </a:r>
          </a:p>
          <a:p>
            <a:r>
              <a:rPr lang="en-US" dirty="0" smtClean="0"/>
              <a:t>CAUTION</a:t>
            </a:r>
          </a:p>
          <a:p>
            <a:r>
              <a:rPr lang="en-US" dirty="0" smtClean="0"/>
              <a:t>In this case, be careful not to replace the control</a:t>
            </a:r>
          </a:p>
          <a:p>
            <a:r>
              <a:rPr lang="en-US" dirty="0" smtClean="0"/>
              <a:t>(keying) relay (11).</a:t>
            </a:r>
            <a:endParaRPr lang="en-US" dirty="0"/>
          </a:p>
        </p:txBody>
      </p:sp>
    </p:spTree>
    <p:extLst>
      <p:ext uri="{BB962C8B-B14F-4D97-AF65-F5344CB8AC3E}">
        <p14:creationId xmlns:p14="http://schemas.microsoft.com/office/powerpoint/2010/main" val="918512260"/>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2274838"/>
            <a:ext cx="4572000" cy="2308324"/>
          </a:xfrm>
          <a:prstGeom prst="rect">
            <a:avLst/>
          </a:prstGeom>
        </p:spPr>
        <p:txBody>
          <a:bodyPr>
            <a:spAutoFit/>
          </a:bodyPr>
          <a:lstStyle/>
          <a:p>
            <a:r>
              <a:rPr lang="en-US" dirty="0" smtClean="0"/>
              <a:t>4. Conclusion</a:t>
            </a:r>
          </a:p>
          <a:p>
            <a:r>
              <a:rPr lang="en-US" dirty="0" smtClean="0"/>
              <a:t>This second task described the procedures for troubleshooting welding</a:t>
            </a:r>
          </a:p>
          <a:p>
            <a:r>
              <a:rPr lang="en-US" dirty="0" smtClean="0"/>
              <a:t>equipment and determining the methods of repair. A practical exercise which</a:t>
            </a:r>
          </a:p>
          <a:p>
            <a:r>
              <a:rPr lang="en-US" dirty="0" smtClean="0"/>
              <a:t>the student is required to complete by providing answers to the questions</a:t>
            </a:r>
          </a:p>
          <a:p>
            <a:r>
              <a:rPr lang="en-US" dirty="0" smtClean="0"/>
              <a:t>follows</a:t>
            </a:r>
            <a:endParaRPr lang="en-US" dirty="0"/>
          </a:p>
        </p:txBody>
      </p:sp>
    </p:spTree>
    <p:extLst>
      <p:ext uri="{BB962C8B-B14F-4D97-AF65-F5344CB8AC3E}">
        <p14:creationId xmlns:p14="http://schemas.microsoft.com/office/powerpoint/2010/main" val="918512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474345"/>
            <a:ext cx="4572000" cy="5909310"/>
          </a:xfrm>
          <a:prstGeom prst="rect">
            <a:avLst/>
          </a:prstGeom>
        </p:spPr>
        <p:txBody>
          <a:bodyPr>
            <a:spAutoFit/>
          </a:bodyPr>
          <a:lstStyle/>
          <a:p>
            <a:r>
              <a:rPr lang="en-US" b="0" i="0" u="none" strike="noStrike" baseline="0" dirty="0" smtClean="0">
                <a:latin typeface="CourierNewPSMT"/>
              </a:rPr>
              <a:t>expansion and contraction of air until it becomes so cold (300° F below</a:t>
            </a:r>
          </a:p>
          <a:p>
            <a:r>
              <a:rPr lang="en-US" b="0" i="0" u="none" strike="noStrike" baseline="0" dirty="0" smtClean="0">
                <a:latin typeface="CourierNewPSMT"/>
              </a:rPr>
              <a:t>zero) that it </a:t>
            </a:r>
            <a:r>
              <a:rPr lang="en-US" b="0" i="0" u="none" strike="noStrike" baseline="0" dirty="0" err="1" smtClean="0">
                <a:latin typeface="CourierNewPSMT"/>
              </a:rPr>
              <a:t>liquifies</a:t>
            </a:r>
            <a:r>
              <a:rPr lang="en-US" b="0" i="0" u="none" strike="noStrike" baseline="0" dirty="0" smtClean="0">
                <a:latin typeface="CourierNewPSMT"/>
              </a:rPr>
              <a:t>. Argon is recovered by raising the temperature of</a:t>
            </a:r>
          </a:p>
          <a:p>
            <a:r>
              <a:rPr lang="en-US" b="0" i="0" u="none" strike="noStrike" baseline="0" dirty="0" smtClean="0">
                <a:latin typeface="CourierNewPSMT"/>
              </a:rPr>
              <a:t>the </a:t>
            </a:r>
            <a:r>
              <a:rPr lang="en-US" b="0" i="0" u="none" strike="noStrike" baseline="0" dirty="0" err="1" smtClean="0">
                <a:latin typeface="CourierNewPSMT"/>
              </a:rPr>
              <a:t>liquified</a:t>
            </a:r>
            <a:r>
              <a:rPr lang="en-US" b="0" i="0" u="none" strike="noStrike" baseline="0" dirty="0" smtClean="0">
                <a:latin typeface="CourierNewPSMT"/>
              </a:rPr>
              <a:t> oxygen. Because it is heavier, it pushes aside the lighter</a:t>
            </a:r>
          </a:p>
          <a:p>
            <a:r>
              <a:rPr lang="en-US" b="0" i="0" u="none" strike="noStrike" baseline="0" dirty="0" smtClean="0">
                <a:latin typeface="CourierNewPSMT"/>
              </a:rPr>
              <a:t>air molecules and prevents oxidation of the electrode, the molten puddle,</a:t>
            </a:r>
          </a:p>
          <a:p>
            <a:r>
              <a:rPr lang="en-US" b="0" i="0" u="none" strike="noStrike" baseline="0" dirty="0" smtClean="0">
                <a:latin typeface="CourierNewPSMT"/>
              </a:rPr>
              <a:t>and the heat affected zone adjacent to the puddle.</a:t>
            </a:r>
          </a:p>
          <a:p>
            <a:r>
              <a:rPr lang="en-US" b="0" i="0" u="none" strike="noStrike" baseline="0" dirty="0" smtClean="0">
                <a:latin typeface="CourierNewPSMT"/>
              </a:rPr>
              <a:t>c. </a:t>
            </a:r>
            <a:r>
              <a:rPr lang="en-US" b="0" i="1" u="none" strike="noStrike" baseline="0" dirty="0" smtClean="0">
                <a:latin typeface="CourierNewPS-ItalicMT"/>
              </a:rPr>
              <a:t>Helium</a:t>
            </a:r>
            <a:r>
              <a:rPr lang="en-US" b="0" i="0" u="none" strike="noStrike" baseline="0" dirty="0" smtClean="0">
                <a:latin typeface="CourierNewPSMT"/>
              </a:rPr>
              <a:t>. Helium is lighter and tends to rise from the weld. Its</a:t>
            </a:r>
          </a:p>
          <a:p>
            <a:r>
              <a:rPr lang="en-US" b="0" i="0" u="none" strike="noStrike" baseline="0" dirty="0" smtClean="0">
                <a:latin typeface="CourierNewPSMT"/>
              </a:rPr>
              <a:t>superior electrical characteristics, however, mean more heat can be obtained</a:t>
            </a:r>
          </a:p>
          <a:p>
            <a:r>
              <a:rPr lang="en-US" b="0" i="0" u="none" strike="noStrike" baseline="0" dirty="0" smtClean="0">
                <a:latin typeface="CourierNewPSMT"/>
              </a:rPr>
              <a:t>at the equivalent current and arc length. Helium, therefore, is more</a:t>
            </a:r>
          </a:p>
          <a:p>
            <a:r>
              <a:rPr lang="en-US" b="0" i="0" u="none" strike="noStrike" baseline="0" dirty="0" smtClean="0">
                <a:latin typeface="CourierNewPSMT"/>
              </a:rPr>
              <a:t>suitable for high speed welding, or for cutting or welding thicker</a:t>
            </a:r>
          </a:p>
          <a:p>
            <a:r>
              <a:rPr lang="en-US" b="0" i="0" u="none" strike="noStrike" baseline="0" dirty="0" smtClean="0">
                <a:latin typeface="CourierNewPSMT"/>
              </a:rPr>
              <a:t>materials. Its major disadvantage is that two to three times as much helium</a:t>
            </a:r>
          </a:p>
          <a:p>
            <a:r>
              <a:rPr lang="en-US" b="0" i="0" u="none" strike="noStrike" baseline="0" dirty="0" smtClean="0">
                <a:latin typeface="CourierNewPSMT"/>
              </a:rPr>
              <a:t>as argon is required to do the same job.</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335846"/>
            <a:ext cx="4572000" cy="6186309"/>
          </a:xfrm>
          <a:prstGeom prst="rect">
            <a:avLst/>
          </a:prstGeom>
        </p:spPr>
        <p:txBody>
          <a:bodyPr>
            <a:spAutoFit/>
          </a:bodyPr>
          <a:lstStyle/>
          <a:p>
            <a:r>
              <a:rPr lang="en-US" b="0" i="0" u="none" strike="noStrike" baseline="0" dirty="0" smtClean="0">
                <a:latin typeface="CourierNewPSMT"/>
              </a:rPr>
              <a:t>d. </a:t>
            </a:r>
            <a:r>
              <a:rPr lang="en-US" b="0" i="1" u="none" strike="noStrike" baseline="0" dirty="0" smtClean="0">
                <a:latin typeface="CourierNewPS-ItalicMT"/>
              </a:rPr>
              <a:t>Argon-Helium Mixtures</a:t>
            </a:r>
            <a:r>
              <a:rPr lang="en-US" b="0" i="0" u="none" strike="noStrike" baseline="0" dirty="0" smtClean="0">
                <a:latin typeface="CourierNewPSMT"/>
              </a:rPr>
              <a:t>. Quite often, optimum welding conditions may be</a:t>
            </a:r>
          </a:p>
          <a:p>
            <a:r>
              <a:rPr lang="en-US" b="0" i="0" u="none" strike="noStrike" baseline="0" dirty="0" smtClean="0">
                <a:latin typeface="CourierNewPSMT"/>
              </a:rPr>
              <a:t>obtained by combining shielding gases in various proportions. In using such</a:t>
            </a:r>
          </a:p>
          <a:p>
            <a:r>
              <a:rPr lang="en-US" b="0" i="0" u="none" strike="noStrike" baseline="0" dirty="0" smtClean="0">
                <a:latin typeface="CourierNewPSMT"/>
              </a:rPr>
              <a:t>mixtures, it is possible to achieve high welding speeds and avoid such</a:t>
            </a:r>
          </a:p>
          <a:p>
            <a:r>
              <a:rPr lang="en-US" b="0" i="0" u="none" strike="noStrike" baseline="0" dirty="0" smtClean="0">
                <a:latin typeface="CourierNewPSMT"/>
              </a:rPr>
              <a:t>undesirable conditions as excessive spatter, shallow penetrations, poor</a:t>
            </a:r>
          </a:p>
          <a:p>
            <a:r>
              <a:rPr lang="en-US" b="0" i="0" u="none" strike="noStrike" baseline="0" dirty="0" smtClean="0">
                <a:latin typeface="CourierNewPSMT"/>
              </a:rPr>
              <a:t>cleaning, and high gas consumption.</a:t>
            </a:r>
          </a:p>
          <a:p>
            <a:r>
              <a:rPr lang="en-US" b="0" i="0" u="none" strike="noStrike" baseline="0" dirty="0" smtClean="0">
                <a:latin typeface="CourierNewPSMT"/>
              </a:rPr>
              <a:t>e. </a:t>
            </a:r>
            <a:r>
              <a:rPr lang="en-US" b="0" i="1" u="none" strike="noStrike" baseline="0" dirty="0" smtClean="0">
                <a:latin typeface="CourierNewPS-ItalicMT"/>
              </a:rPr>
              <a:t>Carbon Dioxide</a:t>
            </a:r>
            <a:r>
              <a:rPr lang="en-US" b="0" i="0" u="none" strike="noStrike" baseline="0" dirty="0" smtClean="0">
                <a:latin typeface="CourierNewPSMT"/>
              </a:rPr>
              <a:t>. Carbon dioxide is being used increasingly as a</a:t>
            </a:r>
          </a:p>
          <a:p>
            <a:r>
              <a:rPr lang="en-US" b="0" i="0" u="none" strike="noStrike" baseline="0" dirty="0" smtClean="0">
                <a:latin typeface="CourierNewPSMT"/>
              </a:rPr>
              <a:t>shielding gas because it is considerable cheaper than argon or helium.</a:t>
            </a:r>
          </a:p>
          <a:p>
            <a:r>
              <a:rPr lang="en-US" b="0" i="0" u="none" strike="noStrike" baseline="0" dirty="0" smtClean="0">
                <a:latin typeface="CourierNewPSMT"/>
              </a:rPr>
              <a:t>Mixtures such as 75 percent argon and 25 percent carbon dioxide are employed</a:t>
            </a:r>
          </a:p>
          <a:p>
            <a:r>
              <a:rPr lang="en-US" b="0" i="0" u="none" strike="noStrike" baseline="0" dirty="0" smtClean="0">
                <a:latin typeface="CourierNewPSMT"/>
              </a:rPr>
              <a:t>to make use of the best properties of both gases. Increasing the percentage</a:t>
            </a:r>
          </a:p>
          <a:p>
            <a:r>
              <a:rPr lang="en-US" b="0" i="0" u="none" strike="noStrike" baseline="0" dirty="0" smtClean="0">
                <a:latin typeface="CourierNewPSMT"/>
              </a:rPr>
              <a:t>of carbon dioxide in the mixture allows higher welding speeds and yields</a:t>
            </a:r>
          </a:p>
          <a:p>
            <a:r>
              <a:rPr lang="en-US" b="0" i="0" u="none" strike="noStrike" baseline="0" dirty="0" smtClean="0">
                <a:latin typeface="CourierNewPSMT"/>
              </a:rPr>
              <a:t>deeper penetration. Such mixtures are especially suited to welding mild</a:t>
            </a:r>
          </a:p>
          <a:p>
            <a:r>
              <a:rPr lang="en-US" b="0" i="0" u="none" strike="noStrike" baseline="0" dirty="0" smtClean="0">
                <a:latin typeface="CourierNewPSMT"/>
              </a:rPr>
              <a:t>steel.</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859340"/>
            <a:ext cx="4572000" cy="3139321"/>
          </a:xfrm>
          <a:prstGeom prst="rect">
            <a:avLst/>
          </a:prstGeom>
        </p:spPr>
        <p:txBody>
          <a:bodyPr>
            <a:spAutoFit/>
          </a:bodyPr>
          <a:lstStyle/>
          <a:p>
            <a:r>
              <a:rPr lang="en-US" b="0" i="0" u="none" strike="noStrike" baseline="0" dirty="0" smtClean="0">
                <a:latin typeface="CourierNewPSMT"/>
              </a:rPr>
              <a:t>LESSON 1</a:t>
            </a:r>
          </a:p>
          <a:p>
            <a:r>
              <a:rPr lang="en-US" b="0" i="0" u="none" strike="noStrike" baseline="0" dirty="0" smtClean="0">
                <a:latin typeface="CourierNewPSMT"/>
              </a:rPr>
              <a:t>INERT GAS WELDING PRINCIPLES, EQUIPMENT, AND</a:t>
            </a:r>
          </a:p>
          <a:p>
            <a:r>
              <a:rPr lang="en-US" b="0" i="0" u="none" strike="noStrike" baseline="0" dirty="0" smtClean="0">
                <a:latin typeface="CourierNewPSMT"/>
              </a:rPr>
              <a:t>SAFETY PRECAUTIONS; GAS METAL-WELDING PRINCIPLES,</a:t>
            </a:r>
          </a:p>
          <a:p>
            <a:r>
              <a:rPr lang="en-US" b="0" i="0" u="none" strike="noStrike" baseline="0" dirty="0" smtClean="0">
                <a:latin typeface="CourierNewPSMT"/>
              </a:rPr>
              <a:t>OPERATIONS, AND EQUIPMENT NOMENCLATURE; AND</a:t>
            </a:r>
          </a:p>
          <a:p>
            <a:r>
              <a:rPr lang="en-US" b="0" i="0" u="none" strike="noStrike" baseline="0" dirty="0" smtClean="0">
                <a:latin typeface="CourierNewPSMT"/>
              </a:rPr>
              <a:t>PROCEDURES FOR TROUBLESHOOTING WELDING</a:t>
            </a:r>
          </a:p>
          <a:p>
            <a:r>
              <a:rPr lang="en-US" b="0" i="0" u="none" strike="noStrike" baseline="0" dirty="0" smtClean="0">
                <a:latin typeface="CourierNewPSMT"/>
              </a:rPr>
              <a:t>EQUIPMENT AND DETERMINING METHODS OF REPAIR</a:t>
            </a:r>
            <a:endParaRPr lang="en-US" dirty="0"/>
          </a:p>
        </p:txBody>
      </p:sp>
    </p:spTree>
    <p:extLst>
      <p:ext uri="{BB962C8B-B14F-4D97-AF65-F5344CB8AC3E}">
        <p14:creationId xmlns:p14="http://schemas.microsoft.com/office/powerpoint/2010/main" val="1130336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166843"/>
            <a:ext cx="4572000" cy="4524315"/>
          </a:xfrm>
          <a:prstGeom prst="rect">
            <a:avLst/>
          </a:prstGeom>
        </p:spPr>
        <p:txBody>
          <a:bodyPr>
            <a:spAutoFit/>
          </a:bodyPr>
          <a:lstStyle/>
          <a:p>
            <a:r>
              <a:rPr lang="en-US" b="0" i="0" u="none" strike="noStrike" baseline="0" dirty="0" smtClean="0">
                <a:latin typeface="CourierNewPSMT"/>
              </a:rPr>
              <a:t>4. Tungsten Inert Gas (TIG) Shielded Are Welding</a:t>
            </a:r>
          </a:p>
          <a:p>
            <a:r>
              <a:rPr lang="en-US" b="0" i="0" u="none" strike="noStrike" baseline="0" dirty="0" smtClean="0">
                <a:latin typeface="CourierNewPSMT"/>
              </a:rPr>
              <a:t>a. </a:t>
            </a:r>
            <a:r>
              <a:rPr lang="en-US" b="0" i="1" u="none" strike="noStrike" baseline="0" dirty="0" smtClean="0">
                <a:latin typeface="CourierNewPS-ItalicMT"/>
              </a:rPr>
              <a:t>Characteristics</a:t>
            </a:r>
            <a:r>
              <a:rPr lang="en-US" b="0" i="0" u="none" strike="noStrike" baseline="0" dirty="0" smtClean="0">
                <a:latin typeface="CourierNewPSMT"/>
              </a:rPr>
              <a:t>.</a:t>
            </a:r>
          </a:p>
          <a:p>
            <a:r>
              <a:rPr lang="en-US" b="0" i="0" u="none" strike="noStrike" baseline="0" dirty="0" smtClean="0">
                <a:latin typeface="CourierNewPSMT"/>
              </a:rPr>
              <a:t>(1) This is a welding process in which coalescence is produced by heating</a:t>
            </a:r>
          </a:p>
          <a:p>
            <a:r>
              <a:rPr lang="en-US" b="0" i="0" u="none" strike="noStrike" baseline="0" dirty="0" smtClean="0">
                <a:latin typeface="CourierNewPSMT"/>
              </a:rPr>
              <a:t>with an electric arc between a metal electrode and the work. Shielding of</a:t>
            </a:r>
          </a:p>
          <a:p>
            <a:r>
              <a:rPr lang="en-US" b="0" i="0" u="none" strike="noStrike" baseline="0" dirty="0" smtClean="0">
                <a:latin typeface="CourierNewPSMT"/>
              </a:rPr>
              <a:t>the arc and the molten metal is obtained through the use of an inert gas. A</a:t>
            </a:r>
          </a:p>
          <a:p>
            <a:r>
              <a:rPr lang="en-US" b="0" i="0" u="none" strike="noStrike" baseline="0" dirty="0" smtClean="0">
                <a:latin typeface="CourierNewPSMT"/>
              </a:rPr>
              <a:t>tungsten electrode is used because of its high melting point, and in the</a:t>
            </a:r>
          </a:p>
          <a:p>
            <a:r>
              <a:rPr lang="en-US" b="0" i="0" u="none" strike="noStrike" baseline="0" dirty="0" smtClean="0">
                <a:latin typeface="CourierNewPSMT"/>
              </a:rPr>
              <a:t>presence of the inert gas the electrode is practically </a:t>
            </a:r>
            <a:r>
              <a:rPr lang="en-US" b="0" i="0" u="none" strike="noStrike" baseline="0" dirty="0" err="1" smtClean="0">
                <a:latin typeface="CourierNewPSMT"/>
              </a:rPr>
              <a:t>nonconsuming</a:t>
            </a:r>
            <a:r>
              <a:rPr lang="en-US" b="0" i="0" u="none" strike="noStrike" baseline="0" dirty="0" smtClean="0">
                <a:latin typeface="CourierNewPSMT"/>
              </a:rPr>
              <a:t>. Filler</a:t>
            </a:r>
          </a:p>
          <a:p>
            <a:r>
              <a:rPr lang="en-US" b="0" i="0" u="none" strike="noStrike" baseline="0" dirty="0" smtClean="0">
                <a:latin typeface="CourierNewPSMT"/>
              </a:rPr>
              <a:t>metal, if used, is added to the weld in the same manner as in oxyacetylene</a:t>
            </a:r>
          </a:p>
          <a:p>
            <a:r>
              <a:rPr lang="en-US" b="0" i="0" u="none" strike="noStrike" baseline="0" dirty="0" smtClean="0">
                <a:latin typeface="CourierNewPSMT"/>
              </a:rPr>
              <a:t>welding.</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582341"/>
            <a:ext cx="4572000" cy="3693319"/>
          </a:xfrm>
          <a:prstGeom prst="rect">
            <a:avLst/>
          </a:prstGeom>
        </p:spPr>
        <p:txBody>
          <a:bodyPr>
            <a:spAutoFit/>
          </a:bodyPr>
          <a:lstStyle/>
          <a:p>
            <a:r>
              <a:rPr lang="en-US" b="0" i="0" u="none" strike="noStrike" baseline="0" dirty="0" smtClean="0">
                <a:latin typeface="CourierNewPSMT"/>
              </a:rPr>
              <a:t>(2) In addition to its shielding action, the inert gas also performs a</a:t>
            </a:r>
          </a:p>
          <a:p>
            <a:r>
              <a:rPr lang="en-US" b="0" i="0" u="none" strike="noStrike" baseline="0" dirty="0" smtClean="0">
                <a:latin typeface="CourierNewPSMT"/>
              </a:rPr>
              <a:t>cleaning action that is beneficial when welding aluminum, magnesium,</a:t>
            </a:r>
          </a:p>
          <a:p>
            <a:r>
              <a:rPr lang="en-US" b="0" i="0" u="none" strike="noStrike" baseline="0" dirty="0" smtClean="0">
                <a:latin typeface="CourierNewPSMT"/>
              </a:rPr>
              <a:t>beryllium, copper, and some alloys containing additions of aluminum or</a:t>
            </a:r>
          </a:p>
          <a:p>
            <a:r>
              <a:rPr lang="en-US" b="0" i="0" u="none" strike="noStrike" baseline="0" dirty="0" smtClean="0">
                <a:latin typeface="CourierNewPSMT"/>
              </a:rPr>
              <a:t>beryllium which form refractory oxides.</a:t>
            </a:r>
          </a:p>
          <a:p>
            <a:r>
              <a:rPr lang="en-US" b="0" i="0" u="none" strike="noStrike" baseline="0" dirty="0" smtClean="0">
                <a:latin typeface="CourierNewPSMT"/>
              </a:rPr>
              <a:t>(3) With the tungsten inert welding process, welds can be made in all</a:t>
            </a:r>
          </a:p>
          <a:p>
            <a:r>
              <a:rPr lang="en-US" b="0" i="0" u="none" strike="noStrike" baseline="0" dirty="0" smtClean="0">
                <a:latin typeface="CourierNewPSMT"/>
              </a:rPr>
              <a:t>positions, and in practically all metals, without the use of flux. No</a:t>
            </a:r>
          </a:p>
          <a:p>
            <a:r>
              <a:rPr lang="en-US" b="0" i="0" u="none" strike="noStrike" baseline="0" dirty="0" smtClean="0">
                <a:latin typeface="CourierNewPSMT"/>
              </a:rPr>
              <a:t>significant amount of oxide is formed; therefore, fluxes are not required</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028343"/>
            <a:ext cx="4572000" cy="4801314"/>
          </a:xfrm>
          <a:prstGeom prst="rect">
            <a:avLst/>
          </a:prstGeom>
        </p:spPr>
        <p:txBody>
          <a:bodyPr>
            <a:spAutoFit/>
          </a:bodyPr>
          <a:lstStyle/>
          <a:p>
            <a:r>
              <a:rPr lang="en-US" b="0" i="0" u="none" strike="noStrike" baseline="0" dirty="0" smtClean="0">
                <a:latin typeface="CourierNewPSMT"/>
              </a:rPr>
              <a:t>4) Either direct current (dc) or alternating current (ac) electricity can</a:t>
            </a:r>
          </a:p>
          <a:p>
            <a:r>
              <a:rPr lang="en-US" b="0" i="0" u="none" strike="noStrike" baseline="0" dirty="0" smtClean="0">
                <a:latin typeface="CourierNewPSMT"/>
              </a:rPr>
              <a:t>be used to perform inert gas arc welding operations, depending on the type</a:t>
            </a:r>
          </a:p>
          <a:p>
            <a:r>
              <a:rPr lang="en-US" b="0" i="0" u="none" strike="noStrike" baseline="0" dirty="0" smtClean="0">
                <a:latin typeface="CourierNewPSMT"/>
              </a:rPr>
              <a:t>metal to be welded. When welding aluminum with this welding process, the</a:t>
            </a:r>
          </a:p>
          <a:p>
            <a:r>
              <a:rPr lang="en-US" b="0" i="0" u="none" strike="noStrike" baseline="0" dirty="0" smtClean="0">
                <a:latin typeface="CourierNewPSMT"/>
              </a:rPr>
              <a:t>use of alternating current is preferred. The use of alternating current</a:t>
            </a:r>
          </a:p>
          <a:p>
            <a:r>
              <a:rPr lang="en-US" b="0" i="0" u="none" strike="noStrike" baseline="0" dirty="0" smtClean="0">
                <a:latin typeface="CourierNewPSMT"/>
              </a:rPr>
              <a:t>produces an oxide cleaning action, resulting in a better weld in aluminum.</a:t>
            </a:r>
          </a:p>
          <a:p>
            <a:r>
              <a:rPr lang="en-US" b="0" i="0" u="none" strike="noStrike" baseline="0" dirty="0" smtClean="0">
                <a:latin typeface="CourierNewPSMT"/>
              </a:rPr>
              <a:t>Direct current, reverse polarity (</a:t>
            </a:r>
            <a:r>
              <a:rPr lang="en-US" b="0" i="0" u="none" strike="noStrike" baseline="0" dirty="0" err="1" smtClean="0">
                <a:latin typeface="CourierNewPSMT"/>
              </a:rPr>
              <a:t>dcrp</a:t>
            </a:r>
            <a:r>
              <a:rPr lang="en-US" b="0" i="0" u="none" strike="noStrike" baseline="0" dirty="0" smtClean="0">
                <a:latin typeface="CourierNewPSMT"/>
              </a:rPr>
              <a:t>), is used for welding these metals in</a:t>
            </a:r>
          </a:p>
          <a:p>
            <a:r>
              <a:rPr lang="en-US" b="0" i="0" u="none" strike="noStrike" baseline="0" dirty="0" smtClean="0">
                <a:latin typeface="CourierNewPSMT"/>
              </a:rPr>
              <a:t>very thin sections.</a:t>
            </a:r>
          </a:p>
          <a:p>
            <a:r>
              <a:rPr lang="en-US" b="0" i="0" u="none" strike="noStrike" baseline="0" dirty="0" smtClean="0">
                <a:latin typeface="CourierNewPSMT"/>
              </a:rPr>
              <a:t>b. </a:t>
            </a:r>
            <a:r>
              <a:rPr lang="en-US" b="0" i="1" u="none" strike="noStrike" baseline="0" dirty="0" smtClean="0">
                <a:latin typeface="CourierNewPS-ItalicMT"/>
              </a:rPr>
              <a:t>Advantages</a:t>
            </a:r>
            <a:r>
              <a:rPr lang="en-US" b="0" i="0" u="none" strike="noStrike" baseline="0" dirty="0" smtClean="0">
                <a:latin typeface="CourierNewPSMT"/>
              </a:rPr>
              <a:t>. The TIG shielded arc welding process has certain advantages</a:t>
            </a:r>
          </a:p>
          <a:p>
            <a:r>
              <a:rPr lang="en-US" b="0" i="0" u="none" strike="noStrike" baseline="0" dirty="0" smtClean="0">
                <a:latin typeface="CourierNewPSMT"/>
              </a:rPr>
              <a:t>over other welding processes as described in the following subparagraphs</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2274838"/>
            <a:ext cx="4572000" cy="2308324"/>
          </a:xfrm>
          <a:prstGeom prst="rect">
            <a:avLst/>
          </a:prstGeom>
        </p:spPr>
        <p:txBody>
          <a:bodyPr>
            <a:spAutoFit/>
          </a:bodyPr>
          <a:lstStyle/>
          <a:p>
            <a:r>
              <a:rPr lang="en-US" b="0" i="0" u="none" strike="noStrike" baseline="0" dirty="0" smtClean="0">
                <a:latin typeface="CourierNewPSMT"/>
              </a:rPr>
              <a:t>(1) It provides freedom from the need for using a flux, either on the work</a:t>
            </a:r>
          </a:p>
          <a:p>
            <a:r>
              <a:rPr lang="en-US" b="0" i="0" u="none" strike="noStrike" baseline="0" dirty="0" smtClean="0">
                <a:latin typeface="CourierNewPSMT"/>
              </a:rPr>
              <a:t>or on the filler rod, thus eliminating the flux removal problem.</a:t>
            </a:r>
          </a:p>
          <a:p>
            <a:r>
              <a:rPr lang="en-US" b="0" i="0" u="none" strike="noStrike" baseline="0" dirty="0" smtClean="0">
                <a:latin typeface="CourierNewPSMT"/>
              </a:rPr>
              <a:t>(2) It permits visual control while welding in any position.</a:t>
            </a:r>
          </a:p>
          <a:p>
            <a:r>
              <a:rPr lang="en-US" b="0" i="0" u="none" strike="noStrike" baseline="0" dirty="0" smtClean="0">
                <a:latin typeface="CourierNewPSMT"/>
              </a:rPr>
              <a:t>(3) It produces minimum distortion in the base metal</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859340"/>
            <a:ext cx="4572000" cy="3139321"/>
          </a:xfrm>
          <a:prstGeom prst="rect">
            <a:avLst/>
          </a:prstGeom>
        </p:spPr>
        <p:txBody>
          <a:bodyPr>
            <a:spAutoFit/>
          </a:bodyPr>
          <a:lstStyle/>
          <a:p>
            <a:r>
              <a:rPr lang="en-US" b="0" i="0" u="none" strike="noStrike" baseline="0" dirty="0" smtClean="0">
                <a:latin typeface="CourierNewPSMT"/>
              </a:rPr>
              <a:t>c. </a:t>
            </a:r>
            <a:r>
              <a:rPr lang="en-US" b="0" i="1" u="none" strike="noStrike" baseline="0" dirty="0" smtClean="0">
                <a:latin typeface="CourierNewPS-ItalicMT"/>
              </a:rPr>
              <a:t>Type of Inert Gas Used</a:t>
            </a:r>
            <a:r>
              <a:rPr lang="en-US" b="0" i="0" u="none" strike="noStrike" baseline="0" dirty="0" smtClean="0">
                <a:latin typeface="CourierNewPSMT"/>
              </a:rPr>
              <a:t>.</a:t>
            </a:r>
          </a:p>
          <a:p>
            <a:r>
              <a:rPr lang="en-US" b="0" i="0" u="none" strike="noStrike" baseline="0" dirty="0" smtClean="0">
                <a:latin typeface="CourierNewPSMT"/>
              </a:rPr>
              <a:t>(1) Argon is the type of inert gas most commonly used because it affords</a:t>
            </a:r>
          </a:p>
          <a:p>
            <a:r>
              <a:rPr lang="en-US" b="0" i="0" u="none" strike="noStrike" baseline="0" dirty="0" smtClean="0">
                <a:latin typeface="CourierNewPSMT"/>
              </a:rPr>
              <a:t>better control of the molten metal pool and of the arc. The argon gas also</a:t>
            </a:r>
          </a:p>
          <a:p>
            <a:r>
              <a:rPr lang="en-US" b="0" i="0" u="none" strike="noStrike" baseline="0" dirty="0" smtClean="0">
                <a:latin typeface="CourierNewPSMT"/>
              </a:rPr>
              <a:t>forms an envelope which protects the molten metal from contact with the air.</a:t>
            </a:r>
          </a:p>
          <a:p>
            <a:r>
              <a:rPr lang="en-US" b="0" i="0" u="none" strike="noStrike" baseline="0" dirty="0" smtClean="0">
                <a:latin typeface="CourierNewPSMT"/>
              </a:rPr>
              <a:t>The results are that the weld metal remains brighter, is less cloudy, and</a:t>
            </a:r>
          </a:p>
          <a:p>
            <a:r>
              <a:rPr lang="en-US" b="0" i="0" u="none" strike="noStrike" baseline="0" dirty="0" smtClean="0">
                <a:latin typeface="CourierNewPSMT"/>
              </a:rPr>
              <a:t>produces a better quality weld which is free of contamination.</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612845"/>
            <a:ext cx="4572000" cy="5632311"/>
          </a:xfrm>
          <a:prstGeom prst="rect">
            <a:avLst/>
          </a:prstGeom>
        </p:spPr>
        <p:txBody>
          <a:bodyPr>
            <a:spAutoFit/>
          </a:bodyPr>
          <a:lstStyle/>
          <a:p>
            <a:r>
              <a:rPr lang="en-US" b="0" i="0" u="none" strike="noStrike" baseline="0" dirty="0" smtClean="0">
                <a:latin typeface="CourierNewPSMT"/>
              </a:rPr>
              <a:t>(2) Helium gas is used in cases where more intense heat or deep</a:t>
            </a:r>
          </a:p>
          <a:p>
            <a:r>
              <a:rPr lang="en-US" b="0" i="0" u="none" strike="noStrike" baseline="0" dirty="0" smtClean="0">
                <a:latin typeface="CourierNewPSMT"/>
              </a:rPr>
              <a:t>penetration into the base metal is required. Therefore, helium is used only</a:t>
            </a:r>
          </a:p>
          <a:p>
            <a:r>
              <a:rPr lang="en-US" b="0" i="0" u="none" strike="noStrike" baseline="0" dirty="0" smtClean="0">
                <a:latin typeface="CourierNewPSMT"/>
              </a:rPr>
              <a:t>when performing high speed welding, or when welding or cutting thicker</a:t>
            </a:r>
          </a:p>
          <a:p>
            <a:r>
              <a:rPr lang="en-US" b="0" i="0" u="none" strike="noStrike" baseline="0" dirty="0" smtClean="0">
                <a:latin typeface="CourierNewPSMT"/>
              </a:rPr>
              <a:t>metal.</a:t>
            </a:r>
          </a:p>
          <a:p>
            <a:r>
              <a:rPr lang="en-US" b="0" i="0" u="none" strike="noStrike" baseline="0" dirty="0" smtClean="0">
                <a:latin typeface="CourierNewPSMT"/>
              </a:rPr>
              <a:t>d. </a:t>
            </a:r>
            <a:r>
              <a:rPr lang="en-US" b="0" i="1" u="none" strike="noStrike" baseline="0" dirty="0" smtClean="0">
                <a:latin typeface="CourierNewPS-ItalicMT"/>
              </a:rPr>
              <a:t>Tungsten Electrodes</a:t>
            </a:r>
            <a:r>
              <a:rPr lang="en-US" b="0" i="0" u="none" strike="noStrike" baseline="0" dirty="0" smtClean="0">
                <a:latin typeface="CourierNewPSMT"/>
              </a:rPr>
              <a:t>.</a:t>
            </a:r>
          </a:p>
          <a:p>
            <a:r>
              <a:rPr lang="en-US" b="0" i="0" u="none" strike="noStrike" baseline="0" dirty="0" smtClean="0">
                <a:latin typeface="CourierNewPSMT"/>
              </a:rPr>
              <a:t>(1) Tungsten can withstand higher temperatures than the normal electrode</a:t>
            </a:r>
          </a:p>
          <a:p>
            <a:r>
              <a:rPr lang="en-US" b="0" i="0" u="none" strike="noStrike" baseline="0" dirty="0" smtClean="0">
                <a:latin typeface="CourierNewPSMT"/>
              </a:rPr>
              <a:t>used in arc welding. But it can also be consumed if the temperature of the</a:t>
            </a:r>
          </a:p>
          <a:p>
            <a:r>
              <a:rPr lang="en-US" b="0" i="0" u="none" strike="noStrike" baseline="0" dirty="0" smtClean="0">
                <a:latin typeface="CourierNewPSMT"/>
              </a:rPr>
              <a:t>arc is too hot. Therefore, there is a limit to the current carrying</a:t>
            </a:r>
          </a:p>
          <a:p>
            <a:r>
              <a:rPr lang="en-US" b="0" i="0" u="none" strike="noStrike" baseline="0" dirty="0" smtClean="0">
                <a:latin typeface="CourierNewPSMT"/>
              </a:rPr>
              <a:t>capacity of tungsten electrodes. This limit, together with the heating</a:t>
            </a:r>
          </a:p>
          <a:p>
            <a:r>
              <a:rPr lang="en-US" b="0" i="0" u="none" strike="noStrike" baseline="0" dirty="0" smtClean="0">
                <a:latin typeface="CourierNewPSMT"/>
              </a:rPr>
              <a:t>characteristics of the work in terms of polarity, has led to the use of</a:t>
            </a:r>
          </a:p>
          <a:p>
            <a:r>
              <a:rPr lang="en-US" b="0" i="0" u="none" strike="noStrike" baseline="0" dirty="0" smtClean="0">
                <a:latin typeface="CourierNewPSMT"/>
              </a:rPr>
              <a:t>alternating current for almost all tungsten arc welding</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859340"/>
            <a:ext cx="4572000" cy="3139321"/>
          </a:xfrm>
          <a:prstGeom prst="rect">
            <a:avLst/>
          </a:prstGeom>
        </p:spPr>
        <p:txBody>
          <a:bodyPr>
            <a:spAutoFit/>
          </a:bodyPr>
          <a:lstStyle/>
          <a:p>
            <a:r>
              <a:rPr lang="en-US" b="0" i="0" u="none" strike="noStrike" baseline="0" dirty="0" smtClean="0">
                <a:latin typeface="CourierNewPSMT"/>
              </a:rPr>
              <a:t>(2) The size of the electrode is determined by the current which, in</a:t>
            </a:r>
          </a:p>
          <a:p>
            <a:r>
              <a:rPr lang="en-US" b="0" i="0" u="none" strike="noStrike" baseline="0" dirty="0" smtClean="0">
                <a:latin typeface="CourierNewPSMT"/>
              </a:rPr>
              <a:t>turn, is a function of the material thickness. </a:t>
            </a:r>
            <a:r>
              <a:rPr lang="en-US" b="0" i="0" u="none" strike="noStrike" baseline="0" dirty="0" err="1" smtClean="0">
                <a:latin typeface="CourierNewPSMT"/>
              </a:rPr>
              <a:t>Nonconsuming</a:t>
            </a:r>
            <a:r>
              <a:rPr lang="en-US" b="0" i="0" u="none" strike="noStrike" baseline="0" dirty="0" smtClean="0">
                <a:latin typeface="CourierNewPSMT"/>
              </a:rPr>
              <a:t> electrodes for</a:t>
            </a:r>
          </a:p>
          <a:p>
            <a:r>
              <a:rPr lang="en-US" b="0" i="0" u="none" strike="noStrike" baseline="0" dirty="0" smtClean="0">
                <a:latin typeface="CourierNewPSMT"/>
              </a:rPr>
              <a:t>TIG welding are of four types: pure tungsten, tungsten containing 1 or 2</a:t>
            </a:r>
          </a:p>
          <a:p>
            <a:r>
              <a:rPr lang="en-US" b="0" i="0" u="none" strike="noStrike" baseline="0" dirty="0" smtClean="0">
                <a:latin typeface="CourierNewPSMT"/>
              </a:rPr>
              <a:t>percent thorium, and tungsten containing 0.3 to 0.5 percent zirconium. Each</a:t>
            </a:r>
          </a:p>
          <a:p>
            <a:r>
              <a:rPr lang="en-US" b="0" i="0" u="none" strike="noStrike" baseline="0" dirty="0" smtClean="0">
                <a:latin typeface="CourierNewPSMT"/>
              </a:rPr>
              <a:t>type of tungsten electrode can be identified by painted end marks, as</a:t>
            </a:r>
          </a:p>
          <a:p>
            <a:r>
              <a:rPr lang="en-US" b="0" i="0" u="none" strike="noStrike" baseline="0" dirty="0" smtClean="0">
                <a:latin typeface="CourierNewPSMT"/>
              </a:rPr>
              <a:t>follows:</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720840"/>
            <a:ext cx="4572000" cy="3416320"/>
          </a:xfrm>
          <a:prstGeom prst="rect">
            <a:avLst/>
          </a:prstGeom>
        </p:spPr>
        <p:txBody>
          <a:bodyPr>
            <a:spAutoFit/>
          </a:bodyPr>
          <a:lstStyle/>
          <a:p>
            <a:r>
              <a:rPr lang="en-US" b="0" i="0" u="none" strike="noStrike" baseline="0" dirty="0" smtClean="0">
                <a:latin typeface="CourierNewPSMT"/>
              </a:rPr>
              <a:t>(a) Green - pure tungsten.</a:t>
            </a:r>
          </a:p>
          <a:p>
            <a:r>
              <a:rPr lang="en-US" b="0" i="0" u="none" strike="noStrike" baseline="0" dirty="0" smtClean="0">
                <a:latin typeface="CourierNewPSMT"/>
              </a:rPr>
              <a:t>(b) Yellow - 1 percent thorium.</a:t>
            </a:r>
          </a:p>
          <a:p>
            <a:r>
              <a:rPr lang="en-US" b="0" i="0" u="none" strike="noStrike" baseline="0" dirty="0" smtClean="0">
                <a:latin typeface="CourierNewPSMT"/>
              </a:rPr>
              <a:t>(c) Red - 2 percent thorium.</a:t>
            </a:r>
          </a:p>
          <a:p>
            <a:r>
              <a:rPr lang="en-US" b="0" i="0" u="none" strike="noStrike" baseline="0" dirty="0" smtClean="0">
                <a:latin typeface="CourierNewPSMT"/>
              </a:rPr>
              <a:t>(d) Brown - 0.3 to 0.5 percent zirconium.</a:t>
            </a:r>
          </a:p>
          <a:p>
            <a:r>
              <a:rPr lang="en-US" b="0" i="0" u="none" strike="noStrike" baseline="0" dirty="0" smtClean="0">
                <a:latin typeface="CourierNewPSMT"/>
              </a:rPr>
              <a:t>(3) Pure tungsten (99.5 percent tungsten) electrodes are generally used on</a:t>
            </a:r>
          </a:p>
          <a:p>
            <a:r>
              <a:rPr lang="en-US" b="0" i="0" u="none" strike="noStrike" baseline="0" dirty="0" smtClean="0">
                <a:latin typeface="CourierNewPSMT"/>
              </a:rPr>
              <a:t>less critical welding operations rather than the </a:t>
            </a:r>
            <a:r>
              <a:rPr lang="en-US" b="0" i="0" u="none" strike="noStrike" baseline="0" dirty="0" err="1" smtClean="0">
                <a:latin typeface="CourierNewPSMT"/>
              </a:rPr>
              <a:t>tungstens</a:t>
            </a:r>
            <a:r>
              <a:rPr lang="en-US" b="0" i="0" u="none" strike="noStrike" baseline="0" dirty="0" smtClean="0">
                <a:latin typeface="CourierNewPSMT"/>
              </a:rPr>
              <a:t> which are</a:t>
            </a:r>
          </a:p>
          <a:p>
            <a:r>
              <a:rPr lang="en-US" b="0" i="0" u="none" strike="noStrike" baseline="0" dirty="0" smtClean="0">
                <a:latin typeface="CourierNewPSMT"/>
              </a:rPr>
              <a:t>alloyed. This type of electrode has a relatively low current carrying</a:t>
            </a:r>
          </a:p>
          <a:p>
            <a:r>
              <a:rPr lang="en-US" b="0" i="0" u="none" strike="noStrike" baseline="0" dirty="0" smtClean="0">
                <a:latin typeface="CourierNewPSMT"/>
              </a:rPr>
              <a:t>capacity and a low resistance to contamination</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2413338"/>
            <a:ext cx="4572000" cy="2031325"/>
          </a:xfrm>
          <a:prstGeom prst="rect">
            <a:avLst/>
          </a:prstGeom>
        </p:spPr>
        <p:txBody>
          <a:bodyPr>
            <a:spAutoFit/>
          </a:bodyPr>
          <a:lstStyle/>
          <a:p>
            <a:r>
              <a:rPr lang="en-US" b="0" i="0" u="none" strike="noStrike" baseline="0" dirty="0" smtClean="0">
                <a:latin typeface="CourierNewPSMT"/>
              </a:rPr>
              <a:t>(4) </a:t>
            </a:r>
            <a:r>
              <a:rPr lang="en-US" b="0" i="0" u="none" strike="noStrike" baseline="0" dirty="0" err="1" smtClean="0">
                <a:latin typeface="CourierNewPSMT"/>
              </a:rPr>
              <a:t>Thoriated</a:t>
            </a:r>
            <a:r>
              <a:rPr lang="en-US" b="0" i="0" u="none" strike="noStrike" baseline="0" dirty="0" smtClean="0">
                <a:latin typeface="CourierNewPSMT"/>
              </a:rPr>
              <a:t> tungsten electrodes (1 or 2 percent thorium) are superior to</a:t>
            </a:r>
          </a:p>
          <a:p>
            <a:r>
              <a:rPr lang="en-US" b="0" i="0" u="none" strike="noStrike" baseline="0" dirty="0" smtClean="0">
                <a:latin typeface="CourierNewPSMT"/>
              </a:rPr>
              <a:t>pure tungsten electrodes because of their higher electron output, better</a:t>
            </a:r>
          </a:p>
          <a:p>
            <a:r>
              <a:rPr lang="en-US" b="0" i="0" u="none" strike="noStrike" baseline="0" dirty="0" smtClean="0">
                <a:latin typeface="CourierNewPSMT"/>
              </a:rPr>
              <a:t>arc-starting and arc stability, high current-carrying capacity, longer life,</a:t>
            </a:r>
          </a:p>
          <a:p>
            <a:r>
              <a:rPr lang="en-US" b="0" i="0" u="none" strike="noStrike" baseline="0" dirty="0" smtClean="0">
                <a:latin typeface="CourierNewPSMT"/>
              </a:rPr>
              <a:t>and greater resistance to contamination.</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2274838"/>
            <a:ext cx="4572000" cy="2308324"/>
          </a:xfrm>
          <a:prstGeom prst="rect">
            <a:avLst/>
          </a:prstGeom>
        </p:spPr>
        <p:txBody>
          <a:bodyPr>
            <a:spAutoFit/>
          </a:bodyPr>
          <a:lstStyle/>
          <a:p>
            <a:r>
              <a:rPr lang="en-US" b="0" i="0" u="none" strike="noStrike" baseline="0" dirty="0" smtClean="0">
                <a:latin typeface="CourierNewPSMT"/>
              </a:rPr>
              <a:t>(5) Tungsten electrodes containing 0.3 to 0.5 percent zirconium generally</a:t>
            </a:r>
          </a:p>
          <a:p>
            <a:r>
              <a:rPr lang="en-US" b="0" i="0" u="none" strike="noStrike" baseline="0" dirty="0" smtClean="0">
                <a:latin typeface="CourierNewPSMT"/>
              </a:rPr>
              <a:t>fall between pure tungsten electrodes and </a:t>
            </a:r>
            <a:r>
              <a:rPr lang="en-US" b="0" i="0" u="none" strike="noStrike" baseline="0" dirty="0" err="1" smtClean="0">
                <a:latin typeface="CourierNewPSMT"/>
              </a:rPr>
              <a:t>thoriated</a:t>
            </a:r>
            <a:r>
              <a:rPr lang="en-US" b="0" i="0" u="none" strike="noStrike" baseline="0" dirty="0" smtClean="0">
                <a:latin typeface="CourierNewPSMT"/>
              </a:rPr>
              <a:t> tungsten electrodes in</a:t>
            </a:r>
          </a:p>
          <a:p>
            <a:r>
              <a:rPr lang="en-US" b="0" i="0" u="none" strike="noStrike" baseline="0" dirty="0" smtClean="0">
                <a:latin typeface="CourierNewPSMT"/>
              </a:rPr>
              <a:t>terms of performance. There is, however, some indication of better</a:t>
            </a:r>
          </a:p>
          <a:p>
            <a:r>
              <a:rPr lang="en-US" b="0" i="0" u="none" strike="noStrike" baseline="0" dirty="0" smtClean="0">
                <a:latin typeface="CourierNewPSMT"/>
              </a:rPr>
              <a:t>performance in certain types of welding using ac electric power.</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58847"/>
            <a:ext cx="4572000" cy="6740307"/>
          </a:xfrm>
          <a:prstGeom prst="rect">
            <a:avLst/>
          </a:prstGeom>
        </p:spPr>
        <p:txBody>
          <a:bodyPr>
            <a:spAutoFit/>
          </a:bodyPr>
          <a:lstStyle/>
          <a:p>
            <a:r>
              <a:rPr lang="en-US" dirty="0" smtClean="0"/>
              <a:t>1. Introduction</a:t>
            </a:r>
          </a:p>
          <a:p>
            <a:r>
              <a:rPr lang="en-US" dirty="0" smtClean="0"/>
              <a:t>One of the greatest advances in welding has been the development of a</a:t>
            </a:r>
          </a:p>
          <a:p>
            <a:r>
              <a:rPr lang="en-US" dirty="0" smtClean="0"/>
              <a:t>welding method that does not require the application of a flux before or</a:t>
            </a:r>
          </a:p>
          <a:p>
            <a:r>
              <a:rPr lang="en-US" dirty="0" smtClean="0"/>
              <a:t>during welding. This is accomplished by using an inert gas to keep air,</a:t>
            </a:r>
          </a:p>
          <a:p>
            <a:r>
              <a:rPr lang="en-US" dirty="0" smtClean="0"/>
              <a:t>which would contaminate the weld, away from the arc and the molten metal.</a:t>
            </a:r>
          </a:p>
          <a:p>
            <a:r>
              <a:rPr lang="en-US" dirty="0" smtClean="0"/>
              <a:t>This task describes two welding processes that are used for this purpose.</a:t>
            </a:r>
          </a:p>
          <a:p>
            <a:r>
              <a:rPr lang="en-US" dirty="0" smtClean="0"/>
              <a:t>They are: tungsten inert gas (TIG) shielded arc, and metal inert gas (MIG)</a:t>
            </a:r>
          </a:p>
          <a:p>
            <a:r>
              <a:rPr lang="en-US" dirty="0" smtClean="0"/>
              <a:t>electric arc welding. Even though inert gas shielded arc welding imposes a</a:t>
            </a:r>
          </a:p>
          <a:p>
            <a:r>
              <a:rPr lang="en-US" dirty="0" smtClean="0"/>
              <a:t>need for more complex equipment, as compared to oxyacetylene welding, the</a:t>
            </a:r>
          </a:p>
          <a:p>
            <a:r>
              <a:rPr lang="en-US" dirty="0" smtClean="0"/>
              <a:t>advantages involved have justified its adoption for use by the U.S. Army in</a:t>
            </a:r>
          </a:p>
          <a:p>
            <a:r>
              <a:rPr lang="en-US" dirty="0" smtClean="0"/>
              <a:t>the field. The MIG welding process is the newer of these two recently</a:t>
            </a:r>
          </a:p>
          <a:p>
            <a:r>
              <a:rPr lang="en-US" dirty="0" smtClean="0"/>
              <a:t>developed processes. The two processes are used to weld all types of metal,</a:t>
            </a:r>
          </a:p>
          <a:p>
            <a:r>
              <a:rPr lang="en-US" dirty="0" smtClean="0"/>
              <a:t>but are especially useful for</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612845"/>
            <a:ext cx="4572000" cy="5632311"/>
          </a:xfrm>
          <a:prstGeom prst="rect">
            <a:avLst/>
          </a:prstGeom>
        </p:spPr>
        <p:txBody>
          <a:bodyPr>
            <a:spAutoFit/>
          </a:bodyPr>
          <a:lstStyle/>
          <a:p>
            <a:r>
              <a:rPr lang="en-US" b="0" i="0" u="none" strike="noStrike" baseline="0" dirty="0" smtClean="0">
                <a:latin typeface="CourierNewPSMT"/>
              </a:rPr>
              <a:t>(6) Better control of the arc can be obtained if the tungsten electrode is</a:t>
            </a:r>
          </a:p>
          <a:p>
            <a:r>
              <a:rPr lang="en-US" b="0" i="0" u="none" strike="noStrike" baseline="0" dirty="0" smtClean="0">
                <a:latin typeface="CourierNewPSMT"/>
              </a:rPr>
              <a:t>dressed to a point as shown in figure 1, view A, on the following page.</a:t>
            </a:r>
          </a:p>
          <a:p>
            <a:r>
              <a:rPr lang="en-US" b="0" i="0" u="none" strike="noStrike" baseline="0" dirty="0" smtClean="0">
                <a:latin typeface="CourierNewPSMT"/>
              </a:rPr>
              <a:t>When electrodes are not grounded, they must be operated at maximum current</a:t>
            </a:r>
          </a:p>
          <a:p>
            <a:r>
              <a:rPr lang="en-US" b="0" i="0" u="none" strike="noStrike" baseline="0" dirty="0" smtClean="0">
                <a:latin typeface="CourierNewPSMT"/>
              </a:rPr>
              <a:t>density to obtain reasonable arc stability. Tungsten electrode points are</a:t>
            </a:r>
          </a:p>
          <a:p>
            <a:r>
              <a:rPr lang="en-US" b="0" i="0" u="none" strike="noStrike" baseline="0" dirty="0" smtClean="0">
                <a:latin typeface="CourierNewPSMT"/>
              </a:rPr>
              <a:t>difficult to maintain if standard direct current equipment is used as a</a:t>
            </a:r>
          </a:p>
          <a:p>
            <a:r>
              <a:rPr lang="en-US" b="0" i="0" u="none" strike="noStrike" baseline="0" dirty="0" smtClean="0">
                <a:latin typeface="CourierNewPSMT"/>
              </a:rPr>
              <a:t>power source and touch starting of the arc is standard practice.</a:t>
            </a:r>
          </a:p>
          <a:p>
            <a:r>
              <a:rPr lang="en-US" b="0" i="0" u="none" strike="noStrike" baseline="0" dirty="0" smtClean="0">
                <a:latin typeface="CourierNewPSMT"/>
              </a:rPr>
              <a:t>Maintenance of electrode shape and the reduction of tungsten inclusions in</a:t>
            </a:r>
          </a:p>
          <a:p>
            <a:r>
              <a:rPr lang="en-US" b="0" i="0" u="none" strike="noStrike" baseline="0" dirty="0" smtClean="0">
                <a:latin typeface="CourierNewPSMT"/>
              </a:rPr>
              <a:t>the weld can best be effected by superimposing a high-frequency current on</a:t>
            </a:r>
          </a:p>
          <a:p>
            <a:r>
              <a:rPr lang="en-US" b="0" i="0" u="none" strike="noStrike" baseline="0" dirty="0" smtClean="0">
                <a:latin typeface="CourierNewPSMT"/>
              </a:rPr>
              <a:t>the regular welding current. Tungsten electrodes alloyed with thorium and</a:t>
            </a:r>
          </a:p>
          <a:p>
            <a:r>
              <a:rPr lang="en-US" b="0" i="0" u="none" strike="noStrike" baseline="0" dirty="0" smtClean="0">
                <a:latin typeface="CourierNewPSMT"/>
              </a:rPr>
              <a:t>zirconium retain their shape longer when touch-starting is used.</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028343"/>
            <a:ext cx="4572000" cy="4801314"/>
          </a:xfrm>
          <a:prstGeom prst="rect">
            <a:avLst/>
          </a:prstGeom>
        </p:spPr>
        <p:txBody>
          <a:bodyPr>
            <a:spAutoFit/>
          </a:bodyPr>
          <a:lstStyle/>
          <a:p>
            <a:r>
              <a:rPr lang="en-US" b="0" i="0" u="none" strike="noStrike" baseline="0" dirty="0" smtClean="0">
                <a:latin typeface="CourierNewPSMT"/>
              </a:rPr>
              <a:t>(7) The electrode extension beyond the gas cup should be kept as short as</a:t>
            </a:r>
          </a:p>
          <a:p>
            <a:r>
              <a:rPr lang="en-US" b="0" i="0" u="none" strike="noStrike" baseline="0" dirty="0" smtClean="0">
                <a:latin typeface="CourierNewPSMT"/>
              </a:rPr>
              <a:t>possible with the type of joint being welded. For example, an extension</a:t>
            </a:r>
          </a:p>
          <a:p>
            <a:r>
              <a:rPr lang="en-US" b="0" i="0" u="none" strike="noStrike" baseline="0" dirty="0" smtClean="0">
                <a:latin typeface="CourierNewPSMT"/>
              </a:rPr>
              <a:t>beyond the gas cup of 1/8 inch might be used for butt joints in light gage</a:t>
            </a:r>
          </a:p>
          <a:p>
            <a:r>
              <a:rPr lang="en-US" b="0" i="0" u="none" strike="noStrike" baseline="0" dirty="0" smtClean="0">
                <a:latin typeface="CourierNewPSMT"/>
              </a:rPr>
              <a:t>material, while an extension of approximately 1/4 inch to 1/2 inch might be</a:t>
            </a:r>
          </a:p>
          <a:p>
            <a:r>
              <a:rPr lang="en-US" b="0" i="0" u="none" strike="noStrike" baseline="0" dirty="0" smtClean="0">
                <a:latin typeface="CourierNewPSMT"/>
              </a:rPr>
              <a:t>necessary on some fillet welds. The tungsten electrode or torch should be</a:t>
            </a:r>
          </a:p>
          <a:p>
            <a:r>
              <a:rPr lang="en-US" b="0" i="0" u="none" strike="noStrike" baseline="0" dirty="0" smtClean="0">
                <a:latin typeface="CourierNewPSMT"/>
              </a:rPr>
              <a:t>inclined slightly and the filler metal added carefully, avoiding contact</a:t>
            </a:r>
          </a:p>
          <a:p>
            <a:r>
              <a:rPr lang="en-US" b="0" i="0" u="none" strike="noStrike" baseline="0" dirty="0" smtClean="0">
                <a:latin typeface="CourierNewPSMT"/>
              </a:rPr>
              <a:t>with the tungsten to prevent contamination of the electrode. If</a:t>
            </a:r>
          </a:p>
          <a:p>
            <a:r>
              <a:rPr lang="en-US" b="0" i="0" u="none" strike="noStrike" baseline="0" dirty="0" smtClean="0">
                <a:latin typeface="CourierNewPSMT"/>
              </a:rPr>
              <a:t>contamination does occur, the electrode must be removed, reground, and</a:t>
            </a:r>
          </a:p>
          <a:p>
            <a:r>
              <a:rPr lang="en-US" b="0" i="0" u="none" strike="noStrike" baseline="0" dirty="0" smtClean="0">
                <a:latin typeface="CourierNewPSMT"/>
              </a:rPr>
              <a:t>replaced in the torch.</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859340"/>
            <a:ext cx="4572000" cy="3139321"/>
          </a:xfrm>
          <a:prstGeom prst="rect">
            <a:avLst/>
          </a:prstGeom>
        </p:spPr>
        <p:txBody>
          <a:bodyPr>
            <a:spAutoFit/>
          </a:bodyPr>
          <a:lstStyle/>
          <a:p>
            <a:r>
              <a:rPr lang="en-US" b="0" i="0" u="none" strike="noStrike" baseline="0" dirty="0" smtClean="0">
                <a:latin typeface="CourierNewPSMT"/>
              </a:rPr>
              <a:t>e. </a:t>
            </a:r>
            <a:r>
              <a:rPr lang="en-US" b="0" i="1" u="none" strike="noStrike" baseline="0" dirty="0" smtClean="0">
                <a:latin typeface="CourierNewPS-ItalicMT"/>
              </a:rPr>
              <a:t>Welding Current</a:t>
            </a:r>
            <a:r>
              <a:rPr lang="en-US" b="0" i="0" u="none" strike="noStrike" baseline="0" dirty="0" smtClean="0">
                <a:latin typeface="CourierNewPSMT"/>
              </a:rPr>
              <a:t>.</a:t>
            </a:r>
          </a:p>
          <a:p>
            <a:r>
              <a:rPr lang="en-US" b="0" i="0" u="none" strike="noStrike" baseline="0" dirty="0" smtClean="0">
                <a:latin typeface="CourierNewPSMT"/>
              </a:rPr>
              <a:t>(1) </a:t>
            </a:r>
            <a:r>
              <a:rPr lang="en-US" b="0" i="1" u="none" strike="noStrike" baseline="0" dirty="0" smtClean="0">
                <a:latin typeface="CourierNewPS-ItalicMT"/>
              </a:rPr>
              <a:t>General</a:t>
            </a:r>
            <a:r>
              <a:rPr lang="en-US" b="0" i="0" u="none" strike="noStrike" baseline="0" dirty="0" smtClean="0">
                <a:latin typeface="CourierNewPSMT"/>
              </a:rPr>
              <a:t>. Standard alternating current welding transformers, with 100</a:t>
            </a:r>
          </a:p>
          <a:p>
            <a:r>
              <a:rPr lang="en-US" b="0" i="0" u="none" strike="noStrike" baseline="0" dirty="0" smtClean="0">
                <a:latin typeface="CourierNewPSMT"/>
              </a:rPr>
              <a:t>volts or less open circuit potential, are used in this method of welding.</a:t>
            </a:r>
          </a:p>
          <a:p>
            <a:r>
              <a:rPr lang="en-US" b="0" i="0" u="none" strike="noStrike" baseline="0" dirty="0" smtClean="0">
                <a:latin typeface="CourierNewPSMT"/>
              </a:rPr>
              <a:t>These transformers usually require a superimposed high frequency voltage for</a:t>
            </a:r>
          </a:p>
          <a:p>
            <a:r>
              <a:rPr lang="en-US" b="0" i="0" u="none" strike="noStrike" baseline="0" dirty="0" smtClean="0">
                <a:latin typeface="CourierNewPSMT"/>
              </a:rPr>
              <a:t>starting and maintaining the arc. The polarity to be used with a specific</a:t>
            </a:r>
          </a:p>
          <a:p>
            <a:r>
              <a:rPr lang="en-US" b="0" i="0" u="none" strike="noStrike" baseline="0" dirty="0" smtClean="0">
                <a:latin typeface="CourierNewPSMT"/>
              </a:rPr>
              <a:t>type of electrode is established by the manufacturer</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313" y="1060450"/>
            <a:ext cx="414337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2136339"/>
            <a:ext cx="4572000" cy="2585323"/>
          </a:xfrm>
          <a:prstGeom prst="rect">
            <a:avLst/>
          </a:prstGeom>
        </p:spPr>
        <p:txBody>
          <a:bodyPr>
            <a:spAutoFit/>
          </a:bodyPr>
          <a:lstStyle/>
          <a:p>
            <a:r>
              <a:rPr lang="en-US" b="0" i="0" u="none" strike="noStrike" baseline="0" dirty="0" smtClean="0">
                <a:latin typeface="CourierNewPSMT"/>
              </a:rPr>
              <a:t>(2) </a:t>
            </a:r>
            <a:r>
              <a:rPr lang="en-US" b="0" i="1" u="none" strike="noStrike" baseline="0" dirty="0" smtClean="0">
                <a:latin typeface="CourierNewPS-ItalicMT"/>
              </a:rPr>
              <a:t>Direct Current Welding</a:t>
            </a:r>
            <a:r>
              <a:rPr lang="en-US" b="0" i="0" u="none" strike="noStrike" baseline="0" dirty="0" smtClean="0">
                <a:latin typeface="CourierNewPSMT"/>
              </a:rPr>
              <a:t>.</a:t>
            </a:r>
          </a:p>
          <a:p>
            <a:r>
              <a:rPr lang="en-US" b="0" i="0" u="none" strike="noStrike" baseline="0" dirty="0" smtClean="0">
                <a:latin typeface="CourierNewPSMT"/>
              </a:rPr>
              <a:t>(a) In direct current welding, the welding current circuit may be hooked</a:t>
            </a:r>
          </a:p>
          <a:p>
            <a:r>
              <a:rPr lang="en-US" b="0" i="0" u="none" strike="noStrike" baseline="0" dirty="0" smtClean="0">
                <a:latin typeface="CourierNewPSMT"/>
              </a:rPr>
              <a:t>up as either straight polarity (</a:t>
            </a:r>
            <a:r>
              <a:rPr lang="en-US" b="0" i="0" u="none" strike="noStrike" baseline="0" dirty="0" err="1" smtClean="0">
                <a:latin typeface="CourierNewPSMT"/>
              </a:rPr>
              <a:t>dcsp</a:t>
            </a:r>
            <a:r>
              <a:rPr lang="en-US" b="0" i="0" u="none" strike="noStrike" baseline="0" dirty="0" smtClean="0">
                <a:latin typeface="CourierNewPSMT"/>
              </a:rPr>
              <a:t>) or reverse polarity (</a:t>
            </a:r>
            <a:r>
              <a:rPr lang="en-US" b="0" i="0" u="none" strike="noStrike" baseline="0" dirty="0" err="1" smtClean="0">
                <a:latin typeface="CourierNewPSMT"/>
              </a:rPr>
              <a:t>dcrp</a:t>
            </a:r>
            <a:r>
              <a:rPr lang="en-US" b="0" i="0" u="none" strike="noStrike" baseline="0" dirty="0" smtClean="0">
                <a:latin typeface="CourierNewPSMT"/>
              </a:rPr>
              <a:t>). For </a:t>
            </a:r>
            <a:r>
              <a:rPr lang="en-US" b="0" i="0" u="none" strike="noStrike" baseline="0" dirty="0" err="1" smtClean="0">
                <a:latin typeface="CourierNewPSMT"/>
              </a:rPr>
              <a:t>dcsp</a:t>
            </a:r>
            <a:r>
              <a:rPr lang="en-US" b="0" i="0" u="none" strike="noStrike" baseline="0" dirty="0" smtClean="0">
                <a:latin typeface="CourierNewPSMT"/>
              </a:rPr>
              <a:t>,</a:t>
            </a:r>
          </a:p>
          <a:p>
            <a:r>
              <a:rPr lang="en-US" b="0" i="0" u="none" strike="noStrike" baseline="0" dirty="0" smtClean="0">
                <a:latin typeface="CourierNewPSMT"/>
              </a:rPr>
              <a:t>the machine connections are electrode negative and workpiece positive as</a:t>
            </a:r>
          </a:p>
          <a:p>
            <a:r>
              <a:rPr lang="en-US" b="0" i="0" u="none" strike="noStrike" baseline="0" dirty="0" smtClean="0">
                <a:latin typeface="CourierNewPSMT"/>
              </a:rPr>
              <a:t>shown in figure 2, view A (1), on the following page. The electron</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063" y="1160463"/>
            <a:ext cx="43338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720840"/>
            <a:ext cx="4572000" cy="3416320"/>
          </a:xfrm>
          <a:prstGeom prst="rect">
            <a:avLst/>
          </a:prstGeom>
        </p:spPr>
        <p:txBody>
          <a:bodyPr>
            <a:spAutoFit/>
          </a:bodyPr>
          <a:lstStyle/>
          <a:p>
            <a:r>
              <a:rPr lang="en-US" b="0" i="0" u="none" strike="noStrike" baseline="0" dirty="0" smtClean="0">
                <a:latin typeface="CourierNewPSMT"/>
              </a:rPr>
              <a:t>flow in the circuit formed by this connection is from the electrode to the</a:t>
            </a:r>
          </a:p>
          <a:p>
            <a:r>
              <a:rPr lang="en-US" b="0" i="0" u="none" strike="noStrike" baseline="0" dirty="0" smtClean="0">
                <a:latin typeface="CourierNewPSMT"/>
              </a:rPr>
              <a:t>workpiece (base metal plate). For </a:t>
            </a:r>
            <a:r>
              <a:rPr lang="en-US" b="0" i="0" u="none" strike="noStrike" baseline="0" dirty="0" err="1" smtClean="0">
                <a:latin typeface="CourierNewPSMT"/>
              </a:rPr>
              <a:t>dcrp</a:t>
            </a:r>
            <a:r>
              <a:rPr lang="en-US" b="0" i="0" u="none" strike="noStrike" baseline="0" dirty="0" smtClean="0">
                <a:latin typeface="CourierNewPSMT"/>
              </a:rPr>
              <a:t>, the welding machine connections are</a:t>
            </a:r>
          </a:p>
          <a:p>
            <a:r>
              <a:rPr lang="en-US" b="0" i="0" u="none" strike="noStrike" baseline="0" dirty="0" smtClean="0">
                <a:latin typeface="CourierNewPSMT"/>
              </a:rPr>
              <a:t>electrode positive, and workpiece negative, as shown in figure 2, view A</a:t>
            </a:r>
          </a:p>
          <a:p>
            <a:r>
              <a:rPr lang="en-US" b="0" i="0" u="none" strike="noStrike" baseline="0" dirty="0" smtClean="0">
                <a:latin typeface="CourierNewPSMT"/>
              </a:rPr>
              <a:t>(2). The electron flow in this circuit is from the workpiece to the</a:t>
            </a:r>
          </a:p>
          <a:p>
            <a:r>
              <a:rPr lang="en-US" b="0" i="0" u="none" strike="noStrike" baseline="0" dirty="0" smtClean="0">
                <a:latin typeface="CourierNewPSMT"/>
              </a:rPr>
              <a:t>electrode.</a:t>
            </a:r>
          </a:p>
          <a:p>
            <a:r>
              <a:rPr lang="en-US" b="0" i="0" u="none" strike="noStrike" baseline="0" dirty="0" smtClean="0">
                <a:latin typeface="CourierNewPSMT"/>
              </a:rPr>
              <a:t>(b) In straight polarity welding, the electrons hitting the plate at a</a:t>
            </a:r>
          </a:p>
          <a:p>
            <a:r>
              <a:rPr lang="en-US" b="0" i="0" u="none" strike="noStrike" baseline="0" dirty="0" smtClean="0">
                <a:latin typeface="CourierNewPSMT"/>
              </a:rPr>
              <a:t>high velocity exert a</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0" y="76200"/>
            <a:ext cx="6553200" cy="6463308"/>
          </a:xfrm>
          <a:prstGeom prst="rect">
            <a:avLst/>
          </a:prstGeom>
        </p:spPr>
        <p:txBody>
          <a:bodyPr wrap="square">
            <a:spAutoFit/>
          </a:bodyPr>
          <a:lstStyle/>
          <a:p>
            <a:r>
              <a:rPr lang="en-US" b="0" i="0" u="none" strike="noStrike" baseline="0" dirty="0" smtClean="0">
                <a:latin typeface="CourierNewPSMT"/>
              </a:rPr>
              <a:t>considerable heating effect on the plate. In reverse polarity welding, the opposite occurs; the electrode acquires the extra heat, which tends to melt off the end of the electrode. Thus, for any given amount of welding current, </a:t>
            </a:r>
            <a:r>
              <a:rPr lang="en-US" b="0" i="0" u="none" strike="noStrike" baseline="0" dirty="0" err="1" smtClean="0">
                <a:latin typeface="CourierNewPSMT"/>
              </a:rPr>
              <a:t>dcrp</a:t>
            </a:r>
            <a:r>
              <a:rPr lang="en-US" b="0" i="0" u="none" strike="noStrike" baseline="0" dirty="0" smtClean="0">
                <a:latin typeface="CourierNewPSMT"/>
              </a:rPr>
              <a:t> requires a larger diameter electrode than </a:t>
            </a:r>
            <a:r>
              <a:rPr lang="en-US" b="0" i="0" u="none" strike="noStrike" baseline="0" dirty="0" err="1" smtClean="0">
                <a:latin typeface="CourierNewPSMT"/>
              </a:rPr>
              <a:t>dcsp</a:t>
            </a:r>
            <a:r>
              <a:rPr lang="en-US" b="0" i="0" u="none" strike="noStrike" baseline="0" dirty="0" smtClean="0">
                <a:latin typeface="CourierNewPSMT"/>
              </a:rPr>
              <a:t>. For example, a 1/16 inch diameter pure tungsten electrode can handle 125 amperes of</a:t>
            </a:r>
          </a:p>
          <a:p>
            <a:r>
              <a:rPr lang="en-US" b="0" i="0" u="none" strike="noStrike" baseline="0" dirty="0" smtClean="0">
                <a:latin typeface="CourierNewPSMT"/>
              </a:rPr>
              <a:t>welding current under straight polarity conditions. But if this amount of current is reversed, it would melt off the electrode and contaminate </a:t>
            </a:r>
            <a:r>
              <a:rPr lang="en-US" b="0" i="0" u="none" strike="noStrike" baseline="0" dirty="0" err="1" smtClean="0">
                <a:latin typeface="CourierNewPSMT"/>
              </a:rPr>
              <a:t>theweld</a:t>
            </a:r>
            <a:r>
              <a:rPr lang="en-US" b="0" i="0" u="none" strike="noStrike" baseline="0" dirty="0" smtClean="0">
                <a:latin typeface="CourierNewPSMT"/>
              </a:rPr>
              <a:t> metal. A 1/4 inch diameter pure tungsten electrode, however, can</a:t>
            </a:r>
          </a:p>
          <a:p>
            <a:r>
              <a:rPr lang="en-US" b="0" i="0" u="none" strike="noStrike" baseline="0" dirty="0" smtClean="0">
                <a:latin typeface="CourierNewPSMT"/>
              </a:rPr>
              <a:t>handle this amount of current satisfactorily and safely. When heavy coated</a:t>
            </a:r>
          </a:p>
          <a:p>
            <a:r>
              <a:rPr lang="en-US" b="0" i="0" u="none" strike="noStrike" baseline="0" dirty="0" smtClean="0">
                <a:latin typeface="CourierNewPSMT"/>
              </a:rPr>
              <a:t>electrodes are used, the composition of the coating and the gases it</a:t>
            </a:r>
          </a:p>
          <a:p>
            <a:r>
              <a:rPr lang="en-US" b="0" i="0" u="none" strike="noStrike" baseline="0" dirty="0" smtClean="0">
                <a:latin typeface="CourierNewPSMT"/>
              </a:rPr>
              <a:t>produces may alter the heat conditions, producing greater heat on the</a:t>
            </a:r>
          </a:p>
          <a:p>
            <a:r>
              <a:rPr lang="en-US" b="0" i="0" u="none" strike="noStrike" baseline="0" dirty="0" smtClean="0">
                <a:latin typeface="CourierNewPSMT"/>
              </a:rPr>
              <a:t>negative side of the arc. One type of coating may provide the most</a:t>
            </a:r>
          </a:p>
          <a:p>
            <a:r>
              <a:rPr lang="en-US" b="0" i="0" u="none" strike="noStrike" baseline="0" dirty="0" smtClean="0">
                <a:latin typeface="CourierNewPSMT"/>
              </a:rPr>
              <a:t>desirable heat balance with straight polarity, while another type of coating</a:t>
            </a:r>
          </a:p>
          <a:p>
            <a:r>
              <a:rPr lang="en-US" b="0" i="0" u="none" strike="noStrike" baseline="0" dirty="0" smtClean="0">
                <a:latin typeface="CourierNewPSMT"/>
              </a:rPr>
              <a:t>on the same electrode may provide a more desirable heat balance with reverse</a:t>
            </a:r>
          </a:p>
          <a:p>
            <a:r>
              <a:rPr lang="en-US" b="0" i="0" u="none" strike="noStrike" baseline="0" dirty="0" smtClean="0">
                <a:latin typeface="CourierNewPSMT"/>
              </a:rPr>
              <a:t>polarity.</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474345"/>
            <a:ext cx="4572000" cy="5909310"/>
          </a:xfrm>
          <a:prstGeom prst="rect">
            <a:avLst/>
          </a:prstGeom>
        </p:spPr>
        <p:txBody>
          <a:bodyPr>
            <a:spAutoFit/>
          </a:bodyPr>
          <a:lstStyle/>
          <a:p>
            <a:r>
              <a:rPr lang="en-US" b="0" i="0" u="none" strike="noStrike" baseline="0" dirty="0" smtClean="0">
                <a:latin typeface="CourierNewPSMT"/>
              </a:rPr>
              <a:t>(c) These opposite heating effects influence not only the welding action</a:t>
            </a:r>
          </a:p>
          <a:p>
            <a:r>
              <a:rPr lang="en-US" b="0" i="0" u="none" strike="noStrike" baseline="0" dirty="0" smtClean="0">
                <a:latin typeface="CourierNewPSMT"/>
              </a:rPr>
              <a:t>but also the shape of the weld obtained. For example, </a:t>
            </a:r>
            <a:r>
              <a:rPr lang="en-US" b="0" i="0" u="none" strike="noStrike" baseline="0" dirty="0" err="1" smtClean="0">
                <a:latin typeface="CourierNewPSMT"/>
              </a:rPr>
              <a:t>dcsp</a:t>
            </a:r>
            <a:r>
              <a:rPr lang="en-US" b="0" i="0" u="none" strike="noStrike" baseline="0" dirty="0" smtClean="0">
                <a:latin typeface="CourierNewPSMT"/>
              </a:rPr>
              <a:t> welding will</a:t>
            </a:r>
          </a:p>
          <a:p>
            <a:r>
              <a:rPr lang="en-US" b="0" i="0" u="none" strike="noStrike" baseline="0" dirty="0" smtClean="0">
                <a:latin typeface="CourierNewPSMT"/>
              </a:rPr>
              <a:t>produce a narrow, deep weld as shown in figure 2, view B (1), on the</a:t>
            </a:r>
          </a:p>
          <a:p>
            <a:r>
              <a:rPr lang="en-US" b="0" i="0" u="none" strike="noStrike" baseline="0" dirty="0" smtClean="0">
                <a:latin typeface="CourierNewPSMT"/>
              </a:rPr>
              <a:t>previous page. Because of the larger electrode diameter and lower currents</a:t>
            </a:r>
          </a:p>
          <a:p>
            <a:r>
              <a:rPr lang="en-US" b="0" i="0" u="none" strike="noStrike" baseline="0" dirty="0" smtClean="0">
                <a:latin typeface="CourierNewPSMT"/>
              </a:rPr>
              <a:t>generally used, </a:t>
            </a:r>
            <a:r>
              <a:rPr lang="en-US" b="0" i="0" u="none" strike="noStrike" baseline="0" dirty="0" err="1" smtClean="0">
                <a:latin typeface="CourierNewPSMT"/>
              </a:rPr>
              <a:t>dcrp</a:t>
            </a:r>
            <a:r>
              <a:rPr lang="en-US" b="0" i="0" u="none" strike="noStrike" baseline="0" dirty="0" smtClean="0">
                <a:latin typeface="CourierNewPSMT"/>
              </a:rPr>
              <a:t> welding gives a wide and relatively shallow weld, as</a:t>
            </a:r>
          </a:p>
          <a:p>
            <a:r>
              <a:rPr lang="en-US" b="0" i="0" u="none" strike="noStrike" baseline="0" dirty="0" smtClean="0">
                <a:latin typeface="CourierNewPSMT"/>
              </a:rPr>
              <a:t>shown in figure 2, view B (2).</a:t>
            </a:r>
          </a:p>
          <a:p>
            <a:r>
              <a:rPr lang="en-US" b="0" i="0" u="none" strike="noStrike" baseline="0" dirty="0" smtClean="0">
                <a:latin typeface="CourierNewPSMT"/>
              </a:rPr>
              <a:t>(d) One other effect of </a:t>
            </a:r>
            <a:r>
              <a:rPr lang="en-US" b="0" i="0" u="none" strike="noStrike" baseline="0" dirty="0" err="1" smtClean="0">
                <a:latin typeface="CourierNewPSMT"/>
              </a:rPr>
              <a:t>dcrp</a:t>
            </a:r>
            <a:r>
              <a:rPr lang="en-US" b="0" i="0" u="none" strike="noStrike" baseline="0" dirty="0" smtClean="0">
                <a:latin typeface="CourierNewPSMT"/>
              </a:rPr>
              <a:t> welding should be considered here; namely,</a:t>
            </a:r>
          </a:p>
          <a:p>
            <a:r>
              <a:rPr lang="en-US" b="0" i="0" u="none" strike="noStrike" baseline="0" dirty="0" smtClean="0">
                <a:latin typeface="CourierNewPSMT"/>
              </a:rPr>
              <a:t>the so-called cleaning effect that seems to occur. Although the exact</a:t>
            </a:r>
          </a:p>
          <a:p>
            <a:r>
              <a:rPr lang="en-US" b="0" i="0" u="none" strike="noStrike" baseline="0" dirty="0" smtClean="0">
                <a:latin typeface="CourierNewPSMT"/>
              </a:rPr>
              <a:t>reason for this surface cleaning action is not known, it seems probable that</a:t>
            </a:r>
          </a:p>
          <a:p>
            <a:r>
              <a:rPr lang="en-US" b="0" i="0" u="none" strike="noStrike" baseline="0" dirty="0" smtClean="0">
                <a:latin typeface="CourierNewPSMT"/>
              </a:rPr>
              <a:t>either the electrons leaving the plate or the gas ions striking the plate</a:t>
            </a:r>
          </a:p>
          <a:p>
            <a:r>
              <a:rPr lang="en-US" b="0" i="0" u="none" strike="noStrike" baseline="0" dirty="0" smtClean="0">
                <a:latin typeface="CourierNewPSMT"/>
              </a:rPr>
              <a:t>tend to break up the surface oxides, scales, and dirt usually present</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443841"/>
            <a:ext cx="4572000" cy="3970318"/>
          </a:xfrm>
          <a:prstGeom prst="rect">
            <a:avLst/>
          </a:prstGeom>
        </p:spPr>
        <p:txBody>
          <a:bodyPr>
            <a:spAutoFit/>
          </a:bodyPr>
          <a:lstStyle/>
          <a:p>
            <a:r>
              <a:rPr lang="en-US" b="0" i="0" u="none" strike="noStrike" baseline="0" dirty="0" smtClean="0">
                <a:latin typeface="CourierNewPSMT"/>
              </a:rPr>
              <a:t>(e) In general, straight polarity is used with all mild steel, bare, or</a:t>
            </a:r>
          </a:p>
          <a:p>
            <a:r>
              <a:rPr lang="en-US" b="0" i="0" u="none" strike="noStrike" baseline="0" dirty="0" smtClean="0">
                <a:latin typeface="CourierNewPSMT"/>
              </a:rPr>
              <a:t>thinly coated electrodes. Reverse polarity is used in the welding of such</a:t>
            </a:r>
          </a:p>
          <a:p>
            <a:r>
              <a:rPr lang="en-US" b="0" i="0" u="none" strike="noStrike" baseline="0" dirty="0" smtClean="0">
                <a:latin typeface="CourierNewPSMT"/>
              </a:rPr>
              <a:t>non-ferrous metals as aluminum, bronze, </a:t>
            </a:r>
            <a:r>
              <a:rPr lang="en-US" b="0" i="0" u="none" strike="noStrike" baseline="0" dirty="0" err="1" smtClean="0">
                <a:latin typeface="CourierNewPSMT"/>
              </a:rPr>
              <a:t>monel</a:t>
            </a:r>
            <a:r>
              <a:rPr lang="en-US" b="0" i="0" u="none" strike="noStrike" baseline="0" dirty="0" smtClean="0">
                <a:latin typeface="CourierNewPSMT"/>
              </a:rPr>
              <a:t>, and nickel. Reverse polarity</a:t>
            </a:r>
          </a:p>
          <a:p>
            <a:r>
              <a:rPr lang="en-US" b="0" i="0" u="none" strike="noStrike" baseline="0" dirty="0" smtClean="0">
                <a:latin typeface="CourierNewPSMT"/>
              </a:rPr>
              <a:t>is also used with some types of electrodes for making vertical and overhead</a:t>
            </a:r>
          </a:p>
          <a:p>
            <a:r>
              <a:rPr lang="en-US" b="0" i="0" u="none" strike="noStrike" baseline="0" dirty="0" smtClean="0">
                <a:latin typeface="CourierNewPSMT"/>
              </a:rPr>
              <a:t>welds. The proper polarity for a given electrode can be recognized by the</a:t>
            </a:r>
          </a:p>
          <a:p>
            <a:r>
              <a:rPr lang="en-US" b="0" i="0" u="none" strike="noStrike" baseline="0" dirty="0" smtClean="0">
                <a:latin typeface="CourierNewPSMT"/>
              </a:rPr>
              <a:t>sharp, cracking sound of the arc. The wrong polarity will cause the arc to</a:t>
            </a:r>
          </a:p>
          <a:p>
            <a:r>
              <a:rPr lang="en-US" b="0" i="0" u="none" strike="noStrike" baseline="0" dirty="0" smtClean="0">
                <a:latin typeface="CourierNewPSMT"/>
              </a:rPr>
              <a:t>emit a hissing sound, and the welding bead will be difficult to control</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166843"/>
            <a:ext cx="4572000" cy="4524315"/>
          </a:xfrm>
          <a:prstGeom prst="rect">
            <a:avLst/>
          </a:prstGeom>
        </p:spPr>
        <p:txBody>
          <a:bodyPr>
            <a:spAutoFit/>
          </a:bodyPr>
          <a:lstStyle/>
          <a:p>
            <a:r>
              <a:rPr lang="en-US" dirty="0" smtClean="0"/>
              <a:t>welding the hard-to-weld metals such as aluminum, magnesium, and titanium.</a:t>
            </a:r>
          </a:p>
          <a:p>
            <a:r>
              <a:rPr lang="en-US" dirty="0" smtClean="0"/>
              <a:t>This task begins by describing the safety precautions for inert gas shielded</a:t>
            </a:r>
          </a:p>
          <a:p>
            <a:r>
              <a:rPr lang="en-US" dirty="0" smtClean="0"/>
              <a:t>arc welding, after which it proceeds to describe the equipment, principles,</a:t>
            </a:r>
          </a:p>
          <a:p>
            <a:r>
              <a:rPr lang="en-US" dirty="0" smtClean="0"/>
              <a:t>and operation of inert gas welding.</a:t>
            </a:r>
          </a:p>
          <a:p>
            <a:r>
              <a:rPr lang="en-US" dirty="0" smtClean="0"/>
              <a:t>2. Safety Precautions</a:t>
            </a:r>
          </a:p>
          <a:p>
            <a:r>
              <a:rPr lang="en-US" dirty="0" smtClean="0"/>
              <a:t>a. Potential Hazards. Inert gas shielded arc welding processes have</a:t>
            </a:r>
          </a:p>
          <a:p>
            <a:r>
              <a:rPr lang="en-US" dirty="0" smtClean="0"/>
              <a:t>certain dangers associated with them. The hazards which are peculiar to or</a:t>
            </a:r>
          </a:p>
          <a:p>
            <a:r>
              <a:rPr lang="en-US" dirty="0" smtClean="0"/>
              <a:t>might be increased by gas shielded arc welding are gases, radiant energy,</a:t>
            </a:r>
          </a:p>
          <a:p>
            <a:r>
              <a:rPr lang="en-US" dirty="0" smtClean="0"/>
              <a:t>radioactivity from </a:t>
            </a:r>
            <a:r>
              <a:rPr lang="en-US" dirty="0" err="1" smtClean="0"/>
              <a:t>thoriated</a:t>
            </a:r>
            <a:r>
              <a:rPr lang="en-US" dirty="0" smtClean="0"/>
              <a:t> tungsten electrodes, and metal fumes</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751344"/>
            <a:ext cx="4572000" cy="5355312"/>
          </a:xfrm>
          <a:prstGeom prst="rect">
            <a:avLst/>
          </a:prstGeom>
        </p:spPr>
        <p:txBody>
          <a:bodyPr>
            <a:spAutoFit/>
          </a:bodyPr>
          <a:lstStyle/>
          <a:p>
            <a:r>
              <a:rPr lang="en-US" b="0" i="0" u="none" strike="noStrike" baseline="0" dirty="0" smtClean="0">
                <a:latin typeface="CourierNewPSMT"/>
              </a:rPr>
              <a:t>(3) </a:t>
            </a:r>
            <a:r>
              <a:rPr lang="en-US" b="0" i="1" u="none" strike="noStrike" baseline="0" dirty="0" smtClean="0">
                <a:latin typeface="CourierNewPS-ItalicMT"/>
              </a:rPr>
              <a:t>Alternating Current</a:t>
            </a:r>
            <a:r>
              <a:rPr lang="en-US" b="0" i="0" u="none" strike="noStrike" baseline="0" dirty="0" smtClean="0">
                <a:latin typeface="CourierNewPSMT"/>
              </a:rPr>
              <a:t>.</a:t>
            </a:r>
          </a:p>
          <a:p>
            <a:r>
              <a:rPr lang="en-US" b="0" i="0" u="none" strike="noStrike" baseline="0" dirty="0" smtClean="0">
                <a:latin typeface="CourierNewPSMT"/>
              </a:rPr>
              <a:t>(a) Alternating current welding, theoretically, is a combination of </a:t>
            </a:r>
            <a:r>
              <a:rPr lang="en-US" b="0" i="0" u="none" strike="noStrike" baseline="0" dirty="0" err="1" smtClean="0">
                <a:latin typeface="CourierNewPSMT"/>
              </a:rPr>
              <a:t>dcsp</a:t>
            </a:r>
            <a:endParaRPr lang="en-US" b="0" i="0" u="none" strike="noStrike" baseline="0" dirty="0" smtClean="0">
              <a:latin typeface="CourierNewPSMT"/>
            </a:endParaRPr>
          </a:p>
          <a:p>
            <a:r>
              <a:rPr lang="en-US" b="0" i="0" u="none" strike="noStrike" baseline="0" dirty="0" smtClean="0">
                <a:latin typeface="CourierNewPSMT"/>
              </a:rPr>
              <a:t>and </a:t>
            </a:r>
            <a:r>
              <a:rPr lang="en-US" b="0" i="0" u="none" strike="noStrike" baseline="0" dirty="0" err="1" smtClean="0">
                <a:latin typeface="CourierNewPSMT"/>
              </a:rPr>
              <a:t>dcrp</a:t>
            </a:r>
            <a:r>
              <a:rPr lang="en-US" b="0" i="0" u="none" strike="noStrike" baseline="0" dirty="0" smtClean="0">
                <a:latin typeface="CourierNewPSMT"/>
              </a:rPr>
              <a:t> welding. This can be best explained by showing the three current</a:t>
            </a:r>
          </a:p>
          <a:p>
            <a:r>
              <a:rPr lang="en-US" b="0" i="0" u="none" strike="noStrike" baseline="0" dirty="0" smtClean="0">
                <a:latin typeface="CourierNewPSMT"/>
              </a:rPr>
              <a:t>waves. As shown in figure 3, view A, on the following page, half of each</a:t>
            </a:r>
          </a:p>
          <a:p>
            <a:r>
              <a:rPr lang="en-US" b="0" i="0" u="none" strike="noStrike" baseline="0" dirty="0" smtClean="0">
                <a:latin typeface="CourierNewPSMT"/>
              </a:rPr>
              <a:t>complete alternating current cycle is </a:t>
            </a:r>
            <a:r>
              <a:rPr lang="en-US" b="0" i="0" u="none" strike="noStrike" baseline="0" dirty="0" err="1" smtClean="0">
                <a:latin typeface="CourierNewPSMT"/>
              </a:rPr>
              <a:t>dcsp</a:t>
            </a:r>
            <a:r>
              <a:rPr lang="en-US" b="0" i="0" u="none" strike="noStrike" baseline="0" dirty="0" smtClean="0">
                <a:latin typeface="CourierNewPSMT"/>
              </a:rPr>
              <a:t>, and the other half is </a:t>
            </a:r>
            <a:r>
              <a:rPr lang="en-US" b="0" i="0" u="none" strike="noStrike" baseline="0" dirty="0" err="1" smtClean="0">
                <a:latin typeface="CourierNewPSMT"/>
              </a:rPr>
              <a:t>dcrp</a:t>
            </a:r>
            <a:r>
              <a:rPr lang="en-US" b="0" i="0" u="none" strike="noStrike" baseline="0" dirty="0" smtClean="0">
                <a:latin typeface="CourierNewPSMT"/>
              </a:rPr>
              <a:t>.</a:t>
            </a:r>
          </a:p>
          <a:p>
            <a:r>
              <a:rPr lang="en-US" b="0" i="0" u="none" strike="noStrike" baseline="0" dirty="0" smtClean="0">
                <a:latin typeface="CourierNewPSMT"/>
              </a:rPr>
              <a:t>(b) Moisture, oxides, scale, etc., on the surface of the plate tend to</a:t>
            </a:r>
          </a:p>
          <a:p>
            <a:r>
              <a:rPr lang="en-US" b="0" i="0" u="none" strike="noStrike" baseline="0" dirty="0" smtClean="0">
                <a:latin typeface="CourierNewPSMT"/>
              </a:rPr>
              <a:t>prevent, partially or completely, the flow of current in the reverse</a:t>
            </a:r>
          </a:p>
          <a:p>
            <a:r>
              <a:rPr lang="en-US" b="0" i="0" u="none" strike="noStrike" baseline="0" dirty="0" smtClean="0">
                <a:latin typeface="CourierNewPSMT"/>
              </a:rPr>
              <a:t>polarity direction. This is called rectification. For example, if no</a:t>
            </a:r>
          </a:p>
          <a:p>
            <a:r>
              <a:rPr lang="en-US" b="0" i="0" u="none" strike="noStrike" baseline="0" dirty="0" smtClean="0">
                <a:latin typeface="CourierNewPSMT"/>
              </a:rPr>
              <a:t>current at all flowed in the reverse polarity direction, the current wave</a:t>
            </a:r>
          </a:p>
          <a:p>
            <a:r>
              <a:rPr lang="en-US" b="0" i="0" u="none" strike="noStrike" baseline="0" dirty="0" smtClean="0">
                <a:latin typeface="CourierNewPSMT"/>
              </a:rPr>
              <a:t>would look something like that shown in figure 3, view B</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582341"/>
            <a:ext cx="4572000" cy="3693319"/>
          </a:xfrm>
          <a:prstGeom prst="rect">
            <a:avLst/>
          </a:prstGeom>
        </p:spPr>
        <p:txBody>
          <a:bodyPr>
            <a:spAutoFit/>
          </a:bodyPr>
          <a:lstStyle/>
          <a:p>
            <a:r>
              <a:rPr lang="en-US" b="0" i="0" u="none" strike="noStrike" baseline="0" dirty="0" smtClean="0">
                <a:latin typeface="CourierNewPSMT"/>
              </a:rPr>
              <a:t>c) To prevent this rectification from occurring, it is common practice</a:t>
            </a:r>
          </a:p>
          <a:p>
            <a:r>
              <a:rPr lang="en-US" b="0" i="0" u="none" strike="noStrike" baseline="0" dirty="0" smtClean="0">
                <a:latin typeface="CourierNewPSMT"/>
              </a:rPr>
              <a:t>to introduce an additional high-voltage, high-frequency, low-power current</a:t>
            </a:r>
          </a:p>
          <a:p>
            <a:r>
              <a:rPr lang="en-US" b="0" i="0" u="none" strike="noStrike" baseline="0" dirty="0" smtClean="0">
                <a:latin typeface="CourierNewPSMT"/>
              </a:rPr>
              <a:t>into the welding current. This high frequency current jumps the gap between</a:t>
            </a:r>
          </a:p>
          <a:p>
            <a:r>
              <a:rPr lang="en-US" b="0" i="0" u="none" strike="noStrike" baseline="0" dirty="0" smtClean="0">
                <a:latin typeface="CourierNewPSMT"/>
              </a:rPr>
              <a:t>the electrode and the workpiece and pierces the oxide film, thereby forming</a:t>
            </a:r>
          </a:p>
          <a:p>
            <a:r>
              <a:rPr lang="en-US" b="0" i="0" u="none" strike="noStrike" baseline="0" dirty="0" smtClean="0">
                <a:latin typeface="CourierNewPSMT"/>
              </a:rPr>
              <a:t>a path for the welding current to follow. Superimposing this high-voltage,</a:t>
            </a:r>
          </a:p>
          <a:p>
            <a:r>
              <a:rPr lang="en-US" b="0" i="0" u="none" strike="noStrike" baseline="0" dirty="0" smtClean="0">
                <a:latin typeface="CourierNewPSMT"/>
              </a:rPr>
              <a:t>high-frequency current on the welding current gives the following</a:t>
            </a:r>
          </a:p>
          <a:p>
            <a:r>
              <a:rPr lang="en-US" b="0" i="0" u="none" strike="noStrike" baseline="0" dirty="0" smtClean="0">
                <a:latin typeface="CourierNewPSMT"/>
              </a:rPr>
              <a:t>advantages:</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859340"/>
            <a:ext cx="4572000" cy="3139321"/>
          </a:xfrm>
          <a:prstGeom prst="rect">
            <a:avLst/>
          </a:prstGeom>
        </p:spPr>
        <p:txBody>
          <a:bodyPr>
            <a:spAutoFit/>
          </a:bodyPr>
          <a:lstStyle/>
          <a:p>
            <a:r>
              <a:rPr lang="en-US" b="0" i="0" u="none" strike="noStrike" baseline="0" dirty="0" smtClean="0">
                <a:latin typeface="CourierNewPSMT"/>
              </a:rPr>
              <a:t>1 The arc may be started without touching the electrode to the</a:t>
            </a:r>
          </a:p>
          <a:p>
            <a:r>
              <a:rPr lang="en-US" b="0" i="0" u="none" strike="noStrike" baseline="0" dirty="0" smtClean="0">
                <a:latin typeface="CourierNewPSMT"/>
              </a:rPr>
              <a:t>workpiece.</a:t>
            </a:r>
          </a:p>
          <a:p>
            <a:r>
              <a:rPr lang="en-US" b="0" i="0" u="none" strike="noStrike" baseline="0" dirty="0" smtClean="0">
                <a:latin typeface="CourierNewPSMT"/>
              </a:rPr>
              <a:t>2 Better arc stability is obtained.</a:t>
            </a:r>
          </a:p>
          <a:p>
            <a:r>
              <a:rPr lang="en-US" b="0" i="0" u="none" strike="noStrike" baseline="0" dirty="0" smtClean="0">
                <a:latin typeface="CourierNewPSMT"/>
              </a:rPr>
              <a:t>3 A longer arc is possible. This is particularly useful in</a:t>
            </a:r>
          </a:p>
          <a:p>
            <a:r>
              <a:rPr lang="en-US" b="0" i="0" u="none" strike="noStrike" baseline="0" dirty="0" smtClean="0">
                <a:latin typeface="CourierNewPSMT"/>
              </a:rPr>
              <a:t>surfacing and hard-facing operations.</a:t>
            </a:r>
          </a:p>
          <a:p>
            <a:r>
              <a:rPr lang="en-US" b="0" i="0" u="none" strike="noStrike" baseline="0" dirty="0" smtClean="0">
                <a:latin typeface="CourierNewPSMT"/>
              </a:rPr>
              <a:t>4 Welding electrodes have longer life.</a:t>
            </a:r>
          </a:p>
          <a:p>
            <a:r>
              <a:rPr lang="en-US" b="0" i="0" u="none" strike="noStrike" baseline="0" dirty="0" smtClean="0">
                <a:latin typeface="CourierNewPSMT"/>
              </a:rPr>
              <a:t>5 The use of wider current range for a specific diameter electrode</a:t>
            </a:r>
          </a:p>
          <a:p>
            <a:r>
              <a:rPr lang="en-US" b="0" i="0" u="none" strike="noStrike" baseline="0" dirty="0" smtClean="0">
                <a:latin typeface="CourierNewPSMT"/>
              </a:rPr>
              <a:t>is possible.</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2274838"/>
            <a:ext cx="4572000" cy="2308324"/>
          </a:xfrm>
          <a:prstGeom prst="rect">
            <a:avLst/>
          </a:prstGeom>
        </p:spPr>
        <p:txBody>
          <a:bodyPr>
            <a:spAutoFit/>
          </a:bodyPr>
          <a:lstStyle/>
          <a:p>
            <a:r>
              <a:rPr lang="en-US" b="0" i="0" u="none" strike="noStrike" baseline="0" dirty="0" smtClean="0">
                <a:latin typeface="CourierNewPSMT"/>
              </a:rPr>
              <a:t>f. </a:t>
            </a:r>
            <a:r>
              <a:rPr lang="en-US" b="0" i="1" u="none" strike="noStrike" baseline="0" dirty="0" smtClean="0">
                <a:latin typeface="CourierNewPS-ItalicMT"/>
              </a:rPr>
              <a:t>Weld Contour</a:t>
            </a:r>
            <a:r>
              <a:rPr lang="en-US" b="0" i="0" u="none" strike="noStrike" baseline="0" dirty="0" smtClean="0">
                <a:latin typeface="CourierNewPSMT"/>
              </a:rPr>
              <a:t>. A typical weld contour produced with high-frequency</a:t>
            </a:r>
          </a:p>
          <a:p>
            <a:r>
              <a:rPr lang="en-US" b="0" i="0" u="none" strike="noStrike" baseline="0" dirty="0" smtClean="0">
                <a:latin typeface="CourierNewPSMT"/>
              </a:rPr>
              <a:t>stabilized alternating current is shown in figure 3, view C (1). Both the</a:t>
            </a:r>
          </a:p>
          <a:p>
            <a:r>
              <a:rPr lang="en-US" b="0" i="0" u="none" strike="noStrike" baseline="0" dirty="0" err="1" smtClean="0">
                <a:latin typeface="CourierNewPSMT"/>
              </a:rPr>
              <a:t>dcsp</a:t>
            </a:r>
            <a:r>
              <a:rPr lang="en-US" b="0" i="0" u="none" strike="noStrike" baseline="0" dirty="0" smtClean="0">
                <a:latin typeface="CourierNewPSMT"/>
              </a:rPr>
              <a:t> and </a:t>
            </a:r>
            <a:r>
              <a:rPr lang="en-US" b="0" i="0" u="none" strike="noStrike" baseline="0" dirty="0" err="1" smtClean="0">
                <a:latin typeface="CourierNewPSMT"/>
              </a:rPr>
              <a:t>dcrp</a:t>
            </a:r>
            <a:r>
              <a:rPr lang="en-US" b="0" i="0" u="none" strike="noStrike" baseline="0" dirty="0" smtClean="0">
                <a:latin typeface="CourierNewPSMT"/>
              </a:rPr>
              <a:t> welds are shown in figure 3, view C (2) and (3) for comparison</a:t>
            </a:r>
          </a:p>
          <a:p>
            <a:r>
              <a:rPr lang="en-US" b="0" i="0" u="none" strike="noStrike" baseline="0" dirty="0" smtClean="0">
                <a:latin typeface="CourierNewPSMT"/>
              </a:rPr>
              <a:t>of the penetration contours between the ac and dc welds</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913" y="1260475"/>
            <a:ext cx="444817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305342"/>
            <a:ext cx="4572000" cy="4247317"/>
          </a:xfrm>
          <a:prstGeom prst="rect">
            <a:avLst/>
          </a:prstGeom>
        </p:spPr>
        <p:txBody>
          <a:bodyPr>
            <a:spAutoFit/>
          </a:bodyPr>
          <a:lstStyle/>
          <a:p>
            <a:r>
              <a:rPr lang="en-US" b="0" i="0" u="none" strike="noStrike" baseline="0" dirty="0" smtClean="0">
                <a:latin typeface="CourierNewPSMT"/>
              </a:rPr>
              <a:t>g. </a:t>
            </a:r>
            <a:r>
              <a:rPr lang="en-US" b="0" i="1" u="none" strike="noStrike" baseline="0" dirty="0" smtClean="0">
                <a:latin typeface="CourierNewPS-ItalicMT"/>
              </a:rPr>
              <a:t>Filler Rod</a:t>
            </a:r>
            <a:r>
              <a:rPr lang="en-US" b="0" i="0" u="none" strike="noStrike" baseline="0" dirty="0" smtClean="0">
                <a:latin typeface="CourierNewPSMT"/>
              </a:rPr>
              <a:t>. Sometimes enough parent metal is provided by the design of</a:t>
            </a:r>
          </a:p>
          <a:p>
            <a:r>
              <a:rPr lang="en-US" b="0" i="0" u="none" strike="noStrike" baseline="0" dirty="0" smtClean="0">
                <a:latin typeface="CourierNewPSMT"/>
              </a:rPr>
              <a:t>the joint to form the weld bead. However, filler metal is usually added in</a:t>
            </a:r>
          </a:p>
          <a:p>
            <a:r>
              <a:rPr lang="en-US" b="0" i="0" u="none" strike="noStrike" baseline="0" dirty="0" smtClean="0">
                <a:latin typeface="CourierNewPSMT"/>
              </a:rPr>
              <a:t>bare rod form for hand feeding or in the form of a coil of wire for</a:t>
            </a:r>
          </a:p>
          <a:p>
            <a:r>
              <a:rPr lang="en-US" b="0" i="0" u="none" strike="noStrike" baseline="0" dirty="0" smtClean="0">
                <a:latin typeface="CourierNewPSMT"/>
              </a:rPr>
              <a:t>automatic feeding of the filler rod during welding.</a:t>
            </a:r>
          </a:p>
          <a:p>
            <a:r>
              <a:rPr lang="en-US" b="0" i="0" u="none" strike="noStrike" baseline="0" dirty="0" smtClean="0">
                <a:latin typeface="CourierNewPSMT"/>
              </a:rPr>
              <a:t>h. </a:t>
            </a:r>
            <a:r>
              <a:rPr lang="en-US" b="0" i="1" u="none" strike="noStrike" baseline="0" dirty="0" smtClean="0">
                <a:latin typeface="CourierNewPS-ItalicMT"/>
              </a:rPr>
              <a:t>Joint Design</a:t>
            </a:r>
            <a:r>
              <a:rPr lang="en-US" b="0" i="0" u="none" strike="noStrike" baseline="0" dirty="0" smtClean="0">
                <a:latin typeface="CourierNewPSMT"/>
              </a:rPr>
              <a:t>.</a:t>
            </a:r>
          </a:p>
          <a:p>
            <a:r>
              <a:rPr lang="en-US" b="0" i="0" u="none" strike="noStrike" baseline="0" dirty="0" smtClean="0">
                <a:latin typeface="CourierNewPSMT"/>
              </a:rPr>
              <a:t>(1) </a:t>
            </a:r>
            <a:r>
              <a:rPr lang="en-US" b="0" i="1" u="none" strike="noStrike" baseline="0" dirty="0" smtClean="0">
                <a:latin typeface="CourierNewPS-ItalicMT"/>
              </a:rPr>
              <a:t>General</a:t>
            </a:r>
            <a:r>
              <a:rPr lang="en-US" b="0" i="0" u="none" strike="noStrike" baseline="0" dirty="0" smtClean="0">
                <a:latin typeface="CourierNewPSMT"/>
              </a:rPr>
              <a:t>. The type of welding joints used in TIG welding operations</a:t>
            </a:r>
          </a:p>
          <a:p>
            <a:r>
              <a:rPr lang="en-US" b="0" i="0" u="none" strike="noStrike" baseline="0" dirty="0" smtClean="0">
                <a:latin typeface="CourierNewPSMT"/>
              </a:rPr>
              <a:t>are the five basic types of joints (butt, lap, corner, edge, and tee) that</a:t>
            </a:r>
          </a:p>
          <a:p>
            <a:r>
              <a:rPr lang="en-US" b="0" i="0" u="none" strike="noStrike" baseline="0" dirty="0" smtClean="0">
                <a:latin typeface="CourierNewPSMT"/>
              </a:rPr>
              <a:t>are used in any of the other welding processes. Almost</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751344"/>
            <a:ext cx="4572000" cy="5355312"/>
          </a:xfrm>
          <a:prstGeom prst="rect">
            <a:avLst/>
          </a:prstGeom>
        </p:spPr>
        <p:txBody>
          <a:bodyPr>
            <a:spAutoFit/>
          </a:bodyPr>
          <a:lstStyle/>
          <a:p>
            <a:r>
              <a:rPr lang="en-US" b="0" i="0" u="none" strike="noStrike" baseline="0" dirty="0" smtClean="0">
                <a:latin typeface="CourierNewPSMT"/>
              </a:rPr>
              <a:t>any TIG weld will be one or a combination of two or more of these five basic</a:t>
            </a:r>
          </a:p>
          <a:p>
            <a:r>
              <a:rPr lang="en-US" b="0" i="0" u="none" strike="noStrike" baseline="0" dirty="0" smtClean="0">
                <a:latin typeface="CourierNewPSMT"/>
              </a:rPr>
              <a:t>types. Selection of the proper design for a particular application will</a:t>
            </a:r>
          </a:p>
          <a:p>
            <a:r>
              <a:rPr lang="en-US" b="0" i="0" u="none" strike="noStrike" baseline="0" dirty="0" smtClean="0">
                <a:latin typeface="CourierNewPSMT"/>
              </a:rPr>
              <a:t>depend primarily on the following factors: physical properties desired in</a:t>
            </a:r>
          </a:p>
          <a:p>
            <a:r>
              <a:rPr lang="en-US" b="0" i="0" u="none" strike="noStrike" baseline="0" dirty="0" smtClean="0">
                <a:latin typeface="CourierNewPSMT"/>
              </a:rPr>
              <a:t>the weld; type of metal being welded; and size, shape, and appearance of the</a:t>
            </a:r>
          </a:p>
          <a:p>
            <a:r>
              <a:rPr lang="en-US" b="0" i="0" u="none" strike="noStrike" baseline="0" dirty="0" smtClean="0">
                <a:latin typeface="CourierNewPSMT"/>
              </a:rPr>
              <a:t>assembly to be welded. Filler metal in the form of a welding rod need not</a:t>
            </a:r>
          </a:p>
          <a:p>
            <a:r>
              <a:rPr lang="en-US" b="0" i="0" u="none" strike="noStrike" baseline="0" dirty="0" smtClean="0">
                <a:latin typeface="CourierNewPSMT"/>
              </a:rPr>
              <a:t>be used if proper reinforcement and complete fusion of the edges can be</a:t>
            </a:r>
          </a:p>
          <a:p>
            <a:r>
              <a:rPr lang="en-US" b="0" i="0" u="none" strike="noStrike" baseline="0" dirty="0" smtClean="0">
                <a:latin typeface="CourierNewPSMT"/>
              </a:rPr>
              <a:t>obtained without it. The joints described in this lesson are but a few of</a:t>
            </a:r>
          </a:p>
          <a:p>
            <a:r>
              <a:rPr lang="en-US" b="0" i="0" u="none" strike="noStrike" baseline="0" dirty="0" smtClean="0">
                <a:latin typeface="CourierNewPSMT"/>
              </a:rPr>
              <a:t>the many that can be successfully TIG welded. They do, however, represent</a:t>
            </a:r>
          </a:p>
          <a:p>
            <a:r>
              <a:rPr lang="en-US" b="0" i="0" u="none" strike="noStrike" baseline="0" dirty="0" smtClean="0">
                <a:latin typeface="CourierNewPSMT"/>
              </a:rPr>
              <a:t>those most frequently used. Many variations of these types can be used to</a:t>
            </a:r>
          </a:p>
          <a:p>
            <a:r>
              <a:rPr lang="en-US" b="0" i="0" u="none" strike="noStrike" baseline="0" dirty="0" smtClean="0">
                <a:latin typeface="CourierNewPSMT"/>
              </a:rPr>
              <a:t>fulfill special job requirements.</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305342"/>
            <a:ext cx="4572000" cy="4247317"/>
          </a:xfrm>
          <a:prstGeom prst="rect">
            <a:avLst/>
          </a:prstGeom>
        </p:spPr>
        <p:txBody>
          <a:bodyPr>
            <a:spAutoFit/>
          </a:bodyPr>
          <a:lstStyle/>
          <a:p>
            <a:r>
              <a:rPr lang="en-US" b="0" i="0" u="none" strike="noStrike" baseline="0" dirty="0" smtClean="0">
                <a:latin typeface="CourierNewPSMT"/>
              </a:rPr>
              <a:t>(2) </a:t>
            </a:r>
            <a:r>
              <a:rPr lang="en-US" b="0" i="1" u="none" strike="noStrike" baseline="0" dirty="0" smtClean="0">
                <a:latin typeface="CourierNewPS-ItalicMT"/>
              </a:rPr>
              <a:t>Cleaning</a:t>
            </a:r>
            <a:r>
              <a:rPr lang="en-US" b="0" i="0" u="none" strike="noStrike" baseline="0" dirty="0" smtClean="0">
                <a:latin typeface="CourierNewPSMT"/>
              </a:rPr>
              <a:t>. Proper cleaning of the workpiece prior to welding is</a:t>
            </a:r>
          </a:p>
          <a:p>
            <a:r>
              <a:rPr lang="en-US" b="0" i="0" u="none" strike="noStrike" baseline="0" dirty="0" smtClean="0">
                <a:latin typeface="CourierNewPSMT"/>
              </a:rPr>
              <a:t>essential if welds of good appearance and physical properties are to be</a:t>
            </a:r>
          </a:p>
          <a:p>
            <a:r>
              <a:rPr lang="en-US" b="0" i="0" u="none" strike="noStrike" baseline="0" dirty="0" smtClean="0">
                <a:latin typeface="CourierNewPSMT"/>
              </a:rPr>
              <a:t>obtained. On small assemblies, manual cleaning with a wire brush, steel</a:t>
            </a:r>
          </a:p>
          <a:p>
            <a:r>
              <a:rPr lang="en-US" b="0" i="0" u="none" strike="noStrike" baseline="0" dirty="0" smtClean="0">
                <a:latin typeface="CourierNewPSMT"/>
              </a:rPr>
              <a:t>wool, or a chemical solvent is usually sufficient. For large assemblies or</a:t>
            </a:r>
          </a:p>
          <a:p>
            <a:r>
              <a:rPr lang="en-US" b="0" i="0" u="none" strike="noStrike" baseline="0" dirty="0" smtClean="0">
                <a:latin typeface="CourierNewPSMT"/>
              </a:rPr>
              <a:t>for cleaning on a production basis, vapor degreasing or tank cleaning may be</a:t>
            </a:r>
          </a:p>
          <a:p>
            <a:r>
              <a:rPr lang="en-US" b="0" i="0" u="none" strike="noStrike" baseline="0" dirty="0" smtClean="0">
                <a:latin typeface="CourierNewPSMT"/>
              </a:rPr>
              <a:t>more economical. In any case, be sure to completely remove all oxide,</a:t>
            </a:r>
          </a:p>
          <a:p>
            <a:r>
              <a:rPr lang="en-US" b="0" i="0" u="none" strike="noStrike" baseline="0" dirty="0" smtClean="0">
                <a:latin typeface="CourierNewPSMT"/>
              </a:rPr>
              <a:t>scale, oil, grease, dirt, rust, and other foreign matter from the work</a:t>
            </a:r>
          </a:p>
          <a:p>
            <a:r>
              <a:rPr lang="en-US" b="0" i="0" u="none" strike="noStrike" baseline="0" dirty="0" smtClean="0">
                <a:latin typeface="CourierNewPSMT"/>
              </a:rPr>
              <a:t>surface.</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166843"/>
            <a:ext cx="4572000" cy="4524315"/>
          </a:xfrm>
          <a:prstGeom prst="rect">
            <a:avLst/>
          </a:prstGeom>
        </p:spPr>
        <p:txBody>
          <a:bodyPr>
            <a:spAutoFit/>
          </a:bodyPr>
          <a:lstStyle/>
          <a:p>
            <a:r>
              <a:rPr lang="en-US" b="0" i="0" u="none" strike="noStrike" baseline="0" dirty="0" smtClean="0">
                <a:latin typeface="CourierNewPSMT"/>
              </a:rPr>
              <a:t>(3) </a:t>
            </a:r>
            <a:r>
              <a:rPr lang="en-US" b="0" i="1" u="none" strike="noStrike" baseline="0" dirty="0" smtClean="0">
                <a:latin typeface="CourierNewPS-ItalicMT"/>
              </a:rPr>
              <a:t>Square Butt Joint </a:t>
            </a:r>
            <a:r>
              <a:rPr lang="en-US" b="0" i="0" u="none" strike="noStrike" baseline="0" dirty="0" smtClean="0">
                <a:latin typeface="CourierNewPSMT"/>
              </a:rPr>
              <a:t>(figure 4, view A, on the following page). The</a:t>
            </a:r>
          </a:p>
          <a:p>
            <a:r>
              <a:rPr lang="en-US" b="0" i="0" u="none" strike="noStrike" baseline="0" dirty="0" smtClean="0">
                <a:latin typeface="CourierNewPSMT"/>
              </a:rPr>
              <a:t>square butt joint is the easiest to prepare and can be welded with or</a:t>
            </a:r>
          </a:p>
          <a:p>
            <a:r>
              <a:rPr lang="en-US" b="0" i="0" u="none" strike="noStrike" baseline="0" dirty="0" smtClean="0">
                <a:latin typeface="CourierNewPSMT"/>
              </a:rPr>
              <a:t>without filler metal depending on the thickness of the base metal being</a:t>
            </a:r>
          </a:p>
          <a:p>
            <a:r>
              <a:rPr lang="en-US" b="0" i="0" u="none" strike="noStrike" baseline="0" dirty="0" smtClean="0">
                <a:latin typeface="CourierNewPSMT"/>
              </a:rPr>
              <a:t>welded. Joint </a:t>
            </a:r>
            <a:r>
              <a:rPr lang="en-US" b="0" i="0" u="none" strike="noStrike" baseline="0" dirty="0" err="1" smtClean="0">
                <a:latin typeface="CourierNewPSMT"/>
              </a:rPr>
              <a:t>fitup</a:t>
            </a:r>
            <a:r>
              <a:rPr lang="en-US" b="0" i="0" u="none" strike="noStrike" baseline="0" dirty="0" smtClean="0">
                <a:latin typeface="CourierNewPSMT"/>
              </a:rPr>
              <a:t> for this type joint should always be true enough to</a:t>
            </a:r>
          </a:p>
          <a:p>
            <a:r>
              <a:rPr lang="en-US" b="0" i="0" u="none" strike="noStrike" baseline="0" dirty="0" smtClean="0">
                <a:latin typeface="CourierNewPSMT"/>
              </a:rPr>
              <a:t>assure i00 percent penetration with good fusion. When welding light gage</a:t>
            </a:r>
          </a:p>
          <a:p>
            <a:r>
              <a:rPr lang="en-US" b="0" i="0" u="none" strike="noStrike" baseline="0" dirty="0" smtClean="0">
                <a:latin typeface="CourierNewPSMT"/>
              </a:rPr>
              <a:t>material without adding filler metal, extreme care should be taken to avoid</a:t>
            </a:r>
          </a:p>
          <a:p>
            <a:r>
              <a:rPr lang="en-US" b="0" i="0" u="none" strike="noStrike" baseline="0" dirty="0" smtClean="0">
                <a:latin typeface="CourierNewPSMT"/>
              </a:rPr>
              <a:t>low spots and burn through. The heavier thickness will generally require</a:t>
            </a:r>
          </a:p>
          <a:p>
            <a:r>
              <a:rPr lang="en-US" b="0" i="0" u="none" strike="noStrike" baseline="0" dirty="0" smtClean="0">
                <a:latin typeface="CourierNewPSMT"/>
              </a:rPr>
              <a:t>filler metal to provide adequate reinforcement.</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859340"/>
            <a:ext cx="4572000" cy="3139321"/>
          </a:xfrm>
          <a:prstGeom prst="rect">
            <a:avLst/>
          </a:prstGeom>
        </p:spPr>
        <p:txBody>
          <a:bodyPr>
            <a:spAutoFit/>
          </a:bodyPr>
          <a:lstStyle/>
          <a:p>
            <a:r>
              <a:rPr lang="en-US" b="0" i="0" u="none" strike="noStrike" baseline="0" dirty="0" smtClean="0">
                <a:latin typeface="CourierNewPSMT"/>
              </a:rPr>
              <a:t>(a) </a:t>
            </a:r>
            <a:r>
              <a:rPr lang="en-US" b="0" i="1" u="none" strike="noStrike" baseline="0" dirty="0" smtClean="0">
                <a:latin typeface="CourierNewPS-ItalicMT"/>
              </a:rPr>
              <a:t>Single-</a:t>
            </a:r>
            <a:r>
              <a:rPr lang="en-US" b="0" i="1" u="none" strike="noStrike" baseline="0" dirty="0" err="1" smtClean="0">
                <a:latin typeface="CourierNewPS-ItalicMT"/>
              </a:rPr>
              <a:t>Vee</a:t>
            </a:r>
            <a:r>
              <a:rPr lang="en-US" b="0" i="1" u="none" strike="noStrike" baseline="0" dirty="0" smtClean="0">
                <a:latin typeface="CourierNewPS-ItalicMT"/>
              </a:rPr>
              <a:t> Butt Joint</a:t>
            </a:r>
            <a:r>
              <a:rPr lang="en-US" b="0" i="0" u="none" strike="noStrike" baseline="0" dirty="0" smtClean="0">
                <a:latin typeface="CourierNewPSMT"/>
              </a:rPr>
              <a:t>. The single-</a:t>
            </a:r>
            <a:r>
              <a:rPr lang="en-US" b="0" i="0" u="none" strike="noStrike" baseline="0" dirty="0" err="1" smtClean="0">
                <a:latin typeface="CourierNewPSMT"/>
              </a:rPr>
              <a:t>vee</a:t>
            </a:r>
            <a:r>
              <a:rPr lang="en-US" b="0" i="0" u="none" strike="noStrike" baseline="0" dirty="0" smtClean="0">
                <a:latin typeface="CourierNewPSMT"/>
              </a:rPr>
              <a:t> butt joint is used where</a:t>
            </a:r>
          </a:p>
          <a:p>
            <a:r>
              <a:rPr lang="en-US" b="0" i="0" u="none" strike="noStrike" baseline="0" dirty="0" smtClean="0">
                <a:latin typeface="CourierNewPSMT"/>
              </a:rPr>
              <a:t>complete penetration is required on a material thickness ranging between 1/4</a:t>
            </a:r>
          </a:p>
          <a:p>
            <a:r>
              <a:rPr lang="en-US" b="0" i="0" u="none" strike="noStrike" baseline="0" dirty="0" smtClean="0">
                <a:latin typeface="CourierNewPSMT"/>
              </a:rPr>
              <a:t>and 3/8 inch. Filler rod must be used to fill in the "</a:t>
            </a:r>
            <a:r>
              <a:rPr lang="en-US" b="0" i="0" u="none" strike="noStrike" baseline="0" dirty="0" err="1" smtClean="0">
                <a:latin typeface="CourierNewPSMT"/>
              </a:rPr>
              <a:t>vee</a:t>
            </a:r>
            <a:r>
              <a:rPr lang="en-US" b="0" i="0" u="none" strike="noStrike" baseline="0" dirty="0" smtClean="0">
                <a:latin typeface="CourierNewPSMT"/>
              </a:rPr>
              <a:t>". The included</a:t>
            </a:r>
          </a:p>
          <a:p>
            <a:r>
              <a:rPr lang="en-US" b="0" i="0" u="none" strike="noStrike" baseline="0" dirty="0" smtClean="0">
                <a:latin typeface="CourierNewPSMT"/>
              </a:rPr>
              <a:t>angle of the "</a:t>
            </a:r>
            <a:r>
              <a:rPr lang="en-US" b="0" i="0" u="none" strike="noStrike" baseline="0" dirty="0" err="1" smtClean="0">
                <a:latin typeface="CourierNewPSMT"/>
              </a:rPr>
              <a:t>vee</a:t>
            </a:r>
            <a:r>
              <a:rPr lang="en-US" b="0" i="0" u="none" strike="noStrike" baseline="0" dirty="0" smtClean="0">
                <a:latin typeface="CourierNewPSMT"/>
              </a:rPr>
              <a:t>" should be approximately 60 degrees; the nose will measure</a:t>
            </a:r>
          </a:p>
          <a:p>
            <a:r>
              <a:rPr lang="en-US" b="0" i="0" u="none" strike="noStrike" baseline="0" dirty="0" smtClean="0">
                <a:latin typeface="CourierNewPSMT"/>
              </a:rPr>
              <a:t>from 1/8 to 1/4 inch, depending on the composition and thickness of the base</a:t>
            </a:r>
          </a:p>
          <a:p>
            <a:r>
              <a:rPr lang="en-US" b="0" i="0" u="none" strike="noStrike" baseline="0" dirty="0" smtClean="0">
                <a:latin typeface="CourierNewPSMT"/>
              </a:rPr>
              <a:t>metal being welded.</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97346"/>
            <a:ext cx="4572000" cy="6463308"/>
          </a:xfrm>
          <a:prstGeom prst="rect">
            <a:avLst/>
          </a:prstGeom>
        </p:spPr>
        <p:txBody>
          <a:bodyPr>
            <a:spAutoFit/>
          </a:bodyPr>
          <a:lstStyle/>
          <a:p>
            <a:r>
              <a:rPr lang="en-US" dirty="0" smtClean="0"/>
              <a:t>b. Gases. Ozone concentration increases with the type electrode used,</a:t>
            </a:r>
          </a:p>
          <a:p>
            <a:r>
              <a:rPr lang="en-US" dirty="0" smtClean="0"/>
              <a:t>amperage, extension of arc time, and increased argon flow. If welding is</a:t>
            </a:r>
          </a:p>
          <a:p>
            <a:r>
              <a:rPr lang="en-US" dirty="0" smtClean="0"/>
              <a:t>carried out in confined spaces and poorly ventilated areas, the ozone</a:t>
            </a:r>
          </a:p>
          <a:p>
            <a:r>
              <a:rPr lang="en-US" dirty="0" smtClean="0"/>
              <a:t>concentration may increase to harmful levels. The exposure level to ozone</a:t>
            </a:r>
          </a:p>
          <a:p>
            <a:r>
              <a:rPr lang="en-US" dirty="0" smtClean="0"/>
              <a:t>will be reduced by the protective measures described in subparagraph 2i,</a:t>
            </a:r>
          </a:p>
          <a:p>
            <a:r>
              <a:rPr lang="en-US" dirty="0" smtClean="0"/>
              <a:t>beginning on page 4.</a:t>
            </a:r>
          </a:p>
          <a:p>
            <a:r>
              <a:rPr lang="en-US" dirty="0" smtClean="0"/>
              <a:t>c. Nitrogen Oxides. In some cases, natural ventilation may be sufficient</a:t>
            </a:r>
          </a:p>
          <a:p>
            <a:r>
              <a:rPr lang="en-US" dirty="0" smtClean="0"/>
              <a:t>to reduce the hazard of exposure to nitrogen oxides during welding</a:t>
            </a:r>
          </a:p>
          <a:p>
            <a:r>
              <a:rPr lang="en-US" dirty="0" smtClean="0"/>
              <a:t>operations. Nitrogen oxide concentrations will be very high when performing</a:t>
            </a:r>
          </a:p>
          <a:p>
            <a:r>
              <a:rPr lang="en-US" dirty="0" smtClean="0"/>
              <a:t>gas tungsten-arc cutting of stainless steel, using a 90 percent nitrogen-10</a:t>
            </a:r>
          </a:p>
          <a:p>
            <a:r>
              <a:rPr lang="en-US" dirty="0" smtClean="0"/>
              <a:t>percent argon mixture. Further, high concentrations of nitrogen oxides have</a:t>
            </a:r>
          </a:p>
          <a:p>
            <a:r>
              <a:rPr lang="en-US" dirty="0" smtClean="0"/>
              <a:t>been found during experimental use of nitrogen as shield gas</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979488"/>
            <a:ext cx="4295775"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2136339"/>
            <a:ext cx="4572000" cy="2585323"/>
          </a:xfrm>
          <a:prstGeom prst="rect">
            <a:avLst/>
          </a:prstGeom>
        </p:spPr>
        <p:txBody>
          <a:bodyPr>
            <a:spAutoFit/>
          </a:bodyPr>
          <a:lstStyle/>
          <a:p>
            <a:r>
              <a:rPr lang="en-US" b="0" i="0" u="none" strike="noStrike" baseline="0" dirty="0" smtClean="0">
                <a:latin typeface="CourierNewPSMT"/>
              </a:rPr>
              <a:t>(b) </a:t>
            </a:r>
            <a:r>
              <a:rPr lang="en-US" b="0" i="1" u="none" strike="noStrike" baseline="0" dirty="0" smtClean="0">
                <a:latin typeface="CourierNewPS-ItalicMT"/>
              </a:rPr>
              <a:t>Double-</a:t>
            </a:r>
            <a:r>
              <a:rPr lang="en-US" b="0" i="1" u="none" strike="noStrike" baseline="0" dirty="0" err="1" smtClean="0">
                <a:latin typeface="CourierNewPS-ItalicMT"/>
              </a:rPr>
              <a:t>Vee</a:t>
            </a:r>
            <a:r>
              <a:rPr lang="en-US" b="0" i="1" u="none" strike="noStrike" baseline="0" dirty="0" smtClean="0">
                <a:latin typeface="CourierNewPS-ItalicMT"/>
              </a:rPr>
              <a:t> Butt Joint</a:t>
            </a:r>
            <a:r>
              <a:rPr lang="en-US" b="0" i="0" u="none" strike="noStrike" baseline="0" dirty="0" smtClean="0">
                <a:latin typeface="CourierNewPSMT"/>
              </a:rPr>
              <a:t>. The double-</a:t>
            </a:r>
            <a:r>
              <a:rPr lang="en-US" b="0" i="0" u="none" strike="noStrike" baseline="0" dirty="0" err="1" smtClean="0">
                <a:latin typeface="CourierNewPSMT"/>
              </a:rPr>
              <a:t>vee</a:t>
            </a:r>
            <a:r>
              <a:rPr lang="en-US" b="0" i="0" u="none" strike="noStrike" baseline="0" dirty="0" smtClean="0">
                <a:latin typeface="CourierNewPSMT"/>
              </a:rPr>
              <a:t> butt joint is generally used</a:t>
            </a:r>
          </a:p>
          <a:p>
            <a:r>
              <a:rPr lang="en-US" b="0" i="0" u="none" strike="noStrike" baseline="0" dirty="0" smtClean="0">
                <a:latin typeface="CourierNewPSMT"/>
              </a:rPr>
              <a:t>on stock one-half inch and up, where the design of the assembly being welded</a:t>
            </a:r>
          </a:p>
          <a:p>
            <a:r>
              <a:rPr lang="en-US" b="0" i="0" u="none" strike="noStrike" baseline="0" dirty="0" smtClean="0">
                <a:latin typeface="CourierNewPSMT"/>
              </a:rPr>
              <a:t>permits access to the back of the joint for a second pass. With this type</a:t>
            </a:r>
          </a:p>
          <a:p>
            <a:r>
              <a:rPr lang="en-US" b="0" i="0" u="none" strike="noStrike" baseline="0" dirty="0" smtClean="0">
                <a:latin typeface="CourierNewPSMT"/>
              </a:rPr>
              <a:t>of joint, proper welding techniques will assure a good, sound weld with 100</a:t>
            </a:r>
          </a:p>
          <a:p>
            <a:r>
              <a:rPr lang="en-US" b="0" i="0" u="none" strike="noStrike" baseline="0" dirty="0" smtClean="0">
                <a:latin typeface="CourierNewPSMT"/>
              </a:rPr>
              <a:t>percent fusion</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474345"/>
            <a:ext cx="4572000" cy="5909310"/>
          </a:xfrm>
          <a:prstGeom prst="rect">
            <a:avLst/>
          </a:prstGeom>
        </p:spPr>
        <p:txBody>
          <a:bodyPr>
            <a:spAutoFit/>
          </a:bodyPr>
          <a:lstStyle/>
          <a:p>
            <a:r>
              <a:rPr lang="en-US" b="0" i="0" u="none" strike="noStrike" baseline="0" dirty="0" smtClean="0">
                <a:latin typeface="CourierNewPSMT"/>
              </a:rPr>
              <a:t>(4) </a:t>
            </a:r>
            <a:r>
              <a:rPr lang="en-US" b="0" i="1" u="none" strike="noStrike" baseline="0" dirty="0" smtClean="0">
                <a:latin typeface="CourierNewPS-ItalicMT"/>
              </a:rPr>
              <a:t>Lap Joint </a:t>
            </a:r>
            <a:r>
              <a:rPr lang="en-US" b="0" i="0" u="none" strike="noStrike" baseline="0" dirty="0" smtClean="0">
                <a:latin typeface="CourierNewPSMT"/>
              </a:rPr>
              <a:t>(figure 4, view C, on the previous page). The lap joint has</a:t>
            </a:r>
          </a:p>
          <a:p>
            <a:r>
              <a:rPr lang="en-US" b="0" i="0" u="none" strike="noStrike" baseline="0" dirty="0" smtClean="0">
                <a:latin typeface="CourierNewPSMT"/>
              </a:rPr>
              <a:t>the advantage of eliminating the need for edge preparation. The only</a:t>
            </a:r>
          </a:p>
          <a:p>
            <a:r>
              <a:rPr lang="en-US" b="0" i="0" u="none" strike="noStrike" baseline="0" dirty="0" smtClean="0">
                <a:latin typeface="CourierNewPSMT"/>
              </a:rPr>
              <a:t>requirement for making a good lap weld is that the plates be in close</a:t>
            </a:r>
          </a:p>
          <a:p>
            <a:r>
              <a:rPr lang="en-US" b="0" i="0" u="none" strike="noStrike" baseline="0" dirty="0" smtClean="0">
                <a:latin typeface="CourierNewPSMT"/>
              </a:rPr>
              <a:t>contact along the entire length of the joint to be welded. On material </a:t>
            </a:r>
            <a:r>
              <a:rPr lang="en-US" b="0" i="0" u="none" strike="noStrike" baseline="0" dirty="0" err="1" smtClean="0">
                <a:latin typeface="CourierNewPSMT"/>
              </a:rPr>
              <a:t>onefourth</a:t>
            </a:r>
            <a:endParaRPr lang="en-US" b="0" i="0" u="none" strike="noStrike" baseline="0" dirty="0" smtClean="0">
              <a:latin typeface="CourierNewPSMT"/>
            </a:endParaRPr>
          </a:p>
          <a:p>
            <a:r>
              <a:rPr lang="en-US" b="0" i="0" u="none" strike="noStrike" baseline="0" dirty="0" smtClean="0">
                <a:latin typeface="CourierNewPSMT"/>
              </a:rPr>
              <a:t>inch or less in thickness, lap joints can be made with or without</a:t>
            </a:r>
          </a:p>
          <a:p>
            <a:r>
              <a:rPr lang="en-US" b="0" i="0" u="none" strike="noStrike" baseline="0" dirty="0" smtClean="0">
                <a:latin typeface="CourierNewPSMT"/>
              </a:rPr>
              <a:t>filler rod. When no filler rod is used, care must taken to avoid low spots</a:t>
            </a:r>
          </a:p>
          <a:p>
            <a:r>
              <a:rPr lang="en-US" b="0" i="0" u="none" strike="noStrike" baseline="0" dirty="0" smtClean="0">
                <a:latin typeface="CourierNewPSMT"/>
              </a:rPr>
              <a:t>or burn through. The lap type of joint is not usually recommended on</a:t>
            </a:r>
          </a:p>
          <a:p>
            <a:r>
              <a:rPr lang="en-US" b="0" i="0" u="none" strike="noStrike" baseline="0" dirty="0" smtClean="0">
                <a:latin typeface="CourierNewPSMT"/>
              </a:rPr>
              <a:t>material thicker than one-fourth inch except for rough </a:t>
            </a:r>
            <a:r>
              <a:rPr lang="en-US" b="0" i="0" u="none" strike="noStrike" baseline="0" dirty="0" err="1" smtClean="0">
                <a:latin typeface="CourierNewPSMT"/>
              </a:rPr>
              <a:t>fitup</a:t>
            </a:r>
            <a:r>
              <a:rPr lang="en-US" b="0" i="0" u="none" strike="noStrike" baseline="0" dirty="0" smtClean="0">
                <a:latin typeface="CourierNewPSMT"/>
              </a:rPr>
              <a:t>. When so used,</a:t>
            </a:r>
          </a:p>
          <a:p>
            <a:r>
              <a:rPr lang="en-US" b="0" i="0" u="none" strike="noStrike" baseline="0" dirty="0" smtClean="0">
                <a:latin typeface="CourierNewPSMT"/>
              </a:rPr>
              <a:t>filler rod must always be added to assure good fusion and build-up. The</a:t>
            </a:r>
          </a:p>
          <a:p>
            <a:r>
              <a:rPr lang="en-US" b="0" i="0" u="none" strike="noStrike" baseline="0" dirty="0" smtClean="0">
                <a:latin typeface="CourierNewPSMT"/>
              </a:rPr>
              <a:t>number of passes required will depend on the thickness of the pieces of base</a:t>
            </a:r>
          </a:p>
          <a:p>
            <a:r>
              <a:rPr lang="en-US" b="0" i="0" u="none" strike="noStrike" baseline="0" dirty="0" smtClean="0">
                <a:latin typeface="CourierNewPSMT"/>
              </a:rPr>
              <a:t>metal being joined</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889844"/>
            <a:ext cx="4572000" cy="5078313"/>
          </a:xfrm>
          <a:prstGeom prst="rect">
            <a:avLst/>
          </a:prstGeom>
        </p:spPr>
        <p:txBody>
          <a:bodyPr>
            <a:spAutoFit/>
          </a:bodyPr>
          <a:lstStyle/>
          <a:p>
            <a:r>
              <a:rPr lang="en-US" b="0" i="0" u="none" strike="noStrike" baseline="0" dirty="0" smtClean="0">
                <a:latin typeface="CourierNewPSMT"/>
              </a:rPr>
              <a:t>5) </a:t>
            </a:r>
            <a:r>
              <a:rPr lang="en-US" b="0" i="1" u="none" strike="noStrike" baseline="0" dirty="0" smtClean="0">
                <a:latin typeface="CourierNewPS-ItalicMT"/>
              </a:rPr>
              <a:t>Corner Joint </a:t>
            </a:r>
            <a:r>
              <a:rPr lang="en-US" b="0" i="0" u="none" strike="noStrike" baseline="0" dirty="0" smtClean="0">
                <a:latin typeface="CourierNewPSMT"/>
              </a:rPr>
              <a:t>(figure 5, view A, on the following page). Corner joints</a:t>
            </a:r>
          </a:p>
          <a:p>
            <a:r>
              <a:rPr lang="en-US" b="0" i="0" u="none" strike="noStrike" baseline="0" dirty="0" smtClean="0">
                <a:latin typeface="CourierNewPSMT"/>
              </a:rPr>
              <a:t>are frequently used in the fabrication of pans, boxes, and all types of</a:t>
            </a:r>
          </a:p>
          <a:p>
            <a:r>
              <a:rPr lang="en-US" b="0" i="0" u="none" strike="noStrike" baseline="0" dirty="0" smtClean="0">
                <a:latin typeface="CourierNewPSMT"/>
              </a:rPr>
              <a:t>containers as well as for other heavier purposes. The number of passes</a:t>
            </a:r>
          </a:p>
          <a:p>
            <a:r>
              <a:rPr lang="en-US" b="0" i="0" u="none" strike="noStrike" baseline="0" dirty="0" smtClean="0">
                <a:latin typeface="CourierNewPSMT"/>
              </a:rPr>
              <a:t>required will depend on the size of the "</a:t>
            </a:r>
            <a:r>
              <a:rPr lang="en-US" b="0" i="0" u="none" strike="noStrike" baseline="0" dirty="0" err="1" smtClean="0">
                <a:latin typeface="CourierNewPSMT"/>
              </a:rPr>
              <a:t>vee</a:t>
            </a:r>
            <a:r>
              <a:rPr lang="en-US" b="0" i="0" u="none" strike="noStrike" baseline="0" dirty="0" smtClean="0">
                <a:latin typeface="CourierNewPSMT"/>
              </a:rPr>
              <a:t>" or thickness of the base</a:t>
            </a:r>
          </a:p>
          <a:p>
            <a:r>
              <a:rPr lang="en-US" b="0" i="0" u="none" strike="noStrike" baseline="0" dirty="0" smtClean="0">
                <a:latin typeface="CourierNewPSMT"/>
              </a:rPr>
              <a:t>metal. On all corner joints, be sure the pieces are in good contact along</a:t>
            </a:r>
          </a:p>
          <a:p>
            <a:r>
              <a:rPr lang="en-US" b="0" i="0" u="none" strike="noStrike" baseline="0" dirty="0" smtClean="0">
                <a:latin typeface="CourierNewPSMT"/>
              </a:rPr>
              <a:t>the entire edge.</a:t>
            </a:r>
          </a:p>
          <a:p>
            <a:r>
              <a:rPr lang="en-US" b="0" i="0" u="none" strike="noStrike" baseline="0" dirty="0" smtClean="0">
                <a:latin typeface="CourierNewPSMT"/>
              </a:rPr>
              <a:t>(6) </a:t>
            </a:r>
            <a:r>
              <a:rPr lang="en-US" b="0" i="1" u="none" strike="noStrike" baseline="0" dirty="0" smtClean="0">
                <a:latin typeface="CourierNewPS-ItalicMT"/>
              </a:rPr>
              <a:t>Edge Joint </a:t>
            </a:r>
            <a:r>
              <a:rPr lang="en-US" b="0" i="0" u="none" strike="noStrike" baseline="0" dirty="0" smtClean="0">
                <a:latin typeface="CourierNewPSMT"/>
              </a:rPr>
              <a:t>(figure 5, view B). Edge joints are used solely for</a:t>
            </a:r>
          </a:p>
          <a:p>
            <a:r>
              <a:rPr lang="en-US" b="0" i="0" u="none" strike="noStrike" baseline="0" dirty="0" smtClean="0">
                <a:latin typeface="CourierNewPSMT"/>
              </a:rPr>
              <a:t>joining light gage metals and can be welded without the use of a filler rod.</a:t>
            </a:r>
          </a:p>
          <a:p>
            <a:r>
              <a:rPr lang="en-US" b="0" i="0" u="none" strike="noStrike" baseline="0" dirty="0" smtClean="0">
                <a:latin typeface="CourierNewPSMT"/>
              </a:rPr>
              <a:t>Since no filler rod metal is required, preparation is simple and the joint</a:t>
            </a:r>
          </a:p>
          <a:p>
            <a:r>
              <a:rPr lang="en-US" b="0" i="0" u="none" strike="noStrike" baseline="0" dirty="0" smtClean="0">
                <a:latin typeface="CourierNewPSMT"/>
              </a:rPr>
              <a:t>is economical to weld.</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335846"/>
            <a:ext cx="4572000" cy="6186309"/>
          </a:xfrm>
          <a:prstGeom prst="rect">
            <a:avLst/>
          </a:prstGeom>
        </p:spPr>
        <p:txBody>
          <a:bodyPr>
            <a:spAutoFit/>
          </a:bodyPr>
          <a:lstStyle/>
          <a:p>
            <a:r>
              <a:rPr lang="en-US" b="0" i="0" u="none" strike="noStrike" baseline="0" dirty="0" smtClean="0">
                <a:latin typeface="CourierNewPSMT"/>
              </a:rPr>
              <a:t>(7) </a:t>
            </a:r>
            <a:r>
              <a:rPr lang="en-US" b="0" i="1" u="none" strike="noStrike" baseline="0" dirty="0" smtClean="0">
                <a:latin typeface="CourierNewPS-ItalicMT"/>
              </a:rPr>
              <a:t>Tee Joint</a:t>
            </a:r>
            <a:r>
              <a:rPr lang="en-US" b="0" i="0" u="none" strike="noStrike" baseline="0" dirty="0" smtClean="0">
                <a:latin typeface="CourierNewPSMT"/>
              </a:rPr>
              <a:t>. All tee joints require the addition of a filler rod to</a:t>
            </a:r>
          </a:p>
          <a:p>
            <a:r>
              <a:rPr lang="en-US" b="0" i="0" u="none" strike="noStrike" baseline="0" dirty="0" smtClean="0">
                <a:latin typeface="CourierNewPSMT"/>
              </a:rPr>
              <a:t>provide the necessary build-up of metal between the work pieces of base</a:t>
            </a:r>
          </a:p>
          <a:p>
            <a:r>
              <a:rPr lang="en-US" b="0" i="0" u="none" strike="noStrike" baseline="0" dirty="0" smtClean="0">
                <a:latin typeface="CourierNewPSMT"/>
              </a:rPr>
              <a:t>metals being welded. The number of passes on each side of the joint will</a:t>
            </a:r>
          </a:p>
          <a:p>
            <a:r>
              <a:rPr lang="en-US" b="0" i="0" u="none" strike="noStrike" baseline="0" dirty="0" smtClean="0">
                <a:latin typeface="CourierNewPSMT"/>
              </a:rPr>
              <a:t>depend upon the thickness of the base metal (the material being welded) and</a:t>
            </a:r>
          </a:p>
          <a:p>
            <a:r>
              <a:rPr lang="en-US" b="0" i="0" u="none" strike="noStrike" baseline="0" dirty="0" smtClean="0">
                <a:latin typeface="CourierNewPSMT"/>
              </a:rPr>
              <a:t>the size of the weld desired. When 100 percent penetration is required, be</a:t>
            </a:r>
          </a:p>
          <a:p>
            <a:r>
              <a:rPr lang="en-US" b="0" i="0" u="none" strike="noStrike" baseline="0" dirty="0" smtClean="0">
                <a:latin typeface="CourierNewPSMT"/>
              </a:rPr>
              <a:t>sure that welding current values are adequate for the thickness of the base</a:t>
            </a:r>
          </a:p>
          <a:p>
            <a:r>
              <a:rPr lang="en-US" b="0" i="0" u="none" strike="noStrike" baseline="0" dirty="0" smtClean="0">
                <a:latin typeface="CourierNewPSMT"/>
              </a:rPr>
              <a:t>metal.</a:t>
            </a:r>
          </a:p>
          <a:p>
            <a:r>
              <a:rPr lang="en-US" b="0" i="0" u="none" strike="noStrike" baseline="0" dirty="0" err="1" smtClean="0">
                <a:latin typeface="CourierNewPSMT"/>
              </a:rPr>
              <a:t>i</a:t>
            </a:r>
            <a:r>
              <a:rPr lang="en-US" b="0" i="0" u="none" strike="noStrike" baseline="0" dirty="0" smtClean="0">
                <a:latin typeface="CourierNewPSMT"/>
              </a:rPr>
              <a:t>. </a:t>
            </a:r>
            <a:r>
              <a:rPr lang="en-US" b="0" i="1" u="none" strike="noStrike" baseline="0" dirty="0" smtClean="0">
                <a:latin typeface="CourierNewPS-ItalicMT"/>
              </a:rPr>
              <a:t>Equipment </a:t>
            </a:r>
            <a:r>
              <a:rPr lang="en-US" b="0" i="0" u="none" strike="noStrike" baseline="0" dirty="0" smtClean="0">
                <a:latin typeface="CourierNewPSMT"/>
              </a:rPr>
              <a:t>(figure 6 on page 20).</a:t>
            </a:r>
          </a:p>
          <a:p>
            <a:r>
              <a:rPr lang="en-US" b="0" i="0" u="none" strike="noStrike" baseline="0" dirty="0" smtClean="0">
                <a:latin typeface="CourierNewPSMT"/>
              </a:rPr>
              <a:t>(1) The basic equipment requirements for manual TIG welding are shown in</a:t>
            </a:r>
          </a:p>
          <a:p>
            <a:r>
              <a:rPr lang="en-US" b="0" i="0" u="none" strike="noStrike" baseline="0" dirty="0" smtClean="0">
                <a:latin typeface="CourierNewPSMT"/>
              </a:rPr>
              <a:t>view A of figure 6 and consist of the welding torch, an electrical power</a:t>
            </a:r>
          </a:p>
          <a:p>
            <a:r>
              <a:rPr lang="en-US" b="0" i="0" u="none" strike="noStrike" baseline="0" dirty="0" smtClean="0">
                <a:latin typeface="CourierNewPSMT"/>
              </a:rPr>
              <a:t>supply, shielding gas, and a water supply. Safety equipment should be used</a:t>
            </a:r>
          </a:p>
          <a:p>
            <a:r>
              <a:rPr lang="en-US" b="0" i="0" u="none" strike="noStrike" baseline="0" dirty="0" smtClean="0">
                <a:latin typeface="CourierNewPSMT"/>
              </a:rPr>
              <a:t>for protection against the arc rays during welding operations</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313" y="869950"/>
            <a:ext cx="4143375"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2690336"/>
            <a:ext cx="4572000" cy="1477328"/>
          </a:xfrm>
          <a:prstGeom prst="rect">
            <a:avLst/>
          </a:prstGeom>
        </p:spPr>
        <p:txBody>
          <a:bodyPr>
            <a:spAutoFit/>
          </a:bodyPr>
          <a:lstStyle/>
          <a:p>
            <a:r>
              <a:rPr lang="en-US" b="0" i="0" u="none" strike="noStrike" baseline="0" dirty="0" smtClean="0">
                <a:latin typeface="CourierNewPSMT"/>
              </a:rPr>
              <a:t>(2) Argon gas is supplied in steel cylinders containing approximately 330</a:t>
            </a:r>
          </a:p>
          <a:p>
            <a:r>
              <a:rPr lang="en-US" b="0" i="0" u="none" strike="noStrike" baseline="0" dirty="0" smtClean="0">
                <a:latin typeface="CourierNewPSMT"/>
              </a:rPr>
              <a:t>cubic feet at a pressure of 2,000 psi (pounds per square inch). A single or</a:t>
            </a:r>
          </a:p>
          <a:p>
            <a:r>
              <a:rPr lang="en-US" b="0" i="0" u="none" strike="noStrike" baseline="0" dirty="0" smtClean="0">
                <a:latin typeface="CourierNewPSMT"/>
              </a:rPr>
              <a:t>two stage regulator may be used to</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582341"/>
            <a:ext cx="4572000" cy="3693319"/>
          </a:xfrm>
          <a:prstGeom prst="rect">
            <a:avLst/>
          </a:prstGeom>
        </p:spPr>
        <p:txBody>
          <a:bodyPr>
            <a:spAutoFit/>
          </a:bodyPr>
          <a:lstStyle/>
          <a:p>
            <a:r>
              <a:rPr lang="en-US" b="0" i="0" u="none" strike="noStrike" baseline="0" dirty="0" smtClean="0">
                <a:latin typeface="CourierNewPSMT"/>
              </a:rPr>
              <a:t>control the gas flow. A specially designed regulator containing a</a:t>
            </a:r>
          </a:p>
          <a:p>
            <a:r>
              <a:rPr lang="en-US" b="0" i="0" u="none" strike="noStrike" baseline="0" dirty="0" smtClean="0">
                <a:latin typeface="CourierNewPSMT"/>
              </a:rPr>
              <a:t>flowmeter, as shown in view B of figure 6 on the following page, may be</a:t>
            </a:r>
          </a:p>
          <a:p>
            <a:r>
              <a:rPr lang="en-US" b="0" i="0" u="none" strike="noStrike" baseline="0" dirty="0" smtClean="0">
                <a:latin typeface="CourierNewPSMT"/>
              </a:rPr>
              <a:t>used. The advantage of the flowmeter is that it provides better gas flow</a:t>
            </a:r>
          </a:p>
          <a:p>
            <a:r>
              <a:rPr lang="en-US" b="0" i="0" u="none" strike="noStrike" baseline="0" dirty="0" smtClean="0">
                <a:latin typeface="CourierNewPSMT"/>
              </a:rPr>
              <a:t>control. The flow meter is calibrated in cubic feet per hour (</a:t>
            </a:r>
            <a:r>
              <a:rPr lang="en-US" b="0" i="0" u="none" strike="noStrike" baseline="0" dirty="0" err="1" smtClean="0">
                <a:latin typeface="CourierNewPSMT"/>
              </a:rPr>
              <a:t>cfh</a:t>
            </a:r>
            <a:r>
              <a:rPr lang="en-US" b="0" i="0" u="none" strike="noStrike" baseline="0" dirty="0" smtClean="0">
                <a:latin typeface="CourierNewPSMT"/>
              </a:rPr>
              <a:t>). The</a:t>
            </a:r>
          </a:p>
          <a:p>
            <a:r>
              <a:rPr lang="en-US" b="0" i="0" u="none" strike="noStrike" baseline="0" dirty="0" smtClean="0">
                <a:latin typeface="CourierNewPSMT"/>
              </a:rPr>
              <a:t>correct flow of argon to the torch is set by turning the adjusting screw on</a:t>
            </a:r>
          </a:p>
          <a:p>
            <a:r>
              <a:rPr lang="en-US" b="0" i="0" u="none" strike="noStrike" baseline="0" dirty="0" smtClean="0">
                <a:latin typeface="CourierNewPSMT"/>
              </a:rPr>
              <a:t>the regulator. The rate of flow depends on the kind and thickness of the</a:t>
            </a:r>
          </a:p>
          <a:p>
            <a:r>
              <a:rPr lang="en-US" b="0" i="0" u="none" strike="noStrike" baseline="0" dirty="0" smtClean="0">
                <a:latin typeface="CourierNewPSMT"/>
              </a:rPr>
              <a:t>metal to be welded</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228600"/>
            <a:ext cx="6629400" cy="6186309"/>
          </a:xfrm>
          <a:prstGeom prst="rect">
            <a:avLst/>
          </a:prstGeom>
        </p:spPr>
        <p:txBody>
          <a:bodyPr wrap="square">
            <a:spAutoFit/>
          </a:bodyPr>
          <a:lstStyle/>
          <a:p>
            <a:r>
              <a:rPr lang="en-US" b="0" i="0" u="none" strike="noStrike" baseline="0" dirty="0" smtClean="0">
                <a:latin typeface="CourierNewPSMT"/>
              </a:rPr>
              <a:t>(3) Blanketing of the weld area is provided by a steady flow of argon gas directed through the welding torch (figure 7 on page 21). Since argon is somewhat heavier than air, it pushes the lighter air molecules aside as described in paragraph 3a, on page 5, thereby effectively preventing oxidation of the welding electrode, the molten weld puddle, and the heat affected zone adjacent to the weld bead.</a:t>
            </a:r>
          </a:p>
          <a:p>
            <a:r>
              <a:rPr lang="en-US" b="0" i="0" u="none" strike="noStrike" baseline="0" dirty="0" smtClean="0">
                <a:latin typeface="CourierNewPSMT"/>
              </a:rPr>
              <a:t>(4) The tremendous heat of the arc and the high current often used usually</a:t>
            </a:r>
          </a:p>
          <a:p>
            <a:r>
              <a:rPr lang="en-US" b="0" i="0" u="none" strike="noStrike" baseline="0" dirty="0" smtClean="0">
                <a:latin typeface="CourierNewPSMT"/>
              </a:rPr>
              <a:t>necessitate water cooling of the torch. As shown in figure 7, water is</a:t>
            </a:r>
          </a:p>
          <a:p>
            <a:r>
              <a:rPr lang="en-US" b="0" i="0" u="none" strike="noStrike" baseline="0" dirty="0" smtClean="0">
                <a:latin typeface="CourierNewPSMT"/>
              </a:rPr>
              <a:t>circulated through passages in the torch to cool, the torch and the</a:t>
            </a:r>
          </a:p>
          <a:p>
            <a:r>
              <a:rPr lang="en-US" b="0" i="0" u="none" strike="noStrike" baseline="0" dirty="0" smtClean="0">
                <a:latin typeface="CourierNewPSMT"/>
              </a:rPr>
              <a:t>electrode power cable at the handle end of the torch. The cooling water,</a:t>
            </a:r>
          </a:p>
          <a:p>
            <a:r>
              <a:rPr lang="en-US" b="0" i="0" u="none" strike="noStrike" baseline="0" dirty="0" smtClean="0">
                <a:latin typeface="CourierNewPSMT"/>
              </a:rPr>
              <a:t>however, must be clean to prevent blocking of passages which may result in</a:t>
            </a:r>
          </a:p>
          <a:p>
            <a:r>
              <a:rPr lang="en-US" b="0" i="0" u="none" strike="noStrike" baseline="0" dirty="0" smtClean="0">
                <a:latin typeface="CourierNewPSMT"/>
              </a:rPr>
              <a:t>overheating and damage to the torch. Straining or filtering of the water at</a:t>
            </a:r>
          </a:p>
          <a:p>
            <a:r>
              <a:rPr lang="en-US" b="0" i="0" u="none" strike="noStrike" baseline="0" dirty="0" smtClean="0">
                <a:latin typeface="CourierNewPSMT"/>
              </a:rPr>
              <a:t>its source is recommended to cleanse it of foreign matter which might clog</a:t>
            </a:r>
          </a:p>
          <a:p>
            <a:r>
              <a:rPr lang="en-US" b="0" i="0" u="none" strike="noStrike" baseline="0" dirty="0" smtClean="0">
                <a:latin typeface="CourierNewPSMT"/>
              </a:rPr>
              <a:t>up the welding torch</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612845"/>
            <a:ext cx="4572000" cy="5632311"/>
          </a:xfrm>
          <a:prstGeom prst="rect">
            <a:avLst/>
          </a:prstGeom>
        </p:spPr>
        <p:txBody>
          <a:bodyPr>
            <a:spAutoFit/>
          </a:bodyPr>
          <a:lstStyle/>
          <a:p>
            <a:r>
              <a:rPr lang="en-US" b="0" i="0" u="none" strike="noStrike" baseline="0" dirty="0" smtClean="0">
                <a:latin typeface="CourierNewPSMT"/>
              </a:rPr>
              <a:t>(5) Since Intermediate Direct Support (IDS) and Intermediate General</a:t>
            </a:r>
          </a:p>
          <a:p>
            <a:r>
              <a:rPr lang="en-US" b="0" i="0" u="none" strike="noStrike" baseline="0" dirty="0" smtClean="0">
                <a:latin typeface="CourierNewPSMT"/>
              </a:rPr>
              <a:t>Support (IGS) field units are not always in the proximity of a public water</a:t>
            </a:r>
          </a:p>
          <a:p>
            <a:r>
              <a:rPr lang="en-US" b="0" i="0" u="none" strike="noStrike" baseline="0" dirty="0" smtClean="0">
                <a:latin typeface="CourierNewPSMT"/>
              </a:rPr>
              <a:t>source, portable self-contained water cooling systems are available for</a:t>
            </a:r>
          </a:p>
          <a:p>
            <a:r>
              <a:rPr lang="en-US" b="0" i="0" u="none" strike="noStrike" baseline="0" dirty="0" smtClean="0">
                <a:latin typeface="CourierNewPSMT"/>
              </a:rPr>
              <a:t>field use. These portable systems consist of a water storage tank and</a:t>
            </a:r>
          </a:p>
          <a:p>
            <a:r>
              <a:rPr lang="en-US" b="0" i="0" u="none" strike="noStrike" baseline="0" dirty="0" smtClean="0">
                <a:latin typeface="CourierNewPSMT"/>
              </a:rPr>
              <a:t>recirculation pump. If such a system is used, it is recommended that</a:t>
            </a:r>
          </a:p>
          <a:p>
            <a:r>
              <a:rPr lang="en-US" b="0" i="0" u="none" strike="noStrike" baseline="0" dirty="0" smtClean="0">
                <a:latin typeface="CourierNewPSMT"/>
              </a:rPr>
              <a:t>antifreeze be mixed in the water during the winter months to prevent it from</a:t>
            </a:r>
          </a:p>
          <a:p>
            <a:r>
              <a:rPr lang="en-US" b="0" i="0" u="none" strike="noStrike" baseline="0" dirty="0" smtClean="0">
                <a:latin typeface="CourierNewPSMT"/>
              </a:rPr>
              <a:t>freezing. Further, the water pressure in some TIG welding systems must be</a:t>
            </a:r>
          </a:p>
          <a:p>
            <a:r>
              <a:rPr lang="en-US" b="0" i="0" u="none" strike="noStrike" baseline="0" dirty="0" smtClean="0">
                <a:latin typeface="CourierNewPSMT"/>
              </a:rPr>
              <a:t>regulated to less than 55 psi. Therefore a water pressure regulator is</a:t>
            </a:r>
          </a:p>
          <a:p>
            <a:r>
              <a:rPr lang="en-US" b="0" i="0" u="none" strike="noStrike" baseline="0" dirty="0" smtClean="0">
                <a:latin typeface="CourierNewPSMT"/>
              </a:rPr>
              <a:t>required. The type water pressure regulator to be used with each TIG</a:t>
            </a:r>
          </a:p>
          <a:p>
            <a:r>
              <a:rPr lang="en-US" b="0" i="0" u="none" strike="noStrike" baseline="0" dirty="0" smtClean="0">
                <a:latin typeface="CourierNewPSMT"/>
              </a:rPr>
              <a:t>welding system is specified in the pertinent equipment operator's manual</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612845"/>
            <a:ext cx="4572000" cy="5632311"/>
          </a:xfrm>
          <a:prstGeom prst="rect">
            <a:avLst/>
          </a:prstGeom>
        </p:spPr>
        <p:txBody>
          <a:bodyPr>
            <a:spAutoFit/>
          </a:bodyPr>
          <a:lstStyle/>
          <a:p>
            <a:r>
              <a:rPr lang="en-US" dirty="0" smtClean="0"/>
              <a:t>d. Carbon Dioxide and Carbon Monoxide. Carbon dioxide is chemically</a:t>
            </a:r>
          </a:p>
          <a:p>
            <a:r>
              <a:rPr lang="en-US" dirty="0" smtClean="0"/>
              <a:t>dissociated by the heat of the arc to form carbon monoxide gas. The hazard</a:t>
            </a:r>
          </a:p>
          <a:p>
            <a:r>
              <a:rPr lang="en-US" dirty="0" smtClean="0"/>
              <a:t>from inhalation of these gases by the welder will be minimal provided</a:t>
            </a:r>
          </a:p>
          <a:p>
            <a:r>
              <a:rPr lang="en-US" dirty="0" smtClean="0"/>
              <a:t>ventilation requirements are satisfied. However, where the welding fumes</a:t>
            </a:r>
          </a:p>
          <a:p>
            <a:r>
              <a:rPr lang="en-US" dirty="0" smtClean="0"/>
              <a:t>pass through the welder's breathing zone, or where welding is performed in a</a:t>
            </a:r>
          </a:p>
          <a:p>
            <a:r>
              <a:rPr lang="en-US" dirty="0" smtClean="0"/>
              <a:t>confined space, ventilation as described in subparagraph 2i, beginning on</a:t>
            </a:r>
          </a:p>
          <a:p>
            <a:r>
              <a:rPr lang="en-US" dirty="0" smtClean="0"/>
              <a:t>page 4, must be provided.</a:t>
            </a:r>
          </a:p>
          <a:p>
            <a:r>
              <a:rPr lang="en-US" dirty="0" smtClean="0"/>
              <a:t>e. Chlorinated Solvents. The vapors from some chlorinated solvents, such</a:t>
            </a:r>
          </a:p>
          <a:p>
            <a:r>
              <a:rPr lang="en-US" dirty="0" smtClean="0"/>
              <a:t>as carbon tetrachloride, trichloroethylene, and </a:t>
            </a:r>
            <a:r>
              <a:rPr lang="en-US" dirty="0" err="1" smtClean="0"/>
              <a:t>perchloroethylene</a:t>
            </a:r>
            <a:r>
              <a:rPr lang="en-US" dirty="0" smtClean="0"/>
              <a:t> break down</a:t>
            </a:r>
          </a:p>
          <a:p>
            <a:r>
              <a:rPr lang="en-US" dirty="0" smtClean="0"/>
              <a:t>under the ultraviolet radiation of an electric arc and form a toxic gas.</a:t>
            </a:r>
          </a:p>
          <a:p>
            <a:r>
              <a:rPr lang="en-US" dirty="0" smtClean="0"/>
              <a:t>Welding in areas where these</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313" y="1241425"/>
            <a:ext cx="4143375"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859340"/>
            <a:ext cx="4572000" cy="3139321"/>
          </a:xfrm>
          <a:prstGeom prst="rect">
            <a:avLst/>
          </a:prstGeom>
        </p:spPr>
        <p:txBody>
          <a:bodyPr>
            <a:spAutoFit/>
          </a:bodyPr>
          <a:lstStyle/>
          <a:p>
            <a:r>
              <a:rPr lang="en-US" b="0" i="0" u="none" strike="noStrike" baseline="0" dirty="0" smtClean="0">
                <a:latin typeface="CourierNewPSMT"/>
              </a:rPr>
              <a:t>j. </a:t>
            </a:r>
            <a:r>
              <a:rPr lang="en-US" b="0" i="1" u="none" strike="noStrike" baseline="0" dirty="0" smtClean="0">
                <a:latin typeface="CourierNewPS-ItalicMT"/>
              </a:rPr>
              <a:t>Torch Nomenclature</a:t>
            </a:r>
            <a:r>
              <a:rPr lang="en-US" b="0" i="0" u="none" strike="noStrike" baseline="0" dirty="0" smtClean="0">
                <a:latin typeface="CourierNewPSMT"/>
              </a:rPr>
              <a:t>.</a:t>
            </a:r>
          </a:p>
          <a:p>
            <a:r>
              <a:rPr lang="en-US" b="0" i="0" u="none" strike="noStrike" baseline="0" dirty="0" smtClean="0">
                <a:latin typeface="CourierNewPSMT"/>
              </a:rPr>
              <a:t>(1) </a:t>
            </a:r>
            <a:r>
              <a:rPr lang="en-US" b="0" i="1" u="none" strike="noStrike" baseline="0" dirty="0" smtClean="0">
                <a:latin typeface="CourierNewPS-ItalicMT"/>
              </a:rPr>
              <a:t>Cap</a:t>
            </a:r>
            <a:r>
              <a:rPr lang="en-US" b="0" i="0" u="none" strike="noStrike" baseline="0" dirty="0" smtClean="0">
                <a:latin typeface="CourierNewPSMT"/>
              </a:rPr>
              <a:t>. The cap is made of plastic. It shields the tungsten electrode</a:t>
            </a:r>
          </a:p>
          <a:p>
            <a:r>
              <a:rPr lang="en-US" b="0" i="0" u="none" strike="noStrike" baseline="0" dirty="0" smtClean="0">
                <a:latin typeface="CourierNewPSMT"/>
              </a:rPr>
              <a:t>and prevents the escape of gas from the top of the torch. It also holds and</a:t>
            </a:r>
          </a:p>
          <a:p>
            <a:r>
              <a:rPr lang="en-US" b="0" i="0" u="none" strike="noStrike" baseline="0" dirty="0" smtClean="0">
                <a:latin typeface="CourierNewPSMT"/>
              </a:rPr>
              <a:t>locks the electrode in place.</a:t>
            </a:r>
          </a:p>
          <a:p>
            <a:r>
              <a:rPr lang="en-US" b="0" i="0" u="none" strike="noStrike" baseline="0" dirty="0" smtClean="0">
                <a:latin typeface="CourierNewPSMT"/>
              </a:rPr>
              <a:t>(2) </a:t>
            </a:r>
            <a:r>
              <a:rPr lang="en-US" b="0" i="1" u="none" strike="noStrike" baseline="0" dirty="0" smtClean="0">
                <a:latin typeface="CourierNewPS-ItalicMT"/>
              </a:rPr>
              <a:t>Collet</a:t>
            </a:r>
            <a:r>
              <a:rPr lang="en-US" b="0" i="0" u="none" strike="noStrike" baseline="0" dirty="0" smtClean="0">
                <a:latin typeface="CourierNewPSMT"/>
              </a:rPr>
              <a:t>. The collet is made of copper. The electrode fits inside the</a:t>
            </a:r>
          </a:p>
          <a:p>
            <a:r>
              <a:rPr lang="en-US" b="0" i="0" u="none" strike="noStrike" baseline="0" dirty="0" smtClean="0">
                <a:latin typeface="CourierNewPSMT"/>
              </a:rPr>
              <a:t>collet. And when the cap is tightened, the collet squeezes against the</a:t>
            </a:r>
          </a:p>
          <a:p>
            <a:r>
              <a:rPr lang="en-US" b="0" i="0" u="none" strike="noStrike" baseline="0" dirty="0" smtClean="0">
                <a:latin typeface="CourierNewPSMT"/>
              </a:rPr>
              <a:t>electrode, locking the electrode in place.</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563" y="641350"/>
            <a:ext cx="3952875" cy="558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335846"/>
            <a:ext cx="4572000" cy="6186309"/>
          </a:xfrm>
          <a:prstGeom prst="rect">
            <a:avLst/>
          </a:prstGeom>
        </p:spPr>
        <p:txBody>
          <a:bodyPr>
            <a:spAutoFit/>
          </a:bodyPr>
          <a:lstStyle/>
          <a:p>
            <a:r>
              <a:rPr lang="en-US" b="0" i="0" u="none" strike="noStrike" baseline="0" dirty="0" smtClean="0">
                <a:latin typeface="CourierNewPSMT"/>
              </a:rPr>
              <a:t>(3) </a:t>
            </a:r>
            <a:r>
              <a:rPr lang="en-US" b="0" i="1" u="none" strike="noStrike" baseline="0" dirty="0" smtClean="0">
                <a:latin typeface="CourierNewPS-ItalicMT"/>
              </a:rPr>
              <a:t>Gas Orifice Nut</a:t>
            </a:r>
            <a:r>
              <a:rPr lang="en-US" b="0" i="0" u="none" strike="noStrike" baseline="0" dirty="0" smtClean="0">
                <a:latin typeface="CourierNewPSMT"/>
              </a:rPr>
              <a:t>. The gas orifice nut allows the gas to escape out of</a:t>
            </a:r>
          </a:p>
          <a:p>
            <a:r>
              <a:rPr lang="en-US" b="0" i="0" u="none" strike="noStrike" baseline="0" dirty="0" smtClean="0">
                <a:latin typeface="CourierNewPSMT"/>
              </a:rPr>
              <a:t>the torch when the gas flow valve (not shown in figure 7 on the previous</a:t>
            </a:r>
          </a:p>
          <a:p>
            <a:r>
              <a:rPr lang="en-US" b="0" i="0" u="none" strike="noStrike" baseline="0" dirty="0" smtClean="0">
                <a:latin typeface="CourierNewPSMT"/>
              </a:rPr>
              <a:t>page) is opened.</a:t>
            </a:r>
          </a:p>
          <a:p>
            <a:r>
              <a:rPr lang="en-US" b="0" i="0" u="none" strike="noStrike" baseline="0" dirty="0" smtClean="0">
                <a:latin typeface="CourierNewPSMT"/>
              </a:rPr>
              <a:t>(4) </a:t>
            </a:r>
            <a:r>
              <a:rPr lang="en-US" b="0" i="1" u="none" strike="noStrike" baseline="0" dirty="0" smtClean="0">
                <a:latin typeface="CourierNewPS-ItalicMT"/>
              </a:rPr>
              <a:t>Gas Nozzle</a:t>
            </a:r>
            <a:r>
              <a:rPr lang="en-US" b="0" i="0" u="none" strike="noStrike" baseline="0" dirty="0" smtClean="0">
                <a:latin typeface="CourierNewPSMT"/>
              </a:rPr>
              <a:t>. The gas nozzle directs the flow of shielding gas onto the</a:t>
            </a:r>
          </a:p>
          <a:p>
            <a:r>
              <a:rPr lang="en-US" b="0" i="0" u="none" strike="noStrike" baseline="0" dirty="0" smtClean="0">
                <a:latin typeface="CourierNewPSMT"/>
              </a:rPr>
              <a:t>weld puddle. Two types of nozzles are used; the one for light-duty welding</a:t>
            </a:r>
          </a:p>
          <a:p>
            <a:r>
              <a:rPr lang="en-US" b="0" i="0" u="none" strike="noStrike" baseline="0" dirty="0" smtClean="0">
                <a:latin typeface="CourierNewPSMT"/>
              </a:rPr>
              <a:t>is made of a ceramic material, the one for heavy-duty welding is a </a:t>
            </a:r>
            <a:r>
              <a:rPr lang="en-US" b="0" i="0" u="none" strike="noStrike" baseline="0" dirty="0" err="1" smtClean="0">
                <a:latin typeface="CourierNewPSMT"/>
              </a:rPr>
              <a:t>watercooled</a:t>
            </a:r>
            <a:endParaRPr lang="en-US" b="0" i="0" u="none" strike="noStrike" baseline="0" dirty="0" smtClean="0">
              <a:latin typeface="CourierNewPSMT"/>
            </a:endParaRPr>
          </a:p>
          <a:p>
            <a:r>
              <a:rPr lang="en-US" b="0" i="0" u="none" strike="noStrike" baseline="0" dirty="0" smtClean="0">
                <a:latin typeface="CourierNewPSMT"/>
              </a:rPr>
              <a:t>copper nozzle.</a:t>
            </a:r>
          </a:p>
          <a:p>
            <a:r>
              <a:rPr lang="en-US" b="0" i="0" u="none" strike="noStrike" baseline="0" dirty="0" smtClean="0">
                <a:latin typeface="CourierNewPSMT"/>
              </a:rPr>
              <a:t>(5) </a:t>
            </a:r>
            <a:r>
              <a:rPr lang="en-US" b="0" i="1" u="none" strike="noStrike" baseline="0" dirty="0" smtClean="0">
                <a:latin typeface="CourierNewPS-ItalicMT"/>
              </a:rPr>
              <a:t>Torch Handle</a:t>
            </a:r>
            <a:r>
              <a:rPr lang="en-US" b="0" i="0" u="none" strike="noStrike" baseline="0" dirty="0" smtClean="0">
                <a:latin typeface="CourierNewPSMT"/>
              </a:rPr>
              <a:t>. The torch handle is made of plastic to reduce the</a:t>
            </a:r>
          </a:p>
          <a:p>
            <a:r>
              <a:rPr lang="en-US" b="0" i="0" u="none" strike="noStrike" baseline="0" dirty="0" smtClean="0">
                <a:latin typeface="CourierNewPSMT"/>
              </a:rPr>
              <a:t>chance of grounding the torch.</a:t>
            </a:r>
          </a:p>
          <a:p>
            <a:r>
              <a:rPr lang="en-US" b="0" i="0" u="none" strike="noStrike" baseline="0" dirty="0" smtClean="0">
                <a:latin typeface="CourierNewPSMT"/>
              </a:rPr>
              <a:t>(6) </a:t>
            </a:r>
            <a:r>
              <a:rPr lang="en-US" b="0" i="1" u="none" strike="noStrike" baseline="0" dirty="0" smtClean="0">
                <a:latin typeface="CourierNewPS-ItalicMT"/>
              </a:rPr>
              <a:t>Hoses</a:t>
            </a:r>
            <a:r>
              <a:rPr lang="en-US" b="0" i="0" u="none" strike="noStrike" baseline="0" dirty="0" smtClean="0">
                <a:latin typeface="CourierNewPSMT"/>
              </a:rPr>
              <a:t>. Three plastic hoses, connected inside the torch handle, carry</a:t>
            </a:r>
          </a:p>
          <a:p>
            <a:r>
              <a:rPr lang="en-US" b="0" i="0" u="none" strike="noStrike" baseline="0" dirty="0" smtClean="0">
                <a:latin typeface="CourierNewPSMT"/>
              </a:rPr>
              <a:t>water and gas, and accommodate the electric power cable. The electric power</a:t>
            </a:r>
          </a:p>
          <a:p>
            <a:r>
              <a:rPr lang="en-US" b="0" i="0" u="none" strike="noStrike" baseline="0" dirty="0" smtClean="0">
                <a:latin typeface="CourierNewPSMT"/>
              </a:rPr>
              <a:t>cable is located inside the water drain line; this allows the cable to stay</a:t>
            </a:r>
          </a:p>
          <a:p>
            <a:r>
              <a:rPr lang="en-US" b="0" i="0" u="none" strike="noStrike" baseline="0" dirty="0" smtClean="0">
                <a:latin typeface="CourierNewPSMT"/>
              </a:rPr>
              <a:t>cool while carrying high amperage current.</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228599"/>
            <a:ext cx="6553200" cy="6186309"/>
          </a:xfrm>
          <a:prstGeom prst="rect">
            <a:avLst/>
          </a:prstGeom>
        </p:spPr>
        <p:txBody>
          <a:bodyPr wrap="square">
            <a:spAutoFit/>
          </a:bodyPr>
          <a:lstStyle/>
          <a:p>
            <a:r>
              <a:rPr lang="en-US" b="0" i="0" u="none" strike="noStrike" baseline="0" dirty="0" smtClean="0">
                <a:latin typeface="CourierNewPSMT"/>
              </a:rPr>
              <a:t>k. </a:t>
            </a:r>
            <a:r>
              <a:rPr lang="en-US" b="0" i="1" u="none" strike="noStrike" baseline="0" dirty="0" smtClean="0">
                <a:latin typeface="CourierNewPS-ItalicMT"/>
              </a:rPr>
              <a:t>Starting the Arc </a:t>
            </a:r>
            <a:r>
              <a:rPr lang="en-US" b="0" i="0" u="none" strike="noStrike" baseline="0" dirty="0" smtClean="0">
                <a:latin typeface="CourierNewPSMT"/>
              </a:rPr>
              <a:t>(figure 8 on the next page).</a:t>
            </a:r>
          </a:p>
          <a:p>
            <a:r>
              <a:rPr lang="en-US" b="0" i="0" u="none" strike="noStrike" baseline="0" dirty="0" smtClean="0">
                <a:latin typeface="CourierNewPSMT"/>
              </a:rPr>
              <a:t>(1) </a:t>
            </a:r>
            <a:r>
              <a:rPr lang="en-US" b="0" i="1" u="none" strike="noStrike" baseline="0" dirty="0" smtClean="0">
                <a:latin typeface="CourierNewPS-ItalicMT"/>
              </a:rPr>
              <a:t>Alternating Current</a:t>
            </a:r>
            <a:r>
              <a:rPr lang="en-US" b="0" i="0" u="none" strike="noStrike" baseline="0" dirty="0" smtClean="0">
                <a:latin typeface="CourierNewPSMT"/>
              </a:rPr>
              <a:t>. When using alternating current, the electrode does not have to touch the workpiece to start the arc. The superimposed high frequency current jumps the gap between the welding electrode and the work, thus establishing a path for the welding current to follow. To strike an arc, first turn on the power supply and hold the torch in a horizontal</a:t>
            </a:r>
          </a:p>
          <a:p>
            <a:r>
              <a:rPr lang="en-US" b="0" i="0" u="none" strike="noStrike" baseline="0" dirty="0" smtClean="0">
                <a:latin typeface="CourierNewPSMT"/>
              </a:rPr>
              <a:t>position about 2 inches above the workpiece or starting block as shown in figure 8, view A. Then quickly swing the end of the torch down toward the workpiece, so that the end of the electrode is about one-eighth of an inch above the plate as shown in figure 8, view B. The arc will then strike.  (On some alternating current welding machines the electrode must momentarily touch the plate, then be withdrawn to one-eighth of an inch before the arc</a:t>
            </a:r>
          </a:p>
          <a:p>
            <a:r>
              <a:rPr lang="en-US" b="0" i="0" u="none" strike="noStrike" baseline="0" dirty="0" smtClean="0">
                <a:latin typeface="CourierNewPSMT"/>
              </a:rPr>
              <a:t>will start.) This downward motion should be made rapidly to provide the</a:t>
            </a:r>
          </a:p>
          <a:p>
            <a:r>
              <a:rPr lang="en-US" b="0" i="0" u="none" strike="noStrike" baseline="0" dirty="0" smtClean="0">
                <a:latin typeface="CourierNewPSMT"/>
              </a:rPr>
              <a:t>maximum amount of gas protection to the weld zone. When welding aluminum,</a:t>
            </a:r>
          </a:p>
          <a:p>
            <a:r>
              <a:rPr lang="en-US" b="0" i="0" u="none" strike="noStrike" baseline="0" dirty="0" smtClean="0">
                <a:latin typeface="CourierNewPSMT"/>
              </a:rPr>
              <a:t>an initial arc is struck on a starting block to heat the electrode. The arc</a:t>
            </a:r>
          </a:p>
          <a:p>
            <a:r>
              <a:rPr lang="en-US" b="0" i="0" u="none" strike="noStrike" baseline="0" dirty="0" smtClean="0">
                <a:latin typeface="CourierNewPSMT"/>
              </a:rPr>
              <a:t>is then broken and reignited in the weld joint.</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2413338"/>
            <a:ext cx="4572000" cy="2031325"/>
          </a:xfrm>
          <a:prstGeom prst="rect">
            <a:avLst/>
          </a:prstGeom>
        </p:spPr>
        <p:txBody>
          <a:bodyPr>
            <a:spAutoFit/>
          </a:bodyPr>
          <a:lstStyle/>
          <a:p>
            <a:r>
              <a:rPr lang="en-US" b="0" i="0" u="none" strike="noStrike" baseline="0" dirty="0" smtClean="0">
                <a:latin typeface="CourierNewPSMT"/>
              </a:rPr>
              <a:t>(2) </a:t>
            </a:r>
            <a:r>
              <a:rPr lang="en-US" b="0" i="1" u="none" strike="noStrike" baseline="0" dirty="0" smtClean="0">
                <a:latin typeface="CourierNewPS-ItalicMT"/>
              </a:rPr>
              <a:t>Direct Current</a:t>
            </a:r>
            <a:r>
              <a:rPr lang="en-US" b="0" i="0" u="none" strike="noStrike" baseline="0" dirty="0" smtClean="0">
                <a:latin typeface="CourierNewPSMT"/>
              </a:rPr>
              <a:t>. When using direct current, the same motion is used</a:t>
            </a:r>
          </a:p>
          <a:p>
            <a:r>
              <a:rPr lang="en-US" b="0" i="0" u="none" strike="noStrike" baseline="0" dirty="0" smtClean="0">
                <a:latin typeface="CourierNewPSMT"/>
              </a:rPr>
              <a:t>for striking the arc as in alternating current. In this case, however, the</a:t>
            </a:r>
          </a:p>
          <a:p>
            <a:r>
              <a:rPr lang="en-US" b="0" i="0" u="none" strike="noStrike" baseline="0" dirty="0" smtClean="0">
                <a:latin typeface="CourierNewPSMT"/>
              </a:rPr>
              <a:t>electrode must touch the workpiece in order for the arc to start. As soon</a:t>
            </a:r>
          </a:p>
          <a:p>
            <a:r>
              <a:rPr lang="en-US" b="0" i="0" u="none" strike="noStrike" baseline="0" dirty="0" smtClean="0">
                <a:latin typeface="CourierNewPSMT"/>
              </a:rPr>
              <a:t>as the arc is struck,</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8413" y="1246188"/>
            <a:ext cx="4067175"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443841"/>
            <a:ext cx="4572000" cy="3970318"/>
          </a:xfrm>
          <a:prstGeom prst="rect">
            <a:avLst/>
          </a:prstGeom>
        </p:spPr>
        <p:txBody>
          <a:bodyPr>
            <a:spAutoFit/>
          </a:bodyPr>
          <a:lstStyle/>
          <a:p>
            <a:r>
              <a:rPr lang="en-US" b="0" i="0" u="none" strike="noStrike" baseline="0" dirty="0" smtClean="0">
                <a:latin typeface="CourierNewPSMT"/>
              </a:rPr>
              <a:t>withdraw the electrode approximately one-eighth of an inch above the</a:t>
            </a:r>
          </a:p>
          <a:p>
            <a:r>
              <a:rPr lang="en-US" b="0" i="0" u="none" strike="noStrike" baseline="0" dirty="0" smtClean="0">
                <a:latin typeface="CourierNewPSMT"/>
              </a:rPr>
              <a:t>workpiece to avoid contaminating the electrode in the molten puddle.</a:t>
            </a:r>
          </a:p>
          <a:p>
            <a:r>
              <a:rPr lang="en-US" b="0" i="0" u="none" strike="noStrike" baseline="0" dirty="0" smtClean="0">
                <a:latin typeface="CourierNewPSMT"/>
              </a:rPr>
              <a:t>l. </a:t>
            </a:r>
            <a:r>
              <a:rPr lang="en-US" b="0" i="1" u="none" strike="noStrike" baseline="0" dirty="0" smtClean="0">
                <a:latin typeface="CourierNewPS-ItalicMT"/>
              </a:rPr>
              <a:t>Welding Technique</a:t>
            </a:r>
            <a:r>
              <a:rPr lang="en-US" b="0" i="0" u="none" strike="noStrike" baseline="0" dirty="0" smtClean="0">
                <a:latin typeface="CourierNewPSMT"/>
              </a:rPr>
              <a:t>.</a:t>
            </a:r>
          </a:p>
          <a:p>
            <a:r>
              <a:rPr lang="en-US" b="0" i="0" u="none" strike="noStrike" baseline="0" dirty="0" smtClean="0">
                <a:latin typeface="CourierNewPSMT"/>
              </a:rPr>
              <a:t>(1) An initial arc can be struck on a starting block to heat the</a:t>
            </a:r>
          </a:p>
          <a:p>
            <a:r>
              <a:rPr lang="en-US" b="0" i="0" u="none" strike="noStrike" baseline="0" dirty="0" smtClean="0">
                <a:latin typeface="CourierNewPSMT"/>
              </a:rPr>
              <a:t>electrode. (The starting block can be a heavy piece of copper or of scrap</a:t>
            </a:r>
          </a:p>
          <a:p>
            <a:r>
              <a:rPr lang="en-US" b="0" i="0" u="none" strike="noStrike" baseline="0" dirty="0" smtClean="0">
                <a:latin typeface="CourierNewPSMT"/>
              </a:rPr>
              <a:t>steel. Do not use a carbon block for starting the arc, as the electrode</a:t>
            </a:r>
          </a:p>
          <a:p>
            <a:r>
              <a:rPr lang="en-US" b="0" i="0" u="none" strike="noStrike" baseline="0" dirty="0" smtClean="0">
                <a:latin typeface="CourierNewPSMT"/>
              </a:rPr>
              <a:t>becomes contaminated causing the arc to wander and become difficult to</a:t>
            </a:r>
          </a:p>
          <a:p>
            <a:r>
              <a:rPr lang="en-US" b="0" i="0" u="none" strike="noStrike" baseline="0" dirty="0" smtClean="0">
                <a:latin typeface="CourierNewPSMT"/>
              </a:rPr>
              <a:t>control.) After</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52399"/>
            <a:ext cx="6553200" cy="6186309"/>
          </a:xfrm>
          <a:prstGeom prst="rect">
            <a:avLst/>
          </a:prstGeom>
        </p:spPr>
        <p:txBody>
          <a:bodyPr wrap="square">
            <a:spAutoFit/>
          </a:bodyPr>
          <a:lstStyle/>
          <a:p>
            <a:r>
              <a:rPr lang="en-US" b="0" i="0" u="none" strike="noStrike" baseline="0" dirty="0" smtClean="0">
                <a:latin typeface="CourierNewPSMT"/>
              </a:rPr>
              <a:t>striking the arc on a starting block, the arc is broken and reignited in the welding joint. This technique reduces the tendency for tungsten inclusions to occur at the start of the weld. When starting to weld with a hot electrode, rapidly move the torch in to the welding position, because the arc tends to strike before the torch is in the proper welding position. To</a:t>
            </a:r>
          </a:p>
          <a:p>
            <a:r>
              <a:rPr lang="en-US" b="0" i="0" u="none" strike="noStrike" baseline="0" dirty="0" smtClean="0">
                <a:latin typeface="CourierNewPSMT"/>
              </a:rPr>
              <a:t>stop the arc, snap the torch quickly back to the horizontal position. This motion must be made rapidly so that the arc will not mar or damage the weld surface or workpiece.</a:t>
            </a:r>
          </a:p>
          <a:p>
            <a:r>
              <a:rPr lang="en-US" b="0" i="0" u="none" strike="noStrike" baseline="0" dirty="0" smtClean="0">
                <a:latin typeface="CourierNewPSMT"/>
              </a:rPr>
              <a:t>(2) Keep the arc short, about the same length as the diameter of the</a:t>
            </a:r>
          </a:p>
          <a:p>
            <a:r>
              <a:rPr lang="en-US" b="0" i="0" u="none" strike="noStrike" baseline="0" dirty="0" smtClean="0">
                <a:latin typeface="CourierNewPSMT"/>
              </a:rPr>
              <a:t>tungsten electrode being used. A short arc is essential to obtaining</a:t>
            </a:r>
          </a:p>
          <a:p>
            <a:r>
              <a:rPr lang="en-US" b="0" i="0" u="none" strike="noStrike" baseline="0" dirty="0" smtClean="0">
                <a:latin typeface="CourierNewPSMT"/>
              </a:rPr>
              <a:t>sufficient penetration of the weld into the base metal. It also prevents</a:t>
            </a:r>
          </a:p>
          <a:p>
            <a:r>
              <a:rPr lang="en-US" b="0" i="0" u="none" strike="noStrike" baseline="0" dirty="0" smtClean="0">
                <a:latin typeface="CourierNewPSMT"/>
              </a:rPr>
              <a:t>undercutting and excessive widening of the weld bead, which result in the</a:t>
            </a:r>
          </a:p>
          <a:p>
            <a:r>
              <a:rPr lang="en-US" b="0" i="0" u="none" strike="noStrike" baseline="0" dirty="0" smtClean="0">
                <a:latin typeface="CourierNewPSMT"/>
              </a:rPr>
              <a:t>loss of penetration control and weld contour. In addition, a short arc</a:t>
            </a:r>
          </a:p>
          <a:p>
            <a:r>
              <a:rPr lang="en-US" b="0" i="0" u="none" strike="noStrike" baseline="0" dirty="0" smtClean="0">
                <a:latin typeface="CourierNewPSMT"/>
              </a:rPr>
              <a:t>ensures that the inert gas completely shields and surrounds the weld as the</a:t>
            </a:r>
          </a:p>
          <a:p>
            <a:r>
              <a:rPr lang="en-US" b="0" i="0" u="none" strike="noStrike" baseline="0" dirty="0" smtClean="0">
                <a:latin typeface="CourierNewPSMT"/>
              </a:rPr>
              <a:t>weld is being formed.</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889844"/>
            <a:ext cx="4572000" cy="5078313"/>
          </a:xfrm>
          <a:prstGeom prst="rect">
            <a:avLst/>
          </a:prstGeom>
        </p:spPr>
        <p:txBody>
          <a:bodyPr>
            <a:spAutoFit/>
          </a:bodyPr>
          <a:lstStyle/>
          <a:p>
            <a:r>
              <a:rPr lang="en-US" b="0" i="0" u="none" strike="noStrike" baseline="0" dirty="0" smtClean="0">
                <a:latin typeface="CourierNewPSMT"/>
              </a:rPr>
              <a:t>3) Establishing and maintaining a suitable weld metal pool is important</a:t>
            </a:r>
          </a:p>
          <a:p>
            <a:r>
              <a:rPr lang="en-US" b="0" i="0" u="none" strike="noStrike" baseline="0" dirty="0" smtClean="0">
                <a:latin typeface="CourierNewPSMT"/>
              </a:rPr>
              <a:t>and welding must not proceed ahead of the puddle. After a molten pool</a:t>
            </a:r>
          </a:p>
          <a:p>
            <a:r>
              <a:rPr lang="en-US" b="0" i="0" u="none" strike="noStrike" baseline="0" dirty="0" smtClean="0">
                <a:latin typeface="CourierNewPSMT"/>
              </a:rPr>
              <a:t>forms, move steadily along the seam with the gun positioned at an angle of</a:t>
            </a:r>
          </a:p>
          <a:p>
            <a:r>
              <a:rPr lang="en-US" b="0" i="0" u="none" strike="noStrike" baseline="0" dirty="0" smtClean="0">
                <a:latin typeface="CourierNewPSMT"/>
              </a:rPr>
              <a:t>between 60° and 90° to the plate; it should be pointed in the direction of</a:t>
            </a:r>
          </a:p>
          <a:p>
            <a:r>
              <a:rPr lang="en-US" b="0" i="0" u="none" strike="noStrike" baseline="0" dirty="0" smtClean="0">
                <a:latin typeface="CourierNewPSMT"/>
              </a:rPr>
              <a:t>the filler rod. Filler rod metal may be added to the front, or leading edge</a:t>
            </a:r>
          </a:p>
          <a:p>
            <a:r>
              <a:rPr lang="en-US" b="0" i="0" u="none" strike="noStrike" baseline="0" dirty="0" smtClean="0">
                <a:latin typeface="CourierNewPSMT"/>
              </a:rPr>
              <a:t>of the pool, but to one side of the center line. Both hands are moved in</a:t>
            </a:r>
          </a:p>
          <a:p>
            <a:r>
              <a:rPr lang="en-US" b="0" i="0" u="none" strike="noStrike" baseline="0" dirty="0" smtClean="0">
                <a:latin typeface="CourierNewPSMT"/>
              </a:rPr>
              <a:t>unison, with a slight backward and forward motion along the joint. The</a:t>
            </a:r>
          </a:p>
          <a:p>
            <a:r>
              <a:rPr lang="en-US" b="0" i="0" u="none" strike="noStrike" baseline="0" dirty="0" smtClean="0">
                <a:latin typeface="CourierNewPSMT"/>
              </a:rPr>
              <a:t>tungsten electrode should not touch the filler rod and the hot end of the</a:t>
            </a:r>
          </a:p>
          <a:p>
            <a:r>
              <a:rPr lang="en-US" b="0" i="0" u="none" strike="noStrike" baseline="0" dirty="0" smtClean="0">
                <a:latin typeface="CourierNewPSMT"/>
              </a:rPr>
              <a:t>filler rod should not be withdrawn from the argon shield</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443841"/>
            <a:ext cx="4572000" cy="3970318"/>
          </a:xfrm>
          <a:prstGeom prst="rect">
            <a:avLst/>
          </a:prstGeom>
        </p:spPr>
        <p:txBody>
          <a:bodyPr>
            <a:spAutoFit/>
          </a:bodyPr>
          <a:lstStyle/>
          <a:p>
            <a:r>
              <a:rPr lang="en-US" dirty="0" smtClean="0"/>
              <a:t>vapors are present should be avoided. In addition, these solvents vaporize</a:t>
            </a:r>
          </a:p>
          <a:p>
            <a:r>
              <a:rPr lang="en-US" dirty="0" smtClean="0"/>
              <a:t>easily, and their prolonged inhalation can be hazardous. Eye, nose, and</a:t>
            </a:r>
          </a:p>
          <a:p>
            <a:r>
              <a:rPr lang="en-US" dirty="0" smtClean="0"/>
              <a:t>throat irritation can result when the welder is exposed to these substances.</a:t>
            </a:r>
          </a:p>
          <a:p>
            <a:r>
              <a:rPr lang="en-US" dirty="0" smtClean="0"/>
              <a:t>Sources of these vapors can be wiping rags, vapor degreasers, or open</a:t>
            </a:r>
          </a:p>
          <a:p>
            <a:r>
              <a:rPr lang="en-US" dirty="0" smtClean="0"/>
              <a:t>containers of the solvent. Decomposition of these solvents can occur even</a:t>
            </a:r>
          </a:p>
          <a:p>
            <a:r>
              <a:rPr lang="en-US" dirty="0" smtClean="0"/>
              <a:t>at a considerable distance from the arc; therefore, these solvents should be</a:t>
            </a:r>
          </a:p>
          <a:p>
            <a:r>
              <a:rPr lang="en-US" dirty="0" smtClean="0"/>
              <a:t>located so that no solvent vapor will reach the welding area.</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889844"/>
            <a:ext cx="4572000" cy="5078313"/>
          </a:xfrm>
          <a:prstGeom prst="rect">
            <a:avLst/>
          </a:prstGeom>
        </p:spPr>
        <p:txBody>
          <a:bodyPr>
            <a:spAutoFit/>
          </a:bodyPr>
          <a:lstStyle/>
          <a:p>
            <a:r>
              <a:rPr lang="en-US" b="0" i="0" u="none" strike="noStrike" baseline="0" dirty="0" smtClean="0">
                <a:latin typeface="CourierNewPSMT"/>
              </a:rPr>
              <a:t>4) Thick sections that require multiple passes to form a suitable bead</a:t>
            </a:r>
          </a:p>
          <a:p>
            <a:r>
              <a:rPr lang="en-US" b="0" i="0" u="none" strike="noStrike" baseline="0" dirty="0" smtClean="0">
                <a:latin typeface="CourierNewPSMT"/>
              </a:rPr>
              <a:t>are best welded with an inert gas shielded arc using a consumable electrode.</a:t>
            </a:r>
          </a:p>
          <a:p>
            <a:r>
              <a:rPr lang="en-US" b="0" i="0" u="none" strike="noStrike" baseline="0" dirty="0" smtClean="0">
                <a:latin typeface="CourierNewPSMT"/>
              </a:rPr>
              <a:t>Sections of moderate thickness, between 1/16 inch and 3/16 inch thick, can</a:t>
            </a:r>
          </a:p>
          <a:p>
            <a:r>
              <a:rPr lang="en-US" b="0" i="0" u="none" strike="noStrike" baseline="0" dirty="0" smtClean="0">
                <a:latin typeface="CourierNewPSMT"/>
              </a:rPr>
              <a:t>be welded by any of the commercial processes available. Resistance spot</a:t>
            </a:r>
          </a:p>
          <a:p>
            <a:r>
              <a:rPr lang="en-US" b="0" i="0" u="none" strike="noStrike" baseline="0" dirty="0" smtClean="0">
                <a:latin typeface="CourierNewPSMT"/>
              </a:rPr>
              <a:t>welding or seam welding is used successfully on metals up to 3/16 inch</a:t>
            </a:r>
          </a:p>
          <a:p>
            <a:r>
              <a:rPr lang="en-US" b="0" i="0" u="none" strike="noStrike" baseline="0" dirty="0" smtClean="0">
                <a:latin typeface="CourierNewPSMT"/>
              </a:rPr>
              <a:t>thick. Metal pieces up to 1/2 inch thick may also be spot welded.</a:t>
            </a:r>
          </a:p>
          <a:p>
            <a:r>
              <a:rPr lang="en-US" b="0" i="0" u="none" strike="noStrike" baseline="0" dirty="0" smtClean="0">
                <a:latin typeface="CourierNewPSMT"/>
              </a:rPr>
              <a:t>(5) When the arc is broken, shrinkage cracks may occur in the weld crater,</a:t>
            </a:r>
          </a:p>
          <a:p>
            <a:r>
              <a:rPr lang="en-US" b="0" i="0" u="none" strike="noStrike" baseline="0" dirty="0" smtClean="0">
                <a:latin typeface="CourierNewPSMT"/>
              </a:rPr>
              <a:t>resulting in a defective weld. This defect can be prevented by: gradually</a:t>
            </a:r>
          </a:p>
          <a:p>
            <a:r>
              <a:rPr lang="en-US" b="0" i="0" u="none" strike="noStrike" baseline="0" dirty="0" smtClean="0">
                <a:latin typeface="CourierNewPSMT"/>
              </a:rPr>
              <a:t>lengthening the arc while adding filler metal to</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751344"/>
            <a:ext cx="4572000" cy="5355312"/>
          </a:xfrm>
          <a:prstGeom prst="rect">
            <a:avLst/>
          </a:prstGeom>
        </p:spPr>
        <p:txBody>
          <a:bodyPr>
            <a:spAutoFit/>
          </a:bodyPr>
          <a:lstStyle/>
          <a:p>
            <a:r>
              <a:rPr lang="en-US" b="0" i="0" u="none" strike="noStrike" baseline="0" dirty="0" smtClean="0">
                <a:latin typeface="CourierNewPSMT"/>
              </a:rPr>
              <a:t>the crater; quickly breaking and </a:t>
            </a:r>
            <a:r>
              <a:rPr lang="en-US" b="0" i="0" u="none" strike="noStrike" baseline="0" dirty="0" err="1" smtClean="0">
                <a:latin typeface="CourierNewPSMT"/>
              </a:rPr>
              <a:t>restriking</a:t>
            </a:r>
            <a:r>
              <a:rPr lang="en-US" b="0" i="0" u="none" strike="noStrike" baseline="0" dirty="0" smtClean="0">
                <a:latin typeface="CourierNewPSMT"/>
              </a:rPr>
              <a:t> the arc several times while</a:t>
            </a:r>
          </a:p>
          <a:p>
            <a:r>
              <a:rPr lang="en-US" b="0" i="0" u="none" strike="noStrike" baseline="0" dirty="0" smtClean="0">
                <a:latin typeface="CourierNewPSMT"/>
              </a:rPr>
              <a:t>adding additional filler metal into the crater; or by using a foot control</a:t>
            </a:r>
          </a:p>
          <a:p>
            <a:r>
              <a:rPr lang="en-US" b="0" i="0" u="none" strike="noStrike" baseline="0" dirty="0" smtClean="0">
                <a:latin typeface="CourierNewPSMT"/>
              </a:rPr>
              <a:t>to reduce the current at the end of the weld. Tacking before welding is</a:t>
            </a:r>
          </a:p>
          <a:p>
            <a:r>
              <a:rPr lang="en-US" b="0" i="0" u="none" strike="noStrike" baseline="0" dirty="0" smtClean="0">
                <a:latin typeface="CourierNewPSMT"/>
              </a:rPr>
              <a:t>helpful in controlling distortion. Tack welds should be of ample size and</a:t>
            </a:r>
          </a:p>
          <a:p>
            <a:r>
              <a:rPr lang="en-US" b="0" i="0" u="none" strike="noStrike" baseline="0" dirty="0" smtClean="0">
                <a:latin typeface="CourierNewPSMT"/>
              </a:rPr>
              <a:t>strength, and should be chipped out or tapered at the ends before welding</a:t>
            </a:r>
          </a:p>
          <a:p>
            <a:r>
              <a:rPr lang="en-US" b="0" i="0" u="none" strike="noStrike" baseline="0" dirty="0" smtClean="0">
                <a:latin typeface="CourierNewPSMT"/>
              </a:rPr>
              <a:t>over.</a:t>
            </a:r>
          </a:p>
          <a:p>
            <a:r>
              <a:rPr lang="en-US" b="0" i="0" u="none" strike="noStrike" baseline="0" dirty="0" smtClean="0">
                <a:latin typeface="CourierNewPSMT"/>
              </a:rPr>
              <a:t>5. Metal Inert Gas Electric Arc Welding</a:t>
            </a:r>
          </a:p>
          <a:p>
            <a:r>
              <a:rPr lang="en-US" b="0" i="0" u="none" strike="noStrike" baseline="0" dirty="0" smtClean="0">
                <a:latin typeface="CourierNewPSMT"/>
              </a:rPr>
              <a:t>a. </a:t>
            </a:r>
            <a:r>
              <a:rPr lang="en-US" b="0" i="1" u="none" strike="noStrike" baseline="0" dirty="0" smtClean="0">
                <a:latin typeface="CourierNewPS-ItalicMT"/>
              </a:rPr>
              <a:t>General</a:t>
            </a:r>
            <a:r>
              <a:rPr lang="en-US" b="0" i="0" u="none" strike="noStrike" baseline="0" dirty="0" smtClean="0">
                <a:latin typeface="CourierNewPSMT"/>
              </a:rPr>
              <a:t>.</a:t>
            </a:r>
          </a:p>
          <a:p>
            <a:r>
              <a:rPr lang="en-US" b="0" i="0" u="none" strike="noStrike" baseline="0" dirty="0" smtClean="0">
                <a:latin typeface="CourierNewPSMT"/>
              </a:rPr>
              <a:t>(1) This welding process is relatively new and only recently has been</a:t>
            </a:r>
          </a:p>
          <a:p>
            <a:r>
              <a:rPr lang="en-US" b="0" i="0" u="none" strike="noStrike" baseline="0" dirty="0" smtClean="0">
                <a:latin typeface="CourierNewPSMT"/>
              </a:rPr>
              <a:t>adopted for use by the U.S. Army in the field. Much use of this welding</a:t>
            </a:r>
          </a:p>
          <a:p>
            <a:r>
              <a:rPr lang="en-US" b="0" i="0" u="none" strike="noStrike" baseline="0" dirty="0" smtClean="0">
                <a:latin typeface="CourierNewPSMT"/>
              </a:rPr>
              <a:t>process will be made in the repair of aluminum hull tracked vehicles.</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997839"/>
            <a:ext cx="4572000" cy="2862322"/>
          </a:xfrm>
          <a:prstGeom prst="rect">
            <a:avLst/>
          </a:prstGeom>
        </p:spPr>
        <p:txBody>
          <a:bodyPr>
            <a:spAutoFit/>
          </a:bodyPr>
          <a:lstStyle/>
          <a:p>
            <a:r>
              <a:rPr lang="en-US" b="0" i="0" u="none" strike="noStrike" baseline="0" dirty="0" smtClean="0">
                <a:latin typeface="CourierNewPSMT"/>
              </a:rPr>
              <a:t>(2) Gas metal-arc (MIG) welding is process in which a consumable, bare</a:t>
            </a:r>
          </a:p>
          <a:p>
            <a:r>
              <a:rPr lang="en-US" b="0" i="0" u="none" strike="noStrike" baseline="0" dirty="0" smtClean="0">
                <a:latin typeface="CourierNewPSMT"/>
              </a:rPr>
              <a:t>wire electrode, is fed into a weld at a controlled rate of speed. A blanket</a:t>
            </a:r>
          </a:p>
          <a:p>
            <a:r>
              <a:rPr lang="en-US" b="0" i="0" u="none" strike="noStrike" baseline="0" dirty="0" smtClean="0">
                <a:latin typeface="CourierNewPSMT"/>
              </a:rPr>
              <a:t>of inert gas (argon, helium, or a mixture of the two as used in TIG welding)</a:t>
            </a:r>
          </a:p>
          <a:p>
            <a:r>
              <a:rPr lang="en-US" b="0" i="0" u="none" strike="noStrike" baseline="0" dirty="0" smtClean="0">
                <a:latin typeface="CourierNewPSMT"/>
              </a:rPr>
              <a:t>shields the weld zone from contamination. This process produces high welds</a:t>
            </a:r>
          </a:p>
          <a:p>
            <a:r>
              <a:rPr lang="en-US" b="0" i="0" u="none" strike="noStrike" baseline="0" dirty="0" smtClean="0">
                <a:latin typeface="CourierNewPSMT"/>
              </a:rPr>
              <a:t>without the use of fluxes or the necessity of post cleaning the weld</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751344"/>
            <a:ext cx="4572000" cy="5355312"/>
          </a:xfrm>
          <a:prstGeom prst="rect">
            <a:avLst/>
          </a:prstGeom>
        </p:spPr>
        <p:txBody>
          <a:bodyPr>
            <a:spAutoFit/>
          </a:bodyPr>
          <a:lstStyle/>
          <a:p>
            <a:r>
              <a:rPr lang="en-US" b="0" i="0" u="none" strike="noStrike" baseline="0" dirty="0" smtClean="0">
                <a:latin typeface="CourierNewPSMT"/>
              </a:rPr>
              <a:t>(3) The MIG welding unit is designed for manual welding with small</a:t>
            </a:r>
          </a:p>
          <a:p>
            <a:r>
              <a:rPr lang="en-US" b="0" i="0" u="none" strike="noStrike" baseline="0" dirty="0" smtClean="0">
                <a:latin typeface="CourierNewPSMT"/>
              </a:rPr>
              <a:t>diameter wire electrodes using a spool-on-gun torch as shown in figure 9 on</a:t>
            </a:r>
          </a:p>
          <a:p>
            <a:r>
              <a:rPr lang="en-US" b="0" i="0" u="none" strike="noStrike" baseline="0" dirty="0" smtClean="0">
                <a:latin typeface="CourierNewPSMT"/>
              </a:rPr>
              <a:t>the following page. (There are MIG welding systems that have the spool</a:t>
            </a:r>
          </a:p>
          <a:p>
            <a:r>
              <a:rPr lang="en-US" b="0" i="0" u="none" strike="noStrike" baseline="0" dirty="0" smtClean="0">
                <a:latin typeface="CourierNewPSMT"/>
              </a:rPr>
              <a:t>located away from the torch gun, but the principle of operation is the same</a:t>
            </a:r>
          </a:p>
          <a:p>
            <a:r>
              <a:rPr lang="en-US" b="0" i="0" u="none" strike="noStrike" baseline="0" dirty="0" smtClean="0">
                <a:latin typeface="CourierNewPSMT"/>
              </a:rPr>
              <a:t>as for the type system discussed here.) The complete system consisting of</a:t>
            </a:r>
          </a:p>
          <a:p>
            <a:r>
              <a:rPr lang="en-US" b="0" i="0" u="none" strike="noStrike" baseline="0" dirty="0" smtClean="0">
                <a:latin typeface="CourierNewPSMT"/>
              </a:rPr>
              <a:t>the torch, a voltage control box, and a welding contactor are shown in</a:t>
            </a:r>
          </a:p>
          <a:p>
            <a:r>
              <a:rPr lang="en-US" b="0" i="0" u="none" strike="noStrike" baseline="0" dirty="0" smtClean="0">
                <a:latin typeface="CourierNewPSMT"/>
              </a:rPr>
              <a:t>figure 10 on page 29. The torch handle contains a complete motor and gear</a:t>
            </a:r>
          </a:p>
          <a:p>
            <a:r>
              <a:rPr lang="en-US" b="0" i="0" u="none" strike="noStrike" baseline="0" dirty="0" smtClean="0">
                <a:latin typeface="CourierNewPSMT"/>
              </a:rPr>
              <a:t>reduction unit that pulls the welding wire electrode from a 4 inch diameter</a:t>
            </a:r>
          </a:p>
          <a:p>
            <a:r>
              <a:rPr lang="en-US" b="0" i="0" u="none" strike="noStrike" baseline="0" dirty="0" smtClean="0">
                <a:latin typeface="CourierNewPSMT"/>
              </a:rPr>
              <a:t>spool containing one pound of wire electrode mounted in the rear of the</a:t>
            </a:r>
          </a:p>
          <a:p>
            <a:r>
              <a:rPr lang="en-US" b="0" i="0" u="none" strike="noStrike" baseline="0" dirty="0" smtClean="0">
                <a:latin typeface="CourierNewPSMT"/>
              </a:rPr>
              <a:t>torch.</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859340"/>
            <a:ext cx="4572000" cy="3139321"/>
          </a:xfrm>
          <a:prstGeom prst="rect">
            <a:avLst/>
          </a:prstGeom>
        </p:spPr>
        <p:txBody>
          <a:bodyPr>
            <a:spAutoFit/>
          </a:bodyPr>
          <a:lstStyle/>
          <a:p>
            <a:r>
              <a:rPr lang="en-US" b="0" i="0" u="none" strike="noStrike" baseline="0" dirty="0" smtClean="0">
                <a:latin typeface="CourierNewPSMT"/>
              </a:rPr>
              <a:t>(4) Three basic sizes of wire electrode may be used: 3/32 inch; 3/64 inch;</a:t>
            </a:r>
          </a:p>
          <a:p>
            <a:r>
              <a:rPr lang="en-US" b="0" i="0" u="none" strike="noStrike" baseline="0" dirty="0" smtClean="0">
                <a:latin typeface="CourierNewPSMT"/>
              </a:rPr>
              <a:t>and 1/16 inch. Any type of metal may be welded, provided the welding wire</a:t>
            </a:r>
          </a:p>
          <a:p>
            <a:r>
              <a:rPr lang="en-US" b="0" i="0" u="none" strike="noStrike" baseline="0" dirty="0" smtClean="0">
                <a:latin typeface="CourierNewPSMT"/>
              </a:rPr>
              <a:t>electrode is of the same composition as the base metal.</a:t>
            </a:r>
          </a:p>
          <a:p>
            <a:r>
              <a:rPr lang="en-US" b="0" i="0" u="none" strike="noStrike" baseline="0" dirty="0" smtClean="0">
                <a:latin typeface="CourierNewPSMT"/>
              </a:rPr>
              <a:t>(5) The unit is designed for use with an ac-dc conventional, </a:t>
            </a:r>
            <a:r>
              <a:rPr lang="en-US" b="0" i="0" u="none" strike="noStrike" baseline="0" dirty="0" err="1" smtClean="0">
                <a:latin typeface="CourierNewPSMT"/>
              </a:rPr>
              <a:t>constantcurrent</a:t>
            </a:r>
            <a:endParaRPr lang="en-US" b="0" i="0" u="none" strike="noStrike" baseline="0" dirty="0" smtClean="0">
              <a:latin typeface="CourierNewPSMT"/>
            </a:endParaRPr>
          </a:p>
          <a:p>
            <a:r>
              <a:rPr lang="en-US" b="0" i="0" u="none" strike="noStrike" baseline="0" dirty="0" smtClean="0">
                <a:latin typeface="CourierNewPSMT"/>
              </a:rPr>
              <a:t>type welding power supply. This means that the gasoline engine</a:t>
            </a:r>
          </a:p>
          <a:p>
            <a:r>
              <a:rPr lang="en-US" b="0" i="0" u="none" strike="noStrike" baseline="0" dirty="0" smtClean="0">
                <a:latin typeface="CourierNewPSMT"/>
              </a:rPr>
              <a:t>driven</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1508125"/>
            <a:ext cx="4295775"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751344"/>
            <a:ext cx="4572000" cy="5355312"/>
          </a:xfrm>
          <a:prstGeom prst="rect">
            <a:avLst/>
          </a:prstGeom>
        </p:spPr>
        <p:txBody>
          <a:bodyPr>
            <a:spAutoFit/>
          </a:bodyPr>
          <a:lstStyle/>
          <a:p>
            <a:r>
              <a:rPr lang="en-US" b="0" i="0" u="none" strike="noStrike" baseline="0" dirty="0" smtClean="0">
                <a:latin typeface="CourierNewPSMT"/>
              </a:rPr>
              <a:t>arc welding machines issued to field units may be used as a power source and</a:t>
            </a:r>
          </a:p>
          <a:p>
            <a:r>
              <a:rPr lang="en-US" b="0" i="0" u="none" strike="noStrike" baseline="0" dirty="0" smtClean="0">
                <a:latin typeface="CourierNewPSMT"/>
              </a:rPr>
              <a:t>a welding source.</a:t>
            </a:r>
          </a:p>
          <a:p>
            <a:r>
              <a:rPr lang="en-US" b="0" i="0" u="none" strike="noStrike" baseline="0" dirty="0" smtClean="0">
                <a:latin typeface="CourierNewPSMT"/>
              </a:rPr>
              <a:t>b. </a:t>
            </a:r>
            <a:r>
              <a:rPr lang="en-US" b="0" i="1" u="none" strike="noStrike" baseline="0" dirty="0" smtClean="0">
                <a:latin typeface="CourierNewPS-ItalicMT"/>
              </a:rPr>
              <a:t>MIG Welding Equipment Components</a:t>
            </a:r>
            <a:r>
              <a:rPr lang="en-US" b="0" i="0" u="none" strike="noStrike" baseline="0" dirty="0" smtClean="0">
                <a:latin typeface="CourierNewPSMT"/>
              </a:rPr>
              <a:t>.</a:t>
            </a:r>
          </a:p>
          <a:p>
            <a:r>
              <a:rPr lang="en-US" b="0" i="0" u="none" strike="noStrike" baseline="0" dirty="0" smtClean="0">
                <a:latin typeface="CourierNewPSMT"/>
              </a:rPr>
              <a:t>(1) </a:t>
            </a:r>
            <a:r>
              <a:rPr lang="en-US" b="0" i="1" u="none" strike="noStrike" baseline="0" dirty="0" smtClean="0">
                <a:latin typeface="CourierNewPS-ItalicMT"/>
              </a:rPr>
              <a:t>Contact Tube</a:t>
            </a:r>
            <a:r>
              <a:rPr lang="en-US" b="0" i="0" u="none" strike="noStrike" baseline="0" dirty="0" smtClean="0">
                <a:latin typeface="CourierNewPSMT"/>
              </a:rPr>
              <a:t>. This tube is made of copper with a hole 0.01 to 0.02</a:t>
            </a:r>
          </a:p>
          <a:p>
            <a:r>
              <a:rPr lang="en-US" b="0" i="0" u="none" strike="noStrike" baseline="0" dirty="0" smtClean="0">
                <a:latin typeface="CourierNewPSMT"/>
              </a:rPr>
              <a:t>inch larger than the electrode. The contact tube and guide bushings must be</a:t>
            </a:r>
          </a:p>
          <a:p>
            <a:r>
              <a:rPr lang="en-US" b="0" i="0" u="none" strike="noStrike" baseline="0" dirty="0" smtClean="0">
                <a:latin typeface="CourierNewPSMT"/>
              </a:rPr>
              <a:t>changed when changing the size of the electrode. Electric power is</a:t>
            </a:r>
          </a:p>
          <a:p>
            <a:r>
              <a:rPr lang="en-US" b="0" i="0" u="none" strike="noStrike" baseline="0" dirty="0" smtClean="0">
                <a:latin typeface="CourierNewPSMT"/>
              </a:rPr>
              <a:t>transmitted through the contact tube to the electrode. An insulated</a:t>
            </a:r>
          </a:p>
          <a:p>
            <a:r>
              <a:rPr lang="en-US" b="0" i="0" u="none" strike="noStrike" baseline="0" dirty="0" err="1" smtClean="0">
                <a:latin typeface="CourierNewPSMT"/>
              </a:rPr>
              <a:t>lockscrew</a:t>
            </a:r>
            <a:r>
              <a:rPr lang="en-US" b="0" i="0" u="none" strike="noStrike" baseline="0" dirty="0" smtClean="0">
                <a:latin typeface="CourierNewPSMT"/>
              </a:rPr>
              <a:t> secures the contact tube in the torch.</a:t>
            </a:r>
          </a:p>
          <a:p>
            <a:r>
              <a:rPr lang="en-US" b="0" i="0" u="none" strike="noStrike" baseline="0" dirty="0" smtClean="0">
                <a:latin typeface="CourierNewPSMT"/>
              </a:rPr>
              <a:t>(2) </a:t>
            </a:r>
            <a:r>
              <a:rPr lang="en-US" b="0" i="1" u="none" strike="noStrike" baseline="0" dirty="0" smtClean="0">
                <a:latin typeface="CourierNewPS-ItalicMT"/>
              </a:rPr>
              <a:t>Nozzle and Holder</a:t>
            </a:r>
            <a:r>
              <a:rPr lang="en-US" b="0" i="0" u="none" strike="noStrike" baseline="0" dirty="0" smtClean="0">
                <a:latin typeface="CourierNewPSMT"/>
              </a:rPr>
              <a:t>. The nozzle is made of copper to dissipate heat and</a:t>
            </a:r>
          </a:p>
          <a:p>
            <a:r>
              <a:rPr lang="en-US" b="0" i="0" u="none" strike="noStrike" baseline="0" dirty="0" smtClean="0">
                <a:latin typeface="CourierNewPSMT"/>
              </a:rPr>
              <a:t>chrome-plated to reflect the heat. The holder is made of stainless steel</a:t>
            </a:r>
          </a:p>
          <a:p>
            <a:r>
              <a:rPr lang="en-US" b="0" i="0" u="none" strike="noStrike" baseline="0" dirty="0" smtClean="0">
                <a:latin typeface="CourierNewPSMT"/>
              </a:rPr>
              <a:t>and is connected to an insulating material</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443841"/>
            <a:ext cx="4572000" cy="3970318"/>
          </a:xfrm>
          <a:prstGeom prst="rect">
            <a:avLst/>
          </a:prstGeom>
        </p:spPr>
        <p:txBody>
          <a:bodyPr>
            <a:spAutoFit/>
          </a:bodyPr>
          <a:lstStyle/>
          <a:p>
            <a:r>
              <a:rPr lang="en-US" b="0" i="0" u="none" strike="noStrike" baseline="0" dirty="0" smtClean="0">
                <a:latin typeface="CourierNewPSMT"/>
              </a:rPr>
              <a:t>which prevents an arc from being drawn between the nozzle and ground in case</a:t>
            </a:r>
          </a:p>
          <a:p>
            <a:r>
              <a:rPr lang="en-US" b="0" i="0" u="none" strike="noStrike" baseline="0" dirty="0" smtClean="0">
                <a:latin typeface="CourierNewPSMT"/>
              </a:rPr>
              <a:t>the gun comes in contact with the work.</a:t>
            </a:r>
          </a:p>
          <a:p>
            <a:r>
              <a:rPr lang="en-US" b="0" i="0" u="none" strike="noStrike" baseline="0" dirty="0" smtClean="0">
                <a:latin typeface="CourierNewPSMT"/>
              </a:rPr>
              <a:t>(3) </a:t>
            </a:r>
            <a:r>
              <a:rPr lang="en-US" b="0" i="1" u="none" strike="noStrike" baseline="0" dirty="0" smtClean="0">
                <a:latin typeface="CourierNewPS-ItalicMT"/>
              </a:rPr>
              <a:t>Inlet and Outlet Guide Bushings</a:t>
            </a:r>
            <a:r>
              <a:rPr lang="en-US" b="0" i="0" u="none" strike="noStrike" baseline="0" dirty="0" smtClean="0">
                <a:latin typeface="CourierNewPSMT"/>
              </a:rPr>
              <a:t>. The bushings are made of nylon for</a:t>
            </a:r>
          </a:p>
          <a:p>
            <a:r>
              <a:rPr lang="en-US" b="0" i="0" u="none" strike="noStrike" baseline="0" dirty="0" smtClean="0">
                <a:latin typeface="CourierNewPSMT"/>
              </a:rPr>
              <a:t>longer wear. They must be changed to suit the wire electrode size when the</a:t>
            </a:r>
          </a:p>
          <a:p>
            <a:r>
              <a:rPr lang="en-US" b="0" i="0" u="none" strike="noStrike" baseline="0" dirty="0" smtClean="0">
                <a:latin typeface="CourierNewPSMT"/>
              </a:rPr>
              <a:t>electrode size is changed.</a:t>
            </a:r>
          </a:p>
          <a:p>
            <a:r>
              <a:rPr lang="en-US" b="0" i="0" u="none" strike="noStrike" baseline="0" dirty="0" smtClean="0">
                <a:latin typeface="CourierNewPSMT"/>
              </a:rPr>
              <a:t>(4) </a:t>
            </a:r>
            <a:r>
              <a:rPr lang="en-US" b="0" i="1" u="none" strike="noStrike" baseline="0" dirty="0" smtClean="0">
                <a:latin typeface="CourierNewPS-ItalicMT"/>
              </a:rPr>
              <a:t>Pressure Roll Assembly</a:t>
            </a:r>
            <a:r>
              <a:rPr lang="en-US" b="0" i="0" u="none" strike="noStrike" baseline="0" dirty="0" smtClean="0">
                <a:latin typeface="CourierNewPSMT"/>
              </a:rPr>
              <a:t>. This is a smooth roller, under spring</a:t>
            </a:r>
          </a:p>
          <a:p>
            <a:r>
              <a:rPr lang="en-US" b="0" i="0" u="none" strike="noStrike" baseline="0" dirty="0" smtClean="0">
                <a:latin typeface="CourierNewPSMT"/>
              </a:rPr>
              <a:t>tension, which pushes the wire electrode against the feed and allows the</a:t>
            </a:r>
          </a:p>
          <a:p>
            <a:r>
              <a:rPr lang="en-US" b="0" i="0" u="none" strike="noStrike" baseline="0" dirty="0" smtClean="0">
                <a:latin typeface="CourierNewPSMT"/>
              </a:rPr>
              <a:t>wire to be pulled from the spool. A thumbscrew applies tension as required</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443841"/>
            <a:ext cx="4572000" cy="3970318"/>
          </a:xfrm>
          <a:prstGeom prst="rect">
            <a:avLst/>
          </a:prstGeom>
        </p:spPr>
        <p:txBody>
          <a:bodyPr>
            <a:spAutoFit/>
          </a:bodyPr>
          <a:lstStyle/>
          <a:p>
            <a:r>
              <a:rPr lang="en-US" b="0" i="0" u="none" strike="noStrike" baseline="0" dirty="0" smtClean="0">
                <a:latin typeface="CourierNewPSMT"/>
              </a:rPr>
              <a:t>(5) </a:t>
            </a:r>
            <a:r>
              <a:rPr lang="en-US" b="0" i="1" u="none" strike="noStrike" baseline="0" dirty="0" smtClean="0">
                <a:latin typeface="CourierNewPS-ItalicMT"/>
              </a:rPr>
              <a:t>Motor</a:t>
            </a:r>
            <a:r>
              <a:rPr lang="en-US" b="0" i="0" u="none" strike="noStrike" baseline="0" dirty="0" smtClean="0">
                <a:latin typeface="CourierNewPSMT"/>
              </a:rPr>
              <a:t>. When the inch button is depressed, the current for running</a:t>
            </a:r>
          </a:p>
          <a:p>
            <a:r>
              <a:rPr lang="en-US" b="0" i="0" u="none" strike="noStrike" baseline="0" dirty="0" smtClean="0">
                <a:latin typeface="CourierNewPSMT"/>
              </a:rPr>
              <a:t>the motor comes from the 110 volt ac-dc source, and the motor pulls the wire</a:t>
            </a:r>
          </a:p>
          <a:p>
            <a:r>
              <a:rPr lang="en-US" b="0" i="0" u="none" strike="noStrike" baseline="0" dirty="0" smtClean="0">
                <a:latin typeface="CourierNewPSMT"/>
              </a:rPr>
              <a:t>electrode from the spool at the required rate of feed. The current for this</a:t>
            </a:r>
          </a:p>
          <a:p>
            <a:r>
              <a:rPr lang="en-US" b="0" i="0" u="none" strike="noStrike" baseline="0" dirty="0" smtClean="0">
                <a:latin typeface="CourierNewPSMT"/>
              </a:rPr>
              <a:t>motor is supplied by the welding generator.</a:t>
            </a:r>
          </a:p>
          <a:p>
            <a:r>
              <a:rPr lang="en-US" b="0" i="0" u="none" strike="noStrike" baseline="0" dirty="0" smtClean="0">
                <a:latin typeface="CourierNewPSMT"/>
              </a:rPr>
              <a:t>(6) </a:t>
            </a:r>
            <a:r>
              <a:rPr lang="en-US" b="0" i="1" u="none" strike="noStrike" baseline="0" dirty="0" smtClean="0">
                <a:latin typeface="CourierNewPS-ItalicMT"/>
              </a:rPr>
              <a:t>Spool Enclosure Assembly</a:t>
            </a:r>
            <a:r>
              <a:rPr lang="en-US" b="0" i="0" u="none" strike="noStrike" baseline="0" dirty="0" smtClean="0">
                <a:latin typeface="CourierNewPSMT"/>
              </a:rPr>
              <a:t>. This assembly is made of plastic which</a:t>
            </a:r>
          </a:p>
          <a:p>
            <a:r>
              <a:rPr lang="en-US" b="0" i="0" u="none" strike="noStrike" baseline="0" dirty="0" smtClean="0">
                <a:latin typeface="CourierNewPSMT"/>
              </a:rPr>
              <a:t>prevents arc spatter from jamming the wire electrode on the spool. A small</a:t>
            </a:r>
          </a:p>
          <a:p>
            <a:r>
              <a:rPr lang="en-US" b="0" i="0" u="none" strike="noStrike" baseline="0" dirty="0" smtClean="0">
                <a:latin typeface="CourierNewPSMT"/>
              </a:rPr>
              <a:t>window allows the operator to visually check the amount of wire electrode</a:t>
            </a:r>
          </a:p>
          <a:p>
            <a:r>
              <a:rPr lang="en-US" b="0" i="0" u="none" strike="noStrike" baseline="0" dirty="0" smtClean="0">
                <a:latin typeface="CourierNewPSMT"/>
              </a:rPr>
              <a:t>remaining on the spool</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474345"/>
            <a:ext cx="4572000" cy="5909310"/>
          </a:xfrm>
          <a:prstGeom prst="rect">
            <a:avLst/>
          </a:prstGeom>
        </p:spPr>
        <p:txBody>
          <a:bodyPr>
            <a:spAutoFit/>
          </a:bodyPr>
          <a:lstStyle/>
          <a:p>
            <a:r>
              <a:rPr lang="en-US" b="1" i="0" u="none" strike="noStrike" baseline="0" dirty="0" smtClean="0">
                <a:latin typeface="CourierNewPS-BoldMT"/>
              </a:rPr>
              <a:t>NOTE</a:t>
            </a:r>
          </a:p>
          <a:p>
            <a:r>
              <a:rPr lang="en-US" b="0" i="0" u="none" strike="noStrike" baseline="0" dirty="0" smtClean="0">
                <a:latin typeface="CourierNewPSMT"/>
              </a:rPr>
              <a:t>If for any reason the wire electrode stops feeding, a</a:t>
            </a:r>
          </a:p>
          <a:p>
            <a:r>
              <a:rPr lang="en-US" b="0" i="0" u="none" strike="noStrike" baseline="0" dirty="0" smtClean="0">
                <a:latin typeface="CourierNewPSMT"/>
              </a:rPr>
              <a:t>burn-back will result. With the trigger depressed,</a:t>
            </a:r>
          </a:p>
          <a:p>
            <a:r>
              <a:rPr lang="en-US" b="0" i="0" u="none" strike="noStrike" baseline="0" dirty="0" smtClean="0">
                <a:latin typeface="CourierNewPSMT"/>
              </a:rPr>
              <a:t>the welding contactor is closed, thereby allowing the</a:t>
            </a:r>
          </a:p>
          <a:p>
            <a:r>
              <a:rPr lang="en-US" b="0" i="0" u="none" strike="noStrike" baseline="0" dirty="0" smtClean="0">
                <a:latin typeface="CourierNewPSMT"/>
              </a:rPr>
              <a:t>welding current to flow through the contact tube. As</a:t>
            </a:r>
          </a:p>
          <a:p>
            <a:r>
              <a:rPr lang="en-US" b="0" i="0" u="none" strike="noStrike" baseline="0" dirty="0" smtClean="0">
                <a:latin typeface="CourierNewPSMT"/>
              </a:rPr>
              <a:t>long as the wire electrode advances through the tube,</a:t>
            </a:r>
          </a:p>
          <a:p>
            <a:r>
              <a:rPr lang="en-US" b="0" i="0" u="none" strike="noStrike" baseline="0" dirty="0" smtClean="0">
                <a:latin typeface="CourierNewPSMT"/>
              </a:rPr>
              <a:t>an arc will be drawn at the end of the wire electrode.</a:t>
            </a:r>
          </a:p>
          <a:p>
            <a:r>
              <a:rPr lang="en-US" b="0" i="0" u="none" strike="noStrike" baseline="0" dirty="0" smtClean="0">
                <a:latin typeface="CourierNewPSMT"/>
              </a:rPr>
              <a:t>However, should the wire electrode stop feeding while</a:t>
            </a:r>
          </a:p>
          <a:p>
            <a:r>
              <a:rPr lang="en-US" b="0" i="0" u="none" strike="noStrike" baseline="0" dirty="0" smtClean="0">
                <a:latin typeface="CourierNewPSMT"/>
              </a:rPr>
              <a:t>the trigger is still being depressed, the arc will</a:t>
            </a:r>
          </a:p>
          <a:p>
            <a:r>
              <a:rPr lang="en-US" b="0" i="0" u="none" strike="noStrike" baseline="0" dirty="0" smtClean="0">
                <a:latin typeface="CourierNewPSMT"/>
              </a:rPr>
              <a:t>then form at the end of the contact tube, causing it</a:t>
            </a:r>
          </a:p>
          <a:p>
            <a:r>
              <a:rPr lang="en-US" b="0" i="0" u="none" strike="noStrike" baseline="0" dirty="0" smtClean="0">
                <a:latin typeface="CourierNewPSMT"/>
              </a:rPr>
              <a:t>to melt off. This last action is called burn-back</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612845"/>
            <a:ext cx="4572000" cy="5632311"/>
          </a:xfrm>
          <a:prstGeom prst="rect">
            <a:avLst/>
          </a:prstGeom>
        </p:spPr>
        <p:txBody>
          <a:bodyPr>
            <a:spAutoFit/>
          </a:bodyPr>
          <a:lstStyle/>
          <a:p>
            <a:r>
              <a:rPr lang="en-US" dirty="0" smtClean="0"/>
              <a:t>f. Radiant Energy.</a:t>
            </a:r>
          </a:p>
          <a:p>
            <a:r>
              <a:rPr lang="en-US" dirty="0" smtClean="0"/>
              <a:t>(1) Effects on the Eyes and Face. The arc welding arc, as well as</a:t>
            </a:r>
          </a:p>
          <a:p>
            <a:r>
              <a:rPr lang="en-US" dirty="0" smtClean="0"/>
              <a:t>oxyacetylene gas flames, produce ultraviolet and infrared rays which have a</a:t>
            </a:r>
          </a:p>
          <a:p>
            <a:r>
              <a:rPr lang="en-US" dirty="0" smtClean="0"/>
              <a:t>harmful effect on the eyes and skin if continuously or repeatedly exposed.</a:t>
            </a:r>
          </a:p>
          <a:p>
            <a:r>
              <a:rPr lang="en-US" dirty="0" smtClean="0"/>
              <a:t>The usual effect of ultraviolet radiation is to sunburn the surface of the</a:t>
            </a:r>
          </a:p>
          <a:p>
            <a:r>
              <a:rPr lang="en-US" dirty="0" smtClean="0"/>
              <a:t>eye, which is painful and disabling. Ultraviolet radiation may also produce</a:t>
            </a:r>
          </a:p>
          <a:p>
            <a:r>
              <a:rPr lang="en-US" dirty="0" smtClean="0"/>
              <a:t>the same effects on the skin as a severe sunburn. The production and</a:t>
            </a:r>
          </a:p>
          <a:p>
            <a:r>
              <a:rPr lang="en-US" dirty="0" smtClean="0"/>
              <a:t>intensity of this radiation doubles, in comparison to shielded metal arc,</a:t>
            </a:r>
          </a:p>
          <a:p>
            <a:r>
              <a:rPr lang="en-US" dirty="0" smtClean="0"/>
              <a:t>when gas-shielded arc welding is performed. Therefore, a protective helmet</a:t>
            </a:r>
          </a:p>
          <a:p>
            <a:r>
              <a:rPr lang="en-US" dirty="0" smtClean="0"/>
              <a:t>with a filter lens should be used for the welding methods and base metal</a:t>
            </a:r>
          </a:p>
          <a:p>
            <a:r>
              <a:rPr lang="en-US" dirty="0" smtClean="0"/>
              <a:t>specified below:</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2413338"/>
            <a:ext cx="4572000" cy="2031325"/>
          </a:xfrm>
          <a:prstGeom prst="rect">
            <a:avLst/>
          </a:prstGeom>
        </p:spPr>
        <p:txBody>
          <a:bodyPr>
            <a:spAutoFit/>
          </a:bodyPr>
          <a:lstStyle/>
          <a:p>
            <a:r>
              <a:rPr lang="en-US" b="0" i="0" u="none" strike="noStrike" baseline="0" dirty="0" smtClean="0">
                <a:latin typeface="CourierNewPSMT"/>
              </a:rPr>
              <a:t>7) </a:t>
            </a:r>
            <a:r>
              <a:rPr lang="en-US" b="0" i="1" u="none" strike="noStrike" baseline="0" dirty="0" smtClean="0">
                <a:latin typeface="CourierNewPS-ItalicMT"/>
              </a:rPr>
              <a:t>Welding Contactor</a:t>
            </a:r>
            <a:r>
              <a:rPr lang="en-US" b="0" i="0" u="none" strike="noStrike" baseline="0" dirty="0" smtClean="0">
                <a:latin typeface="CourierNewPSMT"/>
              </a:rPr>
              <a:t>. The positive cable from the dc welding generator</a:t>
            </a:r>
          </a:p>
          <a:p>
            <a:r>
              <a:rPr lang="en-US" b="0" i="0" u="none" strike="noStrike" baseline="0" dirty="0" smtClean="0">
                <a:latin typeface="CourierNewPSMT"/>
              </a:rPr>
              <a:t>is connected to a cable coming out of the welding contactor, and the ground</a:t>
            </a:r>
          </a:p>
          <a:p>
            <a:r>
              <a:rPr lang="en-US" b="0" i="0" u="none" strike="noStrike" baseline="0" dirty="0" smtClean="0">
                <a:latin typeface="CourierNewPSMT"/>
              </a:rPr>
              <a:t>cable is connected to the workpiece. The electrode cable and the welding</a:t>
            </a:r>
          </a:p>
          <a:p>
            <a:r>
              <a:rPr lang="en-US" b="0" i="0" u="none" strike="noStrike" baseline="0" dirty="0" smtClean="0">
                <a:latin typeface="CourierNewPSMT"/>
              </a:rPr>
              <a:t>contactor cable are connected</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028343"/>
            <a:ext cx="4572000" cy="4801314"/>
          </a:xfrm>
          <a:prstGeom prst="rect">
            <a:avLst/>
          </a:prstGeom>
        </p:spPr>
        <p:txBody>
          <a:bodyPr>
            <a:spAutoFit/>
          </a:bodyPr>
          <a:lstStyle/>
          <a:p>
            <a:r>
              <a:rPr lang="en-US" b="0" i="0" u="none" strike="noStrike" baseline="0" dirty="0" smtClean="0">
                <a:latin typeface="CourierNewPSMT"/>
              </a:rPr>
              <a:t>between the welding contactor and the voltage control box. The electrode</a:t>
            </a:r>
          </a:p>
          <a:p>
            <a:r>
              <a:rPr lang="en-US" b="0" i="0" u="none" strike="noStrike" baseline="0" dirty="0" smtClean="0">
                <a:latin typeface="CourierNewPSMT"/>
              </a:rPr>
              <a:t>cable enters through the welding current relay and connects into the argon</a:t>
            </a:r>
          </a:p>
          <a:p>
            <a:r>
              <a:rPr lang="en-US" b="0" i="0" u="none" strike="noStrike" baseline="0" dirty="0" smtClean="0">
                <a:latin typeface="CourierNewPSMT"/>
              </a:rPr>
              <a:t>supply line. Both then go out of the voltage control box and into the torch</a:t>
            </a:r>
          </a:p>
          <a:p>
            <a:r>
              <a:rPr lang="en-US" b="0" i="0" u="none" strike="noStrike" baseline="0" dirty="0" smtClean="0">
                <a:latin typeface="CourierNewPSMT"/>
              </a:rPr>
              <a:t>as one line.</a:t>
            </a:r>
          </a:p>
          <a:p>
            <a:r>
              <a:rPr lang="en-US" b="0" i="0" u="none" strike="noStrike" baseline="0" dirty="0" smtClean="0">
                <a:latin typeface="CourierNewPSMT"/>
              </a:rPr>
              <a:t>(8) </a:t>
            </a:r>
            <a:r>
              <a:rPr lang="en-US" b="0" i="1" u="none" strike="noStrike" baseline="0" dirty="0" smtClean="0">
                <a:latin typeface="CourierNewPS-ItalicMT"/>
              </a:rPr>
              <a:t>Argon Gas Hose</a:t>
            </a:r>
            <a:r>
              <a:rPr lang="en-US" b="0" i="0" u="none" strike="noStrike" baseline="0" dirty="0" smtClean="0">
                <a:latin typeface="CourierNewPSMT"/>
              </a:rPr>
              <a:t>. This hose is connected from the voltage control box</a:t>
            </a:r>
          </a:p>
          <a:p>
            <a:r>
              <a:rPr lang="en-US" b="0" i="0" u="none" strike="noStrike" baseline="0" dirty="0" smtClean="0">
                <a:latin typeface="CourierNewPSMT"/>
              </a:rPr>
              <a:t>to the argon gas regulator on the argon cylinder.</a:t>
            </a:r>
          </a:p>
          <a:p>
            <a:r>
              <a:rPr lang="en-US" b="0" i="0" u="none" strike="noStrike" baseline="0" dirty="0" smtClean="0">
                <a:latin typeface="CourierNewPSMT"/>
              </a:rPr>
              <a:t>(9) </a:t>
            </a:r>
            <a:r>
              <a:rPr lang="en-US" b="0" i="1" u="none" strike="noStrike" baseline="0" dirty="0" smtClean="0">
                <a:latin typeface="CourierNewPS-ItalicMT"/>
              </a:rPr>
              <a:t>Voltage Pickup Cable</a:t>
            </a:r>
            <a:r>
              <a:rPr lang="en-US" b="0" i="0" u="none" strike="noStrike" baseline="0" dirty="0" smtClean="0">
                <a:latin typeface="CourierNewPSMT"/>
              </a:rPr>
              <a:t>. This cable must be attached to the ground cable</a:t>
            </a:r>
          </a:p>
          <a:p>
            <a:r>
              <a:rPr lang="en-US" b="0" i="0" u="none" strike="noStrike" baseline="0" dirty="0" smtClean="0">
                <a:latin typeface="CourierNewPSMT"/>
              </a:rPr>
              <a:t>at the workpiece; it serves to supply the current needed to operate the</a:t>
            </a:r>
          </a:p>
          <a:p>
            <a:r>
              <a:rPr lang="en-US" b="0" i="0" u="none" strike="noStrike" baseline="0" dirty="0" smtClean="0">
                <a:latin typeface="CourierNewPSMT"/>
              </a:rPr>
              <a:t>motor feeding the wire electrode through the torch</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751344"/>
            <a:ext cx="4572000" cy="5355312"/>
          </a:xfrm>
          <a:prstGeom prst="rect">
            <a:avLst/>
          </a:prstGeom>
        </p:spPr>
        <p:txBody>
          <a:bodyPr>
            <a:spAutoFit/>
          </a:bodyPr>
          <a:lstStyle/>
          <a:p>
            <a:r>
              <a:rPr lang="en-US" b="0" i="0" u="none" strike="noStrike" baseline="0" dirty="0" smtClean="0">
                <a:latin typeface="CourierNewPSMT"/>
              </a:rPr>
              <a:t>(10) </a:t>
            </a:r>
            <a:r>
              <a:rPr lang="en-US" b="0" i="1" u="none" strike="noStrike" baseline="0" dirty="0" smtClean="0">
                <a:latin typeface="CourierNewPS-ItalicMT"/>
              </a:rPr>
              <a:t>Torch Switch and Grounding Cables</a:t>
            </a:r>
            <a:r>
              <a:rPr lang="en-US" b="0" i="0" u="none" strike="noStrike" baseline="0" dirty="0" smtClean="0">
                <a:latin typeface="CourierNewPSMT"/>
              </a:rPr>
              <a:t>. The torch switch cable is</a:t>
            </a:r>
          </a:p>
          <a:p>
            <a:r>
              <a:rPr lang="en-US" b="0" i="0" u="none" strike="noStrike" baseline="0" dirty="0" smtClean="0">
                <a:latin typeface="CourierNewPSMT"/>
              </a:rPr>
              <a:t>connected into the voltage control box, and the torch grounding cable is</a:t>
            </a:r>
          </a:p>
          <a:p>
            <a:r>
              <a:rPr lang="en-US" b="0" i="0" u="none" strike="noStrike" baseline="0" dirty="0" smtClean="0">
                <a:latin typeface="CourierNewPSMT"/>
              </a:rPr>
              <a:t>connected to the case of the voltage control box. A complete MIG welding</a:t>
            </a:r>
          </a:p>
          <a:p>
            <a:r>
              <a:rPr lang="en-US" b="0" i="0" u="none" strike="noStrike" baseline="0" dirty="0" smtClean="0">
                <a:latin typeface="CourierNewPSMT"/>
              </a:rPr>
              <a:t>system is shown in figure 10 on the following page.</a:t>
            </a:r>
          </a:p>
          <a:p>
            <a:r>
              <a:rPr lang="en-US" b="0" i="0" u="none" strike="noStrike" baseline="0" dirty="0" smtClean="0">
                <a:latin typeface="CourierNewPSMT"/>
              </a:rPr>
              <a:t>c. </a:t>
            </a:r>
            <a:r>
              <a:rPr lang="en-US" b="0" i="1" u="none" strike="noStrike" baseline="0" dirty="0" smtClean="0">
                <a:latin typeface="CourierNewPS-ItalicMT"/>
              </a:rPr>
              <a:t>Operating the MIG Torch</a:t>
            </a:r>
            <a:r>
              <a:rPr lang="en-US" b="0" i="0" u="none" strike="noStrike" baseline="0" dirty="0" smtClean="0">
                <a:latin typeface="CourierNewPSMT"/>
              </a:rPr>
              <a:t>.</a:t>
            </a:r>
          </a:p>
          <a:p>
            <a:r>
              <a:rPr lang="en-US" b="0" i="0" u="none" strike="noStrike" baseline="0" dirty="0" smtClean="0">
                <a:latin typeface="CourierNewPSMT"/>
              </a:rPr>
              <a:t>(1) </a:t>
            </a:r>
            <a:r>
              <a:rPr lang="en-US" b="0" i="1" u="none" strike="noStrike" baseline="0" dirty="0" smtClean="0">
                <a:latin typeface="CourierNewPS-ItalicMT"/>
              </a:rPr>
              <a:t>Starting the Weld</a:t>
            </a:r>
            <a:r>
              <a:rPr lang="en-US" b="0" i="0" u="none" strike="noStrike" baseline="0" dirty="0" smtClean="0">
                <a:latin typeface="CourierNewPSMT"/>
              </a:rPr>
              <a:t>. To operate the torch, start by pressing the inch</a:t>
            </a:r>
          </a:p>
          <a:p>
            <a:r>
              <a:rPr lang="en-US" b="0" i="0" u="none" strike="noStrike" baseline="0" dirty="0" smtClean="0">
                <a:latin typeface="CourierNewPSMT"/>
              </a:rPr>
              <a:t>pushbutton on the torch handle to permit the wire electrode to emerge from</a:t>
            </a:r>
          </a:p>
          <a:p>
            <a:r>
              <a:rPr lang="en-US" b="0" i="0" u="none" strike="noStrike" baseline="0" dirty="0" smtClean="0">
                <a:latin typeface="CourierNewPSMT"/>
              </a:rPr>
              <a:t>the nozzle. The wire should extend one-half of an inch beyond the end of</a:t>
            </a:r>
          </a:p>
          <a:p>
            <a:r>
              <a:rPr lang="en-US" b="0" i="0" u="none" strike="noStrike" baseline="0" dirty="0" smtClean="0">
                <a:latin typeface="CourierNewPSMT"/>
              </a:rPr>
              <a:t>the nozzle. With the main line switch in the ON position, and the argon gas</a:t>
            </a:r>
          </a:p>
          <a:p>
            <a:r>
              <a:rPr lang="en-US" b="0" i="0" u="none" strike="noStrike" baseline="0" dirty="0" smtClean="0">
                <a:latin typeface="CourierNewPSMT"/>
              </a:rPr>
              <a:t>and power sources adjusted properly, the operator may begin to weld.</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166843"/>
            <a:ext cx="4572000" cy="4524315"/>
          </a:xfrm>
          <a:prstGeom prst="rect">
            <a:avLst/>
          </a:prstGeom>
        </p:spPr>
        <p:txBody>
          <a:bodyPr>
            <a:spAutoFit/>
          </a:bodyPr>
          <a:lstStyle/>
          <a:p>
            <a:r>
              <a:rPr lang="en-US" b="0" i="0" u="none" strike="noStrike" baseline="0" dirty="0" smtClean="0">
                <a:latin typeface="CourierNewPSMT"/>
              </a:rPr>
              <a:t>(2) If welding in the open air, a protective screen must be installed to</a:t>
            </a:r>
          </a:p>
          <a:p>
            <a:r>
              <a:rPr lang="en-US" b="0" i="0" u="none" strike="noStrike" baseline="0" dirty="0" smtClean="0">
                <a:latin typeface="CourierNewPSMT"/>
              </a:rPr>
              <a:t>prevent the argon gas from being blown away from the weld zone.</a:t>
            </a:r>
          </a:p>
          <a:p>
            <a:r>
              <a:rPr lang="en-US" b="0" i="0" u="none" strike="noStrike" baseline="0" dirty="0" smtClean="0">
                <a:latin typeface="CourierNewPSMT"/>
              </a:rPr>
              <a:t>(3) Press the torch trigger; this permits current to flow through the</a:t>
            </a:r>
          </a:p>
          <a:p>
            <a:r>
              <a:rPr lang="en-US" b="0" i="0" u="none" strike="noStrike" baseline="0" dirty="0" smtClean="0">
                <a:latin typeface="CourierNewPSMT"/>
              </a:rPr>
              <a:t>torch switch cable and through the contactor cable, closing the contractor.</a:t>
            </a:r>
          </a:p>
          <a:p>
            <a:r>
              <a:rPr lang="en-US" b="0" i="0" u="none" strike="noStrike" baseline="0" dirty="0" smtClean="0">
                <a:latin typeface="CourierNewPSMT"/>
              </a:rPr>
              <a:t>(4) When the contactor closes, the welding circuit from the generator to</a:t>
            </a:r>
          </a:p>
          <a:p>
            <a:r>
              <a:rPr lang="en-US" b="0" i="0" u="none" strike="noStrike" baseline="0" dirty="0" smtClean="0">
                <a:latin typeface="CourierNewPSMT"/>
              </a:rPr>
              <a:t>the welding torch is completed.</a:t>
            </a:r>
          </a:p>
          <a:p>
            <a:r>
              <a:rPr lang="en-US" b="0" i="0" u="none" strike="noStrike" baseline="0" dirty="0" smtClean="0">
                <a:latin typeface="CourierNewPSMT"/>
              </a:rPr>
              <a:t>(5) At the same time as the contactor closes, the shielding gas solenoid</a:t>
            </a:r>
          </a:p>
          <a:p>
            <a:r>
              <a:rPr lang="en-US" b="0" i="0" u="none" strike="noStrike" baseline="0" dirty="0" smtClean="0">
                <a:latin typeface="CourierNewPSMT"/>
              </a:rPr>
              <a:t>valve opens, allowing a flow of argon gas to pass out of the nozzle to</a:t>
            </a:r>
          </a:p>
          <a:p>
            <a:r>
              <a:rPr lang="en-US" b="0" i="0" u="none" strike="noStrike" baseline="0" dirty="0" smtClean="0">
                <a:latin typeface="CourierNewPSMT"/>
              </a:rPr>
              <a:t>shield the weld zone</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733302" y="584200"/>
            <a:ext cx="4143375" cy="569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166843"/>
            <a:ext cx="4572000" cy="4524315"/>
          </a:xfrm>
          <a:prstGeom prst="rect">
            <a:avLst/>
          </a:prstGeom>
        </p:spPr>
        <p:txBody>
          <a:bodyPr>
            <a:spAutoFit/>
          </a:bodyPr>
          <a:lstStyle/>
          <a:p>
            <a:r>
              <a:rPr lang="en-US" b="0" i="0" u="none" strike="noStrike" baseline="0" dirty="0" smtClean="0">
                <a:latin typeface="CourierNewPSMT"/>
              </a:rPr>
              <a:t>(6) Lower the welding helmet and touch the end of the wire electrode to</a:t>
            </a:r>
          </a:p>
          <a:p>
            <a:r>
              <a:rPr lang="en-US" b="0" i="0" u="none" strike="noStrike" baseline="0" dirty="0" smtClean="0">
                <a:latin typeface="CourierNewPSMT"/>
              </a:rPr>
              <a:t>the workpiece. The gun is held at a 90° angle to the work but pointed at a</a:t>
            </a:r>
          </a:p>
          <a:p>
            <a:r>
              <a:rPr lang="en-US" b="0" i="0" u="none" strike="noStrike" baseline="0" dirty="0" smtClean="0">
                <a:latin typeface="CourierNewPSMT"/>
              </a:rPr>
              <a:t>100 angle toward the line of travel.</a:t>
            </a:r>
          </a:p>
          <a:p>
            <a:r>
              <a:rPr lang="en-US" b="0" i="0" u="none" strike="noStrike" baseline="0" dirty="0" smtClean="0">
                <a:latin typeface="CourierNewPSMT"/>
              </a:rPr>
              <a:t>(7) Welding will continue as long as the arc is maintained and the trigger</a:t>
            </a:r>
          </a:p>
          <a:p>
            <a:r>
              <a:rPr lang="en-US" b="0" i="0" u="none" strike="noStrike" baseline="0" dirty="0" smtClean="0">
                <a:latin typeface="CourierNewPSMT"/>
              </a:rPr>
              <a:t>is depressed.</a:t>
            </a:r>
          </a:p>
          <a:p>
            <a:r>
              <a:rPr lang="en-US" b="1" i="0" u="none" strike="noStrike" baseline="0" dirty="0" smtClean="0">
                <a:latin typeface="CourierNewPS-BoldMT"/>
              </a:rPr>
              <a:t>CAUTION</a:t>
            </a:r>
          </a:p>
          <a:p>
            <a:r>
              <a:rPr lang="en-US" b="0" i="0" u="none" strike="noStrike" baseline="0" dirty="0" smtClean="0">
                <a:latin typeface="CourierNewPSMT"/>
              </a:rPr>
              <a:t>To prevent overloading the torch motor when stopping</a:t>
            </a:r>
          </a:p>
          <a:p>
            <a:r>
              <a:rPr lang="en-US" b="0" i="0" u="none" strike="noStrike" baseline="0" dirty="0" smtClean="0">
                <a:latin typeface="CourierNewPSMT"/>
              </a:rPr>
              <a:t>the arc, release the trigger; never snap the arc out</a:t>
            </a:r>
          </a:p>
          <a:p>
            <a:r>
              <a:rPr lang="en-US" b="0" i="0" u="none" strike="noStrike" baseline="0" dirty="0" smtClean="0">
                <a:latin typeface="CourierNewPSMT"/>
              </a:rPr>
              <a:t>by raising the torch without first releasing the</a:t>
            </a:r>
          </a:p>
          <a:p>
            <a:r>
              <a:rPr lang="en-US" b="0" i="0" u="none" strike="noStrike" baseline="0" dirty="0" smtClean="0">
                <a:latin typeface="CourierNewPSMT"/>
              </a:rPr>
              <a:t>trigger</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305342"/>
            <a:ext cx="4572000" cy="4247317"/>
          </a:xfrm>
          <a:prstGeom prst="rect">
            <a:avLst/>
          </a:prstGeom>
        </p:spPr>
        <p:txBody>
          <a:bodyPr>
            <a:spAutoFit/>
          </a:bodyPr>
          <a:lstStyle/>
          <a:p>
            <a:r>
              <a:rPr lang="en-US" b="0" i="0" u="none" strike="noStrike" baseline="0" dirty="0" smtClean="0">
                <a:latin typeface="CourierNewPSMT"/>
              </a:rPr>
              <a:t>d. </a:t>
            </a:r>
            <a:r>
              <a:rPr lang="en-US" b="0" i="1" u="none" strike="noStrike" baseline="0" dirty="0" smtClean="0">
                <a:latin typeface="CourierNewPS-ItalicMT"/>
              </a:rPr>
              <a:t>Setting the Wire Electrode Feed</a:t>
            </a:r>
            <a:r>
              <a:rPr lang="en-US" b="0" i="0" u="none" strike="noStrike" baseline="0" dirty="0" smtClean="0">
                <a:latin typeface="CourierNewPSMT"/>
              </a:rPr>
              <a:t>.</a:t>
            </a:r>
          </a:p>
          <a:p>
            <a:r>
              <a:rPr lang="en-US" b="0" i="0" u="none" strike="noStrike" baseline="0" dirty="0" smtClean="0">
                <a:latin typeface="CourierNewPSMT"/>
              </a:rPr>
              <a:t>(1) A dial on the front of the voltage control box, labeled WELDING</a:t>
            </a:r>
          </a:p>
          <a:p>
            <a:r>
              <a:rPr lang="en-US" b="0" i="0" u="none" strike="noStrike" baseline="0" dirty="0" smtClean="0">
                <a:latin typeface="CourierNewPSMT"/>
              </a:rPr>
              <a:t>CONTROL, is used to regulate the speed of the wire electrode feed.</a:t>
            </a:r>
          </a:p>
          <a:p>
            <a:r>
              <a:rPr lang="en-US" b="0" i="0" u="none" strike="noStrike" baseline="0" dirty="0" smtClean="0">
                <a:latin typeface="CourierNewPSMT"/>
              </a:rPr>
              <a:t>(2) To increase the speed of the wire electrode being fed from the spool,</a:t>
            </a:r>
          </a:p>
          <a:p>
            <a:r>
              <a:rPr lang="en-US" b="0" i="0" u="none" strike="noStrike" baseline="0" dirty="0" smtClean="0">
                <a:latin typeface="CourierNewPSMT"/>
              </a:rPr>
              <a:t>turn the dial counterclockwise. This decreases the amount of resistance</a:t>
            </a:r>
          </a:p>
          <a:p>
            <a:r>
              <a:rPr lang="en-US" b="0" i="0" u="none" strike="noStrike" baseline="0" dirty="0" smtClean="0">
                <a:latin typeface="CourierNewPSMT"/>
              </a:rPr>
              <a:t>across the arc and allows the motor to turn faster. Turning the dial</a:t>
            </a:r>
          </a:p>
          <a:p>
            <a:r>
              <a:rPr lang="en-US" b="0" i="0" u="none" strike="noStrike" baseline="0" dirty="0" smtClean="0">
                <a:latin typeface="CourierNewPSMT"/>
              </a:rPr>
              <a:t>clockwise will increase the amount of resistance, thereby decreasing the</a:t>
            </a:r>
          </a:p>
          <a:p>
            <a:r>
              <a:rPr lang="en-US" b="0" i="0" u="none" strike="noStrike" baseline="0" dirty="0" smtClean="0">
                <a:latin typeface="CourierNewPSMT"/>
              </a:rPr>
              <a:t>speed of the wire electrode being fed from the spool.</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889844"/>
            <a:ext cx="4572000" cy="5078313"/>
          </a:xfrm>
          <a:prstGeom prst="rect">
            <a:avLst/>
          </a:prstGeom>
        </p:spPr>
        <p:txBody>
          <a:bodyPr>
            <a:spAutoFit/>
          </a:bodyPr>
          <a:lstStyle/>
          <a:p>
            <a:r>
              <a:rPr lang="en-US" b="0" i="0" u="none" strike="noStrike" baseline="0" dirty="0" smtClean="0">
                <a:latin typeface="CourierNewPSMT"/>
              </a:rPr>
              <a:t>(3) At the instant that the wire electrode touches the workpiece, between</a:t>
            </a:r>
          </a:p>
          <a:p>
            <a:r>
              <a:rPr lang="en-US" b="0" i="0" u="none" strike="noStrike" baseline="0" dirty="0" smtClean="0">
                <a:latin typeface="CourierNewPSMT"/>
              </a:rPr>
              <a:t>50 and 100 volts direct current is generated. This voltage is picked up by</a:t>
            </a:r>
          </a:p>
          <a:p>
            <a:r>
              <a:rPr lang="en-US" b="0" i="0" u="none" strike="noStrike" baseline="0" dirty="0" smtClean="0">
                <a:latin typeface="CourierNewPSMT"/>
              </a:rPr>
              <a:t>the voltage pickup cable and shunted back through the voltage control box</a:t>
            </a:r>
          </a:p>
          <a:p>
            <a:r>
              <a:rPr lang="en-US" b="0" i="0" u="none" strike="noStrike" baseline="0" dirty="0" smtClean="0">
                <a:latin typeface="CourierNewPSMT"/>
              </a:rPr>
              <a:t>into a transformer. The transformer steps down the voltage to 24 volts</a:t>
            </a:r>
          </a:p>
          <a:p>
            <a:r>
              <a:rPr lang="en-US" b="0" i="0" u="none" strike="noStrike" baseline="0" dirty="0" smtClean="0">
                <a:latin typeface="CourierNewPSMT"/>
              </a:rPr>
              <a:t>direct current for operation of the torch motor.</a:t>
            </a:r>
          </a:p>
          <a:p>
            <a:r>
              <a:rPr lang="en-US" b="0" i="0" u="none" strike="noStrike" baseline="0" dirty="0" smtClean="0">
                <a:latin typeface="CourierNewPSMT"/>
              </a:rPr>
              <a:t>e. </a:t>
            </a:r>
            <a:r>
              <a:rPr lang="en-US" b="0" i="1" u="none" strike="noStrike" baseline="0" dirty="0" smtClean="0">
                <a:latin typeface="CourierNewPS-ItalicMT"/>
              </a:rPr>
              <a:t>Fuses</a:t>
            </a:r>
            <a:r>
              <a:rPr lang="en-US" b="0" i="0" u="none" strike="noStrike" baseline="0" dirty="0" smtClean="0">
                <a:latin typeface="CourierNewPSMT"/>
              </a:rPr>
              <a:t>.</a:t>
            </a:r>
          </a:p>
          <a:p>
            <a:r>
              <a:rPr lang="en-US" b="0" i="0" u="none" strike="noStrike" baseline="0" dirty="0" smtClean="0">
                <a:latin typeface="CourierNewPSMT"/>
              </a:rPr>
              <a:t>(1) Two 10 ampere fuses, located at the front of the voltage control box,</a:t>
            </a:r>
          </a:p>
          <a:p>
            <a:r>
              <a:rPr lang="en-US" b="0" i="0" u="none" strike="noStrike" baseline="0" dirty="0" smtClean="0">
                <a:latin typeface="CourierNewPSMT"/>
              </a:rPr>
              <a:t>protect and control the electrical circuit within the voltage control box.</a:t>
            </a:r>
          </a:p>
          <a:p>
            <a:r>
              <a:rPr lang="en-US" b="0" i="0" u="none" strike="noStrike" baseline="0" dirty="0" smtClean="0">
                <a:latin typeface="CourierNewPSMT"/>
              </a:rPr>
              <a:t>(2) A one ampere fuse, located on the front of the voltage control box,</a:t>
            </a:r>
          </a:p>
          <a:p>
            <a:r>
              <a:rPr lang="en-US" b="0" i="0" u="none" strike="noStrike" baseline="0" dirty="0" smtClean="0">
                <a:latin typeface="CourierNewPSMT"/>
              </a:rPr>
              <a:t>protects and controls the torch motor</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166843"/>
            <a:ext cx="4572000" cy="4524315"/>
          </a:xfrm>
          <a:prstGeom prst="rect">
            <a:avLst/>
          </a:prstGeom>
        </p:spPr>
        <p:txBody>
          <a:bodyPr>
            <a:spAutoFit/>
          </a:bodyPr>
          <a:lstStyle/>
          <a:p>
            <a:r>
              <a:rPr lang="en-US" b="0" i="0" u="none" strike="noStrike" baseline="0" dirty="0" smtClean="0">
                <a:latin typeface="CourierNewPSMT"/>
              </a:rPr>
              <a:t>f. </a:t>
            </a:r>
            <a:r>
              <a:rPr lang="en-US" b="0" i="1" u="none" strike="noStrike" baseline="0" dirty="0" smtClean="0">
                <a:latin typeface="CourierNewPS-ItalicMT"/>
              </a:rPr>
              <a:t>Installing the Wire Electrode</a:t>
            </a:r>
            <a:r>
              <a:rPr lang="en-US" b="0" i="0" u="none" strike="noStrike" baseline="0" dirty="0" smtClean="0">
                <a:latin typeface="CourierNewPSMT"/>
              </a:rPr>
              <a:t>.</a:t>
            </a:r>
          </a:p>
          <a:p>
            <a:r>
              <a:rPr lang="en-US" b="0" i="0" u="none" strike="noStrike" baseline="0" dirty="0" smtClean="0">
                <a:latin typeface="CourierNewPSMT"/>
              </a:rPr>
              <a:t>(1) Open the cover to the spool enclosure, and the brake and pressure roll</a:t>
            </a:r>
          </a:p>
          <a:p>
            <a:r>
              <a:rPr lang="en-US" b="0" i="0" u="none" strike="noStrike" baseline="0" dirty="0" smtClean="0">
                <a:latin typeface="CourierNewPSMT"/>
              </a:rPr>
              <a:t>assemblies shown in figure 9 on page 26.</a:t>
            </a:r>
          </a:p>
          <a:p>
            <a:r>
              <a:rPr lang="en-US" b="0" i="0" u="none" strike="noStrike" baseline="0" dirty="0" smtClean="0">
                <a:latin typeface="CourierNewPSMT"/>
              </a:rPr>
              <a:t>(2) Unroll and straighten six inches of wire electrode from the top of the</a:t>
            </a:r>
          </a:p>
          <a:p>
            <a:r>
              <a:rPr lang="en-US" b="0" i="0" u="none" strike="noStrike" baseline="0" dirty="0" smtClean="0">
                <a:latin typeface="CourierNewPSMT"/>
              </a:rPr>
              <a:t>spool.</a:t>
            </a:r>
          </a:p>
          <a:p>
            <a:r>
              <a:rPr lang="en-US" b="0" i="0" u="none" strike="noStrike" baseline="0" dirty="0" smtClean="0">
                <a:latin typeface="CourierNewPSMT"/>
              </a:rPr>
              <a:t>(3) Feed this straightened end of the wire electrode into the inlet and</a:t>
            </a:r>
          </a:p>
          <a:p>
            <a:r>
              <a:rPr lang="en-US" b="0" i="0" u="none" strike="noStrike" baseline="0" dirty="0" smtClean="0">
                <a:latin typeface="CourierNewPSMT"/>
              </a:rPr>
              <a:t>outlet bushings; the place the spool on the mounting shaft.</a:t>
            </a:r>
          </a:p>
          <a:p>
            <a:r>
              <a:rPr lang="en-US" b="0" i="0" u="none" strike="noStrike" baseline="0" dirty="0" smtClean="0">
                <a:latin typeface="CourierNewPSMT"/>
              </a:rPr>
              <a:t>(4) Close the pressure roller, and secure it in place. Press the inch</a:t>
            </a:r>
          </a:p>
          <a:p>
            <a:r>
              <a:rPr lang="en-US" b="0" i="0" u="none" strike="noStrike" baseline="0" dirty="0" smtClean="0">
                <a:latin typeface="CourierNewPSMT"/>
              </a:rPr>
              <a:t>button, feeding the wire electrode until there is one-half of an inch</a:t>
            </a:r>
          </a:p>
          <a:p>
            <a:r>
              <a:rPr lang="en-US" b="0" i="0" u="none" strike="noStrike" baseline="0" dirty="0" smtClean="0">
                <a:latin typeface="CourierNewPSMT"/>
              </a:rPr>
              <a:t>protruding beyond the end of the nozzle.</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889844"/>
            <a:ext cx="4572000" cy="5078313"/>
          </a:xfrm>
          <a:prstGeom prst="rect">
            <a:avLst/>
          </a:prstGeom>
        </p:spPr>
        <p:txBody>
          <a:bodyPr>
            <a:spAutoFit/>
          </a:bodyPr>
          <a:lstStyle/>
          <a:p>
            <a:r>
              <a:rPr lang="en-US" b="0" i="0" u="none" strike="noStrike" baseline="0" dirty="0" smtClean="0">
                <a:latin typeface="CourierNewPSMT"/>
              </a:rPr>
              <a:t>g. </a:t>
            </a:r>
            <a:r>
              <a:rPr lang="en-US" b="0" i="1" u="none" strike="noStrike" baseline="0" dirty="0" smtClean="0">
                <a:latin typeface="CourierNewPS-ItalicMT"/>
              </a:rPr>
              <a:t>Setting the Argon Gas Pressure</a:t>
            </a:r>
            <a:r>
              <a:rPr lang="en-US" b="0" i="0" u="none" strike="noStrike" baseline="0" dirty="0" smtClean="0">
                <a:latin typeface="CourierNewPSMT"/>
              </a:rPr>
              <a:t>.</a:t>
            </a:r>
          </a:p>
          <a:p>
            <a:r>
              <a:rPr lang="en-US" b="0" i="0" u="none" strike="noStrike" baseline="0" dirty="0" smtClean="0">
                <a:latin typeface="CourierNewPSMT"/>
              </a:rPr>
              <a:t>(1) Flip the argon switch on the front of the voltage control panel to the</a:t>
            </a:r>
          </a:p>
          <a:p>
            <a:r>
              <a:rPr lang="en-US" b="0" i="0" u="none" strike="noStrike" baseline="0" dirty="0" smtClean="0">
                <a:latin typeface="CourierNewPSMT"/>
              </a:rPr>
              <a:t>MANUAL position.</a:t>
            </a:r>
          </a:p>
          <a:p>
            <a:r>
              <a:rPr lang="en-US" b="0" i="0" u="none" strike="noStrike" baseline="0" dirty="0" smtClean="0">
                <a:latin typeface="CourierNewPSMT"/>
              </a:rPr>
              <a:t>(2) Turn on the argon gas cylinder valve, and set the pressure on the</a:t>
            </a:r>
          </a:p>
          <a:p>
            <a:r>
              <a:rPr lang="en-US" b="0" i="0" u="none" strike="noStrike" baseline="0" dirty="0" smtClean="0">
                <a:latin typeface="CourierNewPSMT"/>
              </a:rPr>
              <a:t>regulator.</a:t>
            </a:r>
          </a:p>
          <a:p>
            <a:r>
              <a:rPr lang="en-US" b="0" i="0" u="none" strike="noStrike" baseline="0" dirty="0" smtClean="0">
                <a:latin typeface="CourierNewPSMT"/>
              </a:rPr>
              <a:t>(3) When the proper pressure is set on the regulator, flip the argon</a:t>
            </a:r>
          </a:p>
          <a:p>
            <a:r>
              <a:rPr lang="en-US" b="0" i="0" u="none" strike="noStrike" baseline="0" dirty="0" smtClean="0">
                <a:latin typeface="CourierNewPSMT"/>
              </a:rPr>
              <a:t>switch to 'the AUTOMATIC position.</a:t>
            </a:r>
          </a:p>
          <a:p>
            <a:r>
              <a:rPr lang="en-US" b="0" i="0" u="none" strike="noStrike" baseline="0" dirty="0" smtClean="0">
                <a:latin typeface="CourierNewPSMT"/>
              </a:rPr>
              <a:t>(4) When the argon switch is placed in the MANUAL position, the argon gas</a:t>
            </a:r>
          </a:p>
          <a:p>
            <a:r>
              <a:rPr lang="en-US" b="0" i="0" u="none" strike="noStrike" baseline="0" dirty="0" smtClean="0">
                <a:latin typeface="CourierNewPSMT"/>
              </a:rPr>
              <a:t>continues to flow until it is turned off at the valve. When in the</a:t>
            </a:r>
          </a:p>
          <a:p>
            <a:r>
              <a:rPr lang="en-US" b="0" i="0" u="none" strike="noStrike" baseline="0" dirty="0" smtClean="0">
                <a:latin typeface="CourierNewPSMT"/>
              </a:rPr>
              <a:t>AUTOMATIC position, the argon gas flows only when the torch trigger is</a:t>
            </a:r>
          </a:p>
          <a:p>
            <a:r>
              <a:rPr lang="en-US" b="0" i="0" u="none" strike="noStrike" baseline="0" dirty="0" smtClean="0">
                <a:latin typeface="CourierNewPSMT"/>
              </a:rPr>
              <a:t>depressed and stops flowing when the torch trigger is released.</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2690336"/>
            <a:ext cx="4572000" cy="1477328"/>
          </a:xfrm>
          <a:prstGeom prst="rect">
            <a:avLst/>
          </a:prstGeom>
        </p:spPr>
        <p:txBody>
          <a:bodyPr>
            <a:spAutoFit/>
          </a:bodyPr>
          <a:lstStyle/>
          <a:p>
            <a:r>
              <a:rPr lang="en-US" dirty="0" smtClean="0"/>
              <a:t>Welding Method Base Metal Lens Number</a:t>
            </a:r>
          </a:p>
          <a:p>
            <a:r>
              <a:rPr lang="en-US" dirty="0" smtClean="0"/>
              <a:t>MIG Ferrous 12*</a:t>
            </a:r>
          </a:p>
          <a:p>
            <a:r>
              <a:rPr lang="en-US" dirty="0" smtClean="0"/>
              <a:t>Nonferrous 11</a:t>
            </a:r>
          </a:p>
          <a:p>
            <a:r>
              <a:rPr lang="en-US" dirty="0" smtClean="0"/>
              <a:t>TIG Ferrous 12*</a:t>
            </a:r>
          </a:p>
          <a:p>
            <a:r>
              <a:rPr lang="en-US" dirty="0" smtClean="0"/>
              <a:t>Nonferrous 11</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305342"/>
            <a:ext cx="4572000" cy="4247317"/>
          </a:xfrm>
          <a:prstGeom prst="rect">
            <a:avLst/>
          </a:prstGeom>
        </p:spPr>
        <p:txBody>
          <a:bodyPr>
            <a:spAutoFit/>
          </a:bodyPr>
          <a:lstStyle/>
          <a:p>
            <a:r>
              <a:rPr lang="en-US" b="0" i="0" u="none" strike="noStrike" baseline="0" dirty="0" smtClean="0">
                <a:latin typeface="CourierNewPSMT"/>
              </a:rPr>
              <a:t>h. </a:t>
            </a:r>
            <a:r>
              <a:rPr lang="en-US" b="0" i="1" u="none" strike="noStrike" baseline="0" dirty="0" smtClean="0">
                <a:latin typeface="CourierNewPS-ItalicMT"/>
              </a:rPr>
              <a:t>Generator Polarity</a:t>
            </a:r>
            <a:r>
              <a:rPr lang="en-US" b="0" i="0" u="none" strike="noStrike" baseline="0" dirty="0" smtClean="0">
                <a:latin typeface="CourierNewPSMT"/>
              </a:rPr>
              <a:t>. For proper operation of the torch motor, the</a:t>
            </a:r>
          </a:p>
          <a:p>
            <a:r>
              <a:rPr lang="en-US" b="0" i="0" u="none" strike="noStrike" baseline="0" dirty="0" smtClean="0">
                <a:latin typeface="CourierNewPSMT"/>
              </a:rPr>
              <a:t>generator must be set on reverse polarity. If the generator is set on</a:t>
            </a:r>
          </a:p>
          <a:p>
            <a:r>
              <a:rPr lang="en-US" b="0" i="0" u="none" strike="noStrike" baseline="0" dirty="0" smtClean="0">
                <a:latin typeface="CourierNewPSMT"/>
              </a:rPr>
              <a:t>straight polarity, the torch motor will run in reverse, withdrawing the wire</a:t>
            </a:r>
          </a:p>
          <a:p>
            <a:r>
              <a:rPr lang="en-US" b="0" i="0" u="none" strike="noStrike" baseline="0" dirty="0" smtClean="0">
                <a:latin typeface="CourierNewPSMT"/>
              </a:rPr>
              <a:t>electrode from the torch gun and causing severe burn-back of the torch.</a:t>
            </a:r>
          </a:p>
          <a:p>
            <a:r>
              <a:rPr lang="en-US" b="0" i="0" u="none" strike="noStrike" baseline="0" dirty="0" err="1" smtClean="0">
                <a:latin typeface="CourierNewPSMT"/>
              </a:rPr>
              <a:t>i</a:t>
            </a:r>
            <a:r>
              <a:rPr lang="en-US" b="0" i="0" u="none" strike="noStrike" baseline="0" dirty="0" smtClean="0">
                <a:latin typeface="CourierNewPSMT"/>
              </a:rPr>
              <a:t>. </a:t>
            </a:r>
            <a:r>
              <a:rPr lang="en-US" b="0" i="1" u="none" strike="noStrike" baseline="0" dirty="0" smtClean="0">
                <a:latin typeface="CourierNewPS-ItalicMT"/>
              </a:rPr>
              <a:t>Reclaiming Burn-Back Contact Tubes</a:t>
            </a:r>
            <a:r>
              <a:rPr lang="en-US" b="0" i="0" u="none" strike="noStrike" baseline="0" dirty="0" smtClean="0">
                <a:latin typeface="CourierNewPSMT"/>
              </a:rPr>
              <a:t>. When the contact tubes are new,</a:t>
            </a:r>
          </a:p>
          <a:p>
            <a:r>
              <a:rPr lang="en-US" b="0" i="0" u="none" strike="noStrike" baseline="0" dirty="0" smtClean="0">
                <a:latin typeface="CourierNewPSMT"/>
              </a:rPr>
              <a:t>they are 5 3/8 inches long. When burn-back occurs, a maximum of 3/8 inch</a:t>
            </a:r>
          </a:p>
          <a:p>
            <a:r>
              <a:rPr lang="en-US" b="0" i="0" u="none" strike="noStrike" baseline="0" dirty="0" smtClean="0">
                <a:latin typeface="CourierNewPSMT"/>
              </a:rPr>
              <a:t>may be filed off. File a flat spot on top of the guide tube, then use an</a:t>
            </a:r>
          </a:p>
          <a:p>
            <a:r>
              <a:rPr lang="en-US" b="0" i="0" u="none" strike="noStrike" baseline="0" dirty="0" smtClean="0">
                <a:latin typeface="CourierNewPSMT"/>
              </a:rPr>
              <a:t>appropriate size drill pilot and</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97346"/>
            <a:ext cx="4572000" cy="6463308"/>
          </a:xfrm>
          <a:prstGeom prst="rect">
            <a:avLst/>
          </a:prstGeom>
        </p:spPr>
        <p:txBody>
          <a:bodyPr>
            <a:spAutoFit/>
          </a:bodyPr>
          <a:lstStyle/>
          <a:p>
            <a:r>
              <a:rPr lang="en-US" b="0" i="0" u="none" strike="noStrike" baseline="0" dirty="0" smtClean="0">
                <a:latin typeface="CourierNewPSMT"/>
              </a:rPr>
              <a:t>drill to drill out the contact tube. Example: for a 3/64 inch contact tube,</a:t>
            </a:r>
          </a:p>
          <a:p>
            <a:r>
              <a:rPr lang="en-US" b="0" i="0" u="none" strike="noStrike" baseline="0" dirty="0" smtClean="0">
                <a:latin typeface="CourierNewPSMT"/>
              </a:rPr>
              <a:t>use a Number 46 or 47 drill bit.</a:t>
            </a:r>
          </a:p>
          <a:p>
            <a:r>
              <a:rPr lang="en-US" b="0" i="0" u="none" strike="noStrike" baseline="0" dirty="0" smtClean="0">
                <a:latin typeface="CourierNewPSMT"/>
              </a:rPr>
              <a:t>j. </a:t>
            </a:r>
            <a:r>
              <a:rPr lang="en-US" b="0" i="1" u="none" strike="noStrike" baseline="0" dirty="0" smtClean="0">
                <a:latin typeface="CourierNewPS-ItalicMT"/>
              </a:rPr>
              <a:t>Welding Operations</a:t>
            </a:r>
            <a:r>
              <a:rPr lang="en-US" b="0" i="0" u="none" strike="noStrike" baseline="0" dirty="0" smtClean="0">
                <a:latin typeface="CourierNewPSMT"/>
              </a:rPr>
              <a:t>. Any of the ferrous and nonferrous metals can be</a:t>
            </a:r>
          </a:p>
          <a:p>
            <a:r>
              <a:rPr lang="en-US" b="0" i="0" u="none" strike="noStrike" baseline="0" dirty="0" smtClean="0">
                <a:latin typeface="CourierNewPSMT"/>
              </a:rPr>
              <a:t>welded through the use of the MIG welding process. The hard-to-weld metals,</a:t>
            </a:r>
          </a:p>
          <a:p>
            <a:r>
              <a:rPr lang="en-US" b="0" i="0" u="none" strike="noStrike" baseline="0" dirty="0" smtClean="0">
                <a:latin typeface="CourierNewPSMT"/>
              </a:rPr>
              <a:t>such as aluminum, magnesium, and titanium are best welded with either the</a:t>
            </a:r>
          </a:p>
          <a:p>
            <a:r>
              <a:rPr lang="en-US" b="0" i="0" u="none" strike="noStrike" baseline="0" dirty="0" smtClean="0">
                <a:latin typeface="CourierNewPSMT"/>
              </a:rPr>
              <a:t>MIG or the TIG welding processes. The MIG welding process uses a filler rod</a:t>
            </a:r>
          </a:p>
          <a:p>
            <a:r>
              <a:rPr lang="en-US" b="0" i="0" u="none" strike="noStrike" baseline="0" dirty="0" smtClean="0">
                <a:latin typeface="CourierNewPSMT"/>
              </a:rPr>
              <a:t>and is used for welding thicker metal, particularly thick aluminum. The</a:t>
            </a:r>
          </a:p>
          <a:p>
            <a:r>
              <a:rPr lang="en-US" b="0" i="0" u="none" strike="noStrike" baseline="0" dirty="0" smtClean="0">
                <a:latin typeface="CourierNewPSMT"/>
              </a:rPr>
              <a:t>TIG welding process is used for welding thinner metal, with or without the</a:t>
            </a:r>
          </a:p>
          <a:p>
            <a:r>
              <a:rPr lang="en-US" b="0" i="0" u="none" strike="noStrike" baseline="0" dirty="0" smtClean="0">
                <a:latin typeface="CourierNewPSMT"/>
              </a:rPr>
              <a:t>use of a filler rod. The preparation of the metal and the type of joints</a:t>
            </a:r>
          </a:p>
          <a:p>
            <a:r>
              <a:rPr lang="en-US" b="0" i="0" u="none" strike="noStrike" baseline="0" dirty="0" smtClean="0">
                <a:latin typeface="CourierNewPSMT"/>
              </a:rPr>
              <a:t>used in MIG welding operations are the same as or are modifications of the</a:t>
            </a:r>
          </a:p>
          <a:p>
            <a:r>
              <a:rPr lang="en-US" b="0" i="0" u="none" strike="noStrike" baseline="0" dirty="0" smtClean="0">
                <a:latin typeface="CourierNewPSMT"/>
              </a:rPr>
              <a:t>five basic joints discussed in paragraph 4g beginning on page 14. A more</a:t>
            </a:r>
          </a:p>
          <a:p>
            <a:r>
              <a:rPr lang="en-US" b="0" i="0" u="none" strike="noStrike" baseline="0" dirty="0" smtClean="0">
                <a:latin typeface="CourierNewPSMT"/>
              </a:rPr>
              <a:t>detailed discussion of these five basic joints is contained in TM 9-237.</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720840"/>
            <a:ext cx="4572000" cy="3416320"/>
          </a:xfrm>
          <a:prstGeom prst="rect">
            <a:avLst/>
          </a:prstGeom>
        </p:spPr>
        <p:txBody>
          <a:bodyPr>
            <a:spAutoFit/>
          </a:bodyPr>
          <a:lstStyle/>
          <a:p>
            <a:r>
              <a:rPr lang="en-US" b="0" i="0" u="none" strike="noStrike" baseline="0" dirty="0" smtClean="0">
                <a:latin typeface="CourierNewPSMT"/>
              </a:rPr>
              <a:t>6. Conclusion</a:t>
            </a:r>
          </a:p>
          <a:p>
            <a:r>
              <a:rPr lang="en-US" b="0" i="0" u="none" strike="noStrike" baseline="0" dirty="0" smtClean="0">
                <a:latin typeface="CourierNewPSMT"/>
              </a:rPr>
              <a:t>This task described the principles, operations, equipment nomenclature, and</a:t>
            </a:r>
          </a:p>
          <a:p>
            <a:r>
              <a:rPr lang="en-US" b="0" i="0" u="none" strike="noStrike" baseline="0" dirty="0" smtClean="0">
                <a:latin typeface="CourierNewPSMT"/>
              </a:rPr>
              <a:t>safety precautions pertaining to the tungsten inert gas and gas metal-arc</a:t>
            </a:r>
          </a:p>
          <a:p>
            <a:r>
              <a:rPr lang="en-US" b="0" i="0" u="none" strike="noStrike" baseline="0" dirty="0" smtClean="0">
                <a:latin typeface="CourierNewPSMT"/>
              </a:rPr>
              <a:t>welding processes. These are two newly developed welding processes that</a:t>
            </a:r>
          </a:p>
          <a:p>
            <a:r>
              <a:rPr lang="en-US" b="0" i="0" u="none" strike="noStrike" baseline="0" dirty="0" smtClean="0">
                <a:latin typeface="CourierNewPSMT"/>
              </a:rPr>
              <a:t>have recently been adopted for use by the U.S. Army in the field. The next</a:t>
            </a:r>
          </a:p>
          <a:p>
            <a:r>
              <a:rPr lang="en-US" b="0" i="0" u="none" strike="noStrike" baseline="0" dirty="0" smtClean="0">
                <a:latin typeface="CourierNewPSMT"/>
              </a:rPr>
              <a:t>task describes the procedures for troubleshooting and repairing welding</a:t>
            </a:r>
          </a:p>
          <a:p>
            <a:r>
              <a:rPr lang="en-US" b="0" i="0" u="none" strike="noStrike" baseline="0" dirty="0" smtClean="0">
                <a:latin typeface="CourierNewPSMT"/>
              </a:rPr>
              <a:t>equipment.</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859340"/>
            <a:ext cx="4572000" cy="3139321"/>
          </a:xfrm>
          <a:prstGeom prst="rect">
            <a:avLst/>
          </a:prstGeom>
        </p:spPr>
        <p:txBody>
          <a:bodyPr>
            <a:spAutoFit/>
          </a:bodyPr>
          <a:lstStyle/>
          <a:p>
            <a:r>
              <a:rPr lang="en-US" b="0" i="0" u="none" strike="noStrike" baseline="0" dirty="0" smtClean="0">
                <a:latin typeface="CourierNewPSMT"/>
              </a:rPr>
              <a:t>LESSON 1</a:t>
            </a:r>
          </a:p>
          <a:p>
            <a:r>
              <a:rPr lang="en-US" b="0" i="0" u="none" strike="noStrike" baseline="0" dirty="0" smtClean="0">
                <a:latin typeface="CourierNewPSMT"/>
              </a:rPr>
              <a:t>INERT GAS WELDING PRINCIPLES, EQUIPMENT, AND</a:t>
            </a:r>
          </a:p>
          <a:p>
            <a:r>
              <a:rPr lang="en-US" b="0" i="0" u="none" strike="noStrike" baseline="0" dirty="0" smtClean="0">
                <a:latin typeface="CourierNewPSMT"/>
              </a:rPr>
              <a:t>SAFETY PRECAUTIONS; GAS METAL-WELDING PRINCIPLES,</a:t>
            </a:r>
          </a:p>
          <a:p>
            <a:r>
              <a:rPr lang="en-US" b="0" i="0" u="none" strike="noStrike" baseline="0" dirty="0" smtClean="0">
                <a:latin typeface="CourierNewPSMT"/>
              </a:rPr>
              <a:t>OPERATIONS, AND EQUIPMENT NOMENCLATURE; AND</a:t>
            </a:r>
          </a:p>
          <a:p>
            <a:r>
              <a:rPr lang="en-US" b="0" i="0" u="none" strike="noStrike" baseline="0" dirty="0" smtClean="0">
                <a:latin typeface="CourierNewPSMT"/>
              </a:rPr>
              <a:t>PROCEDURES FOR TROUBLESHOOTING WELDING</a:t>
            </a:r>
          </a:p>
          <a:p>
            <a:r>
              <a:rPr lang="en-US" b="0" i="0" u="none" strike="noStrike" baseline="0" dirty="0" smtClean="0">
                <a:latin typeface="CourierNewPSMT"/>
              </a:rPr>
              <a:t>EQUIPMENT AND DETERMINING METHODS OF REPAIR</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304799"/>
            <a:ext cx="6324600" cy="6186309"/>
          </a:xfrm>
          <a:prstGeom prst="rect">
            <a:avLst/>
          </a:prstGeom>
        </p:spPr>
        <p:txBody>
          <a:bodyPr wrap="square">
            <a:spAutoFit/>
          </a:bodyPr>
          <a:lstStyle/>
          <a:p>
            <a:r>
              <a:rPr lang="en-US" b="0" i="0" u="none" strike="noStrike" baseline="0" dirty="0" smtClean="0">
                <a:latin typeface="CourierNewPSMT"/>
              </a:rPr>
              <a:t>1. Introduction</a:t>
            </a:r>
          </a:p>
          <a:p>
            <a:r>
              <a:rPr lang="en-US" b="0" i="0" u="none" strike="noStrike" baseline="0" dirty="0" smtClean="0">
                <a:latin typeface="CourierNewPSMT"/>
              </a:rPr>
              <a:t>The previous task served to describe two recently developed welding processes, tungsten inert gas (TIG) and gas metal-arc (MIG), which have recently been adopted for use by the U.S. Army in the field. These processes provide intermediate direct support (IDS) and intermediate general</a:t>
            </a:r>
          </a:p>
          <a:p>
            <a:r>
              <a:rPr lang="en-US" b="0" i="0" u="none" strike="noStrike" baseline="0" dirty="0" smtClean="0">
                <a:latin typeface="CourierNewPSMT"/>
              </a:rPr>
              <a:t>support (TGS) units with the capability for welding the hard-to-weld metals</a:t>
            </a:r>
          </a:p>
          <a:p>
            <a:r>
              <a:rPr lang="en-US" b="0" i="0" u="none" strike="noStrike" baseline="0" dirty="0" smtClean="0">
                <a:latin typeface="CourierNewPSMT"/>
              </a:rPr>
              <a:t>such as aluminum, magnesium, and titanium. But, the performance of</a:t>
            </a:r>
          </a:p>
          <a:p>
            <a:r>
              <a:rPr lang="en-US" b="0" i="0" u="none" strike="noStrike" baseline="0" dirty="0" smtClean="0">
                <a:latin typeface="CourierNewPSMT"/>
              </a:rPr>
              <a:t>maintenance on welding equipment is essential to maintaining this welding</a:t>
            </a:r>
          </a:p>
          <a:p>
            <a:r>
              <a:rPr lang="en-US" b="0" i="0" u="none" strike="noStrike" baseline="0" dirty="0" smtClean="0">
                <a:latin typeface="CourierNewPSMT"/>
              </a:rPr>
              <a:t>capability. The welder is responsible for the performance of operator</a:t>
            </a:r>
          </a:p>
          <a:p>
            <a:r>
              <a:rPr lang="en-US" b="0" i="0" u="none" strike="noStrike" baseline="0" dirty="0" smtClean="0">
                <a:latin typeface="CourierNewPSMT"/>
              </a:rPr>
              <a:t>maintenance. The repair shop technician is responsible for ensuring the</a:t>
            </a:r>
          </a:p>
          <a:p>
            <a:r>
              <a:rPr lang="en-US" b="0" i="0" u="none" strike="noStrike" baseline="0" dirty="0" smtClean="0">
                <a:latin typeface="CourierNewPSMT"/>
              </a:rPr>
              <a:t>performance of operator maintenance on this equipment. Maintenance</a:t>
            </a:r>
          </a:p>
          <a:p>
            <a:r>
              <a:rPr lang="en-US" b="0" i="0" u="none" strike="noStrike" baseline="0" dirty="0" smtClean="0">
                <a:latin typeface="CourierNewPSMT"/>
              </a:rPr>
              <a:t>functions beyond the capabilities of the operator are performed by the unit</a:t>
            </a:r>
          </a:p>
          <a:p>
            <a:r>
              <a:rPr lang="en-US" b="0" i="0" u="none" strike="noStrike" baseline="0" dirty="0" smtClean="0">
                <a:latin typeface="CourierNewPSMT"/>
              </a:rPr>
              <a:t>and mission maintenance shops. These maintenance functions, consisting of</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228599"/>
            <a:ext cx="6629400" cy="6463308"/>
          </a:xfrm>
          <a:prstGeom prst="rect">
            <a:avLst/>
          </a:prstGeom>
        </p:spPr>
        <p:txBody>
          <a:bodyPr wrap="square">
            <a:spAutoFit/>
          </a:bodyPr>
          <a:lstStyle/>
          <a:p>
            <a:r>
              <a:rPr lang="en-US" b="0" i="0" u="none" strike="noStrike" baseline="0" dirty="0" smtClean="0">
                <a:latin typeface="CourierNewPSMT"/>
              </a:rPr>
              <a:t>troubleshooting and repair, are described in subsequent paragraphs only for oxyacetylene and inert gas welding equipment. 2. Oxyacetylene Welding Equipment</a:t>
            </a:r>
          </a:p>
          <a:p>
            <a:r>
              <a:rPr lang="en-US" b="0" i="0" u="none" strike="noStrike" baseline="0" dirty="0" smtClean="0">
                <a:latin typeface="CourierNewPSMT"/>
              </a:rPr>
              <a:t>a. </a:t>
            </a:r>
            <a:r>
              <a:rPr lang="en-US" b="0" i="1" u="none" strike="noStrike" baseline="0" dirty="0" smtClean="0">
                <a:latin typeface="CourierNewPS-ItalicMT"/>
              </a:rPr>
              <a:t>General</a:t>
            </a:r>
            <a:r>
              <a:rPr lang="en-US" b="0" i="0" u="none" strike="noStrike" baseline="0" dirty="0" smtClean="0">
                <a:latin typeface="CourierNewPSMT"/>
              </a:rPr>
              <a:t>. It is understood that both stationary and portable</a:t>
            </a:r>
          </a:p>
          <a:p>
            <a:r>
              <a:rPr lang="en-US" b="0" i="0" u="none" strike="noStrike" baseline="0" dirty="0" smtClean="0">
                <a:latin typeface="CourierNewPSMT"/>
              </a:rPr>
              <a:t>oxyacetylene welding equipment exist. However, this paragraph describes only the portable oxyacetylene welding equipment, shown in figure 11 on the</a:t>
            </a:r>
          </a:p>
          <a:p>
            <a:r>
              <a:rPr lang="en-US" b="0" i="0" u="none" strike="noStrike" baseline="0" dirty="0" smtClean="0">
                <a:latin typeface="CourierNewPSMT"/>
              </a:rPr>
              <a:t>following page, which is allocated to IDS and IGS units in the field. The portable oxyacetylene welding outfit consists of an oxygen cylinder and an</a:t>
            </a:r>
          </a:p>
          <a:p>
            <a:r>
              <a:rPr lang="en-US" b="0" i="0" u="none" strike="noStrike" baseline="0" dirty="0" smtClean="0">
                <a:latin typeface="CourierNewPSMT"/>
              </a:rPr>
              <a:t>acetylene cylinder with attached valves, two regulators, two sets of gages,</a:t>
            </a:r>
          </a:p>
          <a:p>
            <a:r>
              <a:rPr lang="en-US" b="0" i="0" u="none" strike="noStrike" baseline="0" dirty="0" smtClean="0">
                <a:latin typeface="CourierNewPSMT"/>
              </a:rPr>
              <a:t>and two lengths of hose. This equipment may be temporarily secured on the</a:t>
            </a:r>
          </a:p>
          <a:p>
            <a:r>
              <a:rPr lang="en-US" b="0" i="0" u="none" strike="noStrike" baseline="0" dirty="0" smtClean="0">
                <a:latin typeface="CourierNewPSMT"/>
              </a:rPr>
              <a:t>floor, or mounted in a two-wheel all welded steel truck equipped with a</a:t>
            </a:r>
          </a:p>
          <a:p>
            <a:r>
              <a:rPr lang="en-US" b="0" i="0" u="none" strike="noStrike" baseline="0" dirty="0" smtClean="0">
                <a:latin typeface="CourierNewPSMT"/>
              </a:rPr>
              <a:t>platform which will support two large size cylinders. The cylinders are</a:t>
            </a:r>
          </a:p>
          <a:p>
            <a:r>
              <a:rPr lang="en-US" b="0" i="0" u="none" strike="noStrike" baseline="0" dirty="0" smtClean="0">
                <a:latin typeface="CourierNewPSMT"/>
              </a:rPr>
              <a:t>secured by chains attached to the truck frame. A metal box welded to the</a:t>
            </a:r>
          </a:p>
          <a:p>
            <a:r>
              <a:rPr lang="en-US" b="0" i="0" u="none" strike="noStrike" baseline="0" dirty="0" smtClean="0">
                <a:latin typeface="CourierNewPSMT"/>
              </a:rPr>
              <a:t>frame provides for storage of the cutting torch, tips, </a:t>
            </a:r>
            <a:r>
              <a:rPr lang="en-US" b="0" i="0" u="none" strike="noStrike" baseline="0" dirty="0" err="1" smtClean="0">
                <a:latin typeface="CourierNewPSMT"/>
              </a:rPr>
              <a:t>sparklighter</a:t>
            </a:r>
            <a:r>
              <a:rPr lang="en-US" b="0" i="0" u="none" strike="noStrike" baseline="0" dirty="0" smtClean="0">
                <a:latin typeface="CourierNewPSMT"/>
              </a:rPr>
              <a:t>, gloves,</a:t>
            </a:r>
          </a:p>
          <a:p>
            <a:r>
              <a:rPr lang="en-US" b="0" i="0" u="none" strike="noStrike" baseline="0" dirty="0" smtClean="0">
                <a:latin typeface="CourierNewPSMT"/>
              </a:rPr>
              <a:t>fluxes, goggles, and necessary wrenches.</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474345"/>
            <a:ext cx="4572000" cy="5909310"/>
          </a:xfrm>
          <a:prstGeom prst="rect">
            <a:avLst/>
          </a:prstGeom>
        </p:spPr>
        <p:txBody>
          <a:bodyPr>
            <a:spAutoFit/>
          </a:bodyPr>
          <a:lstStyle/>
          <a:p>
            <a:r>
              <a:rPr lang="en-US" b="0" i="0" u="none" strike="noStrike" baseline="0" dirty="0" smtClean="0">
                <a:latin typeface="CourierNewPSMT"/>
              </a:rPr>
              <a:t>b. </a:t>
            </a:r>
            <a:r>
              <a:rPr lang="en-US" b="0" i="1" u="none" strike="noStrike" baseline="0" dirty="0" smtClean="0">
                <a:latin typeface="CourierNewPS-ItalicMT"/>
              </a:rPr>
              <a:t>Oxygen Cylinder</a:t>
            </a:r>
            <a:r>
              <a:rPr lang="en-US" b="0" i="0" u="none" strike="noStrike" baseline="0" dirty="0" smtClean="0">
                <a:latin typeface="CourierNewPSMT"/>
              </a:rPr>
              <a:t>.</a:t>
            </a:r>
          </a:p>
          <a:p>
            <a:r>
              <a:rPr lang="en-US" b="0" i="0" u="none" strike="noStrike" baseline="0" dirty="0" smtClean="0">
                <a:latin typeface="CourierNewPSMT"/>
              </a:rPr>
              <a:t>(1) </a:t>
            </a:r>
            <a:r>
              <a:rPr lang="en-US" b="0" i="1" u="none" strike="noStrike" baseline="0" dirty="0" smtClean="0">
                <a:latin typeface="CourierNewPS-ItalicMT"/>
              </a:rPr>
              <a:t>General</a:t>
            </a:r>
            <a:r>
              <a:rPr lang="en-US" b="0" i="0" u="none" strike="noStrike" baseline="0" dirty="0" smtClean="0">
                <a:latin typeface="CourierNewPSMT"/>
              </a:rPr>
              <a:t>. A protective cap screws onto the valve, at the top of the</a:t>
            </a:r>
          </a:p>
          <a:p>
            <a:r>
              <a:rPr lang="en-US" b="0" i="0" u="none" strike="noStrike" baseline="0" dirty="0" smtClean="0">
                <a:latin typeface="CourierNewPSMT"/>
              </a:rPr>
              <a:t>cylinder, to prevent it from being damaged during shipment, handling, or</a:t>
            </a:r>
          </a:p>
          <a:p>
            <a:r>
              <a:rPr lang="en-US" b="0" i="0" u="none" strike="noStrike" baseline="0" dirty="0" smtClean="0">
                <a:latin typeface="CourierNewPSMT"/>
              </a:rPr>
              <a:t>when being used. During welding operations, open the oxygen cylinder valve</a:t>
            </a:r>
          </a:p>
          <a:p>
            <a:r>
              <a:rPr lang="en-US" b="0" i="0" u="none" strike="noStrike" baseline="0" dirty="0" smtClean="0">
                <a:latin typeface="CourierNewPSMT"/>
              </a:rPr>
              <a:t>slowly to prevent damage to the regulator high-pressure gage mechanism. Be</a:t>
            </a:r>
          </a:p>
          <a:p>
            <a:r>
              <a:rPr lang="en-US" b="0" i="0" u="none" strike="noStrike" baseline="0" dirty="0" smtClean="0">
                <a:latin typeface="CourierNewPSMT"/>
              </a:rPr>
              <a:t>sure that the regulator tension screw is released before opening the valve.</a:t>
            </a:r>
          </a:p>
          <a:p>
            <a:r>
              <a:rPr lang="en-US" b="0" i="0" u="none" strike="noStrike" baseline="0" dirty="0" smtClean="0">
                <a:latin typeface="CourierNewPSMT"/>
              </a:rPr>
              <a:t>When the oxygen cylinder is not in use, the valve should be closed and the</a:t>
            </a:r>
          </a:p>
          <a:p>
            <a:r>
              <a:rPr lang="en-US" b="0" i="0" u="none" strike="noStrike" baseline="0" dirty="0" smtClean="0">
                <a:latin typeface="CourierNewPSMT"/>
              </a:rPr>
              <a:t>protecting cap screwed on to prevent damage to the valve.</a:t>
            </a:r>
          </a:p>
          <a:p>
            <a:r>
              <a:rPr lang="en-US" b="0" i="0" u="none" strike="noStrike" baseline="0" dirty="0" smtClean="0">
                <a:latin typeface="CourierNewPSMT"/>
              </a:rPr>
              <a:t>(2) </a:t>
            </a:r>
            <a:r>
              <a:rPr lang="en-US" b="0" i="1" u="none" strike="noStrike" baseline="0" dirty="0" smtClean="0">
                <a:latin typeface="CourierNewPS-ItalicMT"/>
              </a:rPr>
              <a:t>Troubleshooting and Repair</a:t>
            </a:r>
            <a:r>
              <a:rPr lang="en-US" b="0" i="0" u="none" strike="noStrike" baseline="0" dirty="0" smtClean="0">
                <a:latin typeface="CourierNewPSMT"/>
              </a:rPr>
              <a:t>. Listed below is the correct procedure</a:t>
            </a:r>
          </a:p>
          <a:p>
            <a:r>
              <a:rPr lang="en-US" b="0" i="0" u="none" strike="noStrike" baseline="0" dirty="0" smtClean="0">
                <a:latin typeface="CourierNewPSMT"/>
              </a:rPr>
              <a:t>that should be followed for troubleshooting and repair of the oxygen</a:t>
            </a:r>
          </a:p>
          <a:p>
            <a:r>
              <a:rPr lang="en-US" b="0" i="0" u="none" strike="noStrike" baseline="0" dirty="0" smtClean="0">
                <a:latin typeface="CourierNewPSMT"/>
              </a:rPr>
              <a:t>cylinder; specifically the malfunction: VALVE IS DEFECTIVE</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2136339"/>
            <a:ext cx="4572000" cy="2585323"/>
          </a:xfrm>
          <a:prstGeom prst="rect">
            <a:avLst/>
          </a:prstGeom>
        </p:spPr>
        <p:txBody>
          <a:bodyPr>
            <a:spAutoFit/>
          </a:bodyPr>
          <a:lstStyle/>
          <a:p>
            <a:r>
              <a:rPr lang="en-US" b="0" i="0" u="none" strike="noStrike" baseline="0" dirty="0" smtClean="0">
                <a:latin typeface="CourierNewPSMT"/>
              </a:rPr>
              <a:t>Step 1. If the valve is defective and will not open, do not use a hammer or</a:t>
            </a:r>
          </a:p>
          <a:p>
            <a:r>
              <a:rPr lang="en-US" b="0" i="0" u="none" strike="noStrike" baseline="0" dirty="0" smtClean="0">
                <a:latin typeface="CourierNewPSMT"/>
              </a:rPr>
              <a:t>wrench to open the valve. Instead, mark the cylinder and set it aside for</a:t>
            </a:r>
          </a:p>
          <a:p>
            <a:r>
              <a:rPr lang="en-US" b="0" i="0" u="none" strike="noStrike" baseline="0" dirty="0" smtClean="0">
                <a:latin typeface="CourierNewPSMT"/>
              </a:rPr>
              <a:t>return to the supplier.</a:t>
            </a:r>
          </a:p>
          <a:p>
            <a:r>
              <a:rPr lang="en-US" b="0" i="0" u="none" strike="noStrike" baseline="0" dirty="0" smtClean="0">
                <a:latin typeface="CourierNewPSMT"/>
              </a:rPr>
              <a:t>Step 2. Whenever the threads on the valve connections are damaged to a</a:t>
            </a:r>
          </a:p>
          <a:p>
            <a:r>
              <a:rPr lang="en-US" b="0" i="0" u="none" strike="noStrike" baseline="0" dirty="0" smtClean="0">
                <a:latin typeface="CourierNewPSMT"/>
              </a:rPr>
              <a:t>degree that will prevent proper assembly to the regulator, no repair</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163" y="1593850"/>
            <a:ext cx="4257675"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198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028343"/>
            <a:ext cx="4572000" cy="4801314"/>
          </a:xfrm>
          <a:prstGeom prst="rect">
            <a:avLst/>
          </a:prstGeom>
        </p:spPr>
        <p:txBody>
          <a:bodyPr>
            <a:spAutoFit/>
          </a:bodyPr>
          <a:lstStyle/>
          <a:p>
            <a:r>
              <a:rPr lang="en-US" b="0" i="0" u="none" strike="noStrike" baseline="0" dirty="0" smtClean="0">
                <a:latin typeface="CourierNewPSMT"/>
              </a:rPr>
              <a:t>should be attempted. Instead, mark the cylinder and set it aside for return</a:t>
            </a:r>
          </a:p>
          <a:p>
            <a:r>
              <a:rPr lang="en-US" b="0" i="0" u="none" strike="noStrike" baseline="0" dirty="0" smtClean="0">
                <a:latin typeface="CourierNewPSMT"/>
              </a:rPr>
              <a:t>to the supplier.</a:t>
            </a:r>
          </a:p>
          <a:p>
            <a:r>
              <a:rPr lang="en-US" b="0" i="0" u="none" strike="noStrike" baseline="0" dirty="0" smtClean="0">
                <a:latin typeface="CourierNewPSMT"/>
              </a:rPr>
              <a:t>c. </a:t>
            </a:r>
            <a:r>
              <a:rPr lang="en-US" b="0" i="1" u="none" strike="noStrike" baseline="0" dirty="0" smtClean="0">
                <a:latin typeface="CourierNewPS-ItalicMT"/>
              </a:rPr>
              <a:t>Acetylene Cylinder</a:t>
            </a:r>
            <a:r>
              <a:rPr lang="en-US" b="0" i="0" u="none" strike="noStrike" baseline="0" dirty="0" smtClean="0">
                <a:latin typeface="CourierNewPSMT"/>
              </a:rPr>
              <a:t>.</a:t>
            </a:r>
          </a:p>
          <a:p>
            <a:r>
              <a:rPr lang="en-US" b="0" i="0" u="none" strike="noStrike" baseline="0" dirty="0" smtClean="0">
                <a:latin typeface="CourierNewPSMT"/>
              </a:rPr>
              <a:t>(1) </a:t>
            </a:r>
            <a:r>
              <a:rPr lang="en-US" b="0" i="1" u="none" strike="noStrike" baseline="0" dirty="0" smtClean="0">
                <a:latin typeface="CourierNewPS-ItalicMT"/>
              </a:rPr>
              <a:t>General</a:t>
            </a:r>
            <a:r>
              <a:rPr lang="en-US" b="0" i="0" u="none" strike="noStrike" baseline="0" dirty="0" smtClean="0">
                <a:latin typeface="CourierNewPSMT"/>
              </a:rPr>
              <a:t>. A protective cap screws onto the valve at the top of the</a:t>
            </a:r>
          </a:p>
          <a:p>
            <a:r>
              <a:rPr lang="en-US" b="0" i="0" u="none" strike="noStrike" baseline="0" dirty="0" smtClean="0">
                <a:latin typeface="CourierNewPSMT"/>
              </a:rPr>
              <a:t>cylinder, to prevent it from being damaged during shipment, handling, or</a:t>
            </a:r>
          </a:p>
          <a:p>
            <a:r>
              <a:rPr lang="en-US" b="0" i="0" u="none" strike="noStrike" baseline="0" dirty="0" smtClean="0">
                <a:latin typeface="CourierNewPSMT"/>
              </a:rPr>
              <a:t>when being used.</a:t>
            </a:r>
          </a:p>
          <a:p>
            <a:r>
              <a:rPr lang="en-US" b="1" i="0" u="none" strike="noStrike" baseline="0" dirty="0" smtClean="0">
                <a:latin typeface="CourierNewPS-BoldMT"/>
              </a:rPr>
              <a:t>CAUTION</a:t>
            </a:r>
          </a:p>
          <a:p>
            <a:r>
              <a:rPr lang="en-US" b="0" i="0" u="none" strike="noStrike" baseline="0" dirty="0" smtClean="0">
                <a:latin typeface="CourierNewPSMT"/>
              </a:rPr>
              <a:t>Because acetylene, accumulated in a confined space is</a:t>
            </a:r>
          </a:p>
          <a:p>
            <a:r>
              <a:rPr lang="en-US" b="0" i="0" u="none" strike="noStrike" baseline="0" dirty="0" smtClean="0">
                <a:latin typeface="CourierNewPSMT"/>
              </a:rPr>
              <a:t>a fire and explosion hazard, all acetylene cylinders</a:t>
            </a:r>
          </a:p>
          <a:p>
            <a:r>
              <a:rPr lang="en-US" b="0" i="0" u="none" strike="noStrike" baseline="0" dirty="0" smtClean="0">
                <a:latin typeface="CourierNewPSMT"/>
              </a:rPr>
              <a:t>should be checked for leakage at the valves and safety</a:t>
            </a:r>
          </a:p>
          <a:p>
            <a:r>
              <a:rPr lang="en-US" b="0" i="0" u="none" strike="noStrike" baseline="0" dirty="0" smtClean="0">
                <a:latin typeface="CourierNewPSMT"/>
              </a:rPr>
              <a:t>plugs before storing. Never test</a:t>
            </a:r>
            <a:endParaRPr lang="en-US" dirty="0"/>
          </a:p>
        </p:txBody>
      </p:sp>
    </p:spTree>
    <p:extLst>
      <p:ext uri="{BB962C8B-B14F-4D97-AF65-F5344CB8AC3E}">
        <p14:creationId xmlns:p14="http://schemas.microsoft.com/office/powerpoint/2010/main" val="2269774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16430</Words>
  <Application>Microsoft Office PowerPoint</Application>
  <PresentationFormat>On-screen Show (4:3)</PresentationFormat>
  <Paragraphs>1285</Paragraphs>
  <Slides>179</Slides>
  <Notes>0</Notes>
  <HiddenSlides>0</HiddenSlides>
  <MMClips>0</MMClips>
  <ScaleCrop>false</ScaleCrop>
  <HeadingPairs>
    <vt:vector size="4" baseType="variant">
      <vt:variant>
        <vt:lpstr>Theme</vt:lpstr>
      </vt:variant>
      <vt:variant>
        <vt:i4>1</vt:i4>
      </vt:variant>
      <vt:variant>
        <vt:lpstr>Slide Titles</vt:lpstr>
      </vt:variant>
      <vt:variant>
        <vt:i4>179</vt:i4>
      </vt:variant>
    </vt:vector>
  </HeadingPairs>
  <TitlesOfParts>
    <vt:vector size="18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ADAM</dc:creator>
  <cp:lastModifiedBy>NEW ADAM</cp:lastModifiedBy>
  <cp:revision>6</cp:revision>
  <dcterms:created xsi:type="dcterms:W3CDTF">2017-04-25T20:19:58Z</dcterms:created>
  <dcterms:modified xsi:type="dcterms:W3CDTF">2017-04-26T16:53:10Z</dcterms:modified>
</cp:coreProperties>
</file>