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6" r:id="rId7"/>
    <p:sldId id="261" r:id="rId8"/>
    <p:sldId id="265" r:id="rId9"/>
    <p:sldId id="264" r:id="rId10"/>
    <p:sldId id="267" r:id="rId11"/>
    <p:sldId id="263" r:id="rId12"/>
    <p:sldId id="268" r:id="rId13"/>
    <p:sldId id="262" r:id="rId14"/>
    <p:sldId id="269" r:id="rId15"/>
    <p:sldId id="270" r:id="rId16"/>
    <p:sldId id="271" r:id="rId17"/>
    <p:sldId id="272" r:id="rId18"/>
    <p:sldId id="273" r:id="rId19"/>
    <p:sldId id="274" r:id="rId20"/>
    <p:sldId id="275" r:id="rId21"/>
    <p:sldId id="276" r:id="rId22"/>
    <p:sldId id="277" r:id="rId23"/>
    <p:sldId id="285" r:id="rId24"/>
    <p:sldId id="278" r:id="rId25"/>
    <p:sldId id="279" r:id="rId26"/>
    <p:sldId id="280" r:id="rId27"/>
    <p:sldId id="281" r:id="rId28"/>
    <p:sldId id="287" r:id="rId29"/>
    <p:sldId id="288" r:id="rId30"/>
    <p:sldId id="282" r:id="rId31"/>
    <p:sldId id="283" r:id="rId32"/>
    <p:sldId id="284" r:id="rId33"/>
    <p:sldId id="286"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2" y="-3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F05E96-CC26-4250-B543-C1AA6389D189}" type="datetimeFigureOut">
              <a:rPr lang="en-US" smtClean="0"/>
              <a:t>7/24/2017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85C8D-1F91-4BC7-945E-1B051EDD6066}" type="slidenum">
              <a:rPr lang="en-US" smtClean="0"/>
              <a:t>‹#›</a:t>
            </a:fld>
            <a:endParaRPr lang="en-US"/>
          </a:p>
        </p:txBody>
      </p:sp>
    </p:spTree>
    <p:extLst>
      <p:ext uri="{BB962C8B-B14F-4D97-AF65-F5344CB8AC3E}">
        <p14:creationId xmlns:p14="http://schemas.microsoft.com/office/powerpoint/2010/main" val="281287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F05E96-CC26-4250-B543-C1AA6389D189}" type="datetimeFigureOut">
              <a:rPr lang="en-US" smtClean="0"/>
              <a:t>7/24/2017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85C8D-1F91-4BC7-945E-1B051EDD6066}" type="slidenum">
              <a:rPr lang="en-US" smtClean="0"/>
              <a:t>‹#›</a:t>
            </a:fld>
            <a:endParaRPr lang="en-US"/>
          </a:p>
        </p:txBody>
      </p:sp>
    </p:spTree>
    <p:extLst>
      <p:ext uri="{BB962C8B-B14F-4D97-AF65-F5344CB8AC3E}">
        <p14:creationId xmlns:p14="http://schemas.microsoft.com/office/powerpoint/2010/main" val="3475832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F05E96-CC26-4250-B543-C1AA6389D189}" type="datetimeFigureOut">
              <a:rPr lang="en-US" smtClean="0"/>
              <a:t>7/24/2017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85C8D-1F91-4BC7-945E-1B051EDD6066}" type="slidenum">
              <a:rPr lang="en-US" smtClean="0"/>
              <a:t>‹#›</a:t>
            </a:fld>
            <a:endParaRPr lang="en-US"/>
          </a:p>
        </p:txBody>
      </p:sp>
    </p:spTree>
    <p:extLst>
      <p:ext uri="{BB962C8B-B14F-4D97-AF65-F5344CB8AC3E}">
        <p14:creationId xmlns:p14="http://schemas.microsoft.com/office/powerpoint/2010/main" val="2663602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F05E96-CC26-4250-B543-C1AA6389D189}" type="datetimeFigureOut">
              <a:rPr lang="en-US" smtClean="0"/>
              <a:t>7/24/2017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85C8D-1F91-4BC7-945E-1B051EDD6066}" type="slidenum">
              <a:rPr lang="en-US" smtClean="0"/>
              <a:t>‹#›</a:t>
            </a:fld>
            <a:endParaRPr lang="en-US"/>
          </a:p>
        </p:txBody>
      </p:sp>
    </p:spTree>
    <p:extLst>
      <p:ext uri="{BB962C8B-B14F-4D97-AF65-F5344CB8AC3E}">
        <p14:creationId xmlns:p14="http://schemas.microsoft.com/office/powerpoint/2010/main" val="84482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F05E96-CC26-4250-B543-C1AA6389D189}" type="datetimeFigureOut">
              <a:rPr lang="en-US" smtClean="0"/>
              <a:t>7/24/2017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85C8D-1F91-4BC7-945E-1B051EDD6066}" type="slidenum">
              <a:rPr lang="en-US" smtClean="0"/>
              <a:t>‹#›</a:t>
            </a:fld>
            <a:endParaRPr lang="en-US"/>
          </a:p>
        </p:txBody>
      </p:sp>
    </p:spTree>
    <p:extLst>
      <p:ext uri="{BB962C8B-B14F-4D97-AF65-F5344CB8AC3E}">
        <p14:creationId xmlns:p14="http://schemas.microsoft.com/office/powerpoint/2010/main" val="247773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F05E96-CC26-4250-B543-C1AA6389D189}" type="datetimeFigureOut">
              <a:rPr lang="en-US" smtClean="0"/>
              <a:t>7/24/2017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85C8D-1F91-4BC7-945E-1B051EDD6066}" type="slidenum">
              <a:rPr lang="en-US" smtClean="0"/>
              <a:t>‹#›</a:t>
            </a:fld>
            <a:endParaRPr lang="en-US"/>
          </a:p>
        </p:txBody>
      </p:sp>
    </p:spTree>
    <p:extLst>
      <p:ext uri="{BB962C8B-B14F-4D97-AF65-F5344CB8AC3E}">
        <p14:creationId xmlns:p14="http://schemas.microsoft.com/office/powerpoint/2010/main" val="1585780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F05E96-CC26-4250-B543-C1AA6389D189}" type="datetimeFigureOut">
              <a:rPr lang="en-US" smtClean="0"/>
              <a:t>7/24/2017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485C8D-1F91-4BC7-945E-1B051EDD6066}" type="slidenum">
              <a:rPr lang="en-US" smtClean="0"/>
              <a:t>‹#›</a:t>
            </a:fld>
            <a:endParaRPr lang="en-US"/>
          </a:p>
        </p:txBody>
      </p:sp>
    </p:spTree>
    <p:extLst>
      <p:ext uri="{BB962C8B-B14F-4D97-AF65-F5344CB8AC3E}">
        <p14:creationId xmlns:p14="http://schemas.microsoft.com/office/powerpoint/2010/main" val="3378235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F05E96-CC26-4250-B543-C1AA6389D189}" type="datetimeFigureOut">
              <a:rPr lang="en-US" smtClean="0"/>
              <a:t>7/24/2017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485C8D-1F91-4BC7-945E-1B051EDD6066}" type="slidenum">
              <a:rPr lang="en-US" smtClean="0"/>
              <a:t>‹#›</a:t>
            </a:fld>
            <a:endParaRPr lang="en-US"/>
          </a:p>
        </p:txBody>
      </p:sp>
    </p:spTree>
    <p:extLst>
      <p:ext uri="{BB962C8B-B14F-4D97-AF65-F5344CB8AC3E}">
        <p14:creationId xmlns:p14="http://schemas.microsoft.com/office/powerpoint/2010/main" val="2919008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F05E96-CC26-4250-B543-C1AA6389D189}" type="datetimeFigureOut">
              <a:rPr lang="en-US" smtClean="0"/>
              <a:t>7/24/2017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485C8D-1F91-4BC7-945E-1B051EDD6066}" type="slidenum">
              <a:rPr lang="en-US" smtClean="0"/>
              <a:t>‹#›</a:t>
            </a:fld>
            <a:endParaRPr lang="en-US"/>
          </a:p>
        </p:txBody>
      </p:sp>
    </p:spTree>
    <p:extLst>
      <p:ext uri="{BB962C8B-B14F-4D97-AF65-F5344CB8AC3E}">
        <p14:creationId xmlns:p14="http://schemas.microsoft.com/office/powerpoint/2010/main" val="2206718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F05E96-CC26-4250-B543-C1AA6389D189}" type="datetimeFigureOut">
              <a:rPr lang="en-US" smtClean="0"/>
              <a:t>7/24/2017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85C8D-1F91-4BC7-945E-1B051EDD6066}" type="slidenum">
              <a:rPr lang="en-US" smtClean="0"/>
              <a:t>‹#›</a:t>
            </a:fld>
            <a:endParaRPr lang="en-US"/>
          </a:p>
        </p:txBody>
      </p:sp>
    </p:spTree>
    <p:extLst>
      <p:ext uri="{BB962C8B-B14F-4D97-AF65-F5344CB8AC3E}">
        <p14:creationId xmlns:p14="http://schemas.microsoft.com/office/powerpoint/2010/main" val="1604775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F05E96-CC26-4250-B543-C1AA6389D189}" type="datetimeFigureOut">
              <a:rPr lang="en-US" smtClean="0"/>
              <a:t>7/24/2017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85C8D-1F91-4BC7-945E-1B051EDD6066}" type="slidenum">
              <a:rPr lang="en-US" smtClean="0"/>
              <a:t>‹#›</a:t>
            </a:fld>
            <a:endParaRPr lang="en-US"/>
          </a:p>
        </p:txBody>
      </p:sp>
    </p:spTree>
    <p:extLst>
      <p:ext uri="{BB962C8B-B14F-4D97-AF65-F5344CB8AC3E}">
        <p14:creationId xmlns:p14="http://schemas.microsoft.com/office/powerpoint/2010/main" val="1709493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05E96-CC26-4250-B543-C1AA6389D189}" type="datetimeFigureOut">
              <a:rPr lang="en-US" smtClean="0"/>
              <a:t>7/24/2017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485C8D-1F91-4BC7-945E-1B051EDD6066}" type="slidenum">
              <a:rPr lang="en-US" smtClean="0"/>
              <a:t>‹#›</a:t>
            </a:fld>
            <a:endParaRPr lang="en-US"/>
          </a:p>
        </p:txBody>
      </p:sp>
    </p:spTree>
    <p:extLst>
      <p:ext uri="{BB962C8B-B14F-4D97-AF65-F5344CB8AC3E}">
        <p14:creationId xmlns:p14="http://schemas.microsoft.com/office/powerpoint/2010/main" val="2538522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166843"/>
            <a:ext cx="4572000" cy="4524315"/>
          </a:xfrm>
          <a:prstGeom prst="rect">
            <a:avLst/>
          </a:prstGeom>
        </p:spPr>
        <p:txBody>
          <a:bodyPr>
            <a:spAutoFit/>
          </a:bodyPr>
          <a:lstStyle/>
          <a:p>
            <a:r>
              <a:rPr lang="en-US" b="0" i="0" u="none" strike="noStrike" baseline="0" dirty="0" smtClean="0">
                <a:latin typeface="TimesNewRomanPSMT"/>
              </a:rPr>
              <a:t>A simple or circular curve is one with uniform radius; compound and reverse curves are</a:t>
            </a:r>
          </a:p>
          <a:p>
            <a:r>
              <a:rPr lang="en-US" b="0" i="0" u="none" strike="noStrike" baseline="0" dirty="0" smtClean="0">
                <a:latin typeface="TimesNewRomanPSMT"/>
              </a:rPr>
              <a:t>merely combinations of simple ones. A compound curve consists of two simple curves of different radii, both</a:t>
            </a:r>
          </a:p>
          <a:p>
            <a:r>
              <a:rPr lang="en-US" b="0" i="0" u="none" strike="noStrike" baseline="0" dirty="0" smtClean="0">
                <a:latin typeface="TimesNewRomanPSMT"/>
              </a:rPr>
              <a:t>bending in the same direction. A reverse curve is made up of two curves going in opposite directions, one</a:t>
            </a:r>
          </a:p>
          <a:p>
            <a:r>
              <a:rPr lang="en-US" b="0" i="0" u="none" strike="noStrike" baseline="0" dirty="0" smtClean="0">
                <a:latin typeface="TimesNewRomanPSMT"/>
              </a:rPr>
              <a:t>following on the other; the letter S is an example. Reverse curves require a tangent between them at least the</a:t>
            </a:r>
          </a:p>
          <a:p>
            <a:r>
              <a:rPr lang="en-US" b="0" i="0" u="none" strike="noStrike" baseline="0" dirty="0" smtClean="0">
                <a:latin typeface="TimesNewRomanPSMT"/>
              </a:rPr>
              <a:t>length of a locomotive. But a tangent of at least 300 feet makes construction and maintenance as well as train</a:t>
            </a:r>
          </a:p>
          <a:p>
            <a:r>
              <a:rPr lang="en-US" b="0" i="0" u="none" strike="noStrike" baseline="0" dirty="0" smtClean="0">
                <a:latin typeface="TimesNewRomanPSMT"/>
              </a:rPr>
              <a:t>movements easier.</a:t>
            </a:r>
            <a:endParaRPr lang="en-US" dirty="0"/>
          </a:p>
        </p:txBody>
      </p:sp>
    </p:spTree>
    <p:extLst>
      <p:ext uri="{BB962C8B-B14F-4D97-AF65-F5344CB8AC3E}">
        <p14:creationId xmlns:p14="http://schemas.microsoft.com/office/powerpoint/2010/main" val="924131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685800"/>
            <a:ext cx="7543800" cy="5078313"/>
          </a:xfrm>
          <a:prstGeom prst="rect">
            <a:avLst/>
          </a:prstGeom>
        </p:spPr>
        <p:txBody>
          <a:bodyPr wrap="square">
            <a:spAutoFit/>
          </a:bodyPr>
          <a:lstStyle/>
          <a:p>
            <a:r>
              <a:rPr lang="en-US" dirty="0" smtClean="0"/>
              <a:t>3.18. EQUIPMENT</a:t>
            </a:r>
          </a:p>
          <a:p>
            <a:r>
              <a:rPr lang="en-US" dirty="0" smtClean="0"/>
              <a:t>What equipment do you need to put </a:t>
            </a:r>
            <a:r>
              <a:rPr lang="en-US" dirty="0" err="1" smtClean="0"/>
              <a:t>stringlining</a:t>
            </a:r>
            <a:r>
              <a:rPr lang="en-US" dirty="0" smtClean="0"/>
              <a:t> into actual practice in the field? To mark off the stations</a:t>
            </a:r>
          </a:p>
          <a:p>
            <a:r>
              <a:rPr lang="en-US" dirty="0" smtClean="0"/>
              <a:t>and measure the ordinates, you need a tape at least 31 feet long, graduated in feet. Any such tape will do,</a:t>
            </a:r>
          </a:p>
          <a:p>
            <a:r>
              <a:rPr lang="en-US" dirty="0" smtClean="0"/>
              <a:t>provided the same tape is used to measure all the stations on a curve. You also need a strong string, 62 feet long</a:t>
            </a:r>
          </a:p>
          <a:p>
            <a:r>
              <a:rPr lang="en-US" dirty="0" smtClean="0"/>
              <a:t>or longer, marked at the 62-foot point. A ruler, graduated in inches and eighths of an inch, is required for</a:t>
            </a:r>
          </a:p>
          <a:p>
            <a:r>
              <a:rPr lang="en-US" dirty="0" smtClean="0"/>
              <a:t>measuring ordinates. One graduated in inches and tenths will do, if a similar rule is used for all lining of a</a:t>
            </a:r>
          </a:p>
          <a:p>
            <a:r>
              <a:rPr lang="en-US" dirty="0" smtClean="0"/>
              <a:t>particular curve. However, in this discussion, all ordinates are expressed in eighths of an inch. You also need a</a:t>
            </a:r>
          </a:p>
          <a:p>
            <a:r>
              <a:rPr lang="en-US" dirty="0" smtClean="0"/>
              <a:t>notebook, a pencil, and a heavy crayon. A pair of wooden blocks, 1 by 1 by 2 inches, known as offset blocks, are</a:t>
            </a:r>
          </a:p>
          <a:p>
            <a:r>
              <a:rPr lang="en-US" dirty="0" smtClean="0"/>
              <a:t>helpful. To mark the distance the track is to be moved, you need wooden stakes, surveyor’s tacks, and a ruler or</a:t>
            </a:r>
          </a:p>
          <a:p>
            <a:r>
              <a:rPr lang="en-US" dirty="0" smtClean="0"/>
              <a:t>tape.</a:t>
            </a:r>
            <a:endParaRPr lang="en-US" dirty="0"/>
          </a:p>
        </p:txBody>
      </p:sp>
    </p:spTree>
    <p:extLst>
      <p:ext uri="{BB962C8B-B14F-4D97-AF65-F5344CB8AC3E}">
        <p14:creationId xmlns:p14="http://schemas.microsoft.com/office/powerpoint/2010/main" val="4059462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908713"/>
            <a:ext cx="724986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5939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4277436" cy="6555641"/>
          </a:xfrm>
          <a:prstGeom prst="rect">
            <a:avLst/>
          </a:prstGeom>
        </p:spPr>
        <p:txBody>
          <a:bodyPr wrap="square">
            <a:spAutoFit/>
          </a:bodyPr>
          <a:lstStyle/>
          <a:p>
            <a:r>
              <a:rPr lang="en-US" sz="1200" b="0" i="0" u="none" strike="noStrike" baseline="0" dirty="0" smtClean="0">
                <a:latin typeface="TimesNewRomanPSMT"/>
              </a:rPr>
              <a:t>3.20. MEASURING ORDINATES</a:t>
            </a:r>
          </a:p>
          <a:p>
            <a:r>
              <a:rPr lang="en-US" sz="1200" b="0" i="0" u="none" strike="noStrike" baseline="0" dirty="0" smtClean="0">
                <a:latin typeface="TimesNewRomanPSMT"/>
              </a:rPr>
              <a:t>After the curve is divided into stations, you begin to measure the ordinates. Take the string and stretch it</a:t>
            </a:r>
          </a:p>
          <a:p>
            <a:r>
              <a:rPr lang="en-US" sz="1200" b="0" i="0" u="none" strike="noStrike" baseline="0" dirty="0" smtClean="0">
                <a:latin typeface="TimesNewRomanPSMT"/>
              </a:rPr>
              <a:t>from Sta. 0 to Sta. 2, holding it on the inside of the head of the rail. The midpoint of the string will be opposite</a:t>
            </a:r>
          </a:p>
          <a:p>
            <a:r>
              <a:rPr lang="en-US" sz="1200" b="0" i="0" u="none" strike="noStrike" baseline="0" dirty="0" smtClean="0">
                <a:latin typeface="TimesNewRomanPSMT"/>
              </a:rPr>
              <a:t>Sta. 1. Measure with the ruler between the head of the rail and</a:t>
            </a:r>
          </a:p>
          <a:p>
            <a:r>
              <a:rPr lang="en-US" sz="1200" b="0" i="0" u="none" strike="noStrike" baseline="0" dirty="0" smtClean="0">
                <a:latin typeface="TimesNewRomanPSMT"/>
              </a:rPr>
              <a:t>the string at Sta. 1, and enter the distance in eighths of an inch</a:t>
            </a:r>
          </a:p>
          <a:p>
            <a:r>
              <a:rPr lang="en-US" sz="1200" b="0" i="0" u="none" strike="noStrike" baseline="0" dirty="0" smtClean="0">
                <a:latin typeface="TimesNewRomanPSMT"/>
              </a:rPr>
              <a:t>in your notebook beside the station number. If there is no</a:t>
            </a:r>
          </a:p>
          <a:p>
            <a:r>
              <a:rPr lang="en-US" sz="1200" b="0" i="0" u="none" strike="noStrike" baseline="0" dirty="0" smtClean="0">
                <a:latin typeface="TimesNewRomanPSMT"/>
              </a:rPr>
              <a:t>distance, write down 0. Next stretch the string between Sta. 1</a:t>
            </a:r>
          </a:p>
          <a:p>
            <a:r>
              <a:rPr lang="en-US" sz="1200" b="0" i="0" u="none" strike="noStrike" baseline="0" dirty="0" smtClean="0">
                <a:latin typeface="TimesNewRomanPSMT"/>
              </a:rPr>
              <a:t>and Sta. 3, measure at Sta. 2--the midpoint of the string, and</a:t>
            </a:r>
          </a:p>
          <a:p>
            <a:r>
              <a:rPr lang="en-US" sz="1200" b="0" i="0" u="none" strike="noStrike" baseline="0" dirty="0" smtClean="0">
                <a:latin typeface="TimesNewRomanPSMT"/>
              </a:rPr>
              <a:t>record the result. Continue to measure at each station all</a:t>
            </a:r>
          </a:p>
          <a:p>
            <a:r>
              <a:rPr lang="en-US" sz="1200" b="0" i="0" u="none" strike="noStrike" baseline="0" dirty="0" smtClean="0">
                <a:latin typeface="TimesNewRomanPSMT"/>
              </a:rPr>
              <a:t>around the curve until the far end of the string is at the last</a:t>
            </a:r>
          </a:p>
          <a:p>
            <a:r>
              <a:rPr lang="en-US" sz="1200" b="0" i="0" u="none" strike="noStrike" baseline="0" dirty="0" smtClean="0">
                <a:latin typeface="TimesNewRomanPSMT"/>
              </a:rPr>
              <a:t>station you have laid off. Record the result at each station.</a:t>
            </a:r>
          </a:p>
          <a:p>
            <a:r>
              <a:rPr lang="en-US" sz="1200" b="0" i="0" u="none" strike="noStrike" baseline="0" dirty="0" smtClean="0">
                <a:latin typeface="TimesNewRomanPSMT"/>
              </a:rPr>
              <a:t>When you are on the curve itself, you will get some</a:t>
            </a:r>
          </a:p>
          <a:p>
            <a:r>
              <a:rPr lang="en-US" sz="1200" b="0" i="0" u="none" strike="noStrike" baseline="0" dirty="0" smtClean="0">
                <a:latin typeface="TimesNewRomanPSMT"/>
              </a:rPr>
              <a:t>result at each station. Say, for instance that at Sta. 19 you</a:t>
            </a:r>
          </a:p>
          <a:p>
            <a:r>
              <a:rPr lang="en-US" sz="1200" b="0" i="0" u="none" strike="noStrike" baseline="0" dirty="0" smtClean="0">
                <a:latin typeface="TimesNewRomanPSMT"/>
              </a:rPr>
              <a:t>measured 1 1/2 inches between the string and the head of the</a:t>
            </a:r>
          </a:p>
          <a:p>
            <a:r>
              <a:rPr lang="en-US" sz="1200" b="0" i="0" u="none" strike="noStrike" baseline="0" dirty="0" smtClean="0">
                <a:latin typeface="TimesNewRomanPSMT"/>
              </a:rPr>
              <a:t>rail. Since 1 1/2 inches is 12/8 inches, you would enter +12 in</a:t>
            </a:r>
          </a:p>
          <a:p>
            <a:r>
              <a:rPr lang="en-US" sz="1200" b="0" i="0" u="none" strike="noStrike" baseline="0" dirty="0" smtClean="0">
                <a:latin typeface="TimesNewRomanPSMT"/>
              </a:rPr>
              <a:t>your notebook. Inches and eighths should be converted to</a:t>
            </a:r>
          </a:p>
          <a:p>
            <a:r>
              <a:rPr lang="en-US" sz="1200" b="0" i="0" u="none" strike="noStrike" baseline="0" dirty="0" smtClean="0">
                <a:latin typeface="TimesNewRomanPSMT"/>
              </a:rPr>
              <a:t>eighths of an inch and recorded in that way, as the sketch</a:t>
            </a:r>
          </a:p>
          <a:p>
            <a:r>
              <a:rPr lang="en-US" sz="1200" b="0" i="0" u="none" strike="noStrike" baseline="0" dirty="0" smtClean="0">
                <a:latin typeface="TimesNewRomanPSMT"/>
              </a:rPr>
              <a:t>illustrates. If you find that the string at its midpoint is pressed</a:t>
            </a:r>
          </a:p>
          <a:p>
            <a:r>
              <a:rPr lang="en-US" sz="1200" b="0" i="0" u="none" strike="noStrike" baseline="0" dirty="0" smtClean="0">
                <a:latin typeface="TimesNewRomanPSMT"/>
              </a:rPr>
              <a:t>against the rail, especially on or near tangents, this shows</a:t>
            </a:r>
          </a:p>
          <a:p>
            <a:r>
              <a:rPr lang="en-US" sz="1200" b="0" i="0" u="none" strike="noStrike" baseline="0" dirty="0" smtClean="0">
                <a:latin typeface="TimesNewRomanPSMT"/>
              </a:rPr>
              <a:t>either that the rail is absolutely straight or that it has curved</a:t>
            </a:r>
          </a:p>
          <a:p>
            <a:r>
              <a:rPr lang="en-US" sz="1200" b="0" i="0" u="none" strike="noStrike" baseline="0" dirty="0" smtClean="0">
                <a:latin typeface="TimesNewRomanPSMT"/>
              </a:rPr>
              <a:t>inward at that point. Here the offset blocks are used, as shown</a:t>
            </a:r>
          </a:p>
          <a:p>
            <a:r>
              <a:rPr lang="en-US" sz="1200" b="0" i="0" u="none" strike="noStrike" baseline="0" dirty="0" smtClean="0">
                <a:latin typeface="TimesNewRomanPSMT"/>
              </a:rPr>
              <a:t>in the sketch. Use one block at each end of the string, and</a:t>
            </a:r>
          </a:p>
          <a:p>
            <a:r>
              <a:rPr lang="en-US" sz="1200" b="0" i="0" u="none" strike="noStrike" baseline="0" dirty="0" smtClean="0">
                <a:latin typeface="TimesNewRomanPSMT"/>
              </a:rPr>
              <a:t>place it between the string and the head of the rail. This keeps</a:t>
            </a:r>
          </a:p>
          <a:p>
            <a:r>
              <a:rPr lang="en-US" sz="1200" b="0" i="0" u="none" strike="noStrike" baseline="0" dirty="0" smtClean="0">
                <a:latin typeface="TimesNewRomanPSMT"/>
              </a:rPr>
              <a:t>each end of the string exactly 1 inch from the rail. Now</a:t>
            </a:r>
          </a:p>
          <a:p>
            <a:r>
              <a:rPr lang="en-US" sz="1200" b="0" i="0" u="none" strike="noStrike" baseline="0" dirty="0" smtClean="0">
                <a:latin typeface="TimesNewRomanPSMT"/>
              </a:rPr>
              <a:t>measure at the midpoint of the string. If you measure 1 inch,</a:t>
            </a:r>
          </a:p>
          <a:p>
            <a:r>
              <a:rPr lang="en-US" sz="1200" b="0" i="0" u="none" strike="noStrike" baseline="0" dirty="0" smtClean="0">
                <a:latin typeface="TimesNewRomanPSMT"/>
              </a:rPr>
              <a:t>the track is absolutely straight, and you enter 0 in your</a:t>
            </a:r>
            <a:endParaRPr lang="en-US" sz="1200" dirty="0"/>
          </a:p>
        </p:txBody>
      </p:sp>
      <p:sp>
        <p:nvSpPr>
          <p:cNvPr id="3" name="Rectangle 2"/>
          <p:cNvSpPr/>
          <p:nvPr/>
        </p:nvSpPr>
        <p:spPr>
          <a:xfrm>
            <a:off x="4506036" y="304800"/>
            <a:ext cx="4572000" cy="3323987"/>
          </a:xfrm>
          <a:prstGeom prst="rect">
            <a:avLst/>
          </a:prstGeom>
        </p:spPr>
        <p:txBody>
          <a:bodyPr>
            <a:spAutoFit/>
          </a:bodyPr>
          <a:lstStyle/>
          <a:p>
            <a:r>
              <a:rPr lang="en-US" sz="1400" b="0" i="0" u="none" strike="noStrike" baseline="0" dirty="0" smtClean="0">
                <a:latin typeface="TimesNewRomanPSMT"/>
              </a:rPr>
              <a:t>notebook. But if you measure only 1/2 inch, it means that the rail curves inward there. The midpoint of the</a:t>
            </a:r>
          </a:p>
          <a:p>
            <a:r>
              <a:rPr lang="en-US" sz="1400" b="0" i="0" u="none" strike="noStrike" baseline="0" dirty="0" smtClean="0">
                <a:latin typeface="TimesNewRomanPSMT"/>
              </a:rPr>
              <a:t>string is 1 inch minus 1/2 inch, or 1/2 inch, or 4/8 inch nearer the rail than are the ends of the string. Therefore,</a:t>
            </a:r>
          </a:p>
          <a:p>
            <a:r>
              <a:rPr lang="en-US" sz="1400" b="0" i="0" u="none" strike="noStrike" baseline="0" dirty="0" smtClean="0">
                <a:latin typeface="TimesNewRomanPSMT"/>
              </a:rPr>
              <a:t>you would enter -4 in your notebook, indicating a reverse bend of 1/2 inch.</a:t>
            </a:r>
          </a:p>
          <a:p>
            <a:r>
              <a:rPr lang="en-US" sz="1400" b="0" i="0" u="none" strike="noStrike" baseline="0" dirty="0" smtClean="0">
                <a:latin typeface="TimesNewRomanPSMT"/>
              </a:rPr>
              <a:t>Now that you have measured and recorded the ordinate at each station, you have finished the first phase</a:t>
            </a:r>
          </a:p>
          <a:p>
            <a:r>
              <a:rPr lang="en-US" sz="1400" b="0" i="0" u="none" strike="noStrike" baseline="0" dirty="0" smtClean="0">
                <a:latin typeface="TimesNewRomanPSMT"/>
              </a:rPr>
              <a:t>of your fieldwork. Next, you must take your notebook home or to the office and calculate how much you need to</a:t>
            </a:r>
          </a:p>
          <a:p>
            <a:r>
              <a:rPr lang="en-US" sz="1400" b="0" i="0" u="none" strike="noStrike" baseline="0" dirty="0" smtClean="0">
                <a:latin typeface="TimesNewRomanPSMT"/>
              </a:rPr>
              <a:t>move the track at each station to achieve a smooth curve. Columns 1 and 2 of figure 3.5 show the station</a:t>
            </a:r>
          </a:p>
          <a:p>
            <a:r>
              <a:rPr lang="en-US" sz="1400" b="0" i="0" u="none" strike="noStrike" baseline="0" dirty="0" smtClean="0">
                <a:latin typeface="TimesNewRomanPSMT"/>
              </a:rPr>
              <a:t>numbers and measured ordinates of a short curve.</a:t>
            </a:r>
            <a:endParaRPr lang="en-US" sz="1400" dirty="0"/>
          </a:p>
        </p:txBody>
      </p:sp>
    </p:spTree>
    <p:extLst>
      <p:ext uri="{BB962C8B-B14F-4D97-AF65-F5344CB8AC3E}">
        <p14:creationId xmlns:p14="http://schemas.microsoft.com/office/powerpoint/2010/main" val="3155501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5132"/>
            <a:ext cx="5096845" cy="237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609600"/>
            <a:ext cx="3038830" cy="4625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7599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474345"/>
            <a:ext cx="4572000" cy="5909310"/>
          </a:xfrm>
          <a:prstGeom prst="rect">
            <a:avLst/>
          </a:prstGeom>
        </p:spPr>
        <p:txBody>
          <a:bodyPr>
            <a:spAutoFit/>
          </a:bodyPr>
          <a:lstStyle/>
          <a:p>
            <a:r>
              <a:rPr lang="en-US" b="0" i="0" u="none" strike="noStrike" baseline="0" dirty="0" smtClean="0">
                <a:latin typeface="TimesNewRomanPSMT"/>
              </a:rPr>
              <a:t>3.21. EVALUATING FIGURES</a:t>
            </a:r>
          </a:p>
          <a:p>
            <a:r>
              <a:rPr lang="en-US" b="0" i="0" u="none" strike="noStrike" baseline="0" dirty="0" smtClean="0">
                <a:latin typeface="TimesNewRomanPSMT"/>
              </a:rPr>
              <a:t>For instructional purposes, the curve described in figure 3.5 has been purposely shortened and simplified;</a:t>
            </a:r>
          </a:p>
          <a:p>
            <a:r>
              <a:rPr lang="en-US" b="0" i="0" u="none" strike="noStrike" baseline="0" dirty="0" smtClean="0">
                <a:latin typeface="TimesNewRomanPSMT"/>
              </a:rPr>
              <a:t>in practice, you would rarely see one like it. A railway curve usually contains dozens if not hundreds of stations.</a:t>
            </a:r>
          </a:p>
          <a:p>
            <a:r>
              <a:rPr lang="en-US" b="0" i="0" u="none" strike="noStrike" baseline="0" dirty="0" smtClean="0">
                <a:latin typeface="TimesNewRomanPSMT"/>
              </a:rPr>
              <a:t>Remember, the longest in the United States is over 9 miles! A curve may be compound, that is, consisting of two</a:t>
            </a:r>
          </a:p>
          <a:p>
            <a:r>
              <a:rPr lang="en-US" b="0" i="0" u="none" strike="noStrike" baseline="0" dirty="0" smtClean="0">
                <a:latin typeface="TimesNewRomanPSMT"/>
              </a:rPr>
              <a:t>or more joined circular curves of different degree; or it may be reverse, curving first in one direction and then in</a:t>
            </a:r>
          </a:p>
          <a:p>
            <a:r>
              <a:rPr lang="en-US" b="0" i="0" u="none" strike="noStrike" baseline="0" dirty="0" smtClean="0">
                <a:latin typeface="TimesNewRomanPSMT"/>
              </a:rPr>
              <a:t>another. But the principles discussed apply to them all. With this method, you can line any curve if you work</a:t>
            </a:r>
          </a:p>
          <a:p>
            <a:r>
              <a:rPr lang="en-US" b="0" i="0" u="none" strike="noStrike" baseline="0" dirty="0" smtClean="0">
                <a:latin typeface="TimesNewRomanPSMT"/>
              </a:rPr>
              <a:t>carefully, check your figures at every opportunity, and adjust your results as often as necessary. The following</a:t>
            </a:r>
          </a:p>
          <a:p>
            <a:r>
              <a:rPr lang="en-US" b="0" i="0" u="none" strike="noStrike" baseline="0" dirty="0" smtClean="0">
                <a:latin typeface="TimesNewRomanPSMT"/>
              </a:rPr>
              <a:t>subparagraphs and annex A explain generally the use and evaluation of figures.</a:t>
            </a:r>
            <a:endParaRPr lang="en-US" dirty="0"/>
          </a:p>
        </p:txBody>
      </p:sp>
    </p:spTree>
    <p:extLst>
      <p:ext uri="{BB962C8B-B14F-4D97-AF65-F5344CB8AC3E}">
        <p14:creationId xmlns:p14="http://schemas.microsoft.com/office/powerpoint/2010/main" val="3832868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474345"/>
            <a:ext cx="4572000" cy="5909310"/>
          </a:xfrm>
          <a:prstGeom prst="rect">
            <a:avLst/>
          </a:prstGeom>
        </p:spPr>
        <p:txBody>
          <a:bodyPr>
            <a:spAutoFit/>
          </a:bodyPr>
          <a:lstStyle/>
          <a:p>
            <a:r>
              <a:rPr lang="en-US" b="0" i="0" u="none" strike="noStrike" baseline="0" dirty="0" smtClean="0">
                <a:latin typeface="TimesNewRomanPSMT"/>
              </a:rPr>
              <a:t>a. Annex A. The curve calculated in figure 3.5 is diagramed in annex A, sheet 1. Study that sheet as</a:t>
            </a:r>
          </a:p>
          <a:p>
            <a:r>
              <a:rPr lang="en-US" b="0" i="0" u="none" strike="noStrike" baseline="0" dirty="0" smtClean="0">
                <a:latin typeface="TimesNewRomanPSMT"/>
              </a:rPr>
              <a:t>you read the explanation of it. The solid line represents the track itself, while the broken lines are the 62-foot</a:t>
            </a:r>
          </a:p>
          <a:p>
            <a:r>
              <a:rPr lang="en-US" b="0" i="0" u="none" strike="noStrike" baseline="0" dirty="0" smtClean="0">
                <a:latin typeface="TimesNewRomanPSMT"/>
              </a:rPr>
              <a:t>string stretched from station to station. The curvature in the diagram is greatly increased, so that you can easily</a:t>
            </a:r>
          </a:p>
          <a:p>
            <a:r>
              <a:rPr lang="en-US" b="0" i="0" u="none" strike="noStrike" baseline="0" dirty="0" smtClean="0">
                <a:latin typeface="TimesNewRomanPSMT"/>
              </a:rPr>
              <a:t>see and compare the ordinates at each station, and so that the distortion of the curve is obvious. The actual curve</a:t>
            </a:r>
          </a:p>
          <a:p>
            <a:r>
              <a:rPr lang="en-US" b="0" i="0" u="none" strike="noStrike" baseline="0" dirty="0" smtClean="0">
                <a:latin typeface="TimesNewRomanPSMT"/>
              </a:rPr>
              <a:t>is so gentle that the largest measured ordinate is only 9/8 inch. However, a 200-ton locomotive at 60 mph (96</a:t>
            </a:r>
          </a:p>
          <a:p>
            <a:r>
              <a:rPr lang="en-US" b="0" i="0" u="none" strike="noStrike" baseline="0" dirty="0" err="1" smtClean="0">
                <a:latin typeface="TimesNewRomanPSMT"/>
              </a:rPr>
              <a:t>kmph</a:t>
            </a:r>
            <a:r>
              <a:rPr lang="en-US" b="0" i="0" u="none" strike="noStrike" baseline="0" dirty="0" smtClean="0">
                <a:latin typeface="TimesNewRomanPSMT"/>
              </a:rPr>
              <a:t>) would slam into such a stretch with a great deal of force. Even such minor deviations in high-speed track</a:t>
            </a:r>
          </a:p>
          <a:p>
            <a:r>
              <a:rPr lang="en-US" b="0" i="0" u="none" strike="noStrike" baseline="0" dirty="0" smtClean="0">
                <a:latin typeface="TimesNewRomanPSMT"/>
              </a:rPr>
              <a:t>would cause an uncomfortable ride and high maintenance costs; therefore, the curve should be relined.</a:t>
            </a:r>
            <a:endParaRPr lang="en-US" dirty="0"/>
          </a:p>
        </p:txBody>
      </p:sp>
    </p:spTree>
    <p:extLst>
      <p:ext uri="{BB962C8B-B14F-4D97-AF65-F5344CB8AC3E}">
        <p14:creationId xmlns:p14="http://schemas.microsoft.com/office/powerpoint/2010/main" val="163362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10277"/>
            <a:ext cx="4572000" cy="2585323"/>
          </a:xfrm>
          <a:prstGeom prst="rect">
            <a:avLst/>
          </a:prstGeom>
        </p:spPr>
        <p:txBody>
          <a:bodyPr wrap="square">
            <a:spAutoFit/>
          </a:bodyPr>
          <a:lstStyle/>
          <a:p>
            <a:r>
              <a:rPr lang="en-US" b="0" i="0" u="none" strike="noStrike" baseline="0" dirty="0" smtClean="0">
                <a:latin typeface="TimesNewRomanPSMT"/>
              </a:rPr>
              <a:t>b. Analysis. You can see from the diagram that the curve should make a continuous turn to the right.</a:t>
            </a:r>
          </a:p>
          <a:p>
            <a:r>
              <a:rPr lang="en-US" b="0" i="0" u="none" strike="noStrike" baseline="0" dirty="0" smtClean="0">
                <a:latin typeface="TimesNewRomanPSMT"/>
              </a:rPr>
              <a:t>However, at Sta. 1 there is a slight bend to the left. In column 2 of figure 3.5, you see a negative ordinate listed</a:t>
            </a:r>
          </a:p>
          <a:p>
            <a:r>
              <a:rPr lang="en-US" b="0" i="0" u="none" strike="noStrike" baseline="0" dirty="0" smtClean="0">
                <a:latin typeface="TimesNewRomanPSMT"/>
              </a:rPr>
              <a:t>for that station, while all the others are positive. A negative ordinate always indicates such a wrong or</a:t>
            </a:r>
            <a:endParaRPr lang="en-US" dirty="0"/>
          </a:p>
        </p:txBody>
      </p:sp>
      <p:sp>
        <p:nvSpPr>
          <p:cNvPr id="3" name="Rectangle 2"/>
          <p:cNvSpPr/>
          <p:nvPr/>
        </p:nvSpPr>
        <p:spPr>
          <a:xfrm>
            <a:off x="381000" y="2895600"/>
            <a:ext cx="4572000" cy="2862322"/>
          </a:xfrm>
          <a:prstGeom prst="rect">
            <a:avLst/>
          </a:prstGeom>
        </p:spPr>
        <p:txBody>
          <a:bodyPr>
            <a:spAutoFit/>
          </a:bodyPr>
          <a:lstStyle/>
          <a:p>
            <a:r>
              <a:rPr lang="en-US" b="0" i="0" u="none" strike="noStrike" baseline="0" dirty="0" smtClean="0">
                <a:latin typeface="TimesNewRomanPSMT"/>
              </a:rPr>
              <a:t>reverse bend. When it is not designed into a curve, it is called a dogleg. At Sta. 8, the diagram shows another</a:t>
            </a:r>
          </a:p>
          <a:p>
            <a:r>
              <a:rPr lang="en-US" b="0" i="0" u="none" strike="noStrike" baseline="0" dirty="0" smtClean="0">
                <a:latin typeface="TimesNewRomanPSMT"/>
              </a:rPr>
              <a:t>dogleg. In column 2, the measured ordinates decrease from Sta. 5 through Sta. 7, increase at Sta. 8, and then</a:t>
            </a:r>
          </a:p>
          <a:p>
            <a:r>
              <a:rPr lang="en-US" b="0" i="0" u="none" strike="noStrike" baseline="0" dirty="0" smtClean="0">
                <a:latin typeface="TimesNewRomanPSMT"/>
              </a:rPr>
              <a:t>continue to decrease. If these faults were corrected, it would be a fairly smooth curve. The </a:t>
            </a:r>
            <a:r>
              <a:rPr lang="en-US" b="0" i="0" u="none" strike="noStrike" baseline="0" dirty="0" err="1" smtClean="0">
                <a:latin typeface="TimesNewRomanPSMT"/>
              </a:rPr>
              <a:t>stringline</a:t>
            </a:r>
            <a:r>
              <a:rPr lang="en-US" b="0" i="0" u="none" strike="noStrike" baseline="0" dirty="0" smtClean="0">
                <a:latin typeface="TimesNewRomanPSMT"/>
              </a:rPr>
              <a:t> calculation</a:t>
            </a:r>
          </a:p>
          <a:p>
            <a:r>
              <a:rPr lang="en-US" b="0" i="0" u="none" strike="noStrike" baseline="0" dirty="0" smtClean="0">
                <a:latin typeface="TimesNewRomanPSMT"/>
              </a:rPr>
              <a:t>shows you how to correct them.</a:t>
            </a:r>
            <a:endParaRPr lang="en-US" dirty="0"/>
          </a:p>
        </p:txBody>
      </p:sp>
    </p:spTree>
    <p:extLst>
      <p:ext uri="{BB962C8B-B14F-4D97-AF65-F5344CB8AC3E}">
        <p14:creationId xmlns:p14="http://schemas.microsoft.com/office/powerpoint/2010/main" val="1753479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7010400" cy="5262979"/>
          </a:xfrm>
          <a:prstGeom prst="rect">
            <a:avLst/>
          </a:prstGeom>
        </p:spPr>
        <p:txBody>
          <a:bodyPr wrap="square">
            <a:spAutoFit/>
          </a:bodyPr>
          <a:lstStyle/>
          <a:p>
            <a:r>
              <a:rPr lang="en-US" sz="1600" b="0" i="0" u="none" strike="noStrike" baseline="0" dirty="0" smtClean="0">
                <a:latin typeface="TimesNewRomanPSMT"/>
              </a:rPr>
              <a:t>c. Selecting new ordinates. Next, you must select an ordinate for each station of the new curve. Since</a:t>
            </a:r>
          </a:p>
          <a:p>
            <a:r>
              <a:rPr lang="en-US" sz="1600" b="0" i="0" u="none" strike="noStrike" baseline="0" dirty="0" smtClean="0">
                <a:latin typeface="TimesNewRomanPSMT"/>
              </a:rPr>
              <a:t>the ordinates are smaller near each tangent, it should be a spiraled curve. This means that the new ordinates</a:t>
            </a:r>
          </a:p>
          <a:p>
            <a:r>
              <a:rPr lang="en-US" sz="1600" b="0" i="0" u="none" strike="noStrike" baseline="0" dirty="0" smtClean="0">
                <a:latin typeface="TimesNewRomanPSMT"/>
              </a:rPr>
              <a:t>should increase by regular amounts to a maximum, remain constant for several stations on the circular part of the</a:t>
            </a:r>
          </a:p>
          <a:p>
            <a:r>
              <a:rPr lang="en-US" sz="1600" b="0" i="0" u="none" strike="noStrike" baseline="0" dirty="0" smtClean="0">
                <a:latin typeface="TimesNewRomanPSMT"/>
              </a:rPr>
              <a:t>curve, and then decrease to zero at about the same rate they increased. One thing limits you at this point: the sum</a:t>
            </a:r>
          </a:p>
          <a:p>
            <a:r>
              <a:rPr lang="en-US" sz="1600" b="0" i="0" u="none" strike="noStrike" baseline="0" dirty="0" smtClean="0">
                <a:latin typeface="TimesNewRomanPSMT"/>
              </a:rPr>
              <a:t>of the proposed ordinates must always equal the sum of the measured ordinates. Note that columns 2 and 3 of</a:t>
            </a:r>
          </a:p>
          <a:p>
            <a:r>
              <a:rPr lang="en-US" sz="1600" b="0" i="0" u="none" strike="noStrike" baseline="0" dirty="0" smtClean="0">
                <a:latin typeface="TimesNewRomanPSMT"/>
              </a:rPr>
              <a:t>figure 3.5 each total 36. This principle gives you a chance to check your work; if they are not equal, the proposed</a:t>
            </a:r>
          </a:p>
          <a:p>
            <a:r>
              <a:rPr lang="en-US" sz="1600" b="0" i="0" u="none" strike="noStrike" baseline="0" dirty="0" smtClean="0">
                <a:latin typeface="TimesNewRomanPSMT"/>
              </a:rPr>
              <a:t>ordinates must be revised. By looking at the measured ordinates, you can see that there are 10 stations on the</a:t>
            </a:r>
          </a:p>
          <a:p>
            <a:r>
              <a:rPr lang="en-US" sz="1600" b="0" i="0" u="none" strike="noStrike" baseline="0" dirty="0" smtClean="0">
                <a:latin typeface="TimesNewRomanPSMT"/>
              </a:rPr>
              <a:t>curve, but that stations 0 and 9 are on the tangents and can have no ordinates, while stations 1 and 8 are at the</a:t>
            </a:r>
          </a:p>
          <a:p>
            <a:r>
              <a:rPr lang="en-US" sz="1600" b="0" i="0" u="none" strike="noStrike" baseline="0" dirty="0" smtClean="0">
                <a:latin typeface="TimesNewRomanPSMT"/>
              </a:rPr>
              <a:t>ends of the tangents and will have very small ordinates. If the curve is spiraled, the ordinates at stations 2 and 7</a:t>
            </a:r>
          </a:p>
          <a:p>
            <a:r>
              <a:rPr lang="en-US" sz="1600" b="0" i="0" u="none" strike="noStrike" baseline="0" dirty="0" smtClean="0">
                <a:latin typeface="TimesNewRomanPSMT"/>
              </a:rPr>
              <a:t>will be less than those on the circular part of the curve. Therefore, most of the curvature will be at stations 3</a:t>
            </a:r>
          </a:p>
          <a:p>
            <a:r>
              <a:rPr lang="en-US" sz="1600" b="0" i="0" u="none" strike="noStrike" baseline="0" dirty="0" smtClean="0">
                <a:latin typeface="TimesNewRomanPSMT"/>
              </a:rPr>
              <a:t>through 6 where the curve is circular.</a:t>
            </a:r>
            <a:endParaRPr lang="en-US" sz="1600" dirty="0"/>
          </a:p>
        </p:txBody>
      </p:sp>
    </p:spTree>
    <p:extLst>
      <p:ext uri="{BB962C8B-B14F-4D97-AF65-F5344CB8AC3E}">
        <p14:creationId xmlns:p14="http://schemas.microsoft.com/office/powerpoint/2010/main" val="99465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610600" cy="5632311"/>
          </a:xfrm>
          <a:prstGeom prst="rect">
            <a:avLst/>
          </a:prstGeom>
        </p:spPr>
        <p:txBody>
          <a:bodyPr wrap="square">
            <a:spAutoFit/>
          </a:bodyPr>
          <a:lstStyle/>
          <a:p>
            <a:r>
              <a:rPr lang="en-US" b="0" i="0" u="none" strike="noStrike" baseline="0" dirty="0" smtClean="0">
                <a:latin typeface="TimesNewRomanPSMT"/>
              </a:rPr>
              <a:t>You may have a track chart, similar to the one in annex C, which shows what the curvature should be. If</a:t>
            </a:r>
          </a:p>
          <a:p>
            <a:r>
              <a:rPr lang="en-US" b="0" i="0" u="none" strike="noStrike" baseline="0" dirty="0" smtClean="0">
                <a:latin typeface="TimesNewRomanPSMT"/>
              </a:rPr>
              <a:t>you do, you can simply change degrees to inches--1 degree equals 1 inch, convert the inches to eighths, and enter</a:t>
            </a:r>
          </a:p>
          <a:p>
            <a:r>
              <a:rPr lang="en-US" b="0" i="0" u="none" strike="noStrike" baseline="0" dirty="0" smtClean="0">
                <a:latin typeface="TimesNewRomanPSMT"/>
              </a:rPr>
              <a:t>the result at each of those stations. If you don’t, you usually take the average ordinate on the circular part of the</a:t>
            </a:r>
          </a:p>
          <a:p>
            <a:r>
              <a:rPr lang="en-US" b="0" i="0" u="none" strike="noStrike" baseline="0" dirty="0" smtClean="0">
                <a:latin typeface="TimesNewRomanPSMT"/>
              </a:rPr>
              <a:t>curve. Here, for stations 3 through 6, the ordinates are 7, 7, 9, and 6, a total of 29 and an average of more than 7.</a:t>
            </a:r>
          </a:p>
          <a:p>
            <a:r>
              <a:rPr lang="en-US" b="0" i="0" u="none" strike="noStrike" baseline="0" dirty="0" smtClean="0">
                <a:latin typeface="TimesNewRomanPSMT"/>
              </a:rPr>
              <a:t>But if you use an ordinate of 7 at each of the four stations, they total 28, while the sum of proposed ordinates can</a:t>
            </a:r>
          </a:p>
          <a:p>
            <a:r>
              <a:rPr lang="en-US" b="0" i="0" u="none" strike="noStrike" baseline="0" dirty="0" smtClean="0">
                <a:latin typeface="TimesNewRomanPSMT"/>
              </a:rPr>
              <a:t>be only 36. This leaves only 8, or 4 for each of the two spirals located on either end of the curve. So perhaps 7 is</a:t>
            </a:r>
          </a:p>
          <a:p>
            <a:r>
              <a:rPr lang="en-US" b="0" i="0" u="none" strike="noStrike" baseline="0" dirty="0" smtClean="0">
                <a:latin typeface="TimesNewRomanPSMT"/>
              </a:rPr>
              <a:t>too large; try 6 for each of the ordinates on the curve. Then the total is 24, and the spirals have 6 each. Since</a:t>
            </a:r>
          </a:p>
          <a:p>
            <a:r>
              <a:rPr lang="en-US" b="0" i="0" u="none" strike="noStrike" baseline="0" dirty="0" smtClean="0">
                <a:latin typeface="TimesNewRomanPSMT"/>
              </a:rPr>
              <a:t>there are two stations on each spiral, values of 2 and 4 provide a regularly increasing curve to full curvature of 6.</a:t>
            </a:r>
          </a:p>
          <a:p>
            <a:r>
              <a:rPr lang="en-US" b="0" i="0" u="none" strike="noStrike" baseline="0" dirty="0" smtClean="0">
                <a:latin typeface="TimesNewRomanPSMT"/>
              </a:rPr>
              <a:t>Therefore, in column 3 of figure 3.5, you enter these figures--2, 4, 6, 6, 6, 6, 4, 2. Sometimes, on long curves, it</a:t>
            </a:r>
          </a:p>
          <a:p>
            <a:r>
              <a:rPr lang="en-US" b="0" i="0" u="none" strike="noStrike" baseline="0" dirty="0" smtClean="0">
                <a:latin typeface="TimesNewRomanPSMT"/>
              </a:rPr>
              <a:t>is necessary to try three or four different spirals before you get one that fits, but here it was easy.</a:t>
            </a:r>
            <a:endParaRPr lang="en-US" dirty="0"/>
          </a:p>
        </p:txBody>
      </p:sp>
    </p:spTree>
    <p:extLst>
      <p:ext uri="{BB962C8B-B14F-4D97-AF65-F5344CB8AC3E}">
        <p14:creationId xmlns:p14="http://schemas.microsoft.com/office/powerpoint/2010/main" val="658113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166843"/>
            <a:ext cx="4572000" cy="3970318"/>
          </a:xfrm>
          <a:prstGeom prst="rect">
            <a:avLst/>
          </a:prstGeom>
        </p:spPr>
        <p:txBody>
          <a:bodyPr>
            <a:spAutoFit/>
          </a:bodyPr>
          <a:lstStyle/>
          <a:p>
            <a:r>
              <a:rPr lang="en-US" b="0" i="0" u="none" strike="noStrike" baseline="0" dirty="0" smtClean="0">
                <a:latin typeface="TimesNewRomanPSMT"/>
              </a:rPr>
              <a:t>d. Calculating errors. The difference between the measured and the proposed ordinate is the error at a</a:t>
            </a:r>
          </a:p>
          <a:p>
            <a:r>
              <a:rPr lang="en-US" b="0" i="0" u="none" strike="noStrike" baseline="0" dirty="0" smtClean="0">
                <a:latin typeface="TimesNewRomanPSMT"/>
              </a:rPr>
              <a:t>station. If the proposed ordinate is larger than the measured ordinate, the error is entered as minus, such as that at Sta. 7. If the measured ordinate is the larger of the two, the error is plus, as at Sta. 5. If the measured ordinate is minus, the</a:t>
            </a:r>
          </a:p>
          <a:p>
            <a:r>
              <a:rPr lang="en-US" b="0" i="0" u="none" strike="noStrike" baseline="0" dirty="0" smtClean="0">
                <a:latin typeface="TimesNewRomanPSMT"/>
              </a:rPr>
              <a:t>error is the sum of the measured and proposed ordinates, and is minus, as at Sta. 1. Calculate the error at each</a:t>
            </a:r>
          </a:p>
          <a:p>
            <a:r>
              <a:rPr lang="en-US" b="0" i="0" u="none" strike="noStrike" baseline="0" dirty="0" smtClean="0">
                <a:latin typeface="TimesNewRomanPSMT"/>
              </a:rPr>
              <a:t>station and enter it in column 4. The sum of the entries in this column must be zero.</a:t>
            </a:r>
            <a:endParaRPr lang="en-US" dirty="0"/>
          </a:p>
        </p:txBody>
      </p:sp>
    </p:spTree>
    <p:extLst>
      <p:ext uri="{BB962C8B-B14F-4D97-AF65-F5344CB8AC3E}">
        <p14:creationId xmlns:p14="http://schemas.microsoft.com/office/powerpoint/2010/main" val="147275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228600"/>
            <a:ext cx="4833116" cy="6202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0186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7620000" cy="5355312"/>
          </a:xfrm>
          <a:prstGeom prst="rect">
            <a:avLst/>
          </a:prstGeom>
        </p:spPr>
        <p:txBody>
          <a:bodyPr wrap="square">
            <a:spAutoFit/>
          </a:bodyPr>
          <a:lstStyle/>
          <a:p>
            <a:r>
              <a:rPr lang="en-US" b="0" i="0" u="none" strike="noStrike" baseline="0" dirty="0" smtClean="0">
                <a:latin typeface="TimesNewRomanPSMT"/>
              </a:rPr>
              <a:t>3.22. CALCULATIONS</a:t>
            </a:r>
          </a:p>
          <a:p>
            <a:r>
              <a:rPr lang="en-US" b="0" i="0" u="none" strike="noStrike" baseline="0" dirty="0" smtClean="0">
                <a:latin typeface="TimesNewRomanPSMT"/>
              </a:rPr>
              <a:t>Making the calculations for columns 5, 6, and 7 of figure 3.5 gives you the distance the track must be</a:t>
            </a:r>
          </a:p>
          <a:p>
            <a:r>
              <a:rPr lang="en-US" b="0" i="0" u="none" strike="noStrike" baseline="0" dirty="0" smtClean="0">
                <a:latin typeface="TimesNewRomanPSMT"/>
              </a:rPr>
              <a:t>moved or “thrown” at each station. They consist of rounding out the ordinate readings by borrowing from the</a:t>
            </a:r>
          </a:p>
          <a:p>
            <a:r>
              <a:rPr lang="en-US" b="0" i="0" u="none" strike="noStrike" baseline="0" dirty="0" smtClean="0">
                <a:latin typeface="TimesNewRomanPSMT"/>
              </a:rPr>
              <a:t>high ones and lending to the low. Properly done, the calculations provide you with uniform curvature, the result</a:t>
            </a:r>
          </a:p>
          <a:p>
            <a:r>
              <a:rPr lang="en-US" b="0" i="0" u="none" strike="noStrike" baseline="0" dirty="0" smtClean="0">
                <a:latin typeface="TimesNewRomanPSMT"/>
              </a:rPr>
              <a:t>you wish to obtain. The remainder of the paragraph takes you through the steps.</a:t>
            </a:r>
          </a:p>
          <a:p>
            <a:r>
              <a:rPr lang="en-US" b="0" i="0" u="none" strike="noStrike" baseline="0" dirty="0" smtClean="0">
                <a:latin typeface="TimesNewRomanPSMT"/>
              </a:rPr>
              <a:t>You first figure out the sum of errors up to and including each station, and enter it in column 5. At Sta. 0</a:t>
            </a:r>
          </a:p>
          <a:p>
            <a:r>
              <a:rPr lang="en-US" b="0" i="0" u="none" strike="noStrike" baseline="0" dirty="0" smtClean="0">
                <a:latin typeface="TimesNewRomanPSMT"/>
              </a:rPr>
              <a:t>where there is no error and no previous error, the sum of errors is 0. At Sta. 1, the error is -3, but there is no</a:t>
            </a:r>
          </a:p>
          <a:p>
            <a:r>
              <a:rPr lang="en-US" b="0" i="0" u="none" strike="noStrike" baseline="0" dirty="0" smtClean="0">
                <a:latin typeface="TimesNewRomanPSMT"/>
              </a:rPr>
              <a:t>previous error. As the zigzag arrow shows, 0 is added to -3, and the result is -3. At Sta. 2, previous errors add up</a:t>
            </a:r>
          </a:p>
          <a:p>
            <a:r>
              <a:rPr lang="en-US" b="0" i="0" u="none" strike="noStrike" baseline="0" dirty="0" smtClean="0">
                <a:latin typeface="TimesNewRomanPSMT"/>
              </a:rPr>
              <a:t>to -3, and the error is +1; -3 +1 equals -2. This calculation is made at each station to the end of the curve. The</a:t>
            </a:r>
          </a:p>
          <a:p>
            <a:r>
              <a:rPr lang="en-US" b="0" i="0" u="none" strike="noStrike" baseline="0" dirty="0" smtClean="0">
                <a:latin typeface="TimesNewRomanPSMT"/>
              </a:rPr>
              <a:t>total of this column must also be zero. This leads you to where you can figure half of the necessary throw</a:t>
            </a:r>
            <a:endParaRPr lang="en-US" dirty="0"/>
          </a:p>
        </p:txBody>
      </p:sp>
    </p:spTree>
    <p:extLst>
      <p:ext uri="{BB962C8B-B14F-4D97-AF65-F5344CB8AC3E}">
        <p14:creationId xmlns:p14="http://schemas.microsoft.com/office/powerpoint/2010/main" val="3735528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914400"/>
            <a:ext cx="6553200" cy="5355312"/>
          </a:xfrm>
          <a:prstGeom prst="rect">
            <a:avLst/>
          </a:prstGeom>
        </p:spPr>
        <p:txBody>
          <a:bodyPr wrap="square">
            <a:spAutoFit/>
          </a:bodyPr>
          <a:lstStyle/>
          <a:p>
            <a:r>
              <a:rPr lang="en-US" b="0" i="0" u="none" strike="noStrike" baseline="0" dirty="0" smtClean="0">
                <a:latin typeface="TimesNewRomanPSMT"/>
              </a:rPr>
              <a:t>For each station, you add the sum of errors at the previous station--column 5, and the half throw there--</a:t>
            </a:r>
          </a:p>
          <a:p>
            <a:r>
              <a:rPr lang="en-US" b="0" i="0" u="none" strike="noStrike" baseline="0" dirty="0" smtClean="0">
                <a:latin typeface="TimesNewRomanPSMT"/>
              </a:rPr>
              <a:t>column 6, as the arrows between those columns indicate. At Sta. 0, there is no previous error and no previous</a:t>
            </a:r>
          </a:p>
          <a:p>
            <a:r>
              <a:rPr lang="en-US" b="0" i="0" u="none" strike="noStrike" baseline="0" dirty="0" smtClean="0">
                <a:latin typeface="TimesNewRomanPSMT"/>
              </a:rPr>
              <a:t>half throw so that the half throw is 0. The same thing is true at Sta. 1, but at Sta. 1 there is an error and this will</a:t>
            </a:r>
          </a:p>
          <a:p>
            <a:r>
              <a:rPr lang="en-US" b="0" i="0" u="none" strike="noStrike" baseline="0" dirty="0" smtClean="0">
                <a:latin typeface="TimesNewRomanPSMT"/>
              </a:rPr>
              <a:t>affect Sta. 2. To find the half throw at Sta. 2, add the sum of the errors at Sta. 1 to the half throw there. Here -3</a:t>
            </a:r>
          </a:p>
          <a:p>
            <a:r>
              <a:rPr lang="en-US" b="0" i="0" u="none" strike="noStrike" baseline="0" dirty="0" smtClean="0">
                <a:latin typeface="TimesNewRomanPSMT"/>
              </a:rPr>
              <a:t>+0 equals -3, so that figure is entered. At Sta. 3, the figures for Sta. 2 are added; -2 and -3 equal -5, which is the</a:t>
            </a:r>
          </a:p>
          <a:p>
            <a:r>
              <a:rPr lang="en-US" b="0" i="0" u="none" strike="noStrike" baseline="0" dirty="0" smtClean="0">
                <a:latin typeface="TimesNewRomanPSMT"/>
              </a:rPr>
              <a:t>half throw for the station.</a:t>
            </a:r>
          </a:p>
          <a:p>
            <a:r>
              <a:rPr lang="en-US" b="0" i="0" u="none" strike="noStrike" baseline="0" dirty="0" smtClean="0">
                <a:latin typeface="TimesNewRomanPSMT"/>
              </a:rPr>
              <a:t>This process is repeated at each station to the end of the curve. Note that the figures in this column need</a:t>
            </a:r>
          </a:p>
          <a:p>
            <a:r>
              <a:rPr lang="en-US" b="0" i="0" u="none" strike="noStrike" baseline="0" dirty="0" smtClean="0">
                <a:latin typeface="TimesNewRomanPSMT"/>
              </a:rPr>
              <a:t>not add up to 0; however, the last entry in the column, the half throw at the last station, must be 0. If it is not, it</a:t>
            </a:r>
          </a:p>
          <a:p>
            <a:r>
              <a:rPr lang="en-US" b="0" i="0" u="none" strike="noStrike" baseline="0" dirty="0" smtClean="0">
                <a:latin typeface="TimesNewRomanPSMT"/>
              </a:rPr>
              <a:t>must be adjusted by the method discussed in paragraph 3.24.</a:t>
            </a:r>
          </a:p>
          <a:p>
            <a:r>
              <a:rPr lang="en-US" b="0" i="0" u="none" strike="noStrike" baseline="0" dirty="0" smtClean="0">
                <a:latin typeface="TimesNewRomanPSMT"/>
              </a:rPr>
              <a:t>The half throw at each station is doubled and entered in column 7. This is the full throw, the amount the</a:t>
            </a:r>
          </a:p>
          <a:p>
            <a:r>
              <a:rPr lang="en-US" b="0" i="0" u="none" strike="noStrike" baseline="0" dirty="0" smtClean="0">
                <a:latin typeface="TimesNewRomanPSMT"/>
              </a:rPr>
              <a:t>track must be</a:t>
            </a:r>
            <a:endParaRPr lang="en-US" dirty="0"/>
          </a:p>
        </p:txBody>
      </p:sp>
    </p:spTree>
    <p:extLst>
      <p:ext uri="{BB962C8B-B14F-4D97-AF65-F5344CB8AC3E}">
        <p14:creationId xmlns:p14="http://schemas.microsoft.com/office/powerpoint/2010/main" val="1983051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612845"/>
            <a:ext cx="4572000" cy="5632311"/>
          </a:xfrm>
          <a:prstGeom prst="rect">
            <a:avLst/>
          </a:prstGeom>
        </p:spPr>
        <p:txBody>
          <a:bodyPr>
            <a:spAutoFit/>
          </a:bodyPr>
          <a:lstStyle/>
          <a:p>
            <a:r>
              <a:rPr lang="en-US" b="0" i="0" u="none" strike="noStrike" baseline="0" dirty="0" smtClean="0">
                <a:latin typeface="TimesNewRomanPSMT"/>
              </a:rPr>
              <a:t>moved or “thrown” at each station, expressed in eighths of an inch. If the throw is negative or minus, the track</a:t>
            </a:r>
          </a:p>
          <a:p>
            <a:r>
              <a:rPr lang="en-US" b="0" i="0" u="none" strike="noStrike" baseline="0" dirty="0" smtClean="0">
                <a:latin typeface="TimesNewRomanPSMT"/>
              </a:rPr>
              <a:t>must be moved in, that is, toward the low or inside rail. If the throw is positive or plus, the track must be moved</a:t>
            </a:r>
          </a:p>
          <a:p>
            <a:r>
              <a:rPr lang="en-US" b="0" i="0" u="none" strike="noStrike" baseline="0" dirty="0" smtClean="0">
                <a:latin typeface="TimesNewRomanPSMT"/>
              </a:rPr>
              <a:t>out, that is, toward the high or outside rail. When the full throws for all stations have been calculated, the</a:t>
            </a:r>
          </a:p>
          <a:p>
            <a:r>
              <a:rPr lang="en-US" b="0" i="0" u="none" strike="noStrike" baseline="0" dirty="0" smtClean="0">
                <a:latin typeface="TimesNewRomanPSMT"/>
              </a:rPr>
              <a:t>paperwork of </a:t>
            </a:r>
            <a:r>
              <a:rPr lang="en-US" b="0" i="0" u="none" strike="noStrike" baseline="0" dirty="0" err="1" smtClean="0">
                <a:latin typeface="TimesNewRomanPSMT"/>
              </a:rPr>
              <a:t>stringlining</a:t>
            </a:r>
            <a:r>
              <a:rPr lang="en-US" b="0" i="0" u="none" strike="noStrike" baseline="0" dirty="0" smtClean="0">
                <a:latin typeface="TimesNewRomanPSMT"/>
              </a:rPr>
              <a:t> is complete. Remember, there must never be any throw at the last station.</a:t>
            </a:r>
          </a:p>
          <a:p>
            <a:r>
              <a:rPr lang="en-US" b="0" i="0" u="none" strike="noStrike" baseline="0" dirty="0" smtClean="0">
                <a:latin typeface="TimesNewRomanPSMT"/>
              </a:rPr>
              <a:t>Sheet 2 of annex A is an overlay showing the same curve after the throws calculated in figure 3.5 have</a:t>
            </a:r>
          </a:p>
          <a:p>
            <a:r>
              <a:rPr lang="en-US" b="0" i="0" u="none" strike="noStrike" baseline="0" dirty="0" smtClean="0">
                <a:latin typeface="TimesNewRomanPSMT"/>
              </a:rPr>
              <a:t>been made. Place it over sheet 1, annex A, so that stations 0 and 9 coincide on the two sheets. You can then see</a:t>
            </a:r>
          </a:p>
          <a:p>
            <a:r>
              <a:rPr lang="en-US" b="0" i="0" u="none" strike="noStrike" baseline="0" dirty="0" smtClean="0">
                <a:latin typeface="TimesNewRomanPSMT"/>
              </a:rPr>
              <a:t>that the throwing results in a smooth curve, as intended</a:t>
            </a:r>
            <a:endParaRPr lang="en-US" dirty="0"/>
          </a:p>
        </p:txBody>
      </p:sp>
    </p:spTree>
    <p:extLst>
      <p:ext uri="{BB962C8B-B14F-4D97-AF65-F5344CB8AC3E}">
        <p14:creationId xmlns:p14="http://schemas.microsoft.com/office/powerpoint/2010/main" val="1663465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1863" y="1774825"/>
            <a:ext cx="2200275" cy="331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1833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001000" cy="5078313"/>
          </a:xfrm>
          <a:prstGeom prst="rect">
            <a:avLst/>
          </a:prstGeom>
        </p:spPr>
        <p:txBody>
          <a:bodyPr wrap="square">
            <a:spAutoFit/>
          </a:bodyPr>
          <a:lstStyle/>
          <a:p>
            <a:r>
              <a:rPr lang="en-US" b="0" i="0" u="none" strike="noStrike" baseline="0" dirty="0" smtClean="0">
                <a:latin typeface="TimesNewRomanPSMT"/>
              </a:rPr>
              <a:t>3.23. MARKED POINTS</a:t>
            </a:r>
          </a:p>
          <a:p>
            <a:r>
              <a:rPr lang="en-US" b="0" i="0" u="none" strike="noStrike" baseline="0" dirty="0" smtClean="0">
                <a:latin typeface="TimesNewRomanPSMT"/>
              </a:rPr>
              <a:t>Many railway curves are marked with stakes to show where the tangents end, the spirals end, and so forth. These points are shown in drawings, and may be marked in the field, by letters. As shown in the upper</a:t>
            </a:r>
          </a:p>
          <a:p>
            <a:r>
              <a:rPr lang="en-US" b="0" i="0" u="none" strike="noStrike" baseline="0" dirty="0" smtClean="0">
                <a:latin typeface="TimesNewRomanPSMT"/>
              </a:rPr>
              <a:t>sketch, the point where the tangent ends and the spiral begins is TS--tangent to spiral, while the point where the other spiral ends and the tangent begins is ST--spiral to tangent. The circular part of a curve begins at SC--spiral to curve, and ends at CS--curve to spiral. As shown in the lower sketch, if there are no spirals, the curve begins at TC--tangent to curve--and</a:t>
            </a:r>
          </a:p>
          <a:p>
            <a:r>
              <a:rPr lang="en-US" b="0" i="0" u="none" strike="noStrike" baseline="0" dirty="0" smtClean="0">
                <a:latin typeface="TimesNewRomanPSMT"/>
              </a:rPr>
              <a:t>ends at CT--curve to tangent. When these points are marked by stakes, they help greatly in choosing proposed ordinates. For example, the curvature between SC and CS is constant. The correct proposed ordinate for this stretch is almost certainly the average measured ordinate, to the nearest whole number, for the same distance. When ordinates have been assigned to the circular part of the curve, it is easy to set up smooth spirals between TS and SC and between CS and ST. Remember, though, that the sum of the proposed ordinates must always equal the sum of the measured ordinates. You can adjust your curve </a:t>
            </a:r>
            <a:endParaRPr lang="en-US" dirty="0"/>
          </a:p>
        </p:txBody>
      </p:sp>
      <p:sp>
        <p:nvSpPr>
          <p:cNvPr id="3" name="Rectangle 2"/>
          <p:cNvSpPr/>
          <p:nvPr/>
        </p:nvSpPr>
        <p:spPr>
          <a:xfrm>
            <a:off x="762000" y="5459313"/>
            <a:ext cx="4572000" cy="923330"/>
          </a:xfrm>
          <a:prstGeom prst="rect">
            <a:avLst/>
          </a:prstGeom>
        </p:spPr>
        <p:txBody>
          <a:bodyPr>
            <a:spAutoFit/>
          </a:bodyPr>
          <a:lstStyle/>
          <a:p>
            <a:r>
              <a:rPr lang="en-US" b="0" i="0" u="none" strike="noStrike" baseline="0" dirty="0" smtClean="0">
                <a:latin typeface="TimesNewRomanPSMT"/>
              </a:rPr>
              <a:t>to arrive at this by changing the ordinate by one unit, either plus or minus, at one or more stations</a:t>
            </a:r>
            <a:endParaRPr lang="en-US" dirty="0"/>
          </a:p>
        </p:txBody>
      </p:sp>
    </p:spTree>
    <p:extLst>
      <p:ext uri="{BB962C8B-B14F-4D97-AF65-F5344CB8AC3E}">
        <p14:creationId xmlns:p14="http://schemas.microsoft.com/office/powerpoint/2010/main" val="2271135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89844"/>
            <a:ext cx="4572000" cy="5078313"/>
          </a:xfrm>
          <a:prstGeom prst="rect">
            <a:avLst/>
          </a:prstGeom>
        </p:spPr>
        <p:txBody>
          <a:bodyPr>
            <a:spAutoFit/>
          </a:bodyPr>
          <a:lstStyle/>
          <a:p>
            <a:r>
              <a:rPr lang="en-US" b="0" i="0" u="none" strike="noStrike" baseline="0" dirty="0" smtClean="0">
                <a:latin typeface="TimesNewRomanPSMT"/>
              </a:rPr>
              <a:t>3.24. ADJUSTING FINAL THROW</a:t>
            </a:r>
          </a:p>
          <a:p>
            <a:r>
              <a:rPr lang="en-US" b="0" i="0" u="none" strike="noStrike" baseline="0" dirty="0" smtClean="0">
                <a:latin typeface="TimesNewRomanPSMT"/>
              </a:rPr>
              <a:t>If the ordinate at any station deviates by one-eighth inch from a smooth curve, the riding quality of the</a:t>
            </a:r>
          </a:p>
          <a:p>
            <a:r>
              <a:rPr lang="en-US" b="0" i="0" u="none" strike="noStrike" baseline="0" dirty="0" smtClean="0">
                <a:latin typeface="TimesNewRomanPSMT"/>
              </a:rPr>
              <a:t>track is not affected because the variation is too slight to be noticed. This fact makes it possible to adjust a curve</a:t>
            </a:r>
          </a:p>
          <a:p>
            <a:r>
              <a:rPr lang="en-US" b="0" i="0" u="none" strike="noStrike" baseline="0" dirty="0" smtClean="0">
                <a:latin typeface="TimesNewRomanPSMT"/>
              </a:rPr>
              <a:t>slightly to make it come out right. Often you measure and calculate a curve, only to find that a throw is required</a:t>
            </a:r>
          </a:p>
          <a:p>
            <a:r>
              <a:rPr lang="en-US" b="0" i="0" u="none" strike="noStrike" baseline="0" dirty="0" smtClean="0">
                <a:latin typeface="TimesNewRomanPSMT"/>
              </a:rPr>
              <a:t>at the last station. Since the rule says that there can be no throw there, you have to adjust your proposed curve.</a:t>
            </a:r>
          </a:p>
          <a:p>
            <a:r>
              <a:rPr lang="en-US" b="0" i="0" u="none" strike="noStrike" baseline="0" dirty="0" smtClean="0">
                <a:latin typeface="TimesNewRomanPSMT"/>
              </a:rPr>
              <a:t>You do this by changing the proposed ordinates at two of the preceding stations, one +1 and one -1, so that the</a:t>
            </a:r>
          </a:p>
          <a:p>
            <a:r>
              <a:rPr lang="en-US" b="0" i="0" u="none" strike="noStrike" baseline="0" dirty="0" smtClean="0">
                <a:latin typeface="TimesNewRomanPSMT"/>
              </a:rPr>
              <a:t>total still equals the sum of the measured ordinates.</a:t>
            </a:r>
            <a:endParaRPr lang="en-US" dirty="0"/>
          </a:p>
        </p:txBody>
      </p:sp>
    </p:spTree>
    <p:extLst>
      <p:ext uri="{BB962C8B-B14F-4D97-AF65-F5344CB8AC3E}">
        <p14:creationId xmlns:p14="http://schemas.microsoft.com/office/powerpoint/2010/main" val="33221216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97346"/>
            <a:ext cx="4572000" cy="6463308"/>
          </a:xfrm>
          <a:prstGeom prst="rect">
            <a:avLst/>
          </a:prstGeom>
        </p:spPr>
        <p:txBody>
          <a:bodyPr>
            <a:spAutoFit/>
          </a:bodyPr>
          <a:lstStyle/>
          <a:p>
            <a:r>
              <a:rPr lang="en-US" b="0" i="0" u="none" strike="noStrike" baseline="0" dirty="0" smtClean="0">
                <a:latin typeface="TimesNewRomanPSMT"/>
              </a:rPr>
              <a:t>Here are the calculations for the last few stations on a spiral of a typical curve. At the last station--Sta.</a:t>
            </a:r>
          </a:p>
          <a:p>
            <a:r>
              <a:rPr lang="en-US" b="0" i="0" u="none" strike="noStrike" baseline="0" dirty="0" smtClean="0">
                <a:latin typeface="TimesNewRomanPSMT"/>
              </a:rPr>
              <a:t>22, there is a half throw of +3, as shown in part A of table VI in which the proposed ordinates for stations 16 and</a:t>
            </a:r>
          </a:p>
          <a:p>
            <a:r>
              <a:rPr lang="en-US" b="0" i="0" u="none" strike="noStrike" baseline="0" dirty="0" smtClean="0">
                <a:latin typeface="TimesNewRomanPSMT"/>
              </a:rPr>
              <a:t>19 are circled. It is these two that you are to change. Since the last throw is plus, you increase the proposed</a:t>
            </a:r>
          </a:p>
          <a:p>
            <a:r>
              <a:rPr lang="en-US" b="0" i="0" u="none" strike="noStrike" baseline="0" dirty="0" smtClean="0">
                <a:latin typeface="TimesNewRomanPSMT"/>
              </a:rPr>
              <a:t>ordinate at Sta. 16 by 1 and decrease that at Sta. 19 by 1. Note that the stations chosen are three stations apart;</a:t>
            </a:r>
          </a:p>
          <a:p>
            <a:r>
              <a:rPr lang="en-US" b="0" i="0" u="none" strike="noStrike" baseline="0" dirty="0" smtClean="0">
                <a:latin typeface="TimesNewRomanPSMT"/>
              </a:rPr>
              <a:t>this is because the final half throw is 3. Also note that the proposed ordinate at the earlier or lower numbered</a:t>
            </a:r>
          </a:p>
          <a:p>
            <a:r>
              <a:rPr lang="en-US" b="0" i="0" u="none" strike="noStrike" baseline="0" dirty="0" smtClean="0">
                <a:latin typeface="TimesNewRomanPSMT"/>
              </a:rPr>
              <a:t>station was increased, because the final half throw is plus. Now the proposed ordinate at Sta. 16 is 10, and that at</a:t>
            </a:r>
          </a:p>
          <a:p>
            <a:r>
              <a:rPr lang="en-US" b="0" i="0" u="none" strike="noStrike" baseline="0" dirty="0" smtClean="0">
                <a:latin typeface="TimesNewRomanPSMT"/>
              </a:rPr>
              <a:t>Sta. 19 is 2, as shown in part B of table VI in which all the corrected numbers are outlined in heavy black lines.</a:t>
            </a:r>
          </a:p>
          <a:p>
            <a:r>
              <a:rPr lang="en-US" b="0" i="0" u="none" strike="noStrike" baseline="0" dirty="0" smtClean="0">
                <a:latin typeface="TimesNewRomanPSMT"/>
              </a:rPr>
              <a:t>Note particularly that all full throws from Sta. 17 through Sta. 22 decreased.</a:t>
            </a:r>
            <a:endParaRPr lang="en-US" dirty="0"/>
          </a:p>
        </p:txBody>
      </p:sp>
    </p:spTree>
    <p:extLst>
      <p:ext uri="{BB962C8B-B14F-4D97-AF65-F5344CB8AC3E}">
        <p14:creationId xmlns:p14="http://schemas.microsoft.com/office/powerpoint/2010/main" val="36078488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474345"/>
            <a:ext cx="4572000" cy="5909310"/>
          </a:xfrm>
          <a:prstGeom prst="rect">
            <a:avLst/>
          </a:prstGeom>
        </p:spPr>
        <p:txBody>
          <a:bodyPr>
            <a:spAutoFit/>
          </a:bodyPr>
          <a:lstStyle/>
          <a:p>
            <a:r>
              <a:rPr lang="en-US" b="0" i="0" u="none" strike="noStrike" baseline="0" dirty="0" smtClean="0">
                <a:latin typeface="TimesNewRomanPSMT"/>
              </a:rPr>
              <a:t>The rules to follow in adjusting a final half throw are given below. However, remember this one</a:t>
            </a:r>
          </a:p>
          <a:p>
            <a:r>
              <a:rPr lang="en-US" b="0" i="0" u="none" strike="noStrike" baseline="0" dirty="0" smtClean="0">
                <a:latin typeface="TimesNewRomanPSMT"/>
              </a:rPr>
              <a:t>precaution: it is usually easier and produces a better curve if the stations chosen are on the circular part of the</a:t>
            </a:r>
          </a:p>
          <a:p>
            <a:r>
              <a:rPr lang="en-US" b="0" i="0" u="none" strike="noStrike" baseline="0" dirty="0" smtClean="0">
                <a:latin typeface="TimesNewRomanPSMT"/>
              </a:rPr>
              <a:t>curve rather than on a spiral.</a:t>
            </a:r>
          </a:p>
          <a:p>
            <a:r>
              <a:rPr lang="en-US" b="0" i="0" u="none" strike="noStrike" baseline="0" dirty="0" smtClean="0">
                <a:latin typeface="TimesNewRomanPSMT"/>
              </a:rPr>
              <a:t>(1) Choose a pair of stations on the curve, whose numbers differ by the amount of the final half</a:t>
            </a:r>
          </a:p>
          <a:p>
            <a:r>
              <a:rPr lang="en-US" b="0" i="0" u="none" strike="noStrike" baseline="0" dirty="0" smtClean="0">
                <a:latin typeface="TimesNewRomanPSMT"/>
              </a:rPr>
              <a:t>throw.</a:t>
            </a:r>
          </a:p>
          <a:p>
            <a:r>
              <a:rPr lang="en-US" b="0" i="0" u="none" strike="noStrike" baseline="0" dirty="0" smtClean="0">
                <a:latin typeface="TimesNewRomanPSMT"/>
              </a:rPr>
              <a:t>(2) If the final half throw is plus, add 1 to the proposed ordinate at the earlier station, and take 1</a:t>
            </a:r>
          </a:p>
          <a:p>
            <a:r>
              <a:rPr lang="en-US" b="0" i="0" u="none" strike="noStrike" baseline="0" dirty="0" smtClean="0">
                <a:latin typeface="TimesNewRomanPSMT"/>
              </a:rPr>
              <a:t>away at the later station.</a:t>
            </a:r>
          </a:p>
          <a:p>
            <a:r>
              <a:rPr lang="en-US" b="0" i="0" u="none" strike="noStrike" baseline="0" dirty="0" smtClean="0">
                <a:latin typeface="TimesNewRomanPSMT"/>
              </a:rPr>
              <a:t>(3) If the final half throw is minus, take 1 away from the proposed ordinate at the earlier station, and</a:t>
            </a:r>
          </a:p>
          <a:p>
            <a:r>
              <a:rPr lang="en-US" b="0" i="0" u="none" strike="noStrike" baseline="0" dirty="0" smtClean="0">
                <a:latin typeface="TimesNewRomanPSMT"/>
              </a:rPr>
              <a:t>add 1 at the later.</a:t>
            </a:r>
          </a:p>
          <a:p>
            <a:r>
              <a:rPr lang="en-US" b="0" i="0" u="none" strike="noStrike" baseline="0" dirty="0" smtClean="0">
                <a:latin typeface="TimesNewRomanPSMT"/>
              </a:rPr>
              <a:t>(4) Recalculate the curve from the earlier station</a:t>
            </a:r>
            <a:endParaRPr lang="en-US" dirty="0"/>
          </a:p>
        </p:txBody>
      </p:sp>
    </p:spTree>
    <p:extLst>
      <p:ext uri="{BB962C8B-B14F-4D97-AF65-F5344CB8AC3E}">
        <p14:creationId xmlns:p14="http://schemas.microsoft.com/office/powerpoint/2010/main" val="40092253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199" y="838200"/>
            <a:ext cx="8942979"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42663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925" y="990600"/>
            <a:ext cx="7619134"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3667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91" y="685800"/>
            <a:ext cx="8819844"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44949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97346"/>
            <a:ext cx="4572000" cy="6463308"/>
          </a:xfrm>
          <a:prstGeom prst="rect">
            <a:avLst/>
          </a:prstGeom>
        </p:spPr>
        <p:txBody>
          <a:bodyPr>
            <a:spAutoFit/>
          </a:bodyPr>
          <a:lstStyle/>
          <a:p>
            <a:r>
              <a:rPr lang="en-US" b="0" i="0" u="none" strike="noStrike" baseline="0" dirty="0" smtClean="0">
                <a:latin typeface="TimesNewRomanPSMT"/>
              </a:rPr>
              <a:t>3.25. ADJUSTING OTHER THROWS</a:t>
            </a:r>
          </a:p>
          <a:p>
            <a:r>
              <a:rPr lang="en-US" b="0" i="0" u="none" strike="noStrike" baseline="0" dirty="0" smtClean="0">
                <a:latin typeface="TimesNewRomanPSMT"/>
              </a:rPr>
              <a:t>Sometimes a curve includes a point at which the track cannot be moved, such as a bridge, a turnout, or a</a:t>
            </a:r>
          </a:p>
          <a:p>
            <a:r>
              <a:rPr lang="en-US" b="0" i="0" u="none" strike="noStrike" baseline="0" dirty="0" smtClean="0">
                <a:latin typeface="TimesNewRomanPSMT"/>
              </a:rPr>
              <a:t>restricted clearance. At such a point, the throw or throws must be zero. You must adjust the curve by the method</a:t>
            </a:r>
          </a:p>
          <a:p>
            <a:r>
              <a:rPr lang="en-US" b="0" i="0" u="none" strike="noStrike" baseline="0" dirty="0" smtClean="0">
                <a:latin typeface="TimesNewRomanPSMT"/>
              </a:rPr>
              <a:t>given in paragraph 3.24 so that they are zero.</a:t>
            </a:r>
          </a:p>
          <a:p>
            <a:r>
              <a:rPr lang="en-US" b="0" i="0" u="none" strike="noStrike" baseline="0" dirty="0" smtClean="0">
                <a:latin typeface="TimesNewRomanPSMT"/>
              </a:rPr>
              <a:t>At other times, a series of throws may be very large; they can be reduced by the same method. Assume</a:t>
            </a:r>
          </a:p>
          <a:p>
            <a:r>
              <a:rPr lang="en-US" b="0" i="0" u="none" strike="noStrike" baseline="0" dirty="0" smtClean="0">
                <a:latin typeface="TimesNewRomanPSMT"/>
              </a:rPr>
              <a:t>that you have six half throws that come out to +24, +31, +37, +34, +29, +26. All you have to do is reduce the</a:t>
            </a:r>
          </a:p>
          <a:p>
            <a:r>
              <a:rPr lang="en-US" b="0" i="0" u="none" strike="noStrike" baseline="0" dirty="0" smtClean="0">
                <a:latin typeface="TimesNewRomanPSMT"/>
              </a:rPr>
              <a:t>third half throw to +25 by choosing a pair of stations 12 numbers apart; the others will become proportionally</a:t>
            </a:r>
          </a:p>
          <a:p>
            <a:r>
              <a:rPr lang="en-US" b="0" i="0" u="none" strike="noStrike" baseline="0" dirty="0" smtClean="0">
                <a:latin typeface="TimesNewRomanPSMT"/>
              </a:rPr>
              <a:t>smaller. However, when you adjust throws on a curve, always remember to recalculate from the adjustment on to</a:t>
            </a:r>
          </a:p>
          <a:p>
            <a:r>
              <a:rPr lang="en-US" b="0" i="0" u="none" strike="noStrike" baseline="0" dirty="0" smtClean="0">
                <a:latin typeface="TimesNewRomanPSMT"/>
              </a:rPr>
              <a:t>the end of the curve and to make sure that the last throw is zero.</a:t>
            </a:r>
            <a:endParaRPr lang="en-US" dirty="0"/>
          </a:p>
        </p:txBody>
      </p:sp>
    </p:spTree>
    <p:extLst>
      <p:ext uri="{BB962C8B-B14F-4D97-AF65-F5344CB8AC3E}">
        <p14:creationId xmlns:p14="http://schemas.microsoft.com/office/powerpoint/2010/main" val="9236852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685800"/>
            <a:ext cx="6172200" cy="5355312"/>
          </a:xfrm>
          <a:prstGeom prst="rect">
            <a:avLst/>
          </a:prstGeom>
        </p:spPr>
        <p:txBody>
          <a:bodyPr wrap="square">
            <a:spAutoFit/>
          </a:bodyPr>
          <a:lstStyle/>
          <a:p>
            <a:r>
              <a:rPr lang="en-US" b="0" i="0" u="none" strike="noStrike" baseline="0" dirty="0" smtClean="0">
                <a:latin typeface="TimesNewRomanPSMT"/>
              </a:rPr>
              <a:t>3.26. SUMMARY</a:t>
            </a:r>
          </a:p>
          <a:p>
            <a:r>
              <a:rPr lang="en-US" b="0" i="0" u="none" strike="noStrike" baseline="0" dirty="0" err="1" smtClean="0">
                <a:latin typeface="TimesNewRomanPSMT"/>
              </a:rPr>
              <a:t>Stringlining</a:t>
            </a:r>
            <a:r>
              <a:rPr lang="en-US" b="0" i="0" u="none" strike="noStrike" baseline="0" dirty="0" smtClean="0">
                <a:latin typeface="TimesNewRomanPSMT"/>
              </a:rPr>
              <a:t> is a method of determining the curvature of a rail. By stretching a string tautly between two</a:t>
            </a:r>
          </a:p>
          <a:p>
            <a:r>
              <a:rPr lang="en-US" b="0" i="0" u="none" strike="noStrike" baseline="0" dirty="0" smtClean="0">
                <a:latin typeface="TimesNewRomanPSMT"/>
              </a:rPr>
              <a:t>points on the inside of the outside rail on a curve, the distance, that is, the ordinate, from the midpoint of the</a:t>
            </a:r>
          </a:p>
          <a:p>
            <a:r>
              <a:rPr lang="en-US" b="0" i="0" u="none" strike="noStrike" baseline="0" dirty="0" smtClean="0">
                <a:latin typeface="TimesNewRomanPSMT"/>
              </a:rPr>
              <a:t>string to a point five-eighths of an inch from the very top of the rail is equivalent to the degree of curvature. A</a:t>
            </a:r>
          </a:p>
          <a:p>
            <a:r>
              <a:rPr lang="en-US" b="0" i="0" u="none" strike="noStrike" baseline="0" dirty="0" smtClean="0">
                <a:latin typeface="TimesNewRomanPSMT"/>
              </a:rPr>
              <a:t>long distance indicates a sharp curve; a short one, a light one.</a:t>
            </a:r>
          </a:p>
          <a:p>
            <a:r>
              <a:rPr lang="en-US" b="0" i="0" u="none" strike="noStrike" baseline="0" dirty="0" smtClean="0">
                <a:latin typeface="TimesNewRomanPSMT"/>
              </a:rPr>
              <a:t>When using a 62-foot string, the length of the ordinate in inches equals the degree of curvature. The</a:t>
            </a:r>
          </a:p>
          <a:p>
            <a:r>
              <a:rPr lang="en-US" b="0" i="0" u="none" strike="noStrike" baseline="0" dirty="0" smtClean="0">
                <a:latin typeface="TimesNewRomanPSMT"/>
              </a:rPr>
              <a:t>curvature of a correctly lined simple, or circular, curve measures the same throughout. On a spiral, the curvature</a:t>
            </a:r>
          </a:p>
          <a:p>
            <a:r>
              <a:rPr lang="en-US" b="0" i="0" u="none" strike="noStrike" baseline="0" dirty="0" smtClean="0">
                <a:latin typeface="TimesNewRomanPSMT"/>
              </a:rPr>
              <a:t>progresses evenly.</a:t>
            </a:r>
          </a:p>
          <a:p>
            <a:r>
              <a:rPr lang="en-US" b="0" i="0" u="none" strike="noStrike" baseline="0" dirty="0" smtClean="0">
                <a:latin typeface="TimesNewRomanPSMT"/>
              </a:rPr>
              <a:t>In the field, you use a tape 31 feet or longer, a string 62 feet or longer marked at the 62-foot mark, a ruler</a:t>
            </a:r>
          </a:p>
          <a:p>
            <a:r>
              <a:rPr lang="en-US" b="0" i="0" u="none" strike="noStrike" baseline="0" dirty="0" smtClean="0">
                <a:latin typeface="TimesNewRomanPSMT"/>
              </a:rPr>
              <a:t>graduated in inches and eighths of inches, a notebook, a pencil, a crayon, offset blocks, wooden stakes, and</a:t>
            </a:r>
          </a:p>
          <a:p>
            <a:r>
              <a:rPr lang="en-US" b="0" i="0" u="none" strike="noStrike" baseline="0" dirty="0" smtClean="0">
                <a:latin typeface="TimesNewRomanPSMT"/>
              </a:rPr>
              <a:t>surveyor’s tacks.</a:t>
            </a:r>
            <a:endParaRPr lang="en-US" dirty="0"/>
          </a:p>
        </p:txBody>
      </p:sp>
    </p:spTree>
    <p:extLst>
      <p:ext uri="{BB962C8B-B14F-4D97-AF65-F5344CB8AC3E}">
        <p14:creationId xmlns:p14="http://schemas.microsoft.com/office/powerpoint/2010/main" val="36154905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028343"/>
            <a:ext cx="4572000" cy="4801314"/>
          </a:xfrm>
          <a:prstGeom prst="rect">
            <a:avLst/>
          </a:prstGeom>
        </p:spPr>
        <p:txBody>
          <a:bodyPr>
            <a:spAutoFit/>
          </a:bodyPr>
          <a:lstStyle/>
          <a:p>
            <a:r>
              <a:rPr lang="en-US" b="0" i="0" u="none" strike="noStrike" baseline="0" dirty="0" smtClean="0">
                <a:latin typeface="TimesNewRomanPSMT"/>
              </a:rPr>
              <a:t>Follow the steps given here to </a:t>
            </a:r>
            <a:r>
              <a:rPr lang="en-US" b="0" i="0" u="none" strike="noStrike" baseline="0" dirty="0" err="1" smtClean="0">
                <a:latin typeface="TimesNewRomanPSMT"/>
              </a:rPr>
              <a:t>stringline</a:t>
            </a:r>
            <a:r>
              <a:rPr lang="en-US" b="0" i="0" u="none" strike="noStrike" baseline="0" dirty="0" smtClean="0">
                <a:latin typeface="TimesNewRomanPSMT"/>
              </a:rPr>
              <a:t> a curve, including evaluation of the figures and the calculations</a:t>
            </a:r>
          </a:p>
          <a:p>
            <a:r>
              <a:rPr lang="en-US" b="0" i="0" u="none" strike="noStrike" baseline="0" dirty="0" smtClean="0">
                <a:latin typeface="TimesNewRomanPSMT"/>
              </a:rPr>
              <a:t>involved. Mark and record stations at 31-foot intervals all around the curve. Stretch a 62-foot string tautly</a:t>
            </a:r>
          </a:p>
          <a:p>
            <a:r>
              <a:rPr lang="en-US" b="0" i="0" u="none" strike="noStrike" baseline="0" dirty="0" smtClean="0">
                <a:latin typeface="TimesNewRomanPSMT"/>
              </a:rPr>
              <a:t>between each set of alternate stations, and measure and record the distance from the string’s midpoint to the rail.</a:t>
            </a:r>
          </a:p>
          <a:p>
            <a:r>
              <a:rPr lang="en-US" b="0" i="0" u="none" strike="noStrike" baseline="0" dirty="0" smtClean="0">
                <a:latin typeface="TimesNewRomanPSMT"/>
              </a:rPr>
              <a:t>Choose a new ordinate for each station so as to insure a smooth curve. The total of new ordinates must equal the</a:t>
            </a:r>
          </a:p>
          <a:p>
            <a:r>
              <a:rPr lang="en-US" b="0" i="0" u="none" strike="noStrike" baseline="0" dirty="0" smtClean="0">
                <a:latin typeface="TimesNewRomanPSMT"/>
              </a:rPr>
              <a:t>total of measured ordinates. Find and record the difference between the measured and the new ordinates at each</a:t>
            </a:r>
          </a:p>
          <a:p>
            <a:r>
              <a:rPr lang="en-US" b="0" i="0" u="none" strike="noStrike" baseline="0" dirty="0" smtClean="0">
                <a:latin typeface="TimesNewRomanPSMT"/>
              </a:rPr>
              <a:t>station. If the measured ordinate is greater, the difference is plus; if less, the difference</a:t>
            </a:r>
            <a:endParaRPr lang="en-US" dirty="0"/>
          </a:p>
        </p:txBody>
      </p:sp>
    </p:spTree>
    <p:extLst>
      <p:ext uri="{BB962C8B-B14F-4D97-AF65-F5344CB8AC3E}">
        <p14:creationId xmlns:p14="http://schemas.microsoft.com/office/powerpoint/2010/main" val="18463654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5326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66800"/>
            <a:ext cx="9039795" cy="447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1109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762000"/>
            <a:ext cx="8171328"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5105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400"/>
            <a:ext cx="8839200" cy="5355312"/>
          </a:xfrm>
          <a:prstGeom prst="rect">
            <a:avLst/>
          </a:prstGeom>
        </p:spPr>
        <p:txBody>
          <a:bodyPr wrap="square">
            <a:spAutoFit/>
          </a:bodyPr>
          <a:lstStyle/>
          <a:p>
            <a:r>
              <a:rPr lang="en-US" b="0" i="0" u="none" strike="noStrike" baseline="0" dirty="0" smtClean="0">
                <a:latin typeface="TimesNewRomanPSMT"/>
              </a:rPr>
              <a:t>3.16. GENERAL</a:t>
            </a:r>
          </a:p>
          <a:p>
            <a:r>
              <a:rPr lang="en-US" b="0" i="0" u="none" strike="noStrike" baseline="0" dirty="0" smtClean="0">
                <a:latin typeface="TimesNewRomanPSMT"/>
              </a:rPr>
              <a:t>The requirements for well-maintained curved track are the same as those for straight track, but many maintenance </a:t>
            </a:r>
            <a:r>
              <a:rPr lang="en-US" b="0" i="0" u="none" strike="noStrike" baseline="0" dirty="0" err="1" smtClean="0">
                <a:latin typeface="TimesNewRomanPSMT"/>
              </a:rPr>
              <a:t>joBs</a:t>
            </a:r>
            <a:r>
              <a:rPr lang="en-US" b="0" i="0" u="none" strike="noStrike" baseline="0" dirty="0" smtClean="0">
                <a:latin typeface="TimesNewRomanPSMT"/>
              </a:rPr>
              <a:t> are more difficult to perform on curves, and some faults of curved track must be corrected more</a:t>
            </a:r>
            <a:r>
              <a:rPr lang="en-US" b="0" i="0" u="none" strike="noStrike" dirty="0" smtClean="0">
                <a:latin typeface="TimesNewRomanPSMT"/>
              </a:rPr>
              <a:t> </a:t>
            </a:r>
            <a:r>
              <a:rPr lang="en-US" b="0" i="0" u="none" strike="noStrike" baseline="0" dirty="0" err="1" smtClean="0">
                <a:latin typeface="TimesNewRomanPSMT"/>
              </a:rPr>
              <a:t>requently</a:t>
            </a:r>
            <a:r>
              <a:rPr lang="en-US" b="0" i="0" u="none" strike="noStrike" baseline="0" dirty="0" smtClean="0">
                <a:latin typeface="TimesNewRomanPSMT"/>
              </a:rPr>
              <a:t> than the same ones on tangents. For instance, rails wear faster on curves. And while both curves and</a:t>
            </a:r>
          </a:p>
          <a:p>
            <a:r>
              <a:rPr lang="en-US" b="0" i="0" u="none" strike="noStrike" baseline="0" dirty="0" smtClean="0">
                <a:latin typeface="TimesNewRomanPSMT"/>
              </a:rPr>
              <a:t>tangents require proper lining, you can line a straight stretch of track by eye but must calculate corrections in detail to line a curve properly. Although the design and construction of curved track are intended to counterbalance the forces applied</a:t>
            </a:r>
          </a:p>
          <a:p>
            <a:r>
              <a:rPr lang="en-US" b="0" i="0" u="none" strike="noStrike" baseline="0" dirty="0" smtClean="0">
                <a:latin typeface="TimesNewRomanPSMT"/>
              </a:rPr>
              <a:t>by trains rounding curves, they can never compensate for them entirely. Sooner or later the continual passage of trains results in track movement, and the lining is disturbed. First, the ride becomes uncomfortable and the rails suffer great wear; eventually, the curve becomes unsafe for scheduled speeds. Constant watchfulness by maintenance men, however, can prevent this happening. Curves are checked frequently, and when one becomes distorted, it is lined promptly to avoid further damage. Engineers use surveying equipment to lay out railway curves; in the past they were lined in the same way. Now, however, they are almost always lined by a comparatively simple method known as </a:t>
            </a:r>
            <a:r>
              <a:rPr lang="en-US" b="0" i="0" u="sng" strike="noStrike" baseline="0" dirty="0" err="1" smtClean="0">
                <a:latin typeface="TimesNewRomanPSMT"/>
              </a:rPr>
              <a:t>stringlining</a:t>
            </a:r>
            <a:r>
              <a:rPr lang="en-US" b="0" i="0" u="sng" strike="noStrike" baseline="0" dirty="0" smtClean="0">
                <a:latin typeface="TimesNewRomanPSMT"/>
              </a:rPr>
              <a:t>. </a:t>
            </a:r>
            <a:r>
              <a:rPr lang="en-US" b="0" i="0" u="none" strike="noStrike" baseline="0" dirty="0" smtClean="0">
                <a:latin typeface="TimesNewRomanPSMT"/>
              </a:rPr>
              <a:t>When poor riding qualities or visual inspections indicate that a curve is poorly lined, a </a:t>
            </a:r>
            <a:r>
              <a:rPr lang="en-US" b="0" i="0" u="none" strike="noStrike" baseline="0" dirty="0" err="1" smtClean="0">
                <a:latin typeface="TimesNewRomanPSMT"/>
              </a:rPr>
              <a:t>stringlining</a:t>
            </a:r>
            <a:r>
              <a:rPr lang="en-US" b="0" i="0" u="none" strike="noStrike" baseline="0" dirty="0" smtClean="0">
                <a:latin typeface="TimesNewRomanPSMT"/>
              </a:rPr>
              <a:t> job is</a:t>
            </a:r>
          </a:p>
          <a:p>
            <a:r>
              <a:rPr lang="en-US" b="0" i="0" u="none" strike="noStrike" baseline="0" dirty="0" smtClean="0">
                <a:latin typeface="TimesNewRomanPSMT"/>
              </a:rPr>
              <a:t>required.</a:t>
            </a:r>
            <a:endParaRPr lang="en-US" dirty="0"/>
          </a:p>
        </p:txBody>
      </p:sp>
    </p:spTree>
    <p:extLst>
      <p:ext uri="{BB962C8B-B14F-4D97-AF65-F5344CB8AC3E}">
        <p14:creationId xmlns:p14="http://schemas.microsoft.com/office/powerpoint/2010/main" val="455606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636588"/>
            <a:ext cx="7467599" cy="559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5423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89679"/>
            <a:ext cx="8382000" cy="3108543"/>
          </a:xfrm>
          <a:prstGeom prst="rect">
            <a:avLst/>
          </a:prstGeom>
        </p:spPr>
        <p:txBody>
          <a:bodyPr wrap="square">
            <a:spAutoFit/>
          </a:bodyPr>
          <a:lstStyle/>
          <a:p>
            <a:r>
              <a:rPr lang="en-US" sz="1400" dirty="0" smtClean="0"/>
              <a:t>3.17. BASIS</a:t>
            </a:r>
          </a:p>
          <a:p>
            <a:r>
              <a:rPr lang="en-US" sz="1400" dirty="0" smtClean="0"/>
              <a:t>When a string is stretched tautly between two points on the inside or gage side of the outside rail of a</a:t>
            </a:r>
          </a:p>
          <a:p>
            <a:r>
              <a:rPr lang="en-US" sz="1400" dirty="0" smtClean="0"/>
              <a:t>curve, the distance between the midpoint of the string and a point five-eighths of an inch from the very top of </a:t>
            </a:r>
            <a:r>
              <a:rPr lang="en-US" sz="1400" dirty="0" err="1" smtClean="0"/>
              <a:t>thE</a:t>
            </a:r>
            <a:r>
              <a:rPr lang="en-US" sz="1400" dirty="0" smtClean="0"/>
              <a:t> rail is proportional to the degree of curvature. This is the basis of </a:t>
            </a:r>
            <a:r>
              <a:rPr lang="en-US" sz="1400" dirty="0" err="1" smtClean="0"/>
              <a:t>stringlining</a:t>
            </a:r>
            <a:r>
              <a:rPr lang="en-US" sz="1400" dirty="0" smtClean="0"/>
              <a:t>. A longer distance between the</a:t>
            </a:r>
          </a:p>
          <a:p>
            <a:r>
              <a:rPr lang="en-US" sz="1400" dirty="0" smtClean="0"/>
              <a:t>midpoint and the rail signifies a sharper curve than does a shorter one. This distance is known as an ordinate,</a:t>
            </a:r>
          </a:p>
          <a:p>
            <a:r>
              <a:rPr lang="en-US" sz="1400" dirty="0" smtClean="0"/>
              <a:t>though some railroaders call it an offset. The measurements marked m in figure 3.4 are ordinates.</a:t>
            </a:r>
          </a:p>
          <a:p>
            <a:r>
              <a:rPr lang="en-US" sz="1400" dirty="0" smtClean="0"/>
              <a:t>Figure 3.4. Ordinates on a Simple Curve. When the string used is 62 feet long, the ordinate in inches equals the degree of curvature. For example, if a 62-foot string is stretched between two points on the inside of a rail on the simple portion of a curve and the ordinate measures 2 inches, then it is a 2-degree curve. If the ordinate were 3 1/2 inches, it would be a curve of 3 degrees 30 minutes. For this reason, a 62-foot string is usually used in </a:t>
            </a:r>
            <a:r>
              <a:rPr lang="en-US" sz="1400" dirty="0" err="1" smtClean="0"/>
              <a:t>stringlining</a:t>
            </a:r>
            <a:r>
              <a:rPr lang="en-US" sz="1400" dirty="0" smtClean="0"/>
              <a:t>. On a smooth or properly lined simple curve, the degree of curvature is the same at all points. Since measured ordinates are equal to curvature, all those in such a curve should be of equal length. If they are not, the curve is out of line. Similarly, on a properly lined spiral, curvature changes at an even rate. Therefore, ordinates on a spiral measured at  equal distances should vary an even amount from one to the next.</a:t>
            </a:r>
            <a:endParaRPr lang="en-US" sz="1400" dirty="0"/>
          </a:p>
        </p:txBody>
      </p:sp>
    </p:spTree>
    <p:extLst>
      <p:ext uri="{BB962C8B-B14F-4D97-AF65-F5344CB8AC3E}">
        <p14:creationId xmlns:p14="http://schemas.microsoft.com/office/powerpoint/2010/main" val="405875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28600"/>
            <a:ext cx="4738687" cy="6513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0871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4306</Words>
  <Application>Microsoft Office PowerPoint</Application>
  <PresentationFormat>On-screen Show (4:3)</PresentationFormat>
  <Paragraphs>191</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 ADAM</dc:creator>
  <cp:lastModifiedBy>NEW ADAM</cp:lastModifiedBy>
  <cp:revision>3</cp:revision>
  <dcterms:created xsi:type="dcterms:W3CDTF">2017-07-24T15:49:44Z</dcterms:created>
  <dcterms:modified xsi:type="dcterms:W3CDTF">2017-07-24T16:11:17Z</dcterms:modified>
</cp:coreProperties>
</file>