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066D-F660-4574-8529-88F728284870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4DC6-2BDD-4B0F-A693-F7E328CD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6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066D-F660-4574-8529-88F728284870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4DC6-2BDD-4B0F-A693-F7E328CD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066D-F660-4574-8529-88F728284870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4DC6-2BDD-4B0F-A693-F7E328CD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5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066D-F660-4574-8529-88F728284870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4DC6-2BDD-4B0F-A693-F7E328CD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9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066D-F660-4574-8529-88F728284870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4DC6-2BDD-4B0F-A693-F7E328CD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066D-F660-4574-8529-88F728284870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4DC6-2BDD-4B0F-A693-F7E328CD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3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066D-F660-4574-8529-88F728284870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4DC6-2BDD-4B0F-A693-F7E328CD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3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066D-F660-4574-8529-88F728284870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4DC6-2BDD-4B0F-A693-F7E328CD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1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066D-F660-4574-8529-88F728284870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4DC6-2BDD-4B0F-A693-F7E328CD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2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066D-F660-4574-8529-88F728284870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4DC6-2BDD-4B0F-A693-F7E328CD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1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066D-F660-4574-8529-88F728284870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4DC6-2BDD-4B0F-A693-F7E328CD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6066D-F660-4574-8529-88F728284870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24DC6-2BDD-4B0F-A693-F7E328CD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1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SUPERVISE THE LAND TRANSPORT OF HAZARDOUS MATERIAL</a:t>
            </a:r>
          </a:p>
          <a:p>
            <a:r>
              <a:rPr lang="en-US" dirty="0" err="1"/>
              <a:t>Subcourse</a:t>
            </a:r>
            <a:r>
              <a:rPr lang="en-US" dirty="0"/>
              <a:t> Number TR1030</a:t>
            </a:r>
          </a:p>
          <a:p>
            <a:r>
              <a:rPr lang="en-US" dirty="0"/>
              <a:t>EDITION 8</a:t>
            </a:r>
          </a:p>
          <a:p>
            <a:r>
              <a:rPr lang="en-US" dirty="0"/>
              <a:t>US Army Transportation School</a:t>
            </a:r>
          </a:p>
          <a:p>
            <a:r>
              <a:rPr lang="en-US" dirty="0"/>
              <a:t>Fort Eustis, Virginia 23604-5400</a:t>
            </a:r>
          </a:p>
          <a:p>
            <a:r>
              <a:rPr lang="en-US" dirty="0"/>
              <a:t>8 Credit Hours</a:t>
            </a:r>
          </a:p>
          <a:p>
            <a:r>
              <a:rPr lang="en-US" dirty="0"/>
              <a:t>Edition Date: December 1988</a:t>
            </a:r>
          </a:p>
        </p:txBody>
      </p:sp>
    </p:spTree>
    <p:extLst>
      <p:ext uri="{BB962C8B-B14F-4D97-AF65-F5344CB8AC3E}">
        <p14:creationId xmlns:p14="http://schemas.microsoft.com/office/powerpoint/2010/main" val="18005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</a:t>
            </a:r>
            <a:r>
              <a:rPr lang="en-US" b="1" dirty="0"/>
              <a:t>Hazardous cargo. </a:t>
            </a:r>
            <a:r>
              <a:rPr lang="en-US" dirty="0"/>
              <a:t>Nearly all classes of hazardous material</a:t>
            </a:r>
          </a:p>
          <a:p>
            <a:r>
              <a:rPr lang="en-US" dirty="0"/>
              <a:t>fall within certain ranges on the first three positions of the</a:t>
            </a:r>
          </a:p>
          <a:p>
            <a:r>
              <a:rPr lang="en-US" dirty="0"/>
              <a:t>code. Ammunition, explosives, most oxidizers, most acids, and</a:t>
            </a:r>
          </a:p>
          <a:p>
            <a:r>
              <a:rPr lang="en-US" dirty="0"/>
              <a:t>radioactive substances have codes ranging from 400 to 499.</a:t>
            </a:r>
          </a:p>
          <a:p>
            <a:r>
              <a:rPr lang="en-US" dirty="0"/>
              <a:t>Petroleum products, other than bulk, have codes ranging from</a:t>
            </a:r>
          </a:p>
          <a:p>
            <a:r>
              <a:rPr lang="en-US" dirty="0"/>
              <a:t>600 to 609. Chemicals and compressed gases have codes ranging</a:t>
            </a:r>
          </a:p>
          <a:p>
            <a:r>
              <a:rPr lang="en-US" dirty="0"/>
              <a:t>from 630 to 639. These ranges of codes include most types of</a:t>
            </a:r>
          </a:p>
          <a:p>
            <a:r>
              <a:rPr lang="en-US" dirty="0"/>
              <a:t>hazardous material your unit is likely to transport. The</a:t>
            </a:r>
          </a:p>
          <a:p>
            <a:r>
              <a:rPr lang="en-US" dirty="0"/>
              <a:t>commodity code categories are summarized in alphabetical order</a:t>
            </a:r>
          </a:p>
          <a:p>
            <a:r>
              <a:rPr lang="en-US" dirty="0"/>
              <a:t>with a cross reference to specific commodity codes listed in</a:t>
            </a:r>
          </a:p>
          <a:p>
            <a:r>
              <a:rPr lang="en-US" dirty="0"/>
              <a:t>numerical sequence.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Loading Requirements For Flammable Solids</a:t>
            </a:r>
          </a:p>
          <a:p>
            <a:r>
              <a:rPr lang="en-US" dirty="0"/>
              <a:t> Do not transport poisonous, flammable solid material bearing a</a:t>
            </a:r>
          </a:p>
          <a:p>
            <a:r>
              <a:rPr lang="en-US" dirty="0"/>
              <a:t>POISON label with foodstuffs, feed, or any other edible</a:t>
            </a:r>
          </a:p>
          <a:p>
            <a:r>
              <a:rPr lang="en-US" dirty="0"/>
              <a:t>material intended for consumption by humans or animals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Loading Requirements for Oxidizers</a:t>
            </a:r>
          </a:p>
          <a:p>
            <a:r>
              <a:rPr lang="en-US" dirty="0"/>
              <a:t> Do not transport oxidizer material bearing a POISON label in</a:t>
            </a:r>
          </a:p>
          <a:p>
            <a:r>
              <a:rPr lang="en-US" dirty="0"/>
              <a:t>the same car with foodstuffs, feed, or any other edible</a:t>
            </a:r>
          </a:p>
          <a:p>
            <a:r>
              <a:rPr lang="en-US" dirty="0"/>
              <a:t>material intended for consumption by humans or animals.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Loading Requirements for Radioactive Materials</a:t>
            </a:r>
          </a:p>
          <a:p>
            <a:r>
              <a:rPr lang="en-US" dirty="0"/>
              <a:t> Limit the number of packages of radioactive material</a:t>
            </a:r>
          </a:p>
          <a:p>
            <a:r>
              <a:rPr lang="en-US" dirty="0"/>
              <a:t>transported in a railcar to a number making a total transport</a:t>
            </a:r>
          </a:p>
          <a:p>
            <a:r>
              <a:rPr lang="en-US" dirty="0"/>
              <a:t>index of 50. The transport index and total transport index</a:t>
            </a:r>
          </a:p>
          <a:p>
            <a:r>
              <a:rPr lang="en-US" dirty="0"/>
              <a:t>are determined in the same manner as for transport by motor</a:t>
            </a:r>
          </a:p>
          <a:p>
            <a:r>
              <a:rPr lang="en-US" dirty="0"/>
              <a:t>vehicle. This provision does not apply to exclusive-use</a:t>
            </a:r>
          </a:p>
          <a:p>
            <a:r>
              <a:rPr lang="en-US" dirty="0"/>
              <a:t>shipments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Do not place packages of radioactive material bearing</a:t>
            </a:r>
          </a:p>
          <a:p>
            <a:r>
              <a:rPr lang="en-US" dirty="0"/>
              <a:t>RADIOACTIVE YELLOW-II or RADIOACTIVE YELLOW-III labels closer</a:t>
            </a:r>
          </a:p>
          <a:p>
            <a:r>
              <a:rPr lang="en-US" dirty="0"/>
              <a:t>than three feet to an area which may be continuously occupied</a:t>
            </a:r>
          </a:p>
          <a:p>
            <a:r>
              <a:rPr lang="en-US" dirty="0"/>
              <a:t>by any passenger, rail employee, or shipment of animals; nor</a:t>
            </a:r>
          </a:p>
          <a:p>
            <a:r>
              <a:rPr lang="en-US" dirty="0"/>
              <a:t>closer than 15 feet to any package containing undeveloped film</a:t>
            </a:r>
          </a:p>
          <a:p>
            <a:r>
              <a:rPr lang="en-US" dirty="0"/>
              <a:t>(if so marked). If more than one package of radioactive</a:t>
            </a:r>
          </a:p>
          <a:p>
            <a:r>
              <a:rPr lang="en-US" dirty="0"/>
              <a:t>materials is present, the distance must be computed from</a:t>
            </a:r>
          </a:p>
          <a:p>
            <a:r>
              <a:rPr lang="en-US" dirty="0"/>
              <a:t>Figure 1-11 on the basis of the total transport index number</a:t>
            </a:r>
          </a:p>
          <a:p>
            <a:r>
              <a:rPr lang="en-US" dirty="0"/>
              <a:t>(determined by adding together the transport index numbers on</a:t>
            </a:r>
          </a:p>
          <a:p>
            <a:r>
              <a:rPr lang="en-US" dirty="0"/>
              <a:t>the labels of the individual packages) of packages in the car.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Ensure adequate transport controls to assure that no Class III</a:t>
            </a:r>
          </a:p>
          <a:p>
            <a:r>
              <a:rPr lang="en-US" dirty="0"/>
              <a:t>shipment is transported in the same railcar with any other</a:t>
            </a:r>
          </a:p>
          <a:p>
            <a:r>
              <a:rPr lang="en-US" dirty="0"/>
              <a:t>radioactive material shipment. In loading and storage areas,</a:t>
            </a:r>
          </a:p>
          <a:p>
            <a:r>
              <a:rPr lang="en-US" dirty="0"/>
              <a:t>segregate each fissionable (fissile) Class III shipment by a</a:t>
            </a:r>
          </a:p>
          <a:p>
            <a:r>
              <a:rPr lang="en-US" dirty="0"/>
              <a:t>distance of at least 20 feet from other packages required to</a:t>
            </a:r>
          </a:p>
          <a:p>
            <a:r>
              <a:rPr lang="en-US" dirty="0"/>
              <a:t>bear a RADIOACTIVE label.</a:t>
            </a:r>
          </a:p>
          <a:p>
            <a:r>
              <a:rPr lang="en-US" dirty="0"/>
              <a:t> Ensure personnel do not remain unnecessarily in a railcar</a:t>
            </a:r>
          </a:p>
          <a:p>
            <a:r>
              <a:rPr lang="en-US" dirty="0"/>
              <a:t>containing radioactive materials.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Securely block and brace all packages of radioactive material</a:t>
            </a:r>
          </a:p>
          <a:p>
            <a:r>
              <a:rPr lang="en-US" dirty="0"/>
              <a:t>to prevent movement during transport.</a:t>
            </a:r>
          </a:p>
          <a:p>
            <a:r>
              <a:rPr lang="en-US" dirty="0"/>
              <a:t> In the case of packages shipped under the exclusive-use</a:t>
            </a:r>
          </a:p>
          <a:p>
            <a:r>
              <a:rPr lang="en-US" dirty="0"/>
              <a:t>provision, ensure the radiation level does not exceed 2</a:t>
            </a:r>
          </a:p>
          <a:p>
            <a:r>
              <a:rPr lang="en-US" dirty="0" err="1"/>
              <a:t>millirem</a:t>
            </a:r>
            <a:r>
              <a:rPr lang="en-US" dirty="0"/>
              <a:t> per hour in any normally occupied position in the</a:t>
            </a:r>
          </a:p>
          <a:p>
            <a:r>
              <a:rPr lang="en-US" dirty="0"/>
              <a:t>transport vehicle or adjacent railcar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Survey each exclusive-use railcar used for transporting</a:t>
            </a:r>
          </a:p>
          <a:p>
            <a:r>
              <a:rPr lang="en-US" dirty="0"/>
              <a:t>radioactive materials with appropriate radiation detection</a:t>
            </a:r>
          </a:p>
          <a:p>
            <a:r>
              <a:rPr lang="en-US" dirty="0"/>
              <a:t>instruments after each use. A vehicle may not be returned to</a:t>
            </a:r>
          </a:p>
          <a:p>
            <a:r>
              <a:rPr lang="en-US" dirty="0"/>
              <a:t>service until the radiation dose rate at any accessible</a:t>
            </a:r>
          </a:p>
          <a:p>
            <a:r>
              <a:rPr lang="en-US" dirty="0"/>
              <a:t>surface is 0.5 </a:t>
            </a:r>
            <a:r>
              <a:rPr lang="en-US" dirty="0" err="1"/>
              <a:t>millirem</a:t>
            </a:r>
            <a:r>
              <a:rPr lang="en-US" dirty="0"/>
              <a:t> per hour or less, and all significant</a:t>
            </a:r>
          </a:p>
          <a:p>
            <a:r>
              <a:rPr lang="en-US" dirty="0"/>
              <a:t>removable radioactive surface contamination has been removed.</a:t>
            </a:r>
          </a:p>
          <a:p>
            <a:r>
              <a:rPr lang="en-US" dirty="0"/>
              <a:t> Stencil any exclusive-use car with the words FOR RADIOACTIVE</a:t>
            </a:r>
          </a:p>
          <a:p>
            <a:r>
              <a:rPr lang="en-US" dirty="0"/>
              <a:t>MATERIALS USE ONLY in letters at least 3 inches high in a</a:t>
            </a:r>
          </a:p>
          <a:p>
            <a:r>
              <a:rPr lang="en-US" dirty="0"/>
              <a:t>conspicuous place on both sides of the exterior of the car.</a:t>
            </a:r>
          </a:p>
          <a:p>
            <a:r>
              <a:rPr lang="en-US" dirty="0"/>
              <a:t>Keep the car closed at all times other than during loading and</a:t>
            </a:r>
          </a:p>
          <a:p>
            <a:r>
              <a:rPr lang="en-US" dirty="0"/>
              <a:t>unloading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Loading Requirements for Corrosive Materials</a:t>
            </a:r>
          </a:p>
          <a:p>
            <a:r>
              <a:rPr lang="en-US" dirty="0"/>
              <a:t> Do not transport carboys of corrosive liquids by rail in a</a:t>
            </a:r>
          </a:p>
          <a:p>
            <a:r>
              <a:rPr lang="en-US" dirty="0"/>
              <a:t>container car.</a:t>
            </a:r>
          </a:p>
          <a:p>
            <a:r>
              <a:rPr lang="en-US" dirty="0"/>
              <a:t> Load, block, and brace packages of corrosive liquids being</a:t>
            </a:r>
          </a:p>
          <a:p>
            <a:r>
              <a:rPr lang="en-US" dirty="0"/>
              <a:t>transported so that they cannot change position during</a:t>
            </a:r>
          </a:p>
          <a:p>
            <a:r>
              <a:rPr lang="en-US" dirty="0"/>
              <a:t>transport.</a:t>
            </a:r>
          </a:p>
          <a:p>
            <a:r>
              <a:rPr lang="en-US" dirty="0"/>
              <a:t> Place less-than-carload shipments of corrosive liquids in</a:t>
            </a:r>
          </a:p>
          <a:p>
            <a:r>
              <a:rPr lang="en-US" dirty="0"/>
              <a:t>carboys near the doorway of the car and nail wooden strips to</a:t>
            </a:r>
          </a:p>
          <a:p>
            <a:r>
              <a:rPr lang="en-US" dirty="0"/>
              <a:t>the car floor so that the liquid from a broken carboy will</a:t>
            </a:r>
          </a:p>
          <a:p>
            <a:r>
              <a:rPr lang="en-US" dirty="0"/>
              <a:t>drain toward the doorway and outside the car.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When carrying a less-than-carload shipment of corrosives in</a:t>
            </a:r>
          </a:p>
          <a:p>
            <a:r>
              <a:rPr lang="en-US" dirty="0"/>
              <a:t>carboys, cover the floor around carboy boxes with clean, dry</a:t>
            </a:r>
          </a:p>
          <a:p>
            <a:r>
              <a:rPr lang="en-US" dirty="0"/>
              <a:t>sand or earth.</a:t>
            </a:r>
          </a:p>
          <a:p>
            <a:r>
              <a:rPr lang="en-US" dirty="0"/>
              <a:t> Handle carboys with the necks up.</a:t>
            </a:r>
          </a:p>
          <a:p>
            <a:r>
              <a:rPr lang="en-US" dirty="0"/>
              <a:t> Protect electric storage batteries to prevent short circuits;</a:t>
            </a:r>
          </a:p>
          <a:p>
            <a:r>
              <a:rPr lang="en-US" dirty="0"/>
              <a:t>do not load or store them with explosives.</a:t>
            </a:r>
          </a:p>
          <a:p>
            <a:r>
              <a:rPr lang="en-US" dirty="0"/>
              <a:t> Do not use wet electric storage batteries in refrigerator or</a:t>
            </a:r>
          </a:p>
          <a:p>
            <a:r>
              <a:rPr lang="en-US" dirty="0"/>
              <a:t>plug-door type cars unless the car: have vents which prevent</a:t>
            </a:r>
          </a:p>
          <a:p>
            <a:r>
              <a:rPr lang="en-US" dirty="0"/>
              <a:t>an accumulation of gas within the car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When transporting nitric acid with other corrosive liquids in</a:t>
            </a:r>
          </a:p>
          <a:p>
            <a:r>
              <a:rPr lang="en-US" dirty="0"/>
              <a:t>carboys, separate it from the other carboys. Nail a 2-x 6-</a:t>
            </a:r>
          </a:p>
          <a:p>
            <a:r>
              <a:rPr lang="en-US" dirty="0"/>
              <a:t>inch plank, set on edge, across the car floor at least 12</a:t>
            </a:r>
          </a:p>
          <a:p>
            <a:r>
              <a:rPr lang="en-US" dirty="0"/>
              <a:t>inches from the nitric acid carboy.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7136"/>
            <a:ext cx="637845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PROPERLY SECURED CARGO</a:t>
            </a:r>
          </a:p>
          <a:p>
            <a:r>
              <a:rPr lang="en-US" dirty="0"/>
              <a:t>Secure all cargo to prevent damage. Secure hazardous cargo not only</a:t>
            </a:r>
          </a:p>
          <a:p>
            <a:r>
              <a:rPr lang="en-US" dirty="0"/>
              <a:t>to prevent damage to the cargo, but also to prevent damage to</a:t>
            </a:r>
          </a:p>
          <a:p>
            <a:r>
              <a:rPr lang="en-US" dirty="0"/>
              <a:t>equipment and injury to personnel. Secure by bracing, blocking,</a:t>
            </a:r>
          </a:p>
          <a:p>
            <a:r>
              <a:rPr lang="en-US" dirty="0"/>
              <a:t>tying down, and covering. FM 55-30, Army Motor Transport Units and</a:t>
            </a:r>
          </a:p>
          <a:p>
            <a:r>
              <a:rPr lang="en-US" dirty="0"/>
              <a:t>Operations, describes techniques used to secure cargo on motor</a:t>
            </a:r>
          </a:p>
          <a:p>
            <a:r>
              <a:rPr lang="en-US" dirty="0"/>
              <a:t>vehicles. TM 55-2200-001-12, Application of Blocking, Bracing, and</a:t>
            </a:r>
          </a:p>
          <a:p>
            <a:r>
              <a:rPr lang="en-US" dirty="0" err="1"/>
              <a:t>Tiedown</a:t>
            </a:r>
            <a:r>
              <a:rPr lang="en-US" dirty="0"/>
              <a:t> Materials for Rail Transport, describes techniques used to</a:t>
            </a:r>
          </a:p>
          <a:p>
            <a:r>
              <a:rPr lang="en-US" dirty="0"/>
              <a:t>secure cargo on railcars. CFR 49 includes securing requirements for</a:t>
            </a:r>
          </a:p>
          <a:p>
            <a:r>
              <a:rPr lang="en-US" dirty="0"/>
              <a:t>hazardous cargo such as detonators, flammable cryogenic liquids, and</a:t>
            </a:r>
          </a:p>
          <a:p>
            <a:r>
              <a:rPr lang="en-US" dirty="0"/>
              <a:t>flammable gases. Consult each of these sources to determine the</a:t>
            </a:r>
          </a:p>
          <a:p>
            <a:r>
              <a:rPr lang="en-US" dirty="0"/>
              <a:t>proper measures for securing a particular hazardous cargo.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following are general criteria for determining if cargo is</a:t>
            </a:r>
          </a:p>
          <a:p>
            <a:r>
              <a:rPr lang="en-US" dirty="0"/>
              <a:t>properly secured.</a:t>
            </a:r>
          </a:p>
          <a:p>
            <a:r>
              <a:rPr lang="en-US" dirty="0"/>
              <a:t> Block, brace, or lash cargo so that no movement can occur</a:t>
            </a:r>
          </a:p>
          <a:p>
            <a:r>
              <a:rPr lang="en-US" dirty="0"/>
              <a:t>during transport.</a:t>
            </a:r>
          </a:p>
          <a:p>
            <a:r>
              <a:rPr lang="en-US" dirty="0"/>
              <a:t> Load boxes and crates so that the stronger sides are parallel</a:t>
            </a:r>
          </a:p>
          <a:p>
            <a:r>
              <a:rPr lang="en-US" dirty="0"/>
              <a:t>with the direction of vehicle movement.</a:t>
            </a:r>
          </a:p>
          <a:p>
            <a:r>
              <a:rPr lang="en-US" dirty="0"/>
              <a:t> Load drums, kegs, carboys, and cylinders so that their</a:t>
            </a:r>
          </a:p>
          <a:p>
            <a:r>
              <a:rPr lang="en-US" dirty="0"/>
              <a:t>openings (bungs, valves, necks) are face up.</a:t>
            </a:r>
          </a:p>
          <a:p>
            <a:r>
              <a:rPr lang="en-US" dirty="0"/>
              <a:t> Adequately protect materials that are sensitive to shock,</a:t>
            </a:r>
          </a:p>
          <a:p>
            <a:r>
              <a:rPr lang="en-US" dirty="0"/>
              <a:t>puncturing, denting, or crushing by using crates, crib</a:t>
            </a:r>
          </a:p>
          <a:p>
            <a:r>
              <a:rPr lang="en-US" dirty="0"/>
              <a:t>blocking, or other appropriate methods.</a:t>
            </a:r>
          </a:p>
          <a:p>
            <a:r>
              <a:rPr lang="en-US" dirty="0"/>
              <a:t> Secure materials that may emit poisonous or flammable gases</a:t>
            </a:r>
          </a:p>
          <a:p>
            <a:r>
              <a:rPr lang="en-US" dirty="0"/>
              <a:t>while allowing ventilation for the gases.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Secure materials that may emit poisonous or flammable gases</a:t>
            </a:r>
          </a:p>
          <a:p>
            <a:r>
              <a:rPr lang="en-US" dirty="0"/>
              <a:t>while allowing ventilation for the gases.</a:t>
            </a:r>
          </a:p>
          <a:p>
            <a:r>
              <a:rPr lang="en-US" dirty="0"/>
              <a:t> Protect materials against moisture with closed containers,</a:t>
            </a:r>
          </a:p>
          <a:p>
            <a:r>
              <a:rPr lang="en-US" dirty="0"/>
              <a:t>closed vehicles, or tarpaulins as appropriate.</a:t>
            </a:r>
          </a:p>
          <a:p>
            <a:r>
              <a:rPr lang="en-US" dirty="0"/>
              <a:t> Protect flammable, combustible, and explosive materials from</a:t>
            </a:r>
          </a:p>
          <a:p>
            <a:r>
              <a:rPr lang="en-US" dirty="0"/>
              <a:t>all sources of heat, flame, and sparks.</a:t>
            </a:r>
          </a:p>
          <a:p>
            <a:r>
              <a:rPr lang="en-US" dirty="0"/>
              <a:t> Never load cargo higher than the top edge of the sides of the</a:t>
            </a:r>
          </a:p>
          <a:p>
            <a:r>
              <a:rPr lang="en-US" dirty="0"/>
              <a:t>transporting vehicle.</a:t>
            </a:r>
          </a:p>
          <a:p>
            <a:r>
              <a:rPr lang="en-US" dirty="0"/>
              <a:t> Load cargo so that the weight is evenly distributed over the</a:t>
            </a:r>
          </a:p>
          <a:p>
            <a:r>
              <a:rPr lang="en-US" dirty="0"/>
              <a:t>load bed.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PROPER DOCUMENTATION OF CARGO</a:t>
            </a:r>
          </a:p>
          <a:p>
            <a:r>
              <a:rPr lang="en-US" dirty="0"/>
              <a:t>Every shipment of hazardous materials must be appropriately</a:t>
            </a:r>
          </a:p>
          <a:p>
            <a:r>
              <a:rPr lang="en-US" dirty="0"/>
              <a:t>documented by some form of waybill. The forms usually used are the</a:t>
            </a:r>
          </a:p>
          <a:p>
            <a:r>
              <a:rPr lang="en-US" dirty="0"/>
              <a:t>TCMD (DD Form 1384) and the GBL (Standard Form 1103 and accompanying</a:t>
            </a:r>
          </a:p>
          <a:p>
            <a:r>
              <a:rPr lang="en-US" dirty="0"/>
              <a:t>forms).</a:t>
            </a:r>
          </a:p>
          <a:p>
            <a:r>
              <a:rPr lang="en-US" dirty="0"/>
              <a:t>If you are a transportation officer in a shipping activity, you are</a:t>
            </a:r>
          </a:p>
          <a:p>
            <a:r>
              <a:rPr lang="en-US" dirty="0"/>
              <a:t>responsible for making sure that the carrier receives cargo</a:t>
            </a:r>
          </a:p>
          <a:p>
            <a:r>
              <a:rPr lang="en-US" dirty="0"/>
              <a:t>documentation before starting the haul. If your unit acts as a</a:t>
            </a:r>
          </a:p>
          <a:p>
            <a:r>
              <a:rPr lang="en-US" dirty="0"/>
              <a:t>carrier of hazardous cargo, be sure that unit personnel are in</a:t>
            </a:r>
          </a:p>
          <a:p>
            <a:r>
              <a:rPr lang="en-US" dirty="0"/>
              <a:t>possession of the appropriate waybill before they start a haul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If a GBL is used, the carrier DOES NOT receive a copy of Standard</a:t>
            </a:r>
          </a:p>
          <a:p>
            <a:r>
              <a:rPr lang="en-US" dirty="0"/>
              <a:t>Form 1103. The carrier receives a document called the Freight</a:t>
            </a:r>
          </a:p>
          <a:p>
            <a:r>
              <a:rPr lang="en-US" dirty="0"/>
              <a:t>Waybill, Standard Form 1106. The carrier will also often carry the</a:t>
            </a:r>
          </a:p>
          <a:p>
            <a:r>
              <a:rPr lang="en-US" dirty="0"/>
              <a:t>consignee's documentation for the shipment. The consignee's</a:t>
            </a:r>
          </a:p>
          <a:p>
            <a:r>
              <a:rPr lang="en-US" dirty="0"/>
              <a:t>documentation is Standard Form 1103b, Memorandum-Property Received.</a:t>
            </a:r>
          </a:p>
          <a:p>
            <a:r>
              <a:rPr lang="en-US" dirty="0"/>
              <a:t>Both Standard Form 1106 and Standard Form 1103b are part of a GBL</a:t>
            </a:r>
          </a:p>
          <a:p>
            <a:r>
              <a:rPr lang="en-US" dirty="0"/>
              <a:t>set, of which Standard Form 1103 serves as the original.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TWO</a:t>
            </a:r>
          </a:p>
          <a:p>
            <a:r>
              <a:rPr lang="en-US" b="1" dirty="0"/>
              <a:t>SUPERVISE OVERLAND TRANSPORT OF HAZARDOUS CARGO</a:t>
            </a:r>
          </a:p>
          <a:p>
            <a:r>
              <a:rPr lang="en-US" dirty="0"/>
              <a:t>MQS Manual Tasks: 01-7381.00-0010</a:t>
            </a:r>
          </a:p>
          <a:p>
            <a:r>
              <a:rPr lang="en-US" dirty="0"/>
              <a:t>01-7381.00-0020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This lesson discusses the special tasks involved in planning and</a:t>
            </a:r>
          </a:p>
          <a:p>
            <a:r>
              <a:rPr lang="en-US" dirty="0"/>
              <a:t>monitoring the transport and unloading of hazardous cargo.</a:t>
            </a:r>
          </a:p>
          <a:p>
            <a:r>
              <a:rPr lang="en-US" dirty="0"/>
              <a:t>To properly supervise the transport and unloading of hazardous cargo,</a:t>
            </a:r>
          </a:p>
          <a:p>
            <a:r>
              <a:rPr lang="en-US" dirty="0"/>
              <a:t>you must be able to--</a:t>
            </a:r>
          </a:p>
          <a:p>
            <a:r>
              <a:rPr lang="en-US" dirty="0"/>
              <a:t> plan transport of cargo.</a:t>
            </a:r>
          </a:p>
          <a:p>
            <a:r>
              <a:rPr lang="en-US" dirty="0"/>
              <a:t> inform carrier of security precautions.</a:t>
            </a:r>
          </a:p>
          <a:p>
            <a:r>
              <a:rPr lang="en-US" dirty="0"/>
              <a:t> observe safety and security precautions during loading and</a:t>
            </a:r>
          </a:p>
          <a:p>
            <a:r>
              <a:rPr lang="en-US" dirty="0"/>
              <a:t>unloading.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PLAN TRANSPORT OF CARGO</a:t>
            </a:r>
          </a:p>
          <a:p>
            <a:r>
              <a:rPr lang="en-US" dirty="0"/>
              <a:t>The safety of individuals and the environment are prime</a:t>
            </a:r>
          </a:p>
          <a:p>
            <a:r>
              <a:rPr lang="en-US" dirty="0"/>
              <a:t>considerations in the shipment of hazardous materials. Some of these</a:t>
            </a:r>
          </a:p>
          <a:p>
            <a:r>
              <a:rPr lang="en-US" dirty="0"/>
              <a:t>materials require special security precautions. Careful planning is</a:t>
            </a:r>
          </a:p>
          <a:p>
            <a:r>
              <a:rPr lang="en-US" dirty="0"/>
              <a:t>imperative before undertaking shipment of hazardous materials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SECURITY REQUIREMENTS</a:t>
            </a:r>
          </a:p>
          <a:p>
            <a:r>
              <a:rPr lang="en-US" dirty="0"/>
              <a:t>The security service requirements for arms, ammunition, and</a:t>
            </a:r>
          </a:p>
          <a:p>
            <a:r>
              <a:rPr lang="en-US" dirty="0"/>
              <a:t>explosives (AA&amp;E) are determined by a categorization defined by DOD</a:t>
            </a:r>
          </a:p>
          <a:p>
            <a:r>
              <a:rPr lang="en-US" dirty="0"/>
              <a:t>Manual 5100.76. There are four major categories of AA&amp;E. Examples</a:t>
            </a:r>
          </a:p>
          <a:p>
            <a:r>
              <a:rPr lang="en-US" dirty="0"/>
              <a:t>of each category are described in extracts of the Transportation</a:t>
            </a:r>
          </a:p>
          <a:p>
            <a:r>
              <a:rPr lang="en-US" dirty="0"/>
              <a:t>Security Guide in Appendix B. The minimum security service</a:t>
            </a:r>
          </a:p>
          <a:p>
            <a:r>
              <a:rPr lang="en-US" dirty="0"/>
              <a:t>requirements for various shipments of the categories of arms,</a:t>
            </a:r>
          </a:p>
          <a:p>
            <a:r>
              <a:rPr lang="en-US" dirty="0"/>
              <a:t>ammunition, and explosives appear below.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Category I</a:t>
            </a:r>
          </a:p>
          <a:p>
            <a:r>
              <a:rPr lang="en-US" dirty="0"/>
              <a:t>For truckload shipments of Category I AA&amp;E the following requirements</a:t>
            </a:r>
          </a:p>
          <a:p>
            <a:r>
              <a:rPr lang="en-US" dirty="0"/>
              <a:t>apply:</a:t>
            </a:r>
          </a:p>
          <a:p>
            <a:r>
              <a:rPr lang="en-US" dirty="0"/>
              <a:t> Security Escort Vehicle Service (SEVS).</a:t>
            </a:r>
          </a:p>
          <a:p>
            <a:r>
              <a:rPr lang="en-US" dirty="0"/>
              <a:t> Exclusive use of vehicle.</a:t>
            </a:r>
          </a:p>
          <a:p>
            <a:r>
              <a:rPr lang="en-US" dirty="0"/>
              <a:t> Vehicle must be locked and sealed by the shipper.</a:t>
            </a:r>
          </a:p>
          <a:p>
            <a:r>
              <a:rPr lang="en-US" dirty="0"/>
              <a:t> Trip lease may not be used.</a:t>
            </a:r>
          </a:p>
          <a:p>
            <a:r>
              <a:rPr lang="en-US" dirty="0"/>
              <a:t> Single-line haul is required.</a:t>
            </a:r>
          </a:p>
          <a:p>
            <a:r>
              <a:rPr lang="en-US" dirty="0"/>
              <a:t> When two or more vehicles are in convoy, drivers must be in</a:t>
            </a:r>
          </a:p>
          <a:p>
            <a:r>
              <a:rPr lang="en-US" dirty="0"/>
              <a:t>sight of other vehicles at all times. Convoy will require</a:t>
            </a:r>
          </a:p>
          <a:p>
            <a:r>
              <a:rPr lang="en-US" dirty="0"/>
              <a:t>only a single escort vehicle.</a:t>
            </a:r>
          </a:p>
          <a:p>
            <a:r>
              <a:rPr lang="en-US" dirty="0"/>
              <a:t> Stop off in transit authorized.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fourth position of the Commodity/Special Handling Code is keyed</a:t>
            </a:r>
          </a:p>
          <a:p>
            <a:r>
              <a:rPr lang="en-US" dirty="0"/>
              <a:t>to Paragraph 14 of Appendix B of MILSTAMP and is shown at Figure 1-3.</a:t>
            </a:r>
          </a:p>
          <a:p>
            <a:r>
              <a:rPr lang="en-US" dirty="0"/>
              <a:t>This figure lists general characteristics of cargoes, including the</a:t>
            </a:r>
          </a:p>
          <a:p>
            <a:r>
              <a:rPr lang="en-US" dirty="0"/>
              <a:t>general types of hazardous cargoes. These characteristics are keyed</a:t>
            </a:r>
          </a:p>
          <a:p>
            <a:r>
              <a:rPr lang="en-US" dirty="0"/>
              <a:t>to an alphanumeric character that is in the fourth position of the</a:t>
            </a:r>
          </a:p>
          <a:p>
            <a:r>
              <a:rPr lang="en-US" dirty="0"/>
              <a:t>Commodity/Special Handling Code. In Figure 1-3, six codes--the</a:t>
            </a:r>
          </a:p>
          <a:p>
            <a:r>
              <a:rPr lang="en-US" dirty="0"/>
              <a:t>characters H, M, Q, Z, 1 and 2--are associated with nonhazardous</a:t>
            </a:r>
          </a:p>
          <a:p>
            <a:r>
              <a:rPr lang="en-US" dirty="0"/>
              <a:t>cargo. Any character other than these in the fourth position of the</a:t>
            </a:r>
          </a:p>
          <a:p>
            <a:r>
              <a:rPr lang="en-US" dirty="0"/>
              <a:t>code indicates hazardous material.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less-than-truckload shipments of Category I AA&amp;E, the following</a:t>
            </a:r>
          </a:p>
          <a:p>
            <a:r>
              <a:rPr lang="en-US" dirty="0"/>
              <a:t>requirements apply:</a:t>
            </a:r>
          </a:p>
          <a:p>
            <a:r>
              <a:rPr lang="en-US" dirty="0"/>
              <a:t> Armed Guard Surveillance (AGS).</a:t>
            </a:r>
          </a:p>
          <a:p>
            <a:r>
              <a:rPr lang="en-US" dirty="0"/>
              <a:t> SEVS.</a:t>
            </a:r>
          </a:p>
          <a:p>
            <a:r>
              <a:rPr lang="en-US" dirty="0"/>
              <a:t> Exclusive use of vehicle.</a:t>
            </a:r>
          </a:p>
          <a:p>
            <a:r>
              <a:rPr lang="en-US" dirty="0"/>
              <a:t> Vehicle must be locked and sealed by the shipper unless</a:t>
            </a:r>
          </a:p>
          <a:p>
            <a:r>
              <a:rPr lang="en-US" dirty="0"/>
              <a:t>shipment requires open equipment.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CONEX or similar container may be used.</a:t>
            </a:r>
          </a:p>
          <a:p>
            <a:r>
              <a:rPr lang="en-US" dirty="0"/>
              <a:t> Trip lease may not be used.</a:t>
            </a:r>
          </a:p>
          <a:p>
            <a:r>
              <a:rPr lang="en-US" dirty="0"/>
              <a:t> Single-line haul is required.</a:t>
            </a:r>
          </a:p>
          <a:p>
            <a:r>
              <a:rPr lang="en-US" dirty="0"/>
              <a:t>For rail shipments, the following requirements apply:</a:t>
            </a:r>
          </a:p>
          <a:p>
            <a:r>
              <a:rPr lang="en-US" dirty="0"/>
              <a:t> AGS.</a:t>
            </a:r>
          </a:p>
          <a:p>
            <a:r>
              <a:rPr lang="en-US" dirty="0"/>
              <a:t> Military Traffic Expediting (MTX) Service.</a:t>
            </a:r>
          </a:p>
          <a:p>
            <a:r>
              <a:rPr lang="en-US" dirty="0"/>
              <a:t> Railcars must be locked and sealed by the shipper.</a:t>
            </a:r>
          </a:p>
          <a:p>
            <a:r>
              <a:rPr lang="en-US" dirty="0"/>
              <a:t> Use Category I motor regulations for associated motor movement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Category II</a:t>
            </a:r>
          </a:p>
          <a:p>
            <a:r>
              <a:rPr lang="en-US" dirty="0"/>
              <a:t>The minimum security service requirements for truckload shipments of</a:t>
            </a:r>
          </a:p>
          <a:p>
            <a:r>
              <a:rPr lang="en-US" dirty="0"/>
              <a:t>Category II arms, ammunition, and explosives appear below:</a:t>
            </a:r>
          </a:p>
          <a:p>
            <a:r>
              <a:rPr lang="en-US" dirty="0"/>
              <a:t> AGS.</a:t>
            </a:r>
          </a:p>
          <a:p>
            <a:r>
              <a:rPr lang="en-US" dirty="0"/>
              <a:t> Exclusive use of vehicle.</a:t>
            </a:r>
          </a:p>
          <a:p>
            <a:r>
              <a:rPr lang="en-US" dirty="0"/>
              <a:t> Vehicle must be locked and sealed by the shipper.</a:t>
            </a:r>
          </a:p>
          <a:p>
            <a:r>
              <a:rPr lang="en-US" dirty="0"/>
              <a:t> Trip lease not authorized.</a:t>
            </a:r>
          </a:p>
          <a:p>
            <a:r>
              <a:rPr lang="en-US" dirty="0"/>
              <a:t> Single-line haul is required.</a:t>
            </a:r>
          </a:p>
          <a:p>
            <a:r>
              <a:rPr lang="en-US" dirty="0"/>
              <a:t> Stop off </a:t>
            </a:r>
            <a:r>
              <a:rPr lang="en-US" dirty="0" err="1"/>
              <a:t>intransit</a:t>
            </a:r>
            <a:r>
              <a:rPr lang="en-US" dirty="0"/>
              <a:t> authorized.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less than truckload shipments, these requirements apply:</a:t>
            </a:r>
          </a:p>
          <a:p>
            <a:r>
              <a:rPr lang="en-US" dirty="0"/>
              <a:t> AGS.</a:t>
            </a:r>
          </a:p>
          <a:p>
            <a:r>
              <a:rPr lang="en-US" dirty="0"/>
              <a:t> CONEX or similar container may be used.</a:t>
            </a:r>
          </a:p>
          <a:p>
            <a:r>
              <a:rPr lang="en-US" dirty="0"/>
              <a:t> Cargo must be packaged to a weight of at least 200 pounds,</a:t>
            </a:r>
          </a:p>
          <a:p>
            <a:r>
              <a:rPr lang="en-US" dirty="0"/>
              <a:t>banded and sealed (if practicable), or container must be</a:t>
            </a:r>
          </a:p>
          <a:p>
            <a:r>
              <a:rPr lang="en-US" dirty="0"/>
              <a:t>locked and sealed by the shipper.</a:t>
            </a:r>
          </a:p>
          <a:p>
            <a:r>
              <a:rPr lang="en-US" dirty="0"/>
              <a:t> Single-line haul is required.</a:t>
            </a:r>
          </a:p>
          <a:p>
            <a:r>
              <a:rPr lang="en-US" dirty="0"/>
              <a:t> Trip-lease may not be used by carrier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rail shipments, these requirements apply:</a:t>
            </a:r>
          </a:p>
          <a:p>
            <a:r>
              <a:rPr lang="en-US" dirty="0"/>
              <a:t> Rail surveillance service (RSS) with load divider doors used</a:t>
            </a:r>
          </a:p>
          <a:p>
            <a:r>
              <a:rPr lang="en-US" dirty="0"/>
              <a:t>when available.</a:t>
            </a:r>
          </a:p>
          <a:p>
            <a:r>
              <a:rPr lang="en-US" dirty="0"/>
              <a:t> MTX.</a:t>
            </a:r>
          </a:p>
          <a:p>
            <a:r>
              <a:rPr lang="en-US" dirty="0"/>
              <a:t> Railcars must be locked and sealed by the shipper.</a:t>
            </a:r>
          </a:p>
          <a:p>
            <a:r>
              <a:rPr lang="en-US" dirty="0"/>
              <a:t> Consignee must be notified of impending delivery immediately</a:t>
            </a:r>
          </a:p>
          <a:p>
            <a:r>
              <a:rPr lang="en-US" dirty="0"/>
              <a:t>upon dispatch of shipment.</a:t>
            </a:r>
          </a:p>
          <a:p>
            <a:r>
              <a:rPr lang="en-US" dirty="0"/>
              <a:t> Category II motor regulations apply to associated motor</a:t>
            </a:r>
          </a:p>
          <a:p>
            <a:r>
              <a:rPr lang="en-US" dirty="0"/>
              <a:t>movement.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Categories III and IV</a:t>
            </a:r>
          </a:p>
          <a:p>
            <a:r>
              <a:rPr lang="en-US" dirty="0"/>
              <a:t>The minimum security service requirements for truckload shipments of</a:t>
            </a:r>
          </a:p>
          <a:p>
            <a:r>
              <a:rPr lang="en-US" dirty="0"/>
              <a:t>Categories III and IV arms, ammunition, and explosives appear below.</a:t>
            </a:r>
          </a:p>
          <a:p>
            <a:r>
              <a:rPr lang="en-US" dirty="0"/>
              <a:t> Dual Driver Protective Service (DDPS).</a:t>
            </a:r>
          </a:p>
          <a:p>
            <a:r>
              <a:rPr lang="en-US" dirty="0"/>
              <a:t> Trip lease may not be used.</a:t>
            </a:r>
          </a:p>
          <a:p>
            <a:r>
              <a:rPr lang="en-US" dirty="0"/>
              <a:t> Single-line haul is preferred.</a:t>
            </a:r>
          </a:p>
          <a:p>
            <a:r>
              <a:rPr lang="en-US" dirty="0"/>
              <a:t> Locked and sealed by shipper unless open equipment is</a:t>
            </a:r>
          </a:p>
          <a:p>
            <a:r>
              <a:rPr lang="en-US" dirty="0"/>
              <a:t>required.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less than truckload shipments, these requirements apply:</a:t>
            </a:r>
          </a:p>
          <a:p>
            <a:r>
              <a:rPr lang="en-US" dirty="0"/>
              <a:t> DDPS.</a:t>
            </a:r>
          </a:p>
          <a:p>
            <a:r>
              <a:rPr lang="en-US" dirty="0"/>
              <a:t> CONEX or similar container may be used.</a:t>
            </a:r>
          </a:p>
          <a:p>
            <a:r>
              <a:rPr lang="en-US" dirty="0"/>
              <a:t> Cargo must be packaged to a weight of at least 200 pounds,</a:t>
            </a:r>
          </a:p>
          <a:p>
            <a:r>
              <a:rPr lang="en-US" dirty="0"/>
              <a:t>banded and sealed (if practicable), or container must be</a:t>
            </a:r>
          </a:p>
          <a:p>
            <a:r>
              <a:rPr lang="en-US" dirty="0"/>
              <a:t>locked and sealed by the shipper.</a:t>
            </a:r>
          </a:p>
          <a:p>
            <a:r>
              <a:rPr lang="en-US" dirty="0"/>
              <a:t> Trip lease may not be used.</a:t>
            </a:r>
          </a:p>
          <a:p>
            <a:r>
              <a:rPr lang="en-US" dirty="0"/>
              <a:t> Single-line haul is preferred.</a:t>
            </a:r>
          </a:p>
          <a:p>
            <a:r>
              <a:rPr lang="en-US" dirty="0"/>
              <a:t> Locked and sealed by shipper unless shipment requires open</a:t>
            </a:r>
          </a:p>
          <a:p>
            <a:r>
              <a:rPr lang="en-US" dirty="0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rail shipments, these requirements apply:</a:t>
            </a:r>
          </a:p>
          <a:p>
            <a:r>
              <a:rPr lang="en-US" dirty="0"/>
              <a:t> Railcar must be locked and sealed by the shipper.</a:t>
            </a:r>
          </a:p>
          <a:p>
            <a:r>
              <a:rPr lang="en-US" dirty="0"/>
              <a:t> RSS.</a:t>
            </a:r>
          </a:p>
          <a:p>
            <a:r>
              <a:rPr lang="en-US" dirty="0"/>
              <a:t> MTX</a:t>
            </a:r>
          </a:p>
          <a:p>
            <a:r>
              <a:rPr lang="en-US" dirty="0"/>
              <a:t> Consignee must be immediately notified of impending delivery</a:t>
            </a:r>
          </a:p>
          <a:p>
            <a:r>
              <a:rPr lang="en-US" dirty="0"/>
              <a:t>upon dispatch of shipment.</a:t>
            </a:r>
          </a:p>
          <a:p>
            <a:r>
              <a:rPr lang="en-US" dirty="0"/>
              <a:t> Category III motor minimum security standards apply to</a:t>
            </a:r>
          </a:p>
          <a:p>
            <a:r>
              <a:rPr lang="en-US" dirty="0"/>
              <a:t>associated motor movement.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ROUTING FOR CARGO</a:t>
            </a:r>
          </a:p>
          <a:p>
            <a:r>
              <a:rPr lang="en-US" dirty="0"/>
              <a:t>Routing is defined as an order issued by a routing officer specifying</a:t>
            </a:r>
          </a:p>
          <a:p>
            <a:r>
              <a:rPr lang="en-US" dirty="0"/>
              <a:t>the mode of transportation and the means within that mode by which</a:t>
            </a:r>
          </a:p>
          <a:p>
            <a:r>
              <a:rPr lang="en-US" dirty="0"/>
              <a:t>shipment will move.</a:t>
            </a:r>
          </a:p>
          <a:p>
            <a:r>
              <a:rPr lang="en-US" dirty="0"/>
              <a:t>Responsibility for determining transport routing for cargo depends on</a:t>
            </a:r>
          </a:p>
          <a:p>
            <a:r>
              <a:rPr lang="en-US" dirty="0"/>
              <a:t>the nature of the cargo and the transportation environment. You are</a:t>
            </a:r>
          </a:p>
          <a:p>
            <a:r>
              <a:rPr lang="en-US" dirty="0"/>
              <a:t>responsible for routing shipments of Class C explosives that weigh</a:t>
            </a:r>
          </a:p>
          <a:p>
            <a:r>
              <a:rPr lang="en-US" dirty="0"/>
              <a:t>less than 10,000 pounds. The MTMC Area Command routes Class A and B</a:t>
            </a:r>
          </a:p>
          <a:p>
            <a:r>
              <a:rPr lang="en-US" dirty="0"/>
              <a:t>explosives and all shipments weighing more than 10,000 pounds.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situations where MTMC is responsible for routing the shipment, you</a:t>
            </a:r>
          </a:p>
          <a:p>
            <a:r>
              <a:rPr lang="en-US" dirty="0"/>
              <a:t>must call the MTMC Area Command and inform them you need a route</a:t>
            </a:r>
          </a:p>
          <a:p>
            <a:r>
              <a:rPr lang="en-US" dirty="0"/>
              <a:t>order. To issue a route order, MTMC must know the preferred mode of</a:t>
            </a:r>
          </a:p>
          <a:p>
            <a:r>
              <a:rPr lang="en-US" dirty="0"/>
              <a:t>transport and the level of security service required by the shipment.</a:t>
            </a:r>
          </a:p>
          <a:p>
            <a:r>
              <a:rPr lang="en-US" dirty="0"/>
              <a:t>The MTMC Area Command will process your request and issue a route</a:t>
            </a:r>
          </a:p>
          <a:p>
            <a:r>
              <a:rPr lang="en-US" dirty="0"/>
              <a:t>order. A route order contains the following information:</a:t>
            </a:r>
          </a:p>
          <a:p>
            <a:r>
              <a:rPr lang="en-US" dirty="0"/>
              <a:t> Name(s) of the carrier(s) to be used and contact information</a:t>
            </a:r>
          </a:p>
          <a:p>
            <a:r>
              <a:rPr lang="en-US" dirty="0"/>
              <a:t>for the carrier(s).</a:t>
            </a:r>
          </a:p>
          <a:p>
            <a:r>
              <a:rPr lang="en-US" dirty="0"/>
              <a:t> Junction points required by the shipment.</a:t>
            </a:r>
          </a:p>
          <a:p>
            <a:r>
              <a:rPr lang="en-US" dirty="0"/>
              <a:t> Miscellaneous instructions required for the proper forwarding</a:t>
            </a:r>
          </a:p>
          <a:p>
            <a:r>
              <a:rPr lang="en-US" dirty="0"/>
              <a:t>of the shipment.</a:t>
            </a:r>
          </a:p>
          <a:p>
            <a:r>
              <a:rPr lang="en-US" dirty="0"/>
              <a:t> The period for which the route order is valid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382981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If your unit routinely ships cargo requiring security services, the</a:t>
            </a:r>
          </a:p>
          <a:p>
            <a:r>
              <a:rPr lang="en-US" dirty="0"/>
              <a:t>MTMC Area command may issue a standing route order that is valid for</a:t>
            </a:r>
          </a:p>
          <a:p>
            <a:r>
              <a:rPr lang="en-US" dirty="0"/>
              <a:t>all shipments to a particular consignee for a specified period.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CARRIER PROVIDING REQUIRED SECURITY SERVICE</a:t>
            </a:r>
          </a:p>
          <a:p>
            <a:r>
              <a:rPr lang="en-US" dirty="0"/>
              <a:t>Whether you or MTMC determine routing for a shipment, you are</a:t>
            </a:r>
          </a:p>
          <a:p>
            <a:r>
              <a:rPr lang="en-US" dirty="0"/>
              <a:t>responsible (assuming you are the shipper) for contacting the</a:t>
            </a:r>
          </a:p>
          <a:p>
            <a:r>
              <a:rPr lang="en-US" dirty="0"/>
              <a:t>carrier(s) and arranging shipment. If MTMC determines the routing,</a:t>
            </a:r>
          </a:p>
          <a:p>
            <a:r>
              <a:rPr lang="en-US" dirty="0"/>
              <a:t>the carrier it selects will have the capability of providing the</a:t>
            </a:r>
          </a:p>
          <a:p>
            <a:r>
              <a:rPr lang="en-US" dirty="0"/>
              <a:t>required security service. If you are determining the routing, be</a:t>
            </a:r>
          </a:p>
          <a:p>
            <a:r>
              <a:rPr lang="en-US" dirty="0"/>
              <a:t>sure to consult the MTMC Area Command for names of carriers who can</a:t>
            </a:r>
          </a:p>
          <a:p>
            <a:r>
              <a:rPr lang="en-US" dirty="0"/>
              <a:t>provide the required security service. Before you select the</a:t>
            </a:r>
          </a:p>
          <a:p>
            <a:r>
              <a:rPr lang="en-US" dirty="0"/>
              <a:t>carrier, check the carrier's tender/tariff to confirm the</a:t>
            </a:r>
          </a:p>
          <a:p>
            <a:r>
              <a:rPr lang="en-US" dirty="0"/>
              <a:t>availability of the appropriate protective service.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INFORM CARRIER OF SECURITY PRECAUTIONS</a:t>
            </a:r>
          </a:p>
          <a:p>
            <a:r>
              <a:rPr lang="en-US" b="1" dirty="0"/>
              <a:t>ROUTE AND SCHEDULE FOR HIGHWAY TRANSPORT</a:t>
            </a:r>
          </a:p>
          <a:p>
            <a:r>
              <a:rPr lang="en-US" dirty="0"/>
              <a:t>If you are using a commercial carrier for the shipment, the route and</a:t>
            </a:r>
          </a:p>
          <a:p>
            <a:r>
              <a:rPr lang="en-US" dirty="0"/>
              <a:t>schedule should have been established at the time you contracted with</a:t>
            </a:r>
          </a:p>
          <a:p>
            <a:r>
              <a:rPr lang="en-US" dirty="0"/>
              <a:t>the carrier. You should confirm route and schedule with the</a:t>
            </a:r>
          </a:p>
          <a:p>
            <a:r>
              <a:rPr lang="en-US" dirty="0"/>
              <a:t>driver(s).</a:t>
            </a:r>
          </a:p>
          <a:p>
            <a:r>
              <a:rPr lang="en-US" dirty="0"/>
              <a:t>If you are using Army Transportation elements for the shipment, you</a:t>
            </a:r>
          </a:p>
          <a:p>
            <a:r>
              <a:rPr lang="en-US" dirty="0"/>
              <a:t>or someone authorized by you should brief each driver on the</a:t>
            </a:r>
          </a:p>
          <a:p>
            <a:r>
              <a:rPr lang="en-US" dirty="0"/>
              <a:t>transport route and schedule.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324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ENSURE CARRIER UNDERSTANDS PROTECTIVE SERVICE REQUIREMENTS</a:t>
            </a:r>
          </a:p>
          <a:p>
            <a:r>
              <a:rPr lang="en-US" dirty="0"/>
              <a:t>Commercial carriers should normally be aware of and understand the</a:t>
            </a:r>
          </a:p>
          <a:p>
            <a:r>
              <a:rPr lang="en-US" dirty="0"/>
              <a:t>safety and security measures required during transport. Army</a:t>
            </a:r>
          </a:p>
          <a:p>
            <a:r>
              <a:rPr lang="en-US" dirty="0"/>
              <a:t>transportation elements may have to be briefed unless they routinely</a:t>
            </a:r>
          </a:p>
          <a:p>
            <a:r>
              <a:rPr lang="en-US" dirty="0"/>
              <a:t>handle transport of hazardous cargo.</a:t>
            </a:r>
          </a:p>
          <a:p>
            <a:r>
              <a:rPr lang="en-US" dirty="0"/>
              <a:t>You should ensure that the carrier understands the sensitivity of the</a:t>
            </a:r>
          </a:p>
          <a:p>
            <a:r>
              <a:rPr lang="en-US" dirty="0"/>
              <a:t>material being shipped under protective services and the</a:t>
            </a:r>
          </a:p>
          <a:p>
            <a:r>
              <a:rPr lang="en-US" dirty="0"/>
              <a:t>responsibilities and requirements for the type of protective service</a:t>
            </a:r>
          </a:p>
          <a:p>
            <a:r>
              <a:rPr lang="en-US" dirty="0"/>
              <a:t>specified. A commercial carrier should not be informed as to the</a:t>
            </a:r>
          </a:p>
          <a:p>
            <a:r>
              <a:rPr lang="en-US" dirty="0"/>
              <a:t>shipment’s classification. If transport is by commercial motor</a:t>
            </a:r>
          </a:p>
          <a:p>
            <a:r>
              <a:rPr lang="en-US" dirty="0"/>
              <a:t>vehicle, ensure that the driver knows how to obtain information on</a:t>
            </a:r>
          </a:p>
          <a:p>
            <a:r>
              <a:rPr lang="en-US" dirty="0"/>
              <a:t>Refuge or Safe Haven (see glossary), if required. Ensure every</a:t>
            </a:r>
          </a:p>
          <a:p>
            <a:r>
              <a:rPr lang="en-US" dirty="0"/>
              <a:t>carrier is instructed on the procedures to follow in case of</a:t>
            </a:r>
          </a:p>
          <a:p>
            <a:r>
              <a:rPr lang="en-US" dirty="0"/>
              <a:t>emergency. These instructions should include the appropriate toll</a:t>
            </a:r>
          </a:p>
          <a:p>
            <a:r>
              <a:rPr lang="en-US" dirty="0"/>
              <a:t>free telephone number to call in case of emergency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all cases, emphasize to the carrier representative that, until the</a:t>
            </a:r>
          </a:p>
          <a:p>
            <a:r>
              <a:rPr lang="en-US" dirty="0"/>
              <a:t>consignee accepts delivery, the carrier has custody of the shipment</a:t>
            </a:r>
          </a:p>
          <a:p>
            <a:r>
              <a:rPr lang="en-US" dirty="0"/>
              <a:t>and is responsible for using all appropriate protective measures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533399"/>
            <a:ext cx="64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two specific responsibilities under this task.</a:t>
            </a:r>
          </a:p>
          <a:p>
            <a:r>
              <a:rPr lang="en-US" dirty="0"/>
              <a:t> If transport is via highway, ensure driver receives DD Form</a:t>
            </a:r>
          </a:p>
          <a:p>
            <a:r>
              <a:rPr lang="en-US" dirty="0"/>
              <a:t>836, Special Instructions for Motor Vehicles Drivers, which is</a:t>
            </a:r>
          </a:p>
          <a:p>
            <a:r>
              <a:rPr lang="en-US" dirty="0"/>
              <a:t>illustrated in Figure 2-1. DD Form 836 is used when hazardous</a:t>
            </a:r>
          </a:p>
          <a:p>
            <a:r>
              <a:rPr lang="en-US" dirty="0"/>
              <a:t>materials are being transported by motor vehicle. The form</a:t>
            </a:r>
          </a:p>
          <a:p>
            <a:r>
              <a:rPr lang="en-US" dirty="0"/>
              <a:t>instructs the driver in general precautions, breakdown</a:t>
            </a:r>
          </a:p>
          <a:p>
            <a:r>
              <a:rPr lang="en-US" dirty="0"/>
              <a:t>procedures, accident procedures, fire procedures, and whatever</a:t>
            </a:r>
          </a:p>
          <a:p>
            <a:r>
              <a:rPr lang="en-US" dirty="0"/>
              <a:t>other measures are necessary. Every driver of the vehicle</a:t>
            </a:r>
          </a:p>
          <a:p>
            <a:r>
              <a:rPr lang="en-US" dirty="0"/>
              <a:t>must acknowledge receipt of the DD Form 836 by signing the</a:t>
            </a:r>
          </a:p>
          <a:p>
            <a:r>
              <a:rPr lang="en-US" dirty="0"/>
              <a:t>appropriate block at the bottom. You or someone authorized by</a:t>
            </a:r>
          </a:p>
          <a:p>
            <a:r>
              <a:rPr lang="en-US" dirty="0"/>
              <a:t>you must complete each driver's DD Form 836. Most of the</a:t>
            </a:r>
          </a:p>
          <a:p>
            <a:r>
              <a:rPr lang="en-US" dirty="0"/>
              <a:t>information required for completing the form should be readily</a:t>
            </a:r>
          </a:p>
          <a:p>
            <a:r>
              <a:rPr lang="en-US" dirty="0"/>
              <a:t>available from the waybill and CFR 49. Fire procedures should</a:t>
            </a:r>
          </a:p>
          <a:p>
            <a:r>
              <a:rPr lang="en-US" dirty="0"/>
              <a:t>be available from your installation's Safety Officer.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4990752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662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 Ensure carrier uses DD Form 1907 where Appropriate. DD Form</a:t>
            </a:r>
          </a:p>
          <a:p>
            <a:r>
              <a:rPr lang="en-US" dirty="0"/>
              <a:t>1907, Signature and Tally Record is used whenever required as</a:t>
            </a:r>
          </a:p>
          <a:p>
            <a:r>
              <a:rPr lang="en-US" dirty="0"/>
              <a:t>part of a security service for a shipment. The form is</a:t>
            </a:r>
          </a:p>
          <a:p>
            <a:r>
              <a:rPr lang="en-US" dirty="0"/>
              <a:t>illustrated in Figure 2-2. Each carrier representative</a:t>
            </a:r>
          </a:p>
          <a:p>
            <a:r>
              <a:rPr lang="en-US" dirty="0"/>
              <a:t>(commercial or Army) accepting custody of the shipment must</a:t>
            </a:r>
          </a:p>
          <a:p>
            <a:r>
              <a:rPr lang="en-US" dirty="0"/>
              <a:t>acknowledge receipt of the cargo by completing a row of</a:t>
            </a:r>
          </a:p>
          <a:p>
            <a:r>
              <a:rPr lang="en-US" dirty="0"/>
              <a:t>Section B on the form. Section A of the form must be</a:t>
            </a:r>
          </a:p>
          <a:p>
            <a:r>
              <a:rPr lang="en-US" dirty="0"/>
              <a:t>completed by the shipper. If your unit is the shipper, make</a:t>
            </a:r>
          </a:p>
          <a:p>
            <a:r>
              <a:rPr lang="en-US" dirty="0"/>
              <a:t>sure a DD Form 1907 is initiated if the security service</a:t>
            </a:r>
          </a:p>
          <a:p>
            <a:r>
              <a:rPr lang="en-US" dirty="0"/>
              <a:t>requires use of a signature and tally record. Information for</a:t>
            </a:r>
          </a:p>
          <a:p>
            <a:r>
              <a:rPr lang="en-US" dirty="0"/>
              <a:t>Section A should be available from the shipment waybill and</a:t>
            </a:r>
          </a:p>
          <a:p>
            <a:r>
              <a:rPr lang="en-US" dirty="0"/>
              <a:t>route order. If your unit is the carrier, make sure Section B</a:t>
            </a:r>
          </a:p>
          <a:p>
            <a:r>
              <a:rPr lang="en-US" dirty="0"/>
              <a:t>of each DD Form 1907 is completed where and when appropriate</a:t>
            </a:r>
          </a:p>
          <a:p>
            <a:r>
              <a:rPr lang="en-US" dirty="0"/>
              <a:t>(refer to Figure 2-2).</a:t>
            </a:r>
          </a:p>
        </p:txBody>
      </p:sp>
    </p:spTree>
    <p:extLst>
      <p:ext uri="{BB962C8B-B14F-4D97-AF65-F5344CB8AC3E}">
        <p14:creationId xmlns:p14="http://schemas.microsoft.com/office/powerpoint/2010/main" val="4113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DELAYED OR OVERDUE SHIPMENT OF HAZARDOUS CARGO</a:t>
            </a:r>
          </a:p>
          <a:p>
            <a:r>
              <a:rPr lang="en-US" dirty="0"/>
              <a:t>If your unit is the shipper, you must notify the consignee and the</a:t>
            </a:r>
          </a:p>
          <a:p>
            <a:r>
              <a:rPr lang="en-US" dirty="0"/>
              <a:t>local security office if a shipment of arms, ammunition, or</a:t>
            </a:r>
          </a:p>
          <a:p>
            <a:r>
              <a:rPr lang="en-US" dirty="0"/>
              <a:t>explosives will be delayed in its arrival. If your unit is the</a:t>
            </a:r>
          </a:p>
          <a:p>
            <a:r>
              <a:rPr lang="en-US" dirty="0"/>
              <a:t>consignee, you must notify the shipping unit Transportation Officer</a:t>
            </a:r>
          </a:p>
          <a:p>
            <a:r>
              <a:rPr lang="en-US" dirty="0"/>
              <a:t>and the local security office if a shipment of arms, ammunition, or</a:t>
            </a:r>
          </a:p>
          <a:p>
            <a:r>
              <a:rPr lang="en-US" dirty="0"/>
              <a:t>explosives is not received within 48 hours of its estimated time of</a:t>
            </a:r>
          </a:p>
          <a:p>
            <a:r>
              <a:rPr lang="en-US" dirty="0"/>
              <a:t>arrival. The MTMC Area Command should also be notified if a shipment</a:t>
            </a:r>
          </a:p>
          <a:p>
            <a:r>
              <a:rPr lang="en-US" dirty="0"/>
              <a:t>of hazardous cargo will be delayed or becomes overdue</a:t>
            </a:r>
          </a:p>
        </p:txBody>
      </p:sp>
    </p:spTree>
    <p:extLst>
      <p:ext uri="{BB962C8B-B14F-4D97-AF65-F5344CB8AC3E}">
        <p14:creationId xmlns:p14="http://schemas.microsoft.com/office/powerpoint/2010/main" val="34226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Sensitive Cargo</a:t>
            </a:r>
            <a:r>
              <a:rPr lang="pt-BR" dirty="0"/>
              <a:t>. Sensitive cargo is a special MILSTAMP cargo</a:t>
            </a:r>
          </a:p>
          <a:p>
            <a:r>
              <a:rPr lang="en-US" dirty="0"/>
              <a:t>category. Sensitive cargo includes small arms, ammunition,</a:t>
            </a:r>
          </a:p>
          <a:p>
            <a:r>
              <a:rPr lang="en-US" dirty="0"/>
              <a:t>and explosives which are a definite threat to public safety</a:t>
            </a:r>
          </a:p>
          <a:p>
            <a:r>
              <a:rPr lang="en-US" dirty="0"/>
              <a:t>and can be used by militant, revolutionary, criminal or other</a:t>
            </a:r>
          </a:p>
          <a:p>
            <a:r>
              <a:rPr lang="en-US" dirty="0"/>
              <a:t>elements for civil disturbances, domestic unrest, or criminal</a:t>
            </a:r>
          </a:p>
          <a:p>
            <a:r>
              <a:rPr lang="en-US" dirty="0"/>
              <a:t>actions. Sensitive cargo is identified in the fifth position</a:t>
            </a:r>
          </a:p>
          <a:p>
            <a:r>
              <a:rPr lang="en-US" dirty="0"/>
              <a:t>of the Commodity/Special Handling Code. If a commodity is</a:t>
            </a:r>
          </a:p>
          <a:p>
            <a:r>
              <a:rPr lang="en-US" dirty="0"/>
              <a:t>sensitive, the fifth position of the Commodity Special</a:t>
            </a:r>
          </a:p>
          <a:p>
            <a:r>
              <a:rPr lang="en-US" dirty="0"/>
              <a:t>Handling Code is either 4, D, M, or U.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4115257" cy="54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OBSERVE SAFETY AND SECURITY PRECAUTIONS</a:t>
            </a:r>
          </a:p>
          <a:p>
            <a:r>
              <a:rPr lang="en-US" b="1" dirty="0"/>
              <a:t>EQUIPMENT AND PROCEDURES</a:t>
            </a:r>
          </a:p>
          <a:p>
            <a:r>
              <a:rPr lang="en-US" dirty="0"/>
              <a:t>Correct equipment and procedures for unloading hazardous cargo are</a:t>
            </a:r>
          </a:p>
          <a:p>
            <a:r>
              <a:rPr lang="en-US" dirty="0"/>
              <a:t>the same as for loading. You learned these procedures in Part C of</a:t>
            </a:r>
          </a:p>
          <a:p>
            <a:r>
              <a:rPr lang="en-US" dirty="0"/>
              <a:t>Lesson 1.</a:t>
            </a:r>
          </a:p>
        </p:txBody>
      </p:sp>
    </p:spTree>
    <p:extLst>
      <p:ext uri="{BB962C8B-B14F-4D97-AF65-F5344CB8AC3E}">
        <p14:creationId xmlns:p14="http://schemas.microsoft.com/office/powerpoint/2010/main" val="34226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INSPECT CARGO FOR DAMAGE</a:t>
            </a:r>
          </a:p>
          <a:p>
            <a:r>
              <a:rPr lang="en-US" dirty="0"/>
              <a:t>Inspect cargo for damage during transfer and unloading. Note any</a:t>
            </a:r>
          </a:p>
          <a:p>
            <a:r>
              <a:rPr lang="en-US" dirty="0"/>
              <a:t>evidence of damage on the waybill. If there is evidence of damage to</a:t>
            </a:r>
          </a:p>
          <a:p>
            <a:r>
              <a:rPr lang="en-US" dirty="0"/>
              <a:t>hazardous cargo, especially ammunition and explosives, personnel</a:t>
            </a:r>
          </a:p>
          <a:p>
            <a:r>
              <a:rPr lang="en-US" dirty="0"/>
              <a:t>should immediately inform you of the damage so you can contact</a:t>
            </a:r>
          </a:p>
          <a:p>
            <a:r>
              <a:rPr lang="en-US" dirty="0"/>
              <a:t>appropriate safety personnel. Do not move or disturb the damaged</a:t>
            </a:r>
          </a:p>
          <a:p>
            <a:r>
              <a:rPr lang="en-US" dirty="0"/>
              <a:t>cargo except at the direction of safety personnel.</a:t>
            </a:r>
          </a:p>
        </p:txBody>
      </p:sp>
    </p:spTree>
    <p:extLst>
      <p:ext uri="{BB962C8B-B14F-4D97-AF65-F5344CB8AC3E}">
        <p14:creationId xmlns:p14="http://schemas.microsoft.com/office/powerpoint/2010/main" val="34226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310319" y="228600"/>
            <a:ext cx="6019800" cy="6404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TALLYING AND REPORTING CARGO DISCREPANCIES</a:t>
            </a:r>
          </a:p>
          <a:p>
            <a:r>
              <a:rPr lang="en-US" dirty="0"/>
              <a:t>Tally cargo on the TCMD or GBL during every loading, unloading, or</a:t>
            </a:r>
          </a:p>
          <a:p>
            <a:r>
              <a:rPr lang="en-US" dirty="0"/>
              <a:t>transfer operation to prevent shortages. It is especially important</a:t>
            </a:r>
          </a:p>
          <a:p>
            <a:r>
              <a:rPr lang="en-US" dirty="0"/>
              <a:t>to tally arms, ammunition, and explosives. Make sure you can account</a:t>
            </a:r>
          </a:p>
          <a:p>
            <a:r>
              <a:rPr lang="en-US" dirty="0"/>
              <a:t>for every piece of cargo. If cargo discrepancies (lost, damaged, or</a:t>
            </a:r>
          </a:p>
          <a:p>
            <a:r>
              <a:rPr lang="en-US" dirty="0"/>
              <a:t>incomplete) are found follow the appropriate discrepancy reporting</a:t>
            </a:r>
          </a:p>
          <a:p>
            <a:r>
              <a:rPr lang="en-US" dirty="0"/>
              <a:t>procedures. The Transportation Officer at the destination should</a:t>
            </a:r>
          </a:p>
          <a:p>
            <a:r>
              <a:rPr lang="en-US" dirty="0"/>
              <a:t>initiate a Transportation Discrepancy Report (TDR). The initial</a:t>
            </a:r>
          </a:p>
          <a:p>
            <a:r>
              <a:rPr lang="en-US" dirty="0"/>
              <a:t>message should be on the form illustrated in Figure 2-3. Backup</a:t>
            </a:r>
          </a:p>
          <a:p>
            <a:r>
              <a:rPr lang="en-US" dirty="0"/>
              <a:t>documentation, the Standard Form 361, TDR, should be prepared at the</a:t>
            </a:r>
          </a:p>
          <a:p>
            <a:r>
              <a:rPr lang="en-US" dirty="0"/>
              <a:t>same time the Discrepancy Message is prepared. An example of</a:t>
            </a:r>
          </a:p>
          <a:p>
            <a:r>
              <a:rPr lang="en-US" dirty="0"/>
              <a:t>Standard Form 361 is shown in Figure 2-4. Detailed instructions for</a:t>
            </a:r>
          </a:p>
          <a:p>
            <a:r>
              <a:rPr lang="en-US" dirty="0"/>
              <a:t>completing these forms appear in AR 55-38.</a:t>
            </a:r>
          </a:p>
        </p:txBody>
      </p:sp>
    </p:spTree>
    <p:extLst>
      <p:ext uri="{BB962C8B-B14F-4D97-AF65-F5344CB8AC3E}">
        <p14:creationId xmlns:p14="http://schemas.microsoft.com/office/powerpoint/2010/main" val="34226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8719" y="-176919"/>
            <a:ext cx="4444366" cy="647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0314"/>
            <a:ext cx="4038600" cy="51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081340"/>
            <a:ext cx="3764592" cy="476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COMPATIBILITY RULES OF CFR 49</a:t>
            </a:r>
          </a:p>
          <a:p>
            <a:r>
              <a:rPr lang="en-US" dirty="0"/>
              <a:t>A compatibility chart for ammunition and explosives appears in</a:t>
            </a:r>
          </a:p>
          <a:p>
            <a:r>
              <a:rPr lang="en-US" dirty="0"/>
              <a:t>Sections 174.81 and 177.848 of CFR 49. A number of these</a:t>
            </a:r>
          </a:p>
          <a:p>
            <a:r>
              <a:rPr lang="en-US" dirty="0"/>
              <a:t>compatibility rules are required and summarized in Lesson 1. Make</a:t>
            </a:r>
          </a:p>
          <a:p>
            <a:r>
              <a:rPr lang="en-US" dirty="0"/>
              <a:t>sure unit personnel understand the compatibility rules and follow</a:t>
            </a:r>
          </a:p>
          <a:p>
            <a:r>
              <a:rPr lang="en-US" dirty="0"/>
              <a:t>them.</a:t>
            </a:r>
          </a:p>
        </p:txBody>
      </p:sp>
    </p:spTree>
    <p:extLst>
      <p:ext uri="{BB962C8B-B14F-4D97-AF65-F5344CB8AC3E}">
        <p14:creationId xmlns:p14="http://schemas.microsoft.com/office/powerpoint/2010/main" val="34226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Item 3: The "Type Pack" block (block number 39). The Type Pack</a:t>
            </a:r>
          </a:p>
          <a:p>
            <a:r>
              <a:rPr lang="en-US" dirty="0"/>
              <a:t>Block is a two-position alphanumeric field that describes the way a</a:t>
            </a:r>
          </a:p>
          <a:p>
            <a:r>
              <a:rPr lang="en-US" dirty="0"/>
              <a:t>commodity is packaged. Codes for this field are found in Paragraphs</a:t>
            </a:r>
          </a:p>
          <a:p>
            <a:r>
              <a:rPr lang="en-US" dirty="0"/>
              <a:t>87 through 90 of Appendix B of MILSTAMP and are shown in Figure 1-4.</a:t>
            </a:r>
          </a:p>
          <a:p>
            <a:r>
              <a:rPr lang="en-US" dirty="0"/>
              <a:t>The Type Pack Code is useful for determining what a particular</a:t>
            </a:r>
          </a:p>
          <a:p>
            <a:r>
              <a:rPr lang="en-US" dirty="0"/>
              <a:t>hazardous commodity looks like especially when the commodity may come</a:t>
            </a:r>
          </a:p>
          <a:p>
            <a:r>
              <a:rPr lang="en-US" dirty="0"/>
              <a:t>in a variety of packages. The first position shows the type of</a:t>
            </a:r>
          </a:p>
          <a:p>
            <a:r>
              <a:rPr lang="en-US" dirty="0"/>
              <a:t>container in which the shipment is loaded; the second position</a:t>
            </a:r>
          </a:p>
          <a:p>
            <a:r>
              <a:rPr lang="en-US" dirty="0"/>
              <a:t>identifies who loaded the vans and to what capacity.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Item 4: The "Pieces" column (column a) of the "ADDITIONAL REMARKS</a:t>
            </a:r>
          </a:p>
          <a:p>
            <a:r>
              <a:rPr lang="en-US" dirty="0"/>
              <a:t>OR" block (block 44). The Pieces Column is a numeric field</a:t>
            </a:r>
          </a:p>
          <a:p>
            <a:r>
              <a:rPr lang="en-US" dirty="0"/>
              <a:t>indicating the number of pieces a particular shipment of cargo</a:t>
            </a:r>
          </a:p>
          <a:p>
            <a:r>
              <a:rPr lang="en-US" dirty="0"/>
              <a:t>includes. This information is important in keeping track of a</a:t>
            </a:r>
          </a:p>
          <a:p>
            <a:r>
              <a:rPr lang="en-US" dirty="0"/>
              <a:t>shipment that includes many pieces of hazardous cargo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Item 5: The "REMARKS AND/OR" Column (block 43). Classified cargo is</a:t>
            </a:r>
          </a:p>
          <a:p>
            <a:r>
              <a:rPr lang="en-US" dirty="0"/>
              <a:t>never identified as such on a TCMD. If cargo is classified, its</a:t>
            </a:r>
          </a:p>
          <a:p>
            <a:r>
              <a:rPr lang="en-US" dirty="0"/>
              <a:t>nature may be inferred from the type of security services required.</a:t>
            </a:r>
          </a:p>
          <a:p>
            <a:r>
              <a:rPr lang="en-US" dirty="0"/>
              <a:t>Any security requirement for a piece of cargo will normally be listed</a:t>
            </a:r>
          </a:p>
          <a:p>
            <a:r>
              <a:rPr lang="en-US" dirty="0"/>
              <a:t>in this block.</a:t>
            </a:r>
          </a:p>
          <a:p>
            <a:r>
              <a:rPr lang="en-US" dirty="0"/>
              <a:t>Items 3 and 4 of Figure 1-1 can apply to classified and sensitive</a:t>
            </a:r>
          </a:p>
          <a:p>
            <a:r>
              <a:rPr lang="en-US" dirty="0"/>
              <a:t>cargo as well as hazardous cargo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616891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685800"/>
            <a:ext cx="6508741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When your unit is tasked with loading hazardous cargo for overland</a:t>
            </a:r>
          </a:p>
          <a:p>
            <a:r>
              <a:rPr lang="en-US" dirty="0"/>
              <a:t>transport, it is your responsibility as a transportation officer to</a:t>
            </a:r>
          </a:p>
          <a:p>
            <a:r>
              <a:rPr lang="en-US" dirty="0"/>
              <a:t>ensure that the hazardous cargo is loaded correctly. The nature of</a:t>
            </a:r>
          </a:p>
          <a:p>
            <a:r>
              <a:rPr lang="en-US" dirty="0"/>
              <a:t>hazardous cargo requires extra supervision on your part to ensure</a:t>
            </a:r>
          </a:p>
          <a:p>
            <a:r>
              <a:rPr lang="en-US" dirty="0"/>
              <a:t>that the cargo is handled safely and loaded securely.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715286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US Government Bill of Lading</a:t>
            </a:r>
          </a:p>
          <a:p>
            <a:r>
              <a:rPr lang="en-US" dirty="0"/>
              <a:t>The US Government Bill of Lading (Standard Form 1103), unlike the</a:t>
            </a:r>
          </a:p>
          <a:p>
            <a:r>
              <a:rPr lang="en-US" dirty="0"/>
              <a:t>TCMD, does not put information about hazardous or sensitive cargo in</a:t>
            </a:r>
          </a:p>
          <a:p>
            <a:r>
              <a:rPr lang="en-US" dirty="0"/>
              <a:t>code. Instead, that information, with the exception of a detailed</a:t>
            </a:r>
          </a:p>
          <a:p>
            <a:r>
              <a:rPr lang="en-US" dirty="0"/>
              <a:t>description of the cargo, appears in a group of blocks in the middle</a:t>
            </a:r>
          </a:p>
          <a:p>
            <a:r>
              <a:rPr lang="en-US" dirty="0"/>
              <a:t>of the form. Figure 1-5 shows a sample GBL keyed with circled</a:t>
            </a:r>
          </a:p>
          <a:p>
            <a:r>
              <a:rPr lang="en-US" dirty="0"/>
              <a:t>numbers.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54102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Key 1, the "PACKAGES" block, lists the number and kinds of packages</a:t>
            </a:r>
          </a:p>
          <a:p>
            <a:r>
              <a:rPr lang="en-US" dirty="0"/>
              <a:t>in the cargo. Key 2, the "DESCRIPTION OF ARTICLES" block, lists</a:t>
            </a:r>
          </a:p>
          <a:p>
            <a:r>
              <a:rPr lang="en-US" dirty="0"/>
              <a:t>standard, in-the-clear descriptions of the cargo. Key 3, the</a:t>
            </a:r>
          </a:p>
          <a:p>
            <a:r>
              <a:rPr lang="en-US" dirty="0"/>
              <a:t>"NUMBERS ON PACKAGES" block, lists the numbers appearing on each</a:t>
            </a:r>
          </a:p>
          <a:p>
            <a:r>
              <a:rPr lang="en-US" dirty="0"/>
              <a:t>piece of cargo if there is more than one piece in a shipment. Key 4,</a:t>
            </a:r>
          </a:p>
          <a:p>
            <a:r>
              <a:rPr lang="en-US" dirty="0"/>
              <a:t>the "WEIGHTS" block, lists the weight of each package and the cubic</a:t>
            </a:r>
          </a:p>
          <a:p>
            <a:r>
              <a:rPr lang="en-US" dirty="0"/>
              <a:t>measurements of each package where required.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Hazardous cargo may be identified in the "DESCRIPTION OF ARTICLES"</a:t>
            </a:r>
          </a:p>
          <a:p>
            <a:r>
              <a:rPr lang="en-US" dirty="0"/>
              <a:t>block (Key 2) by an in-the-clear description or by a United Nations</a:t>
            </a:r>
          </a:p>
          <a:p>
            <a:r>
              <a:rPr lang="en-US" dirty="0"/>
              <a:t>North American hazardous materials identification number. The United</a:t>
            </a:r>
          </a:p>
          <a:p>
            <a:r>
              <a:rPr lang="en-US" dirty="0"/>
              <a:t>Nations North American hazardous identification number is a</a:t>
            </a:r>
          </a:p>
          <a:p>
            <a:r>
              <a:rPr lang="en-US" dirty="0"/>
              <a:t>universally accepted standard of identifying hazardous materials by</a:t>
            </a:r>
          </a:p>
          <a:p>
            <a:r>
              <a:rPr lang="en-US" dirty="0"/>
              <a:t>the type of hazards they represent to property and personnel. The</a:t>
            </a:r>
          </a:p>
          <a:p>
            <a:r>
              <a:rPr lang="en-US" dirty="0"/>
              <a:t>identification numbers are matched to descriptions of the hazards in</a:t>
            </a:r>
          </a:p>
          <a:p>
            <a:r>
              <a:rPr lang="en-US" dirty="0"/>
              <a:t>Section 172.101 of CFR 49. Section 172.101 cross-references United</a:t>
            </a:r>
          </a:p>
          <a:p>
            <a:r>
              <a:rPr lang="en-US" dirty="0"/>
              <a:t>Nations identification numbers with other parts of Section 172 that</a:t>
            </a:r>
          </a:p>
          <a:p>
            <a:r>
              <a:rPr lang="en-US" dirty="0"/>
              <a:t>describe the different hazards. Pages from Section 172.101 appear in</a:t>
            </a:r>
          </a:p>
          <a:p>
            <a:r>
              <a:rPr lang="en-US" dirty="0"/>
              <a:t>Appendix B. To find a description of an item you must--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locate the Identification Number symbol in column 1.</a:t>
            </a:r>
          </a:p>
          <a:p>
            <a:r>
              <a:rPr lang="en-US" dirty="0"/>
              <a:t> note the part of Section 172 that describes the hazardous</a:t>
            </a:r>
          </a:p>
          <a:p>
            <a:r>
              <a:rPr lang="en-US" dirty="0"/>
              <a:t>material involved. This information appears in column 2.</a:t>
            </a:r>
          </a:p>
          <a:p>
            <a:r>
              <a:rPr lang="en-US" dirty="0"/>
              <a:t> turn to the appropriate part of Section 172 for a description</a:t>
            </a:r>
          </a:p>
          <a:p>
            <a:r>
              <a:rPr lang="en-US" dirty="0"/>
              <a:t>of the hazards involved with that material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hazards description usually appears on the GBL; however, if only</a:t>
            </a:r>
          </a:p>
          <a:p>
            <a:r>
              <a:rPr lang="en-US" dirty="0"/>
              <a:t>the UN identification number appears, consult Section 172.102 in</a:t>
            </a:r>
          </a:p>
          <a:p>
            <a:r>
              <a:rPr lang="en-US" dirty="0"/>
              <a:t>Appendix B.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Hazardous materials should be readily identifiable. Each piece of</a:t>
            </a:r>
          </a:p>
          <a:p>
            <a:r>
              <a:rPr lang="en-US" dirty="0"/>
              <a:t>hazardous material must display a standard hazardous materials label</a:t>
            </a:r>
          </a:p>
          <a:p>
            <a:r>
              <a:rPr lang="en-US" dirty="0"/>
              <a:t>in accordance with CFR 49. Figure 1-6 shows standard hazardous</a:t>
            </a:r>
          </a:p>
          <a:p>
            <a:r>
              <a:rPr lang="en-US" dirty="0"/>
              <a:t>materials labels. The TCMD often tells you in the REMARKS AND/OR</a:t>
            </a:r>
          </a:p>
          <a:p>
            <a:r>
              <a:rPr lang="en-US" dirty="0"/>
              <a:t>block what type Of hazardous materials label a commodity requires.</a:t>
            </a:r>
          </a:p>
          <a:p>
            <a:r>
              <a:rPr lang="en-US" dirty="0"/>
              <a:t>The fourth position of the Commodity/Special Handling Code also</a:t>
            </a:r>
          </a:p>
          <a:p>
            <a:r>
              <a:rPr lang="en-US" dirty="0"/>
              <a:t>indicates whether a. hazardous material label is required. The</a:t>
            </a:r>
          </a:p>
          <a:p>
            <a:r>
              <a:rPr lang="en-US" dirty="0"/>
              <a:t>description of the code in MILSTAMP Appendix B, Paragraph 14,</a:t>
            </a:r>
          </a:p>
          <a:p>
            <a:r>
              <a:rPr lang="en-US" dirty="0"/>
              <a:t>includes the type of hazardous materials label that a commodity</a:t>
            </a:r>
          </a:p>
          <a:p>
            <a:r>
              <a:rPr lang="en-US" dirty="0"/>
              <a:t>requires. See Figure 1-3.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GBL usually indicates the type of hazardous materials label</a:t>
            </a:r>
          </a:p>
          <a:p>
            <a:r>
              <a:rPr lang="en-US" dirty="0"/>
              <a:t>required in the "DESCRIPTION OF ARTICLES" block (Key 2 of Figure</a:t>
            </a:r>
          </a:p>
          <a:p>
            <a:r>
              <a:rPr lang="en-US" dirty="0"/>
              <a:t>1-5). If it does not, look up the referenced United Nations</a:t>
            </a:r>
          </a:p>
          <a:p>
            <a:r>
              <a:rPr lang="en-US" dirty="0"/>
              <a:t>Identification Number and check the commodity description in CFR 49,</a:t>
            </a:r>
          </a:p>
          <a:p>
            <a:r>
              <a:rPr lang="en-US" dirty="0"/>
              <a:t>Hazardous Materials Table 172-102. Column 2 identifies the item;</a:t>
            </a:r>
          </a:p>
          <a:p>
            <a:r>
              <a:rPr lang="en-US" dirty="0"/>
              <a:t>Column 4 identifies the required labels. It is very important to</a:t>
            </a:r>
          </a:p>
          <a:p>
            <a:r>
              <a:rPr lang="en-US" dirty="0"/>
              <a:t>ensure each piece of hazardous cargo carries the appropriate material</a:t>
            </a:r>
          </a:p>
          <a:p>
            <a:r>
              <a:rPr lang="en-US" dirty="0"/>
              <a:t>label.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290763"/>
            <a:ext cx="5600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DOCUMENT, LABEL, AND INSPECT FOR DAMAGE</a:t>
            </a:r>
          </a:p>
          <a:p>
            <a:r>
              <a:rPr lang="en-US" dirty="0"/>
              <a:t>When dealing with hazardous cargo, you must use strict accountability</a:t>
            </a:r>
          </a:p>
          <a:p>
            <a:r>
              <a:rPr lang="en-US" dirty="0"/>
              <a:t>and careful handling procedures. As a supervisor, you do not have to</a:t>
            </a:r>
          </a:p>
          <a:p>
            <a:r>
              <a:rPr lang="en-US" dirty="0"/>
              <a:t>personally inspect, account for, and handle each piece of cargo; but</a:t>
            </a:r>
          </a:p>
          <a:p>
            <a:r>
              <a:rPr lang="en-US" dirty="0"/>
              <a:t>you should make sure that your unit personnel know how to perform</a:t>
            </a:r>
          </a:p>
          <a:p>
            <a:r>
              <a:rPr lang="en-US" dirty="0"/>
              <a:t>these tasks properly.</a:t>
            </a:r>
          </a:p>
          <a:p>
            <a:r>
              <a:rPr lang="en-US" b="1" dirty="0"/>
              <a:t>Cargo Documentation on Transportation Control and Movement Document</a:t>
            </a:r>
          </a:p>
          <a:p>
            <a:r>
              <a:rPr lang="en-US" b="1" dirty="0"/>
              <a:t>or Government Bill of Lading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81113"/>
            <a:ext cx="55245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524125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471738"/>
            <a:ext cx="18097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490788"/>
            <a:ext cx="18097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509838"/>
            <a:ext cx="1809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505075"/>
            <a:ext cx="1809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581275"/>
            <a:ext cx="18097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490788"/>
            <a:ext cx="18097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614613"/>
            <a:ext cx="18097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333625"/>
            <a:ext cx="5619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part of the lesson describes the process of checking cargo and</a:t>
            </a:r>
          </a:p>
          <a:p>
            <a:r>
              <a:rPr lang="en-US" dirty="0"/>
              <a:t>documentation to ensure the shipment matches the paperwork. As an</a:t>
            </a:r>
          </a:p>
          <a:p>
            <a:r>
              <a:rPr lang="en-US" dirty="0"/>
              <a:t>officer, you must be able to instruct unit personnel on how to</a:t>
            </a:r>
          </a:p>
          <a:p>
            <a:r>
              <a:rPr lang="en-US" dirty="0"/>
              <a:t>perform this task.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905125"/>
            <a:ext cx="3419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524125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557463"/>
            <a:ext cx="18097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514600"/>
            <a:ext cx="7978861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INSPECTING CARGO ITEMS FOR DAMAGE</a:t>
            </a:r>
          </a:p>
          <a:p>
            <a:r>
              <a:rPr lang="en-US" dirty="0"/>
              <a:t>When unit personnel are tallying cargo, instruct them to inspect each</a:t>
            </a:r>
          </a:p>
          <a:p>
            <a:r>
              <a:rPr lang="en-US" dirty="0"/>
              <a:t>piece of cargo for evidence of damage. Evidence of damage includes</a:t>
            </a:r>
          </a:p>
          <a:p>
            <a:r>
              <a:rPr lang="en-US" dirty="0"/>
              <a:t>the following:</a:t>
            </a:r>
          </a:p>
          <a:p>
            <a:r>
              <a:rPr lang="en-US" dirty="0"/>
              <a:t> Stains.</a:t>
            </a:r>
          </a:p>
          <a:p>
            <a:r>
              <a:rPr lang="en-US" dirty="0"/>
              <a:t> Leakage or spillage.</a:t>
            </a:r>
          </a:p>
          <a:p>
            <a:r>
              <a:rPr lang="en-US" dirty="0"/>
              <a:t> Torn, cut, crushed, or mutilated packaging.</a:t>
            </a:r>
          </a:p>
          <a:p>
            <a:r>
              <a:rPr lang="en-US" dirty="0"/>
              <a:t> Wetness.</a:t>
            </a:r>
          </a:p>
          <a:p>
            <a:r>
              <a:rPr lang="en-US" dirty="0"/>
              <a:t> Loose or rattling contents.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If evidence of damage is found, personnel should immediately notify</a:t>
            </a:r>
          </a:p>
          <a:p>
            <a:r>
              <a:rPr lang="en-US" dirty="0"/>
              <a:t>you or appropriate safety personnel so the damaged cargo can be</a:t>
            </a:r>
          </a:p>
          <a:p>
            <a:r>
              <a:rPr lang="en-US" dirty="0"/>
              <a:t>inspected and repacked or removed from the loading area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INSPECT AND PLACARD VEHICLES</a:t>
            </a:r>
          </a:p>
          <a:p>
            <a:r>
              <a:rPr lang="en-US" dirty="0"/>
              <a:t>Army Regulation 55-355, Military Traffic Management Regulation,</a:t>
            </a:r>
          </a:p>
          <a:p>
            <a:r>
              <a:rPr lang="en-US" dirty="0"/>
              <a:t>requires that motor vehicles carrying hazardous cargo be inspected</a:t>
            </a:r>
          </a:p>
          <a:p>
            <a:r>
              <a:rPr lang="en-US" dirty="0"/>
              <a:t>prior to loading and unloading, and that they display appropriate</a:t>
            </a:r>
          </a:p>
          <a:p>
            <a:r>
              <a:rPr lang="en-US" dirty="0"/>
              <a:t>hazardous materials placards. The regulation also requires a</a:t>
            </a:r>
          </a:p>
          <a:p>
            <a:r>
              <a:rPr lang="en-US" dirty="0"/>
              <a:t>preloading inspection and placarding of all railcars carrying</a:t>
            </a:r>
          </a:p>
          <a:p>
            <a:r>
              <a:rPr lang="en-US" dirty="0"/>
              <a:t>hazardous cargo.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MOTOR VEHICLE AND TRAILER INSPECTION USING</a:t>
            </a:r>
          </a:p>
          <a:p>
            <a:r>
              <a:rPr lang="en-US" b="1" dirty="0"/>
              <a:t>DD FORM 626</a:t>
            </a:r>
          </a:p>
          <a:p>
            <a:r>
              <a:rPr lang="en-US" dirty="0"/>
              <a:t>AR 55-355 requires that motor vehicles and trailers used to transport</a:t>
            </a:r>
          </a:p>
          <a:p>
            <a:r>
              <a:rPr lang="en-US" dirty="0"/>
              <a:t>hazardous materials use DD Form 626 as the inspection document.</a:t>
            </a:r>
          </a:p>
          <a:p>
            <a:r>
              <a:rPr lang="en-US" dirty="0"/>
              <a:t>Personnel will inspect the vehicle and correct any deficiencies noted</a:t>
            </a:r>
          </a:p>
          <a:p>
            <a:r>
              <a:rPr lang="en-US" dirty="0"/>
              <a:t>on the DD Form 626 before the vehicle enters the loading/unloading</a:t>
            </a:r>
          </a:p>
          <a:p>
            <a:r>
              <a:rPr lang="en-US" dirty="0"/>
              <a:t>area.</a:t>
            </a:r>
          </a:p>
          <a:p>
            <a:r>
              <a:rPr lang="en-US" dirty="0"/>
              <a:t>A sample DD Form 626, Motor Vehicle Inspection (Transportation</a:t>
            </a:r>
          </a:p>
          <a:p>
            <a:r>
              <a:rPr lang="en-US" dirty="0"/>
              <a:t>Hazardous Materials) appears in Figure 1-7. Instructions for</a:t>
            </a:r>
          </a:p>
          <a:p>
            <a:r>
              <a:rPr lang="en-US" dirty="0"/>
              <a:t>completing DD Form 626 appear on the back of the form.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RAILCAR INSPECTION USING CAR CERTIFICATES</a:t>
            </a:r>
          </a:p>
          <a:p>
            <a:r>
              <a:rPr lang="en-US" dirty="0"/>
              <a:t>If you are shipping hazardous material by railcar, you must conduct</a:t>
            </a:r>
          </a:p>
          <a:p>
            <a:r>
              <a:rPr lang="en-US" dirty="0"/>
              <a:t>two preloading inspections before loading hazardous cargo. These</a:t>
            </a:r>
          </a:p>
          <a:p>
            <a:r>
              <a:rPr lang="en-US" dirty="0"/>
              <a:t>preloading inspections are recorded on a Car Certificate (see Figure</a:t>
            </a:r>
          </a:p>
          <a:p>
            <a:r>
              <a:rPr lang="en-US" dirty="0"/>
              <a:t>1-8). The Car Certificate is a three-part form. The carrier files</a:t>
            </a:r>
          </a:p>
          <a:p>
            <a:r>
              <a:rPr lang="en-US" dirty="0"/>
              <a:t>the original copy and attaches one copy to each outer side of the</a:t>
            </a:r>
          </a:p>
          <a:p>
            <a:r>
              <a:rPr lang="en-US" dirty="0"/>
              <a:t>fixed placard board of the railcar.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58847"/>
            <a:ext cx="6019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carrier representative makes the initial inspection, and approves</a:t>
            </a:r>
          </a:p>
          <a:p>
            <a:r>
              <a:rPr lang="en-US" dirty="0"/>
              <a:t>the car for service by signing certification number one on the car</a:t>
            </a:r>
          </a:p>
          <a:p>
            <a:r>
              <a:rPr lang="en-US" dirty="0"/>
              <a:t>certificate. You, as the shipper, or someone authorized by you, must</a:t>
            </a:r>
          </a:p>
          <a:p>
            <a:r>
              <a:rPr lang="en-US" dirty="0"/>
              <a:t>conduct a second preloading inspection. After loading, the shipper</a:t>
            </a:r>
          </a:p>
          <a:p>
            <a:r>
              <a:rPr lang="en-US" dirty="0"/>
              <a:t>must inspect the car again, and sign certification number two on the</a:t>
            </a:r>
          </a:p>
          <a:p>
            <a:r>
              <a:rPr lang="en-US" dirty="0"/>
              <a:t>Car Certificate to indicate that the cargo is properly loaded and is</a:t>
            </a:r>
          </a:p>
          <a:p>
            <a:r>
              <a:rPr lang="en-US" dirty="0"/>
              <a:t>ready for transport. In addition, if the shipment of hazardous cargo</a:t>
            </a:r>
          </a:p>
          <a:p>
            <a:r>
              <a:rPr lang="en-US" dirty="0"/>
              <a:t>is in containers or on trailers, the carrier representative or you,</a:t>
            </a:r>
          </a:p>
          <a:p>
            <a:r>
              <a:rPr lang="en-US" dirty="0"/>
              <a:t>as the shipper, must ensure that these containers are properly</a:t>
            </a:r>
          </a:p>
          <a:p>
            <a:r>
              <a:rPr lang="en-US" dirty="0"/>
              <a:t>secured on the flatcar. The carrier representative or the shipper</a:t>
            </a:r>
          </a:p>
          <a:p>
            <a:r>
              <a:rPr lang="en-US" dirty="0"/>
              <a:t>signs certification number three on the Car Certificate when the</a:t>
            </a:r>
          </a:p>
          <a:p>
            <a:r>
              <a:rPr lang="en-US" dirty="0"/>
              <a:t>containers or trailers holding hazardous cargo are properly secured.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task starts with cargo documentation. All cargo transported</a:t>
            </a:r>
          </a:p>
          <a:p>
            <a:r>
              <a:rPr lang="en-US" dirty="0"/>
              <a:t>overland has some sort of documentation that describes the cargo and</a:t>
            </a:r>
          </a:p>
          <a:p>
            <a:r>
              <a:rPr lang="en-US" dirty="0"/>
              <a:t>identifies the consignor and consignee. The general name for this</a:t>
            </a:r>
          </a:p>
          <a:p>
            <a:r>
              <a:rPr lang="en-US" dirty="0"/>
              <a:t>documentation is "bill of lading" or "waybill." You will commonly</a:t>
            </a:r>
          </a:p>
          <a:p>
            <a:r>
              <a:rPr lang="en-US" dirty="0"/>
              <a:t>encounter two types of waybills: the Transportation Control and</a:t>
            </a:r>
          </a:p>
          <a:p>
            <a:r>
              <a:rPr lang="en-US" dirty="0"/>
              <a:t>Movement Document (TCMD) and the Government Bill of Lading (GBL).</a:t>
            </a:r>
          </a:p>
          <a:p>
            <a:r>
              <a:rPr lang="en-US" dirty="0"/>
              <a:t>Use the TCMD (DD Form 1384) when transporting cargo by government</a:t>
            </a:r>
          </a:p>
          <a:p>
            <a:r>
              <a:rPr lang="en-US" dirty="0"/>
              <a:t>units in government vehicles. Use the GBL (Standard Form 1103) when</a:t>
            </a:r>
          </a:p>
          <a:p>
            <a:r>
              <a:rPr lang="en-US" dirty="0"/>
              <a:t>transporting cargo by a commercial carrier. For this </a:t>
            </a:r>
            <a:r>
              <a:rPr lang="en-US" dirty="0" err="1"/>
              <a:t>subcourse</a:t>
            </a:r>
            <a:r>
              <a:rPr lang="en-US" dirty="0"/>
              <a:t>, you</a:t>
            </a:r>
          </a:p>
          <a:p>
            <a:r>
              <a:rPr lang="en-US" dirty="0"/>
              <a:t>must become familiar with specific blocks of information on these</a:t>
            </a:r>
          </a:p>
          <a:p>
            <a:r>
              <a:rPr lang="en-US" dirty="0"/>
              <a:t>documents that identify cargo types, status, and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carrier representative and shipper should consider the following</a:t>
            </a:r>
          </a:p>
          <a:p>
            <a:r>
              <a:rPr lang="en-US" dirty="0"/>
              <a:t>criteria when making preloading or loaded car inspections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</a:t>
            </a:r>
            <a:r>
              <a:rPr lang="en-US" b="1" dirty="0"/>
              <a:t>Preloading Car Inspection Criteria. </a:t>
            </a:r>
            <a:r>
              <a:rPr lang="en-US" dirty="0"/>
              <a:t>This includes but is not</a:t>
            </a:r>
          </a:p>
          <a:p>
            <a:r>
              <a:rPr lang="en-US" dirty="0"/>
              <a:t>limited to, the following:</a:t>
            </a:r>
          </a:p>
          <a:p>
            <a:r>
              <a:rPr lang="en-US" dirty="0"/>
              <a:t>- Air and hand brakes must be serviceable.</a:t>
            </a:r>
          </a:p>
          <a:p>
            <a:r>
              <a:rPr lang="en-US" dirty="0"/>
              <a:t>- Brake shoes must be at least 3/8-inch thick, and in safe</a:t>
            </a:r>
          </a:p>
          <a:p>
            <a:r>
              <a:rPr lang="en-US" dirty="0"/>
              <a:t>and suitable condition for service.</a:t>
            </a:r>
          </a:p>
          <a:p>
            <a:r>
              <a:rPr lang="en-US" dirty="0"/>
              <a:t>- Journal boxes must be properly packed, oiled, and</a:t>
            </a:r>
          </a:p>
          <a:p>
            <a:r>
              <a:rPr lang="en-US" dirty="0"/>
              <a:t>covered. Trucks and springs must be in good condition.</a:t>
            </a:r>
          </a:p>
          <a:p>
            <a:r>
              <a:rPr lang="en-US" dirty="0"/>
              <a:t>Bearing wedges must not be bent, cracked, or broken.</a:t>
            </a:r>
          </a:p>
          <a:p>
            <a:r>
              <a:rPr lang="en-US" dirty="0"/>
              <a:t>Boxcars must be equipped with journal roller bearings.</a:t>
            </a:r>
          </a:p>
          <a:p>
            <a:r>
              <a:rPr lang="en-US" dirty="0"/>
              <a:t>Friction bearings are no longer allowed in interchange railroad</a:t>
            </a:r>
          </a:p>
          <a:p>
            <a:r>
              <a:rPr lang="en-US" dirty="0"/>
              <a:t>service.</a:t>
            </a:r>
          </a:p>
          <a:p>
            <a:r>
              <a:rPr lang="en-US" dirty="0"/>
              <a:t>http://www.amstedrail.com/aar/C7490.htm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- Coupling and hoses must be in good condition.</a:t>
            </a:r>
          </a:p>
          <a:p>
            <a:r>
              <a:rPr lang="en-US" dirty="0"/>
              <a:t>- Spark shields must meet safety requirements which include</a:t>
            </a:r>
          </a:p>
          <a:p>
            <a:r>
              <a:rPr lang="en-US" dirty="0"/>
              <a:t>no holes or decayed metal; and no accumulation of oil,</a:t>
            </a:r>
          </a:p>
          <a:p>
            <a:r>
              <a:rPr lang="en-US" dirty="0"/>
              <a:t>grease, or other debris which could support combustion.</a:t>
            </a:r>
          </a:p>
          <a:p>
            <a:r>
              <a:rPr lang="en-US" dirty="0"/>
              <a:t>- Door runners and channels must be inspected for damage.</a:t>
            </a:r>
          </a:p>
          <a:p>
            <a:r>
              <a:rPr lang="en-US" dirty="0"/>
              <a:t>If door gaps cannot be sealed by stripping, the car will</a:t>
            </a:r>
          </a:p>
          <a:p>
            <a:r>
              <a:rPr lang="en-US" dirty="0"/>
              <a:t>be rejected.</a:t>
            </a:r>
          </a:p>
          <a:p>
            <a:r>
              <a:rPr lang="en-US" dirty="0"/>
              <a:t>- Placard holders and doorkeepers must be installed in the</a:t>
            </a:r>
          </a:p>
          <a:p>
            <a:r>
              <a:rPr lang="en-US" dirty="0"/>
              <a:t>proper places.</a:t>
            </a:r>
          </a:p>
          <a:p>
            <a:r>
              <a:rPr lang="en-US" dirty="0"/>
              <a:t>- Cargo space in cars must be swept clean before loading,</a:t>
            </a:r>
          </a:p>
          <a:p>
            <a:r>
              <a:rPr lang="en-US" dirty="0"/>
              <a:t>- Roofs with holes or decay will be rejected.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834210" cy="607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31080"/>
            <a:ext cx="4380527" cy="55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3824101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Loaded Car Inspection Criteria. This includes, but is not</a:t>
            </a:r>
          </a:p>
          <a:p>
            <a:r>
              <a:rPr lang="en-US" dirty="0"/>
              <a:t>limited to, the following:</a:t>
            </a:r>
          </a:p>
          <a:p>
            <a:r>
              <a:rPr lang="en-US" dirty="0"/>
              <a:t>- Load must be properly blocked, braced, and shored in</a:t>
            </a:r>
          </a:p>
          <a:p>
            <a:r>
              <a:rPr lang="en-US" dirty="0"/>
              <a:t>accordance with Military Standard Transportation and</a:t>
            </a:r>
          </a:p>
          <a:p>
            <a:r>
              <a:rPr lang="en-US" dirty="0"/>
              <a:t>Movement Procedures (MILSTD) or other military service</a:t>
            </a:r>
          </a:p>
          <a:p>
            <a:r>
              <a:rPr lang="en-US" dirty="0"/>
              <a:t>drawings.</a:t>
            </a:r>
          </a:p>
          <a:p>
            <a:r>
              <a:rPr lang="en-US" dirty="0"/>
              <a:t>- Shipment must not contain any combination of explosives</a:t>
            </a:r>
          </a:p>
          <a:p>
            <a:r>
              <a:rPr lang="en-US" dirty="0"/>
              <a:t>or dangerous articles prohibited by Department of</a:t>
            </a:r>
          </a:p>
          <a:p>
            <a:r>
              <a:rPr lang="en-US" dirty="0"/>
              <a:t>Transportation (DOT) regulations from being loaded,</a:t>
            </a:r>
          </a:p>
          <a:p>
            <a:r>
              <a:rPr lang="en-US" dirty="0"/>
              <a:t>transported, or stored together.</a:t>
            </a:r>
          </a:p>
          <a:p>
            <a:r>
              <a:rPr lang="en-US" dirty="0"/>
              <a:t>- All items must be in good condition and marked in</a:t>
            </a:r>
          </a:p>
          <a:p>
            <a:r>
              <a:rPr lang="en-US" dirty="0"/>
              <a:t>accordance with DOT and other applicable regulations.</a:t>
            </a:r>
          </a:p>
          <a:p>
            <a:r>
              <a:rPr lang="en-US" dirty="0"/>
              <a:t>- Placards must be properly placed.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PLACARD VEHICLES/RAILCARS IN ACCORDANCE WITH CFR 49 AND AR 55-355</a:t>
            </a:r>
          </a:p>
          <a:p>
            <a:r>
              <a:rPr lang="en-US" dirty="0"/>
              <a:t>Department of Transportation hazardous materials transportation</a:t>
            </a:r>
          </a:p>
          <a:p>
            <a:r>
              <a:rPr lang="en-US" dirty="0"/>
              <a:t>regulations in CFR 49 and Army Regulation 55-355 require that all</a:t>
            </a:r>
          </a:p>
          <a:p>
            <a:r>
              <a:rPr lang="en-US" dirty="0"/>
              <a:t>vehicles/railcars transporting hazardous materials must have placards</a:t>
            </a:r>
          </a:p>
          <a:p>
            <a:r>
              <a:rPr lang="en-US" dirty="0"/>
              <a:t>indicating the nature of their cargo. Every vehicle/railcar with any</a:t>
            </a:r>
          </a:p>
          <a:p>
            <a:r>
              <a:rPr lang="en-US" dirty="0"/>
              <a:t>quantity of a hazardous material must be placarded on each end and on</a:t>
            </a:r>
          </a:p>
          <a:p>
            <a:r>
              <a:rPr lang="en-US" dirty="0"/>
              <a:t>each side with the type of placards specified in the CFR 49 tables</a:t>
            </a:r>
          </a:p>
          <a:p>
            <a:r>
              <a:rPr lang="en-US" dirty="0"/>
              <a:t>reproduced in Figure 1-9. The various hazardous materials placards</a:t>
            </a:r>
          </a:p>
          <a:p>
            <a:r>
              <a:rPr lang="en-US" dirty="0"/>
              <a:t>look like larger versions of the hazardous materials labels.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vehicle/railcar carrying two or more classes of hazardous materials</a:t>
            </a:r>
          </a:p>
          <a:p>
            <a:r>
              <a:rPr lang="en-US" dirty="0"/>
              <a:t>requiring different placards specified in Figure 1-9, Table 2 may be</a:t>
            </a:r>
          </a:p>
          <a:p>
            <a:r>
              <a:rPr lang="en-US" dirty="0"/>
              <a:t>placarded DANGEROUS in place of the different placards. However,</a:t>
            </a:r>
          </a:p>
          <a:p>
            <a:r>
              <a:rPr lang="en-US" dirty="0"/>
              <a:t>when 5,000 pounds or more of one class of hazardous material is</a:t>
            </a:r>
          </a:p>
          <a:p>
            <a:r>
              <a:rPr lang="en-US" dirty="0"/>
              <a:t>loaded in a vehicle/railcar, the vehicle/railcar must display the</a:t>
            </a:r>
          </a:p>
          <a:p>
            <a:r>
              <a:rPr lang="en-US" dirty="0"/>
              <a:t>appropriate placard for that hazardous material in addition to the</a:t>
            </a:r>
          </a:p>
          <a:p>
            <a:r>
              <a:rPr lang="en-US" dirty="0"/>
              <a:t>DANGEROUS placard. This regulation does not apply to a portable</a:t>
            </a:r>
          </a:p>
          <a:p>
            <a:r>
              <a:rPr lang="en-US" dirty="0"/>
              <a:t>tank, cargo tank, or tank car. No placard is required on a vehicle</a:t>
            </a:r>
          </a:p>
          <a:p>
            <a:r>
              <a:rPr lang="en-US" dirty="0"/>
              <a:t>if it contains less than 1,000 pounds total of any of the materials</a:t>
            </a:r>
          </a:p>
          <a:p>
            <a:r>
              <a:rPr lang="en-US" dirty="0"/>
              <a:t>listed in Figure 1-9, Table 2.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Transportation Control and Movement Document</a:t>
            </a:r>
          </a:p>
          <a:p>
            <a:r>
              <a:rPr lang="en-US" dirty="0"/>
              <a:t>The TCMD uses codes from DOD Regulation 4500.32-R, Volume I, Military</a:t>
            </a:r>
          </a:p>
          <a:p>
            <a:r>
              <a:rPr lang="en-US" dirty="0"/>
              <a:t>Standard Transportation and Movement Procedures (commonly known as</a:t>
            </a:r>
          </a:p>
          <a:p>
            <a:r>
              <a:rPr lang="en-US" dirty="0"/>
              <a:t>MILSTAMP) to describe cargo. Five blocks of information are used on</a:t>
            </a:r>
          </a:p>
          <a:p>
            <a:r>
              <a:rPr lang="en-US" dirty="0"/>
              <a:t>the TCMD to identify hazardous cargo. Those blocks are keyed by</a:t>
            </a:r>
          </a:p>
          <a:p>
            <a:r>
              <a:rPr lang="en-US" dirty="0"/>
              <a:t>circled numbers in Figure 1-1 and are discussed below.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If your unit is responsible for shipping hazardous materials, you</a:t>
            </a:r>
          </a:p>
          <a:p>
            <a:r>
              <a:rPr lang="en-US" dirty="0"/>
              <a:t>must provide the carrier with the appropriate hazardous materials</a:t>
            </a:r>
          </a:p>
          <a:p>
            <a:r>
              <a:rPr lang="en-US" dirty="0"/>
              <a:t>placards. If your unit is a motor or rail transportation unit, you</a:t>
            </a:r>
          </a:p>
          <a:p>
            <a:r>
              <a:rPr lang="en-US" dirty="0"/>
              <a:t>must obtain appropriate hazardous materials placards from the shipper</a:t>
            </a:r>
          </a:p>
          <a:p>
            <a:r>
              <a:rPr lang="en-US" dirty="0"/>
              <a:t>at the time the cargo is loaded. If hazardous material is shipped in</a:t>
            </a:r>
          </a:p>
          <a:p>
            <a:r>
              <a:rPr lang="en-US" dirty="0"/>
              <a:t>freight containers having a capacity of 640 cubic feet or greater,</a:t>
            </a:r>
          </a:p>
          <a:p>
            <a:r>
              <a:rPr lang="en-US" dirty="0"/>
              <a:t>each freight container must display the appropriate placard.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534545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4408512" cy="505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42429"/>
            <a:ext cx="572071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INSPECT LOADED CARGO</a:t>
            </a:r>
          </a:p>
          <a:p>
            <a:r>
              <a:rPr lang="en-US" dirty="0"/>
              <a:t>You should always ensure that cargo is properly loaded to prevent</a:t>
            </a:r>
          </a:p>
          <a:p>
            <a:r>
              <a:rPr lang="en-US" dirty="0"/>
              <a:t>damage to cargo, damage to equipment, and injury to personnel. This</a:t>
            </a:r>
          </a:p>
          <a:p>
            <a:r>
              <a:rPr lang="en-US" dirty="0"/>
              <a:t>part will discuss the procedures and regulations to follow when</a:t>
            </a:r>
          </a:p>
          <a:p>
            <a:r>
              <a:rPr lang="en-US" dirty="0"/>
              <a:t>loading hazardous cargo.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CARGO COMPATIBILITY RULES OF CFR 49</a:t>
            </a:r>
          </a:p>
          <a:p>
            <a:r>
              <a:rPr lang="en-US" dirty="0"/>
              <a:t>Many types of hazardous materials are incompatible with one another.</a:t>
            </a:r>
          </a:p>
          <a:p>
            <a:r>
              <a:rPr lang="en-US" dirty="0"/>
              <a:t>Transporting incompatible hazardous materials together is prohibited</a:t>
            </a:r>
          </a:p>
          <a:p>
            <a:r>
              <a:rPr lang="en-US" dirty="0"/>
              <a:t>by CFR 49.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533400"/>
            <a:ext cx="624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Section 174.81 of CFR 49 contains a Segregation and Separation Chart</a:t>
            </a:r>
          </a:p>
          <a:p>
            <a:r>
              <a:rPr lang="en-US" dirty="0"/>
              <a:t>of Hazardous Materials in railcars. The table shows which hazardous</a:t>
            </a:r>
          </a:p>
          <a:p>
            <a:r>
              <a:rPr lang="en-US" dirty="0"/>
              <a:t>materials (principally ammunition and explosives) must not be loaded</a:t>
            </a:r>
          </a:p>
          <a:p>
            <a:r>
              <a:rPr lang="en-US" dirty="0"/>
              <a:t>or stored together and is located in Appendix B of this </a:t>
            </a:r>
            <a:r>
              <a:rPr lang="en-US" dirty="0" err="1"/>
              <a:t>subcourse</a:t>
            </a:r>
            <a:r>
              <a:rPr lang="en-US" dirty="0"/>
              <a:t>.</a:t>
            </a:r>
          </a:p>
          <a:p>
            <a:r>
              <a:rPr lang="en-US" dirty="0"/>
              <a:t>The table is a matrix listing hazardous materials in horizontal row</a:t>
            </a:r>
          </a:p>
          <a:p>
            <a:r>
              <a:rPr lang="en-US" dirty="0"/>
              <a:t>and vertical column. The articles listed here must not be loaded or</a:t>
            </a:r>
          </a:p>
          <a:p>
            <a:r>
              <a:rPr lang="en-US" dirty="0"/>
              <a:t>stored together. For example, detonating </a:t>
            </a:r>
            <a:r>
              <a:rPr lang="en-US" dirty="0" err="1"/>
              <a:t>fuzes</a:t>
            </a:r>
            <a:r>
              <a:rPr lang="en-US" dirty="0"/>
              <a:t> Class A, with or</a:t>
            </a:r>
          </a:p>
          <a:p>
            <a:r>
              <a:rPr lang="en-US" dirty="0"/>
              <a:t>without radioactive components (g in the column) must not be loaded</a:t>
            </a:r>
          </a:p>
          <a:p>
            <a:r>
              <a:rPr lang="en-US" dirty="0"/>
              <a:t>or stored with high explosives or </a:t>
            </a:r>
            <a:r>
              <a:rPr lang="en-US" dirty="0" err="1"/>
              <a:t>propellent</a:t>
            </a:r>
            <a:r>
              <a:rPr lang="en-US" dirty="0"/>
              <a:t> explosives Class A (b in</a:t>
            </a:r>
          </a:p>
          <a:p>
            <a:r>
              <a:rPr lang="en-US" dirty="0"/>
              <a:t>the row). If a dotted line appears at an intersection of a row and</a:t>
            </a:r>
          </a:p>
          <a:p>
            <a:r>
              <a:rPr lang="en-US" dirty="0"/>
              <a:t>column, the articles listed may be loaded or stored together.</a:t>
            </a:r>
          </a:p>
          <a:p>
            <a:r>
              <a:rPr lang="en-US" dirty="0"/>
              <a:t>Exceptions and limitations are indicated by footnotes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Section 177.848 of CFR 49 contains the Segregation and Separation</a:t>
            </a:r>
          </a:p>
          <a:p>
            <a:r>
              <a:rPr lang="en-US" dirty="0"/>
              <a:t>Chart of Hazardous Materials for determining compatibility when</a:t>
            </a:r>
          </a:p>
          <a:p>
            <a:r>
              <a:rPr lang="en-US" dirty="0"/>
              <a:t>shipping by motor vehicle. The table, which is reproduced in the</a:t>
            </a:r>
          </a:p>
          <a:p>
            <a:r>
              <a:rPr lang="en-US" dirty="0"/>
              <a:t>extract of CFR 49 (see Appendix B) is read in the same manner as the</a:t>
            </a:r>
          </a:p>
          <a:p>
            <a:r>
              <a:rPr lang="en-US" dirty="0"/>
              <a:t>table in Section 174.81.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general, hazardous materials that are not specified as</a:t>
            </a:r>
          </a:p>
          <a:p>
            <a:r>
              <a:rPr lang="en-US" dirty="0"/>
              <a:t>incompatible in these tables may be shipped together. Hazardous</a:t>
            </a:r>
          </a:p>
          <a:p>
            <a:r>
              <a:rPr lang="en-US" dirty="0"/>
              <a:t>materials may generally be transported with nonhazardous materials.</a:t>
            </a:r>
          </a:p>
          <a:p>
            <a:r>
              <a:rPr lang="en-US" dirty="0"/>
              <a:t>There is one major exception to this rule: A carrier may not</a:t>
            </a:r>
          </a:p>
          <a:p>
            <a:r>
              <a:rPr lang="en-US" dirty="0"/>
              <a:t>transport any package of material bearing a poison label with food</a:t>
            </a:r>
          </a:p>
          <a:p>
            <a:r>
              <a:rPr lang="en-US" dirty="0"/>
              <a:t>stuffs, feed, or any edible material intended for consumption by</a:t>
            </a:r>
          </a:p>
          <a:p>
            <a:r>
              <a:rPr lang="en-US" dirty="0"/>
              <a:t>humans or animals.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MOTOR VEHICLE TRANSPORT</a:t>
            </a:r>
          </a:p>
          <a:p>
            <a:r>
              <a:rPr lang="en-US" dirty="0"/>
              <a:t>The following measures are required in the loading and securing of</a:t>
            </a:r>
          </a:p>
          <a:p>
            <a:r>
              <a:rPr lang="en-US" dirty="0"/>
              <a:t>hazardous materials when transport is by motor vehicle.</a:t>
            </a:r>
          </a:p>
          <a:p>
            <a:r>
              <a:rPr lang="en-US" b="1" dirty="0"/>
              <a:t>General Handling Requirements</a:t>
            </a:r>
          </a:p>
          <a:p>
            <a:r>
              <a:rPr lang="en-US" dirty="0"/>
              <a:t> Secure and brace packages to prevent movement in the vehicle.</a:t>
            </a:r>
          </a:p>
          <a:p>
            <a:r>
              <a:rPr lang="en-US" dirty="0" smtClean="0"/>
              <a:t> </a:t>
            </a:r>
            <a:r>
              <a:rPr lang="en-US" dirty="0"/>
              <a:t>Do not permit smoking or open flame while loading or</a:t>
            </a:r>
          </a:p>
          <a:p>
            <a:r>
              <a:rPr lang="en-US" dirty="0"/>
              <a:t>unloading.</a:t>
            </a:r>
          </a:p>
          <a:p>
            <a:r>
              <a:rPr lang="en-US" dirty="0"/>
              <a:t> Set vehicle handbrake while loading and unloading.</a:t>
            </a:r>
          </a:p>
          <a:p>
            <a:r>
              <a:rPr lang="en-US" dirty="0"/>
              <a:t> Do not use tools which may damage packages for loading or</a:t>
            </a:r>
          </a:p>
          <a:p>
            <a:r>
              <a:rPr lang="en-US" dirty="0"/>
              <a:t>unloading.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3761" y="645239"/>
            <a:ext cx="4447118" cy="559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Do not permit extremes of temperature during transport.</a:t>
            </a:r>
          </a:p>
          <a:p>
            <a:r>
              <a:rPr lang="en-US" dirty="0"/>
              <a:t> Load flammable solids, oxidizing materials, or corrosive</a:t>
            </a:r>
          </a:p>
          <a:p>
            <a:r>
              <a:rPr lang="en-US" dirty="0"/>
              <a:t>liquids with compatible cargo, so they are easily accessible.</a:t>
            </a:r>
          </a:p>
          <a:p>
            <a:r>
              <a:rPr lang="en-US" dirty="0"/>
              <a:t> Severely restrict use of cargo heaters when hazardous material</a:t>
            </a:r>
          </a:p>
          <a:p>
            <a:r>
              <a:rPr lang="en-US" dirty="0"/>
              <a:t>is being transported.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Explosives Handling Requirements</a:t>
            </a:r>
          </a:p>
          <a:p>
            <a:r>
              <a:rPr lang="en-US" dirty="0"/>
              <a:t> Do not load or unload explosives from any motor vehicle with</a:t>
            </a:r>
          </a:p>
          <a:p>
            <a:r>
              <a:rPr lang="en-US" dirty="0"/>
              <a:t>the engine running.</a:t>
            </a:r>
          </a:p>
          <a:p>
            <a:r>
              <a:rPr lang="en-US" dirty="0"/>
              <a:t> Do not use bale hooks and other metal tools for loading,</a:t>
            </a:r>
          </a:p>
          <a:p>
            <a:r>
              <a:rPr lang="en-US" dirty="0"/>
              <a:t>unloading, or handling.</a:t>
            </a:r>
          </a:p>
          <a:p>
            <a:r>
              <a:rPr lang="en-US" dirty="0"/>
              <a:t> Do not roll packages except for barrels and kegs.</a:t>
            </a:r>
          </a:p>
          <a:p>
            <a:r>
              <a:rPr lang="en-US" dirty="0"/>
              <a:t> Keep all packages away from hot vehicle tailpipes and sources</a:t>
            </a:r>
          </a:p>
          <a:p>
            <a:r>
              <a:rPr lang="en-US" dirty="0"/>
              <a:t>of sparks.</a:t>
            </a:r>
          </a:p>
          <a:p>
            <a:r>
              <a:rPr lang="en-US" dirty="0"/>
              <a:t> Equally distribute the weight of the cargo over the load bed</a:t>
            </a:r>
          </a:p>
          <a:p>
            <a:r>
              <a:rPr lang="en-US" dirty="0"/>
              <a:t>as much as possible.</a:t>
            </a:r>
          </a:p>
          <a:p>
            <a:r>
              <a:rPr lang="en-US" dirty="0"/>
              <a:t> Secure tarpaulins by means of rope, wire, or other </a:t>
            </a:r>
            <a:r>
              <a:rPr lang="en-US" dirty="0" err="1"/>
              <a:t>tiedowns</a:t>
            </a:r>
            <a:r>
              <a:rPr lang="en-US" dirty="0"/>
              <a:t>.</a:t>
            </a:r>
          </a:p>
          <a:p>
            <a:r>
              <a:rPr lang="en-US" dirty="0"/>
              <a:t> Do not load or carry Class A explosives on any vehicle or</a:t>
            </a:r>
          </a:p>
          <a:p>
            <a:r>
              <a:rPr lang="en-US" dirty="0"/>
              <a:t>combination of vehicles if--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Do not load or carry Class A explosives on any vehicle or</a:t>
            </a:r>
          </a:p>
          <a:p>
            <a:r>
              <a:rPr lang="en-US" dirty="0"/>
              <a:t>combination of vehicles if--</a:t>
            </a:r>
          </a:p>
          <a:p>
            <a:r>
              <a:rPr lang="en-US" dirty="0"/>
              <a:t>- more than two cargo-carrying vehicles are in the</a:t>
            </a:r>
          </a:p>
          <a:p>
            <a:r>
              <a:rPr lang="en-US" dirty="0"/>
              <a:t>combination.</a:t>
            </a:r>
          </a:p>
          <a:p>
            <a:r>
              <a:rPr lang="en-US" dirty="0"/>
              <a:t>- any full trailer in the combination has a wheel base of</a:t>
            </a:r>
          </a:p>
          <a:p>
            <a:r>
              <a:rPr lang="en-US" dirty="0"/>
              <a:t>less than 184 inches.</a:t>
            </a:r>
          </a:p>
          <a:p>
            <a:r>
              <a:rPr lang="en-US" dirty="0"/>
              <a:t>- any vehicle in the combination is a tank motor vehicle.</a:t>
            </a:r>
          </a:p>
          <a:p>
            <a:r>
              <a:rPr lang="en-US" dirty="0" smtClean="0"/>
              <a:t>- </a:t>
            </a:r>
            <a:r>
              <a:rPr lang="en-US" dirty="0"/>
              <a:t>the other vehicle in the combination contains any</a:t>
            </a:r>
          </a:p>
          <a:p>
            <a:r>
              <a:rPr lang="en-US" dirty="0"/>
              <a:t>initiating explosive, packages of radioactive materials</a:t>
            </a:r>
          </a:p>
          <a:p>
            <a:r>
              <a:rPr lang="en-US" dirty="0"/>
              <a:t>with "Yellow III" labels, Class A or B poisons, or</a:t>
            </a:r>
          </a:p>
          <a:p>
            <a:r>
              <a:rPr lang="en-US" dirty="0"/>
              <a:t>hazardous materials in a portable tank.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Ensure transport vehicles have tight floors with no</a:t>
            </a:r>
          </a:p>
          <a:p>
            <a:r>
              <a:rPr lang="en-US" dirty="0"/>
              <a:t>projections that may damage packages.</a:t>
            </a:r>
          </a:p>
          <a:p>
            <a:r>
              <a:rPr lang="en-US" dirty="0"/>
              <a:t> Do not transport detonating primer on the same motor vehicle</a:t>
            </a:r>
          </a:p>
          <a:p>
            <a:r>
              <a:rPr lang="en-US" dirty="0"/>
              <a:t>with any Class A or Class B explosive.</a:t>
            </a:r>
          </a:p>
          <a:p>
            <a:r>
              <a:rPr lang="en-US" dirty="0"/>
              <a:t> Contain explosives entirely within the body of the motor</a:t>
            </a:r>
          </a:p>
          <a:p>
            <a:r>
              <a:rPr lang="en-US" dirty="0"/>
              <a:t>vehicle.</a:t>
            </a:r>
          </a:p>
          <a:p>
            <a:r>
              <a:rPr lang="en-US" dirty="0"/>
              <a:t> Close the vehicle tailgate and secure it during transport.</a:t>
            </a:r>
          </a:p>
          <a:p>
            <a:r>
              <a:rPr lang="en-US" dirty="0"/>
              <a:t> Transport explosives in a closed vehicle or in an open vehicle</a:t>
            </a:r>
          </a:p>
          <a:p>
            <a:r>
              <a:rPr lang="en-US" dirty="0"/>
              <a:t>cargo bed covered with a tarpaulin.</a:t>
            </a:r>
          </a:p>
          <a:p>
            <a:r>
              <a:rPr lang="en-US" dirty="0"/>
              <a:t> Secure and separate packages or containers which may damage</a:t>
            </a:r>
          </a:p>
          <a:p>
            <a:r>
              <a:rPr lang="en-US" dirty="0"/>
              <a:t>explosives.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Do not transfer explosives on any public highway, street, or</a:t>
            </a:r>
          </a:p>
          <a:p>
            <a:r>
              <a:rPr lang="en-US" dirty="0"/>
              <a:t>road, except in an emergency.</a:t>
            </a:r>
          </a:p>
          <a:p>
            <a:r>
              <a:rPr lang="en-US" dirty="0"/>
              <a:t> Do not load liquid nitroglycerin, desensitized liquid</a:t>
            </a:r>
          </a:p>
          <a:p>
            <a:r>
              <a:rPr lang="en-US" dirty="0"/>
              <a:t>nitroglycerin, or diethylene glycol </a:t>
            </a:r>
            <a:r>
              <a:rPr lang="en-US" dirty="0" err="1"/>
              <a:t>dinitrate</a:t>
            </a:r>
            <a:r>
              <a:rPr lang="en-US" dirty="0"/>
              <a:t> directly above</a:t>
            </a:r>
          </a:p>
          <a:p>
            <a:r>
              <a:rPr lang="en-US" dirty="0"/>
              <a:t>any other explosive, or in any quantity in excess of 900</a:t>
            </a:r>
          </a:p>
          <a:p>
            <a:r>
              <a:rPr lang="en-US" dirty="0"/>
              <a:t>quarts on one motor vehicle or 10 quarts in any one individual</a:t>
            </a:r>
          </a:p>
          <a:p>
            <a:r>
              <a:rPr lang="en-US" dirty="0"/>
              <a:t>container. The net load should not exceed 7,500 pounds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No handling or transportation restrictions are necessary for</a:t>
            </a:r>
          </a:p>
          <a:p>
            <a:r>
              <a:rPr lang="en-US" dirty="0"/>
              <a:t>practice ammunition containing no explosive or other dangerous</a:t>
            </a:r>
          </a:p>
          <a:p>
            <a:r>
              <a:rPr lang="en-US" dirty="0"/>
              <a:t>articles. This includes cartridge cases, dummy or drill</a:t>
            </a:r>
          </a:p>
          <a:p>
            <a:r>
              <a:rPr lang="en-US" dirty="0"/>
              <a:t>cartridges, </a:t>
            </a:r>
            <a:r>
              <a:rPr lang="en-US" dirty="0" err="1"/>
              <a:t>sandloaded</a:t>
            </a:r>
            <a:r>
              <a:rPr lang="en-US" dirty="0"/>
              <a:t> projectiles, </a:t>
            </a:r>
            <a:r>
              <a:rPr lang="en-US" dirty="0" err="1"/>
              <a:t>sandloaded</a:t>
            </a:r>
            <a:r>
              <a:rPr lang="en-US" dirty="0"/>
              <a:t> bombs, empty</a:t>
            </a:r>
          </a:p>
          <a:p>
            <a:r>
              <a:rPr lang="en-US" dirty="0"/>
              <a:t>projectiles, empty mines, empty bombs, solid projectiles, or</a:t>
            </a:r>
          </a:p>
          <a:p>
            <a:r>
              <a:rPr lang="en-US" dirty="0"/>
              <a:t>empty torpedoes. Rotating bands should be appropriately</a:t>
            </a:r>
          </a:p>
          <a:p>
            <a:r>
              <a:rPr lang="en-US" dirty="0"/>
              <a:t>protected against deformation.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Flammable Liquids Handling Requirements</a:t>
            </a:r>
          </a:p>
          <a:p>
            <a:r>
              <a:rPr lang="en-US" dirty="0"/>
              <a:t> Stop vehicle engine unless it is operating a pump.</a:t>
            </a:r>
          </a:p>
          <a:p>
            <a:r>
              <a:rPr lang="en-US" dirty="0"/>
              <a:t> Bond and ground cargo containers prior to and during transfer</a:t>
            </a:r>
          </a:p>
          <a:p>
            <a:r>
              <a:rPr lang="en-US" dirty="0"/>
              <a:t>of cargo. For containers which are not in metallic contact</a:t>
            </a:r>
          </a:p>
          <a:p>
            <a:r>
              <a:rPr lang="en-US" dirty="0"/>
              <a:t>with each other, provide either metallic bonds or ground</a:t>
            </a:r>
          </a:p>
          <a:p>
            <a:r>
              <a:rPr lang="en-US" dirty="0"/>
              <a:t>conductors for the neutralization of possible static charges</a:t>
            </a:r>
          </a:p>
          <a:p>
            <a:r>
              <a:rPr lang="en-US" dirty="0"/>
              <a:t>prior to and during transfers of flammable liquids between</a:t>
            </a:r>
          </a:p>
          <a:p>
            <a:r>
              <a:rPr lang="en-US" dirty="0"/>
              <a:t>such containers. Connect an electric conductor to the</a:t>
            </a:r>
          </a:p>
          <a:p>
            <a:r>
              <a:rPr lang="en-US" dirty="0"/>
              <a:t>container to be filled and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subsequently connect the conductor to the container from which</a:t>
            </a:r>
          </a:p>
          <a:p>
            <a:r>
              <a:rPr lang="en-US" dirty="0"/>
              <a:t>the liquid is to come, in that order. To provide against</a:t>
            </a:r>
          </a:p>
          <a:p>
            <a:r>
              <a:rPr lang="en-US" dirty="0"/>
              <a:t>ignition of vapors by discharge of static electricity, make</a:t>
            </a:r>
          </a:p>
          <a:p>
            <a:r>
              <a:rPr lang="en-US" dirty="0"/>
              <a:t>the latter connection at a point well removed from the opening</a:t>
            </a:r>
          </a:p>
          <a:p>
            <a:r>
              <a:rPr lang="en-US" dirty="0"/>
              <a:t>from which the flammable liquid is to be discharged.</a:t>
            </a:r>
          </a:p>
          <a:p>
            <a:r>
              <a:rPr lang="en-US" dirty="0"/>
              <a:t> Bond and ground cargo tanks before and during transfer of</a:t>
            </a:r>
          </a:p>
          <a:p>
            <a:r>
              <a:rPr lang="en-US" dirty="0"/>
              <a:t>cargo. When a cargo tank is loaded through an open filling</a:t>
            </a:r>
          </a:p>
          <a:p>
            <a:r>
              <a:rPr lang="en-US" dirty="0"/>
              <a:t>hole, one end of a bond wire should be connected to the</a:t>
            </a:r>
          </a:p>
          <a:p>
            <a:r>
              <a:rPr lang="en-US" dirty="0"/>
              <a:t>stationary system piping and the other end to the shell of the</a:t>
            </a:r>
          </a:p>
          <a:p>
            <a:r>
              <a:rPr lang="en-US" dirty="0"/>
              <a:t>cargo tank to provide a continuous electrical connector.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Handling Requirements for Flammable Solids and Oxidizers</a:t>
            </a:r>
          </a:p>
          <a:p>
            <a:r>
              <a:rPr lang="en-US" dirty="0"/>
              <a:t> Close and secure vehicle tailgate during transport.</a:t>
            </a:r>
          </a:p>
          <a:p>
            <a:r>
              <a:rPr lang="en-US" dirty="0"/>
              <a:t> Transport cargo in a closed vehicle, an open vehicle cargo bed</a:t>
            </a:r>
          </a:p>
          <a:p>
            <a:r>
              <a:rPr lang="en-US" dirty="0"/>
              <a:t>covered with a tarpaulin, or in watertight containers.</a:t>
            </a:r>
          </a:p>
          <a:p>
            <a:r>
              <a:rPr lang="en-US" dirty="0"/>
              <a:t> Keep cargo dry during handling and transport.</a:t>
            </a:r>
          </a:p>
          <a:p>
            <a:r>
              <a:rPr lang="en-US" dirty="0"/>
              <a:t> Load material subject to spontaneous combustion or heating to</a:t>
            </a:r>
          </a:p>
          <a:p>
            <a:r>
              <a:rPr lang="en-US" dirty="0"/>
              <a:t>afford adequate ventilation so the cargo does not overheat and</a:t>
            </a:r>
          </a:p>
          <a:p>
            <a:r>
              <a:rPr lang="en-US" dirty="0"/>
              <a:t>catch fire. Unload vehicle as soon as practicable after</a:t>
            </a:r>
          </a:p>
          <a:p>
            <a:r>
              <a:rPr lang="en-US" dirty="0"/>
              <a:t>reaching its destination.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Corrosive Liquids Handling Requirements</a:t>
            </a:r>
          </a:p>
          <a:p>
            <a:r>
              <a:rPr lang="en-US" dirty="0"/>
              <a:t> Handle carboys and other containers individually when loaded</a:t>
            </a:r>
          </a:p>
          <a:p>
            <a:r>
              <a:rPr lang="en-US" dirty="0"/>
              <a:t>or unloaded by hand.</a:t>
            </a:r>
          </a:p>
          <a:p>
            <a:r>
              <a:rPr lang="en-US" dirty="0"/>
              <a:t> Load carboys only one tier high unless they are boxed or</a:t>
            </a:r>
          </a:p>
          <a:p>
            <a:r>
              <a:rPr lang="en-US" dirty="0"/>
              <a:t>crated, or are in barrels or kegs.</a:t>
            </a:r>
          </a:p>
          <a:p>
            <a:r>
              <a:rPr lang="en-US" dirty="0"/>
              <a:t> Cargo should be stacked, blocked, and braced to prevent damage</a:t>
            </a:r>
          </a:p>
          <a:p>
            <a:r>
              <a:rPr lang="en-US" dirty="0"/>
              <a:t>during transport.</a:t>
            </a:r>
          </a:p>
          <a:p>
            <a:r>
              <a:rPr lang="en-US" dirty="0"/>
              <a:t> Load storage batteries so they are insulated against short</a:t>
            </a:r>
          </a:p>
          <a:p>
            <a:r>
              <a:rPr lang="en-US" dirty="0"/>
              <a:t>circuit.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Item 1: The "Doc ID," or Document Identifier block (block numbers 1</a:t>
            </a:r>
          </a:p>
          <a:p>
            <a:r>
              <a:rPr lang="en-US" dirty="0"/>
              <a:t>and 32). The Document Identifier code is a three-position</a:t>
            </a:r>
          </a:p>
          <a:p>
            <a:r>
              <a:rPr lang="en-US" dirty="0"/>
              <a:t>alphanumeric field in which the first position is always "T." The</a:t>
            </a:r>
          </a:p>
          <a:p>
            <a:r>
              <a:rPr lang="en-US" dirty="0"/>
              <a:t>letter "E" in the second position indicates a shipment of ammunition</a:t>
            </a:r>
          </a:p>
          <a:p>
            <a:r>
              <a:rPr lang="en-US" dirty="0"/>
              <a:t>and explosives; the letter "J" in the second position indicates a</a:t>
            </a:r>
          </a:p>
          <a:p>
            <a:r>
              <a:rPr lang="en-US" dirty="0"/>
              <a:t>shipment of hazardous materials other than ammunition and explosives.</a:t>
            </a:r>
          </a:p>
          <a:p>
            <a:r>
              <a:rPr lang="en-US" dirty="0"/>
              <a:t>For example, if the Document Identifier shows "TJ," the shipment</a:t>
            </a:r>
          </a:p>
          <a:p>
            <a:r>
              <a:rPr lang="en-US" dirty="0"/>
              <a:t>consists of hazardous material other than ammunition and explosives.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Compressed Gases Handling Requirements</a:t>
            </a:r>
          </a:p>
          <a:p>
            <a:r>
              <a:rPr lang="en-US" dirty="0"/>
              <a:t> Ensure the floors of the vehicle cargo bed are as flat as</a:t>
            </a:r>
          </a:p>
          <a:p>
            <a:r>
              <a:rPr lang="en-US" dirty="0"/>
              <a:t>possible.</a:t>
            </a:r>
          </a:p>
          <a:p>
            <a:r>
              <a:rPr lang="en-US" dirty="0"/>
              <a:t> Load cylinders onto any motor vehicle not having a floor or</a:t>
            </a:r>
          </a:p>
          <a:p>
            <a:r>
              <a:rPr lang="en-US" dirty="0"/>
              <a:t>platform only if the vehicle is equipped with suitable racks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Poisons Handling Requirements</a:t>
            </a:r>
          </a:p>
          <a:p>
            <a:r>
              <a:rPr lang="en-US" dirty="0"/>
              <a:t> Use all practicable means to minimize the spread of poisons</a:t>
            </a:r>
          </a:p>
          <a:p>
            <a:r>
              <a:rPr lang="en-US" dirty="0"/>
              <a:t>into the atmosphere during loading or unloading.</a:t>
            </a:r>
          </a:p>
          <a:p>
            <a:r>
              <a:rPr lang="en-US" dirty="0"/>
              <a:t> Load and unload away from public places and allow only</a:t>
            </a:r>
          </a:p>
          <a:p>
            <a:r>
              <a:rPr lang="en-US" dirty="0"/>
              <a:t>necessary personnel to be present.</a:t>
            </a:r>
          </a:p>
          <a:p>
            <a:r>
              <a:rPr lang="en-US" dirty="0"/>
              <a:t> Do not permit the transportation of a Class A poison or an</a:t>
            </a:r>
          </a:p>
          <a:p>
            <a:r>
              <a:rPr lang="en-US" dirty="0"/>
              <a:t>irritating material if there is any interconnection between</a:t>
            </a:r>
          </a:p>
          <a:p>
            <a:r>
              <a:rPr lang="en-US" dirty="0" err="1"/>
              <a:t>packagings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Radioactive Material Handling Requirements</a:t>
            </a:r>
          </a:p>
          <a:p>
            <a:r>
              <a:rPr lang="en-US" dirty="0"/>
              <a:t> Limit the number of packages of radioactive materials in a</a:t>
            </a:r>
          </a:p>
          <a:p>
            <a:r>
              <a:rPr lang="en-US" dirty="0"/>
              <a:t>vehicle so that the total transport index number, as</a:t>
            </a:r>
          </a:p>
          <a:p>
            <a:r>
              <a:rPr lang="en-US" dirty="0"/>
              <a:t>determined by adding together the transport index numbers on</a:t>
            </a:r>
          </a:p>
          <a:p>
            <a:r>
              <a:rPr lang="en-US" dirty="0"/>
              <a:t>the labels of the individual packages, does not exceed 50.</a:t>
            </a:r>
          </a:p>
          <a:p>
            <a:r>
              <a:rPr lang="en-US" dirty="0"/>
              <a:t>The transport index of a package is the highest radiation dose</a:t>
            </a:r>
          </a:p>
          <a:p>
            <a:r>
              <a:rPr lang="en-US" dirty="0"/>
              <a:t>rate, in </a:t>
            </a:r>
            <a:r>
              <a:rPr lang="en-US" dirty="0" err="1"/>
              <a:t>millirem</a:t>
            </a:r>
            <a:r>
              <a:rPr lang="en-US" dirty="0"/>
              <a:t> per hour, at three feet from any accessible</a:t>
            </a:r>
          </a:p>
          <a:p>
            <a:r>
              <a:rPr lang="en-US" dirty="0"/>
              <a:t>external surface of the package.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79515" y="1048914"/>
            <a:ext cx="64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 Packages of radioactive material bearing RADIOACTIVE YELLOW II</a:t>
            </a:r>
          </a:p>
          <a:p>
            <a:r>
              <a:rPr lang="en-US" dirty="0"/>
              <a:t>or RADIOACTIVE YELLOW III labels must not be placed in a motor</a:t>
            </a:r>
          </a:p>
          <a:p>
            <a:r>
              <a:rPr lang="en-US" dirty="0"/>
              <a:t>vehicle or in any other place closer than the distances shown</a:t>
            </a:r>
          </a:p>
          <a:p>
            <a:r>
              <a:rPr lang="en-US" dirty="0"/>
              <a:t>in Figure 1-10, to any area which may be continuously occupied</a:t>
            </a:r>
          </a:p>
          <a:p>
            <a:r>
              <a:rPr lang="en-US" dirty="0"/>
              <a:t>by passengers, employees, animals or undeveloped film. If</a:t>
            </a:r>
          </a:p>
          <a:p>
            <a:r>
              <a:rPr lang="en-US" dirty="0"/>
              <a:t>more than one of these packages is present, compute the</a:t>
            </a:r>
          </a:p>
          <a:p>
            <a:r>
              <a:rPr lang="en-US" dirty="0"/>
              <a:t>distance from Figure 1-11 based on the total transport index</a:t>
            </a:r>
          </a:p>
          <a:p>
            <a:r>
              <a:rPr lang="en-US" dirty="0"/>
              <a:t>number (determined by adding together the transport index</a:t>
            </a:r>
          </a:p>
          <a:p>
            <a:r>
              <a:rPr lang="en-US" dirty="0"/>
              <a:t>numbers on the labels of the individual packages). Where more</a:t>
            </a:r>
          </a:p>
          <a:p>
            <a:r>
              <a:rPr lang="en-US" dirty="0"/>
              <a:t>than one group of packages is present in any single location,</a:t>
            </a:r>
          </a:p>
          <a:p>
            <a:r>
              <a:rPr lang="en-US" dirty="0"/>
              <a:t>a single group may not have a total transport index greater</a:t>
            </a:r>
          </a:p>
          <a:p>
            <a:r>
              <a:rPr lang="en-US" dirty="0"/>
              <a:t>than 50. Each group of packages must be handled and stowed</a:t>
            </a:r>
          </a:p>
          <a:p>
            <a:r>
              <a:rPr lang="en-US" dirty="0"/>
              <a:t>not closer than 6 meters (20 feet), measured edge to edge, to</a:t>
            </a:r>
          </a:p>
          <a:p>
            <a:r>
              <a:rPr lang="en-US" dirty="0"/>
              <a:t>any other group.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Load shipments of low-specific activity materials to avoid</a:t>
            </a:r>
          </a:p>
          <a:p>
            <a:r>
              <a:rPr lang="en-US" dirty="0"/>
              <a:t>spilling and scattering loose materials.</a:t>
            </a:r>
          </a:p>
          <a:p>
            <a:r>
              <a:rPr lang="en-US" dirty="0"/>
              <a:t> Block and brace packages so that they cannot charge position</a:t>
            </a:r>
          </a:p>
          <a:p>
            <a:r>
              <a:rPr lang="en-US" dirty="0"/>
              <a:t>during transportation.</a:t>
            </a:r>
          </a:p>
          <a:p>
            <a:r>
              <a:rPr lang="en-US" dirty="0"/>
              <a:t> Survey each vehicle used for transporting radioactive</a:t>
            </a:r>
          </a:p>
          <a:p>
            <a:r>
              <a:rPr lang="en-US" dirty="0"/>
              <a:t>materials under exclusive-use conditions with radiation</a:t>
            </a:r>
          </a:p>
          <a:p>
            <a:r>
              <a:rPr lang="en-US" dirty="0"/>
              <a:t>detection instruments after each use. Fixed and </a:t>
            </a:r>
            <a:r>
              <a:rPr lang="en-US" dirty="0" err="1"/>
              <a:t>nonfixed</a:t>
            </a:r>
            <a:endParaRPr lang="en-US" dirty="0"/>
          </a:p>
          <a:p>
            <a:r>
              <a:rPr lang="en-US" dirty="0"/>
              <a:t>radiation should not exceed the standards listed in Section</a:t>
            </a:r>
          </a:p>
          <a:p>
            <a:r>
              <a:rPr lang="en-US" dirty="0"/>
              <a:t>173.443 and 177.843 of CFR 49 (these standards are not</a:t>
            </a:r>
          </a:p>
          <a:p>
            <a:r>
              <a:rPr lang="en-US" dirty="0"/>
              <a:t>provided).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RAIL TRANSPORT</a:t>
            </a:r>
          </a:p>
          <a:p>
            <a:r>
              <a:rPr lang="en-US" dirty="0"/>
              <a:t>The following measures are required in loading and securing hazardous</a:t>
            </a:r>
          </a:p>
          <a:p>
            <a:r>
              <a:rPr lang="en-US" dirty="0"/>
              <a:t>materials when transport is by rail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Explosives Forbidden for Transport</a:t>
            </a:r>
          </a:p>
          <a:p>
            <a:r>
              <a:rPr lang="en-US" dirty="0"/>
              <a:t> Explosives which ignite spontaneously or undergo marked</a:t>
            </a:r>
          </a:p>
          <a:p>
            <a:r>
              <a:rPr lang="en-US" dirty="0"/>
              <a:t>decomposition when subjected to high temperatures (167°F or</a:t>
            </a:r>
          </a:p>
          <a:p>
            <a:r>
              <a:rPr lang="en-US" dirty="0"/>
              <a:t>greater) for 48 consecutive hours.</a:t>
            </a:r>
          </a:p>
          <a:p>
            <a:r>
              <a:rPr lang="en-US" dirty="0"/>
              <a:t> Explosives containing an ammonium salt and a chlorate, or an</a:t>
            </a:r>
          </a:p>
          <a:p>
            <a:r>
              <a:rPr lang="en-US" dirty="0"/>
              <a:t>acidic metal salt and a chlorate.</a:t>
            </a:r>
          </a:p>
          <a:p>
            <a:r>
              <a:rPr lang="en-US" dirty="0"/>
              <a:t> Leaking or damaged packages of explosives.</a:t>
            </a:r>
          </a:p>
          <a:p>
            <a:r>
              <a:rPr lang="en-US" dirty="0"/>
              <a:t> Nitroglycerin or diethylene glycol </a:t>
            </a:r>
            <a:r>
              <a:rPr lang="en-US" dirty="0" err="1"/>
              <a:t>dinitrate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Loaded firearms.</a:t>
            </a:r>
          </a:p>
          <a:p>
            <a:r>
              <a:rPr lang="en-US" dirty="0"/>
              <a:t> Fireworks that combine an explosive and a detonator or</a:t>
            </a:r>
          </a:p>
          <a:p>
            <a:r>
              <a:rPr lang="en-US" dirty="0"/>
              <a:t>blasting cap.</a:t>
            </a:r>
          </a:p>
          <a:p>
            <a:r>
              <a:rPr lang="en-US" dirty="0"/>
              <a:t> Fireworks that contain yellow or white phosphorous.</a:t>
            </a:r>
          </a:p>
          <a:p>
            <a:r>
              <a:rPr lang="en-US" dirty="0"/>
              <a:t> Toy torpedoes with maximum outside dimension exceeding 7/8</a:t>
            </a:r>
          </a:p>
          <a:p>
            <a:r>
              <a:rPr lang="en-US" dirty="0"/>
              <a:t>inch, or toy torpedoes containing a mixture of potassium</a:t>
            </a:r>
          </a:p>
          <a:p>
            <a:r>
              <a:rPr lang="en-US" dirty="0"/>
              <a:t>chlorate, black antimony, and sulfur with average torpedo</a:t>
            </a:r>
          </a:p>
          <a:p>
            <a:r>
              <a:rPr lang="en-US" dirty="0"/>
              <a:t>weight exceeding four grains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4549033" cy="473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1013"/>
            <a:ext cx="615187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6477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Item 2: The "Commodity Spec </a:t>
            </a:r>
            <a:r>
              <a:rPr lang="en-US" dirty="0" err="1"/>
              <a:t>Hdlg</a:t>
            </a:r>
            <a:r>
              <a:rPr lang="en-US" dirty="0"/>
              <a:t>," or Commodity/Special Handling</a:t>
            </a:r>
          </a:p>
          <a:p>
            <a:r>
              <a:rPr lang="en-US" dirty="0"/>
              <a:t>block (block number 35). The Commodity/Special Handling Code is a</a:t>
            </a:r>
          </a:p>
          <a:p>
            <a:r>
              <a:rPr lang="en-US" dirty="0"/>
              <a:t>five-position alphanumeric field that identifies a particular cargo</a:t>
            </a:r>
          </a:p>
          <a:p>
            <a:r>
              <a:rPr lang="en-US" dirty="0"/>
              <a:t>and provides special information pertaining to a particular shipment.</a:t>
            </a:r>
          </a:p>
          <a:p>
            <a:r>
              <a:rPr lang="en-US" dirty="0"/>
              <a:t>The format of this alphanumeric field is explained in Paragraph 12 of</a:t>
            </a:r>
          </a:p>
          <a:p>
            <a:r>
              <a:rPr lang="en-US" dirty="0"/>
              <a:t>Appendix B of MILSTAMP. MILSTAMP contains a number of codes</a:t>
            </a:r>
          </a:p>
          <a:p>
            <a:r>
              <a:rPr lang="en-US" dirty="0"/>
              <a:t>corresponding to the commodities shipped through the military</a:t>
            </a:r>
          </a:p>
          <a:p>
            <a:r>
              <a:rPr lang="en-US" dirty="0"/>
              <a:t>transportation system. The first three positions of the</a:t>
            </a:r>
          </a:p>
          <a:p>
            <a:r>
              <a:rPr lang="en-US" dirty="0"/>
              <a:t>Commodity/Special Handling Code indicate the general type of</a:t>
            </a:r>
          </a:p>
          <a:p>
            <a:r>
              <a:rPr lang="en-US" dirty="0"/>
              <a:t>commodity being shipped and are shown at Figure 1-2. The fourth</a:t>
            </a:r>
          </a:p>
          <a:p>
            <a:r>
              <a:rPr lang="en-US" dirty="0"/>
              <a:t>position of the code indicates the type of cargo and also shows if</a:t>
            </a:r>
          </a:p>
          <a:p>
            <a:r>
              <a:rPr lang="en-US" dirty="0"/>
              <a:t>the commodity is a hazardous material.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Loading Requirements for Explosives</a:t>
            </a:r>
          </a:p>
          <a:p>
            <a:r>
              <a:rPr lang="en-US" dirty="0"/>
              <a:t> Load and secure Class A explosives so that the ends of the</a:t>
            </a:r>
          </a:p>
          <a:p>
            <a:r>
              <a:rPr lang="en-US" dirty="0"/>
              <a:t>wooden boxes do not bear against sides of fiberboard boxes and</a:t>
            </a:r>
          </a:p>
          <a:p>
            <a:r>
              <a:rPr lang="en-US" dirty="0"/>
              <a:t>there are no pressure points on the boxes.</a:t>
            </a:r>
          </a:p>
          <a:p>
            <a:r>
              <a:rPr lang="en-US" dirty="0"/>
              <a:t> Load large (500 </a:t>
            </a:r>
            <a:r>
              <a:rPr lang="en-US" dirty="0" err="1"/>
              <a:t>lbs</a:t>
            </a:r>
            <a:r>
              <a:rPr lang="en-US" dirty="0"/>
              <a:t> or more) explosive bombs, </a:t>
            </a:r>
            <a:r>
              <a:rPr lang="en-US" dirty="0" err="1"/>
              <a:t>unfuzed</a:t>
            </a:r>
            <a:endParaRPr lang="en-US" dirty="0"/>
          </a:p>
          <a:p>
            <a:r>
              <a:rPr lang="en-US" dirty="0"/>
              <a:t>projectiles, rocket ammunition, rocket motors, and other Class</a:t>
            </a:r>
          </a:p>
          <a:p>
            <a:r>
              <a:rPr lang="en-US" dirty="0"/>
              <a:t>A and Class B explosives, which are not packed in boxes, in</a:t>
            </a:r>
          </a:p>
          <a:p>
            <a:r>
              <a:rPr lang="en-US" dirty="0"/>
              <a:t>stock cars or in flat-bottom gondola cars only if they are</a:t>
            </a:r>
          </a:p>
          <a:p>
            <a:r>
              <a:rPr lang="en-US" dirty="0"/>
              <a:t>adequately braced.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Load Class A and Class B explosives, which cannot be loaded in</a:t>
            </a:r>
          </a:p>
          <a:p>
            <a:r>
              <a:rPr lang="en-US" dirty="0"/>
              <a:t>closed cars due to their size, in open-top cars or on</a:t>
            </a:r>
          </a:p>
          <a:p>
            <a:r>
              <a:rPr lang="en-US" dirty="0"/>
              <a:t>flatcars, provided they are protected from the weather and</a:t>
            </a:r>
          </a:p>
          <a:p>
            <a:r>
              <a:rPr lang="en-US" dirty="0"/>
              <a:t>accidental ignition.</a:t>
            </a:r>
          </a:p>
          <a:p>
            <a:r>
              <a:rPr lang="en-US" dirty="0"/>
              <a:t> Load boxes of high explosives; low explosives; or black powder</a:t>
            </a:r>
          </a:p>
          <a:p>
            <a:r>
              <a:rPr lang="en-US" dirty="0"/>
              <a:t>packed in long cartridges, bags, or sift-proof liners and</a:t>
            </a:r>
          </a:p>
          <a:p>
            <a:r>
              <a:rPr lang="en-US" dirty="0"/>
              <a:t>containing no liquid explosive ingredient, on their sides or</a:t>
            </a:r>
          </a:p>
          <a:p>
            <a:r>
              <a:rPr lang="en-US" dirty="0"/>
              <a:t>ends.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Do not load Class A explosives higher than the car lining</a:t>
            </a:r>
          </a:p>
          <a:p>
            <a:r>
              <a:rPr lang="en-US" dirty="0"/>
              <a:t>unless additional lining is provided as high as the load.</a:t>
            </a:r>
          </a:p>
          <a:p>
            <a:r>
              <a:rPr lang="en-US" dirty="0"/>
              <a:t> When the cargo of a car includes any explosives, distribute</a:t>
            </a:r>
          </a:p>
          <a:p>
            <a:r>
              <a:rPr lang="en-US" dirty="0"/>
              <a:t>the weight of the cargo to equalize the weight on each side of</a:t>
            </a:r>
          </a:p>
          <a:p>
            <a:r>
              <a:rPr lang="en-US" dirty="0"/>
              <a:t>the car and over the trucks.</a:t>
            </a:r>
          </a:p>
          <a:p>
            <a:r>
              <a:rPr lang="en-US" dirty="0"/>
              <a:t> Load wooden kegs, fiber kegs, barrels, and drums on their</a:t>
            </a:r>
          </a:p>
          <a:p>
            <a:r>
              <a:rPr lang="en-US" dirty="0"/>
              <a:t>sides or ends.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Do not place packages of explosives in the space opposite the</a:t>
            </a:r>
          </a:p>
          <a:p>
            <a:r>
              <a:rPr lang="en-US" dirty="0"/>
              <a:t>doors unless the doorways are boarded on the inside as high as</a:t>
            </a:r>
          </a:p>
          <a:p>
            <a:r>
              <a:rPr lang="en-US" dirty="0"/>
              <a:t>the cargo. This does not apply to palletized packages if they</a:t>
            </a:r>
          </a:p>
          <a:p>
            <a:r>
              <a:rPr lang="en-US" dirty="0"/>
              <a:t>are properly braced.</a:t>
            </a:r>
          </a:p>
          <a:p>
            <a:r>
              <a:rPr lang="en-US" dirty="0"/>
              <a:t> Securely block packages and brace them to prevent the packages</a:t>
            </a:r>
          </a:p>
          <a:p>
            <a:r>
              <a:rPr lang="en-US" dirty="0"/>
              <a:t>from changing position, falling to the floor, or sliding into</a:t>
            </a:r>
          </a:p>
          <a:p>
            <a:r>
              <a:rPr lang="en-US" dirty="0"/>
              <a:t>Each other.</a:t>
            </a:r>
          </a:p>
          <a:p>
            <a:r>
              <a:rPr lang="en-US" dirty="0"/>
              <a:t> Do not drop packages during handling.</a:t>
            </a:r>
          </a:p>
          <a:p>
            <a:r>
              <a:rPr lang="en-US" dirty="0"/>
              <a:t> Ensure planks for rolling trucks from platforms to cars have</a:t>
            </a:r>
          </a:p>
          <a:p>
            <a:r>
              <a:rPr lang="en-US" dirty="0"/>
              <a:t>beveled ends.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Ensure loading platforms and the </a:t>
            </a:r>
            <a:r>
              <a:rPr lang="en-US" dirty="0" err="1"/>
              <a:t>workmens's</a:t>
            </a:r>
            <a:r>
              <a:rPr lang="en-US" dirty="0"/>
              <a:t> shoes are free</a:t>
            </a:r>
          </a:p>
          <a:p>
            <a:r>
              <a:rPr lang="en-US" dirty="0"/>
              <a:t>from grit.</a:t>
            </a:r>
          </a:p>
          <a:p>
            <a:r>
              <a:rPr lang="en-US" dirty="0"/>
              <a:t> Take all possible precautions against fire.</a:t>
            </a:r>
          </a:p>
          <a:p>
            <a:r>
              <a:rPr lang="en-US" dirty="0"/>
              <a:t> The shipper is responsible for furnishing all materials needed</a:t>
            </a:r>
          </a:p>
          <a:p>
            <a:r>
              <a:rPr lang="en-US" dirty="0"/>
              <a:t>to stow and secure explosives on or in a railcar.</a:t>
            </a:r>
          </a:p>
          <a:p>
            <a:r>
              <a:rPr lang="en-US" dirty="0"/>
              <a:t> Do not load explosives into a railcar equipped with any type</a:t>
            </a:r>
          </a:p>
          <a:p>
            <a:r>
              <a:rPr lang="en-US" dirty="0"/>
              <a:t>of lighted heater or open-flame device, or electric devices</a:t>
            </a:r>
          </a:p>
          <a:p>
            <a:r>
              <a:rPr lang="en-US" dirty="0"/>
              <a:t>having exposed heating coils.</a:t>
            </a:r>
          </a:p>
          <a:p>
            <a:r>
              <a:rPr lang="en-US" dirty="0"/>
              <a:t> Use properly loaded, blocked, and braced container cars;</a:t>
            </a:r>
          </a:p>
          <a:p>
            <a:r>
              <a:rPr lang="en-US" dirty="0"/>
              <a:t>freight containers on flatcars; and gondola cars to transport</a:t>
            </a:r>
          </a:p>
          <a:p>
            <a:r>
              <a:rPr lang="en-US" dirty="0"/>
              <a:t>Class A explosives, except black powder in metal containers.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Ensure that all freight containers used for transporting Class</a:t>
            </a:r>
          </a:p>
          <a:p>
            <a:r>
              <a:rPr lang="en-US" dirty="0"/>
              <a:t>A explosives are weatherproof, allow for secure blocking and</a:t>
            </a:r>
          </a:p>
          <a:p>
            <a:r>
              <a:rPr lang="en-US" dirty="0"/>
              <a:t>bracing of cargo inside, and can maintain structural integrity</a:t>
            </a:r>
          </a:p>
          <a:p>
            <a:r>
              <a:rPr lang="en-US" dirty="0"/>
              <a:t>of itself and cargo under an 8 mph impact.</a:t>
            </a:r>
          </a:p>
          <a:p>
            <a:r>
              <a:rPr lang="en-US" dirty="0"/>
              <a:t> Do not use drop-bottom railcars to transport freight</a:t>
            </a:r>
          </a:p>
          <a:p>
            <a:r>
              <a:rPr lang="en-US" dirty="0"/>
              <a:t>containers of Class A explosives.</a:t>
            </a:r>
          </a:p>
          <a:p>
            <a:r>
              <a:rPr lang="en-US" dirty="0"/>
              <a:t> You may transport Class A and B explosives in trucks or</a:t>
            </a:r>
          </a:p>
          <a:p>
            <a:r>
              <a:rPr lang="en-US" dirty="0"/>
              <a:t>trailers on flatcars if cargo is protected from the weather.</a:t>
            </a:r>
          </a:p>
          <a:p>
            <a:r>
              <a:rPr lang="en-US" dirty="0"/>
              <a:t> Class A explosives and initiating or priming explosives may</a:t>
            </a:r>
          </a:p>
          <a:p>
            <a:r>
              <a:rPr lang="en-US" dirty="0"/>
              <a:t>not be together in the same railcar.</a:t>
            </a:r>
          </a:p>
          <a:p>
            <a:r>
              <a:rPr lang="en-US" dirty="0"/>
              <a:t> Car certificates are not required for Class C explosives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Loading Requirements for Flammable Gases</a:t>
            </a:r>
          </a:p>
          <a:p>
            <a:r>
              <a:rPr lang="en-US" dirty="0"/>
              <a:t> Do not transport flammable gases in a railcar equipped with</a:t>
            </a:r>
          </a:p>
          <a:p>
            <a:r>
              <a:rPr lang="en-US" dirty="0"/>
              <a:t>any type of open-flame device, or an internal combustion</a:t>
            </a:r>
          </a:p>
          <a:p>
            <a:r>
              <a:rPr lang="en-US" dirty="0"/>
              <a:t>engine.</a:t>
            </a:r>
          </a:p>
          <a:p>
            <a:r>
              <a:rPr lang="en-US" dirty="0"/>
              <a:t> Secure cylinders containing compressed gases in an upright</a:t>
            </a:r>
          </a:p>
          <a:p>
            <a:r>
              <a:rPr lang="en-US" dirty="0"/>
              <a:t>position to prevent their overturning, or load them in a</a:t>
            </a:r>
          </a:p>
          <a:p>
            <a:r>
              <a:rPr lang="en-US" dirty="0"/>
              <a:t>horizontal position.</a:t>
            </a:r>
          </a:p>
          <a:p>
            <a:r>
              <a:rPr lang="en-US" dirty="0"/>
              <a:t> Do not transport cylinders containing compressed gases in</a:t>
            </a:r>
          </a:p>
          <a:p>
            <a:r>
              <a:rPr lang="en-US" dirty="0"/>
              <a:t>hopper-bottom cars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09800" y="1126734"/>
            <a:ext cx="655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Loading Requirements for Poisons</a:t>
            </a:r>
          </a:p>
          <a:p>
            <a:r>
              <a:rPr lang="en-US" dirty="0"/>
              <a:t> Do not transport poison gas in the same car with any edible</a:t>
            </a:r>
          </a:p>
          <a:p>
            <a:r>
              <a:rPr lang="en-US" dirty="0"/>
              <a:t>material intended for consumption by humans or animals.</a:t>
            </a:r>
          </a:p>
          <a:p>
            <a:r>
              <a:rPr lang="en-US" dirty="0"/>
              <a:t> Transport Class A poisons in DOT approved containers or tanks,</a:t>
            </a:r>
          </a:p>
          <a:p>
            <a:r>
              <a:rPr lang="en-US" dirty="0"/>
              <a:t>and securely block and brace them.</a:t>
            </a:r>
          </a:p>
          <a:p>
            <a:r>
              <a:rPr lang="en-US" dirty="0"/>
              <a:t> Transport Class A Poisons in carload lots; however, gas-filled</a:t>
            </a:r>
          </a:p>
          <a:p>
            <a:r>
              <a:rPr lang="en-US" dirty="0"/>
              <a:t>projectiles may be transported in less-than-carload lots.</a:t>
            </a:r>
          </a:p>
          <a:p>
            <a:r>
              <a:rPr lang="en-US" dirty="0"/>
              <a:t> Ensure each shipment of Class A Poisons is accompanied at all</a:t>
            </a:r>
          </a:p>
          <a:p>
            <a:r>
              <a:rPr lang="en-US" dirty="0"/>
              <a:t>times by a qualified escort supplied with equipment to handle</a:t>
            </a:r>
          </a:p>
          <a:p>
            <a:r>
              <a:rPr lang="en-US" dirty="0"/>
              <a:t>leaks and other packaging failures which could result in</a:t>
            </a:r>
          </a:p>
          <a:p>
            <a:r>
              <a:rPr lang="en-US" dirty="0"/>
              <a:t>escape of the gas.</a:t>
            </a:r>
          </a:p>
          <a:p>
            <a:r>
              <a:rPr lang="en-US" dirty="0"/>
              <a:t> When transporting Class A Poisons in a tank, securely mount on</a:t>
            </a:r>
          </a:p>
          <a:p>
            <a:r>
              <a:rPr lang="en-US" dirty="0"/>
              <a:t>a railcar especially provided for it or on a gondola car</a:t>
            </a:r>
          </a:p>
          <a:p>
            <a:r>
              <a:rPr lang="en-US" dirty="0"/>
              <a:t>prepared with substantial wooden frames and blocks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 Transport drums of Class A Poisons with the filling holes up,</a:t>
            </a:r>
          </a:p>
          <a:p>
            <a:r>
              <a:rPr lang="en-US" dirty="0"/>
              <a:t>and securely block and brace them against any movement.</a:t>
            </a:r>
          </a:p>
          <a:p>
            <a:r>
              <a:rPr lang="en-US" dirty="0"/>
              <a:t> When transporting Class A Poisons in drums in a boxcar, load</a:t>
            </a:r>
          </a:p>
          <a:p>
            <a:r>
              <a:rPr lang="en-US" dirty="0"/>
              <a:t>drums from ends of the car toward the space between the car</a:t>
            </a:r>
          </a:p>
          <a:p>
            <a:r>
              <a:rPr lang="en-US" dirty="0"/>
              <a:t>doors, and there brace them with center gates and wedges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828800" cy="2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Loading Requirements For Flammable Liquids</a:t>
            </a:r>
          </a:p>
          <a:p>
            <a:r>
              <a:rPr lang="en-US" dirty="0"/>
              <a:t> Do not load flammable liquids in a railcar equipped with any</a:t>
            </a:r>
          </a:p>
          <a:p>
            <a:r>
              <a:rPr lang="en-US" dirty="0"/>
              <a:t>type of lighted heater open-flame device or internal</a:t>
            </a:r>
          </a:p>
          <a:p>
            <a:r>
              <a:rPr lang="en-US" dirty="0"/>
              <a:t>combustion engine.</a:t>
            </a:r>
          </a:p>
          <a:p>
            <a:r>
              <a:rPr lang="en-US" dirty="0"/>
              <a:t> You may transport metal barrels or drums containing flammable</a:t>
            </a:r>
          </a:p>
          <a:p>
            <a:r>
              <a:rPr lang="en-US" dirty="0"/>
              <a:t>liquids in a steel gondola, flatcar, or stock car. However,</a:t>
            </a:r>
          </a:p>
          <a:p>
            <a:r>
              <a:rPr lang="en-US" dirty="0"/>
              <a:t>do not transport them in a hopper bottom car.</a:t>
            </a:r>
          </a:p>
          <a:p>
            <a:r>
              <a:rPr lang="en-US" dirty="0"/>
              <a:t> Do not transport flammable liquids bearing a POISON label in</a:t>
            </a:r>
          </a:p>
          <a:p>
            <a:r>
              <a:rPr lang="en-US" dirty="0"/>
              <a:t>the same car with edible material intended for consumption by</a:t>
            </a:r>
          </a:p>
          <a:p>
            <a:r>
              <a:rPr lang="en-US" dirty="0"/>
              <a:t>humans or animals.</a:t>
            </a:r>
          </a:p>
        </p:txBody>
      </p:sp>
    </p:spTree>
    <p:extLst>
      <p:ext uri="{BB962C8B-B14F-4D97-AF65-F5344CB8AC3E}">
        <p14:creationId xmlns:p14="http://schemas.microsoft.com/office/powerpoint/2010/main" val="3598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8651</Words>
  <Application>Microsoft Office PowerPoint</Application>
  <PresentationFormat>On-screen Show (4:3)</PresentationFormat>
  <Paragraphs>926</Paragraphs>
  <Slides>147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2017-02-15T22:20:50Z</dcterms:created>
  <dcterms:modified xsi:type="dcterms:W3CDTF">2017-02-15T22:53:32Z</dcterms:modified>
</cp:coreProperties>
</file>