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2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2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8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6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2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1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5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1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3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1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B70C-5C77-40BE-BD05-32AB98BA81BF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7AE45-2424-4A12-9F6D-08266EBD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6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209550"/>
            <a:ext cx="7696200" cy="643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0514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5. EXAMINING AND OPENING TANK. The supervisor should know what product is</a:t>
            </a:r>
          </a:p>
          <a:p>
            <a:r>
              <a:rPr lang="en-US" dirty="0"/>
              <a:t>stored in the tank and the purpose of the cleaning operation. He should know the condition of</a:t>
            </a:r>
          </a:p>
          <a:p>
            <a:r>
              <a:rPr lang="en-US" dirty="0"/>
              <a:t>the tank, its state of repair, and the approximate amount of corrosion and sludge. History of the</a:t>
            </a:r>
          </a:p>
          <a:p>
            <a:r>
              <a:rPr lang="en-US" dirty="0"/>
              <a:t>tank should be determined, including type of products contained, date of last cleaning, and</a:t>
            </a:r>
          </a:p>
          <a:p>
            <a:r>
              <a:rPr lang="en-US" dirty="0"/>
              <a:t>nature of cleaning performed. Such information could have a bearing on the method and extent</a:t>
            </a:r>
          </a:p>
          <a:p>
            <a:r>
              <a:rPr lang="en-US" dirty="0"/>
              <a:t>of cleaning and affect the preparations for sludge removal and disposal. The supervisor should</a:t>
            </a:r>
          </a:p>
          <a:p>
            <a:r>
              <a:rPr lang="en-US" dirty="0"/>
              <a:t>insure that cleaning personnel isolate the tank as described below. When this is completed and</a:t>
            </a:r>
          </a:p>
          <a:p>
            <a:r>
              <a:rPr lang="en-US" dirty="0"/>
              <a:t>the sources of ignition have been removed, the tank may be opened. The men who open the</a:t>
            </a:r>
          </a:p>
          <a:p>
            <a:r>
              <a:rPr lang="en-US" dirty="0"/>
              <a:t>tank must avoid breathing the vapor.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Removing the Product. Before the tank is opened the product should be pumped or</a:t>
            </a:r>
          </a:p>
          <a:p>
            <a:r>
              <a:rPr lang="en-US" dirty="0"/>
              <a:t>drained off to the lowest possible level through the lowest tank connection. Pumping or draining</a:t>
            </a:r>
          </a:p>
          <a:p>
            <a:r>
              <a:rPr lang="en-US" dirty="0"/>
              <a:t>may be helped by adding water through the water drain off line for floatation of remaining</a:t>
            </a:r>
          </a:p>
          <a:p>
            <a:r>
              <a:rPr lang="en-US" dirty="0"/>
              <a:t>product provided no water is allowed to enter product lines. When all possible product has been</a:t>
            </a:r>
          </a:p>
          <a:p>
            <a:r>
              <a:rPr lang="en-US" dirty="0"/>
              <a:t>removed, all valves in the lines outside the firewall should be closed, caution tags attached, and</a:t>
            </a:r>
          </a:p>
          <a:p>
            <a:r>
              <a:rPr lang="en-US" dirty="0"/>
              <a:t>the water drawn off.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Blanking off the lines. Blanking off the lines, the final step, is done by closing all</a:t>
            </a:r>
          </a:p>
          <a:p>
            <a:r>
              <a:rPr lang="en-US" dirty="0"/>
              <a:t>valves nearest the tank, breaking the connections, and placing blinds in all lines. Blanking off</a:t>
            </a:r>
          </a:p>
          <a:p>
            <a:r>
              <a:rPr lang="en-US" dirty="0"/>
              <a:t>prevents vapors or product from entering into the operating area. The various items used for</a:t>
            </a:r>
          </a:p>
          <a:p>
            <a:r>
              <a:rPr lang="en-US" dirty="0"/>
              <a:t>blanking off a line are described below.</a:t>
            </a:r>
          </a:p>
          <a:p>
            <a:r>
              <a:rPr lang="en-US" dirty="0"/>
              <a:t>(1) Blind flange. The blind flange (blank end) is attached to a pipe after its</a:t>
            </a:r>
          </a:p>
          <a:p>
            <a:r>
              <a:rPr lang="en-US" dirty="0"/>
              <a:t>removal from a tank valve (A, fig. 2).</a:t>
            </a:r>
          </a:p>
          <a:p>
            <a:r>
              <a:rPr lang="en-US" dirty="0"/>
              <a:t>(2) Figure-8 blind. The figure-8 blind (8, fig. 2) is the simplest and most common</a:t>
            </a:r>
          </a:p>
          <a:p>
            <a:r>
              <a:rPr lang="en-US" dirty="0"/>
              <a:t>positive shutoff device. It consists of a disk section and a ring section jointed to resemble the</a:t>
            </a:r>
          </a:p>
          <a:p>
            <a:r>
              <a:rPr lang="en-US" dirty="0"/>
              <a:t>figure 8, as shown in the illustration. The operating condition of the pipeline is noted by</a:t>
            </a:r>
          </a:p>
          <a:p>
            <a:r>
              <a:rPr lang="en-US" dirty="0"/>
              <a:t>observing which section of the blind is exposed. Flanged sections of pipelines must be unbolted</a:t>
            </a:r>
          </a:p>
          <a:p>
            <a:r>
              <a:rPr lang="en-US" dirty="0"/>
              <a:t>in order to insert or reverse the figure-8 blind.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(3) Slip-joint blind. The slip-joint blind (C, fig. 2) is a device which is installed in</a:t>
            </a:r>
          </a:p>
          <a:p>
            <a:r>
              <a:rPr lang="en-US" dirty="0"/>
              <a:t>pipelines to permit easy insertion or reversal of the standard figure-8 blind without unbolting</a:t>
            </a:r>
          </a:p>
          <a:p>
            <a:r>
              <a:rPr lang="en-US" dirty="0"/>
              <a:t>pipeline flanges. The figure-8 blind, seated in an enclosed slot, is released or clamped by worm</a:t>
            </a:r>
          </a:p>
          <a:p>
            <a:r>
              <a:rPr lang="en-US" dirty="0"/>
              <a:t>and ring gears controlled by an upright </a:t>
            </a:r>
            <a:r>
              <a:rPr lang="en-US" dirty="0" err="1"/>
              <a:t>handwheel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71488"/>
            <a:ext cx="4981575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6. NEED FOR VAPOR TESTING AND VAPOR FREEING. The atmosphere of any tank</a:t>
            </a:r>
          </a:p>
          <a:p>
            <a:r>
              <a:rPr lang="en-US" dirty="0"/>
              <a:t>that has held petroleum products should be tested to determine whether it is safe for the</a:t>
            </a:r>
          </a:p>
          <a:p>
            <a:r>
              <a:rPr lang="en-US" dirty="0"/>
              <a:t>personnel doing the cleaning. The tank atmosphere should be tested for the presence of</a:t>
            </a:r>
          </a:p>
          <a:p>
            <a:r>
              <a:rPr lang="en-US" dirty="0"/>
              <a:t>concentrations of vapors and should be examined for oxygen deficiency. Vapor freeing a tank</a:t>
            </a:r>
          </a:p>
          <a:p>
            <a:r>
              <a:rPr lang="en-US" dirty="0"/>
              <a:t>is a hazardous operation, and the area should be vacated except when vapor testing is</a:t>
            </a:r>
          </a:p>
          <a:p>
            <a:r>
              <a:rPr lang="en-US" dirty="0"/>
              <a:t>necessary to check on the progress of vapor freeing.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33400"/>
            <a:ext cx="6172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a. Petroleum Vapor. Petroleum or hydrocarbon vapor is found in all tanks which have</a:t>
            </a:r>
          </a:p>
          <a:p>
            <a:r>
              <a:rPr lang="en-US" dirty="0"/>
              <a:t>product. The combustible range of any petroleum vapor is between 1 and 6 percent of any</a:t>
            </a:r>
          </a:p>
          <a:p>
            <a:r>
              <a:rPr lang="en-US" dirty="0"/>
              <a:t>given volume, as indicated by chemical test. The toxic limit is 500 parts per million, or</a:t>
            </a:r>
          </a:p>
          <a:p>
            <a:r>
              <a:rPr lang="en-US" dirty="0"/>
              <a:t>approximately 4 percent of the lower combustible limit. (See figure 3.) This concentration is</a:t>
            </a:r>
          </a:p>
          <a:p>
            <a:r>
              <a:rPr lang="en-US" dirty="0"/>
              <a:t>safe for 8-hour exposures without respiration equipment. Other significant percentages are</a:t>
            </a:r>
          </a:p>
          <a:p>
            <a:r>
              <a:rPr lang="en-US" dirty="0"/>
              <a:t>given in figure 3.</a:t>
            </a:r>
          </a:p>
          <a:p>
            <a:r>
              <a:rPr lang="en-US" dirty="0"/>
              <a:t>b. Tetra Ethyl Lead Vapor (TEL). Tetra Ethyl Lead vapor is present in all tanks used</a:t>
            </a:r>
          </a:p>
          <a:p>
            <a:r>
              <a:rPr lang="en-US" dirty="0"/>
              <a:t>to store leaded gasoline. The toxic effect of this vapor exceeds that of petroleum vapor and is</a:t>
            </a:r>
          </a:p>
          <a:p>
            <a:r>
              <a:rPr lang="en-US" dirty="0"/>
              <a:t>also cumulative. Ventilating and vapor freeing tanks used for leaded gasoline is not enough for</a:t>
            </a:r>
          </a:p>
          <a:p>
            <a:r>
              <a:rPr lang="en-US" dirty="0"/>
              <a:t>the safety of personnel. These tanks are considered unsafe without respiration equipment until</a:t>
            </a:r>
          </a:p>
          <a:p>
            <a:r>
              <a:rPr lang="en-US" dirty="0"/>
              <a:t>they are cleaned of all sludge, sediment, rust, scale, and dust, down to bare metal.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64229" y="381000"/>
            <a:ext cx="6705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c. Hydrogen Sulfide. Hydrogen sulfide is rarely found in finished products but may be</a:t>
            </a:r>
          </a:p>
          <a:p>
            <a:r>
              <a:rPr lang="en-US" dirty="0"/>
              <a:t>expected in tanks which have held crude products with a high sulfur content. Hydrogen sulfide</a:t>
            </a:r>
          </a:p>
          <a:p>
            <a:r>
              <a:rPr lang="en-US" dirty="0"/>
              <a:t>is present if moistened lead acetate paper turns black. Concentrations of hydrogen sulfide</a:t>
            </a:r>
          </a:p>
          <a:p>
            <a:r>
              <a:rPr lang="en-US" dirty="0"/>
              <a:t>vapor are measured by the hydrogen sulfide detector. Its combustible range is between 4.3 and</a:t>
            </a:r>
          </a:p>
          <a:p>
            <a:r>
              <a:rPr lang="en-US" dirty="0"/>
              <a:t>46.0 percent by volume. The toxic limit is only 20 parts per million, far below that of petroleum</a:t>
            </a:r>
          </a:p>
          <a:p>
            <a:r>
              <a:rPr lang="en-US" dirty="0"/>
              <a:t>vapor (a above), and therefore hydrogen sulfide vapor is much more hazardous. The toxic</a:t>
            </a:r>
          </a:p>
          <a:p>
            <a:r>
              <a:rPr lang="en-US" dirty="0"/>
              <a:t>effect of hydrogen sulfide is not cumulative as is TEL vapor.</a:t>
            </a:r>
          </a:p>
          <a:p>
            <a:r>
              <a:rPr lang="en-US" dirty="0"/>
              <a:t>d. Oxygen Deficiency. Because of oxidation, the atmosphere of an inactive tank may</a:t>
            </a:r>
          </a:p>
          <a:p>
            <a:r>
              <a:rPr lang="en-US" dirty="0"/>
              <a:t>be deficient in oxygen even though the tank is empty and clean. Personnel should not enter</a:t>
            </a:r>
          </a:p>
          <a:p>
            <a:r>
              <a:rPr lang="en-US" dirty="0"/>
              <a:t>such tanks without fresh-air respiration equipment or until the tanks have been properly</a:t>
            </a:r>
          </a:p>
          <a:p>
            <a:r>
              <a:rPr lang="en-US" dirty="0"/>
              <a:t>ventilated.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57200"/>
            <a:ext cx="4981575" cy="614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8847"/>
            <a:ext cx="6400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7. PROCEDURES FOR VAPOR TESTING. Gasoline and other petroleum product</a:t>
            </a:r>
          </a:p>
          <a:p>
            <a:r>
              <a:rPr lang="en-US" dirty="0"/>
              <a:t>vapors except JP-4, which is always potentially dangerous, may be too rich to burn when mixed</a:t>
            </a:r>
          </a:p>
          <a:p>
            <a:r>
              <a:rPr lang="en-US" dirty="0"/>
              <a:t>with air. However, as the amount of vapor in the tank decreases to the range of 1 to 6 percent</a:t>
            </a:r>
          </a:p>
          <a:p>
            <a:r>
              <a:rPr lang="en-US" dirty="0"/>
              <a:t>vapor by volume, the vapor enters the flammable range. Safety requires a continuing</a:t>
            </a:r>
          </a:p>
          <a:p>
            <a:r>
              <a:rPr lang="en-US" dirty="0"/>
              <a:t>knowledge of conditions within the tank vapor space at all times. Frequent tests should be</a:t>
            </a:r>
          </a:p>
          <a:p>
            <a:r>
              <a:rPr lang="en-US" dirty="0"/>
              <a:t>made during ventilation or vapor freeing, and during subsequent cleaning. Original</a:t>
            </a:r>
          </a:p>
          <a:p>
            <a:r>
              <a:rPr lang="en-US" dirty="0"/>
              <a:t>concentration of vapor and rate of ventilation govern the frequency of tests. Generally, a tank is</a:t>
            </a:r>
          </a:p>
          <a:p>
            <a:r>
              <a:rPr lang="en-US" dirty="0"/>
              <a:t>considered to be vapor free if its atmosphere is free enough of petroleum vapor to be neither</a:t>
            </a:r>
          </a:p>
          <a:p>
            <a:r>
              <a:rPr lang="en-US" dirty="0"/>
              <a:t>toxic nor combustible, and personnel can work within the tank without fresh-air respiration</a:t>
            </a:r>
          </a:p>
          <a:p>
            <a:r>
              <a:rPr lang="en-US" dirty="0"/>
              <a:t>equipment. These conditions do not apply, however, to tanks which contain TEL vapor or</a:t>
            </a:r>
          </a:p>
          <a:p>
            <a:r>
              <a:rPr lang="en-US" dirty="0"/>
              <a:t>hydrogen sulfide.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4600" y="457200"/>
            <a:ext cx="5867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LESSON TEXT</a:t>
            </a:r>
          </a:p>
          <a:p>
            <a:r>
              <a:rPr lang="en-US" dirty="0"/>
              <a:t>CLEANING AND MAINTAINING STORAGE TANKS</a:t>
            </a:r>
          </a:p>
          <a:p>
            <a:r>
              <a:rPr lang="en-US" dirty="0"/>
              <a:t>1. PURPOSE OF CLEANING. Many types of bulk petroleum storage tanks are found in</a:t>
            </a:r>
          </a:p>
          <a:p>
            <a:r>
              <a:rPr lang="en-US" dirty="0"/>
              <a:t>military petroleum storage terminals. Cleaning this type of equipment is the responsibility of the</a:t>
            </a:r>
          </a:p>
          <a:p>
            <a:r>
              <a:rPr lang="en-US" dirty="0"/>
              <a:t>using organization or unit. There are many hazards involved in tank cleaning and repair, and</a:t>
            </a:r>
          </a:p>
          <a:p>
            <a:r>
              <a:rPr lang="en-US" dirty="0"/>
              <a:t>great care should be used before, during, and after the cleaning to avoid injury to personnel. It</a:t>
            </a:r>
          </a:p>
          <a:p>
            <a:r>
              <a:rPr lang="en-US" dirty="0"/>
              <a:t>may be necessary to vapor free or clean storage tanks for three principal reasons: inspection,</a:t>
            </a:r>
          </a:p>
          <a:p>
            <a:r>
              <a:rPr lang="en-US" dirty="0"/>
              <a:t>maintenance, and repair of equipment; removal of sediment, sludge, and corrosion from</a:t>
            </a:r>
          </a:p>
          <a:p>
            <a:r>
              <a:rPr lang="en-US" dirty="0"/>
              <a:t>equipment; and change of the type of product to be stored. A change of the type of product</a:t>
            </a:r>
          </a:p>
          <a:p>
            <a:r>
              <a:rPr lang="en-US" dirty="0"/>
              <a:t>may require tank cleaning because the presence of another petroleum product may</a:t>
            </a:r>
          </a:p>
          <a:p>
            <a:r>
              <a:rPr lang="en-US" dirty="0"/>
              <a:t>contaminate the product to be stored.</a:t>
            </a:r>
          </a:p>
        </p:txBody>
      </p:sp>
    </p:spTree>
    <p:extLst>
      <p:ext uri="{BB962C8B-B14F-4D97-AF65-F5344CB8AC3E}">
        <p14:creationId xmlns:p14="http://schemas.microsoft.com/office/powerpoint/2010/main" val="3902856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Equipment. Instruments for detecting and measuring petroleum vapor</a:t>
            </a:r>
          </a:p>
          <a:p>
            <a:r>
              <a:rPr lang="en-US" dirty="0"/>
              <a:t>concentration are required for tank cleaning operations. These instruments are designated as</a:t>
            </a:r>
          </a:p>
          <a:p>
            <a:r>
              <a:rPr lang="en-US" dirty="0"/>
              <a:t>vapor indicators, combustible-gas indicators, or </a:t>
            </a:r>
            <a:r>
              <a:rPr lang="en-US" dirty="0" err="1"/>
              <a:t>explosimeters</a:t>
            </a:r>
            <a:r>
              <a:rPr lang="en-US" dirty="0"/>
              <a:t> (fig. 4) and most of them operate</a:t>
            </a:r>
          </a:p>
          <a:p>
            <a:r>
              <a:rPr lang="en-US" dirty="0"/>
              <a:t>by the same principle. Hydrogen sulfide detectors (fig. 5) are used to measure concentrations</a:t>
            </a:r>
          </a:p>
          <a:p>
            <a:r>
              <a:rPr lang="en-US" dirty="0"/>
              <a:t>of hydrogen sulfide vapor.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37707" y="1447800"/>
            <a:ext cx="6781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b. Operations. The items of equipment mentioned above operate as follows.</a:t>
            </a:r>
          </a:p>
          <a:p>
            <a:r>
              <a:rPr lang="en-US" sz="1200" dirty="0"/>
              <a:t>(1) </a:t>
            </a:r>
            <a:r>
              <a:rPr lang="en-US" sz="1200" dirty="0" err="1"/>
              <a:t>Explosimeter</a:t>
            </a:r>
            <a:r>
              <a:rPr lang="en-US" sz="1200" dirty="0"/>
              <a:t>. A sample tank vapor is drawn into the instrument through the</a:t>
            </a:r>
          </a:p>
          <a:p>
            <a:r>
              <a:rPr lang="en-US" sz="1200" dirty="0"/>
              <a:t>sampling line by means of a rubber aspirator bulb. The sample is drawn through an analyzer</a:t>
            </a:r>
          </a:p>
          <a:p>
            <a:r>
              <a:rPr lang="en-US" sz="1200" dirty="0"/>
              <a:t>unit where it comes in contact with a heated platinum filament, on the detector filament. The</a:t>
            </a:r>
          </a:p>
          <a:p>
            <a:r>
              <a:rPr lang="en-US" sz="1200" dirty="0"/>
              <a:t>surface of this filament is catalytically heated to burn the vapor on contact. This small flame is</a:t>
            </a:r>
          </a:p>
          <a:p>
            <a:r>
              <a:rPr lang="en-US" sz="1200" dirty="0"/>
              <a:t>protected by a flame arrester which prevents ignition of the tank atmosphere. The burning of</a:t>
            </a:r>
          </a:p>
          <a:p>
            <a:r>
              <a:rPr lang="en-US" sz="1200" dirty="0"/>
              <a:t>the vapor sample causes an increase in the temperature of the filament unit and a</a:t>
            </a:r>
          </a:p>
          <a:p>
            <a:r>
              <a:rPr lang="en-US" sz="1200" dirty="0"/>
              <a:t>corresponding increase in its electrical resistance. The greater the concentration of vapor, the</a:t>
            </a:r>
          </a:p>
          <a:p>
            <a:r>
              <a:rPr lang="en-US" sz="1200" dirty="0"/>
              <a:t>greater will be the proportional increase in resistance. The change in resistance affects the</a:t>
            </a:r>
          </a:p>
          <a:p>
            <a:r>
              <a:rPr lang="en-US" sz="1200" dirty="0"/>
              <a:t>small current that flows from a dry-cell battery, and this is indicated by a galvanometer needle.</a:t>
            </a:r>
          </a:p>
          <a:p>
            <a:r>
              <a:rPr lang="en-US" sz="1200" dirty="0"/>
              <a:t>Calibration of the instrument is such that the needle deflection is proportional to the</a:t>
            </a:r>
          </a:p>
          <a:p>
            <a:r>
              <a:rPr lang="en-US" sz="1200" dirty="0"/>
              <a:t>concentration of vapor. The dial of the </a:t>
            </a:r>
            <a:r>
              <a:rPr lang="en-US" sz="1200" dirty="0" err="1"/>
              <a:t>explosimeter</a:t>
            </a:r>
            <a:r>
              <a:rPr lang="en-US" sz="1200" dirty="0"/>
              <a:t> indicates directly the vapor concentration</a:t>
            </a:r>
          </a:p>
          <a:p>
            <a:r>
              <a:rPr lang="en-US" sz="1200" dirty="0"/>
              <a:t>as a percentage of the lower combustible limit but does not indicate percentage by volume. The</a:t>
            </a:r>
          </a:p>
          <a:p>
            <a:r>
              <a:rPr lang="en-US" sz="1200" dirty="0"/>
              <a:t>lower combustible limit is 1 percent by volume. A reading of 100 percent on the </a:t>
            </a:r>
            <a:r>
              <a:rPr lang="en-US" sz="1200" dirty="0" err="1"/>
              <a:t>explosimeter</a:t>
            </a:r>
            <a:endParaRPr lang="en-US" sz="1200" dirty="0"/>
          </a:p>
          <a:p>
            <a:r>
              <a:rPr lang="en-US" sz="1200" dirty="0"/>
              <a:t>means that the tank atmosphere is 100 percent explosive, or that a vapor concentration of at</a:t>
            </a:r>
          </a:p>
          <a:p>
            <a:r>
              <a:rPr lang="en-US" sz="1200" dirty="0"/>
              <a:t>least 1 percent by volume is present.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700087"/>
            <a:ext cx="4981575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28637"/>
            <a:ext cx="4981575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Hydrogen sulfide detector. A hydrogen sulfide detector measures</a:t>
            </a:r>
          </a:p>
          <a:p>
            <a:r>
              <a:rPr lang="en-US" dirty="0"/>
              <a:t>concentrations of hydrogen sulfide vapor. A sample is drawn into the tube of the detector by</a:t>
            </a:r>
          </a:p>
          <a:p>
            <a:r>
              <a:rPr lang="en-US" dirty="0"/>
              <a:t>means of the aspirator bulb, and the reading is shown on the scale in percent by volume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05050" y="152400"/>
            <a:ext cx="57912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c. Frequency. While the tank is being ventilated, vapor concentration should be</a:t>
            </a:r>
          </a:p>
          <a:p>
            <a:r>
              <a:rPr lang="en-US" sz="1400" dirty="0"/>
              <a:t>tested frequently where the vapor is leaving the tank (fig. 6). Ventilating and testing should</a:t>
            </a:r>
          </a:p>
          <a:p>
            <a:r>
              <a:rPr lang="en-US" sz="1400" dirty="0"/>
              <a:t>continue until readings on the instrument show no more than 14 percent of the lower</a:t>
            </a:r>
          </a:p>
          <a:p>
            <a:r>
              <a:rPr lang="en-US" sz="1400" dirty="0"/>
              <a:t>combustible limit where the vapor is leaving the tank. If the tank has contained lead, the tester</a:t>
            </a:r>
          </a:p>
          <a:p>
            <a:r>
              <a:rPr lang="en-US" sz="1400" dirty="0"/>
              <a:t>enters the tank with respirator equipment. Readings should be taken at a level of about 1 foot</a:t>
            </a:r>
          </a:p>
          <a:p>
            <a:r>
              <a:rPr lang="en-US" sz="1400" dirty="0"/>
              <a:t>above the sludge. If the tank is being vapor freed by forced ventilation, the ventilator should be</a:t>
            </a:r>
          </a:p>
          <a:p>
            <a:r>
              <a:rPr lang="en-US" sz="1400" dirty="0"/>
              <a:t>turned off while testing to get a true sampling of the air. The interior of the tank is considered</a:t>
            </a:r>
          </a:p>
          <a:p>
            <a:r>
              <a:rPr lang="en-US" sz="1400" dirty="0"/>
              <a:t>safe when a maximum reading is 4 percent of the lower combustible limit. This reading</a:t>
            </a:r>
          </a:p>
          <a:p>
            <a:r>
              <a:rPr lang="en-US" sz="1400" dirty="0"/>
              <a:t>indicates the air is suitable for breathing without respiration equipment and is well below the</a:t>
            </a:r>
          </a:p>
          <a:p>
            <a:r>
              <a:rPr lang="en-US" sz="1400" dirty="0"/>
              <a:t>combustible limit. After the tank has been found to be vapor free and cleaning operations can</a:t>
            </a:r>
          </a:p>
          <a:p>
            <a:r>
              <a:rPr lang="en-US" sz="1400" dirty="0"/>
              <a:t>begin, periodic testing is continued.. Cleaning operations may generate additional vapors.</a:t>
            </a:r>
          </a:p>
          <a:p>
            <a:r>
              <a:rPr lang="en-US" sz="1400" dirty="0"/>
              <a:t>Although a reading of 4 percent is considered safe for an 8-hour exposure and higher readings</a:t>
            </a:r>
          </a:p>
          <a:p>
            <a:r>
              <a:rPr lang="en-US" sz="1400" dirty="0"/>
              <a:t>safe for very short periods, a reading in excess of 14 percent is not safe for any exposure.</a:t>
            </a:r>
          </a:p>
          <a:p>
            <a:r>
              <a:rPr lang="en-US" sz="1400" dirty="0"/>
              <a:t>Cleaning personnel must leave the tank or wear respiration equipment if the </a:t>
            </a:r>
            <a:r>
              <a:rPr lang="en-US" sz="1400" dirty="0" err="1"/>
              <a:t>explosimeter</a:t>
            </a:r>
            <a:endParaRPr lang="en-US" sz="1400" dirty="0"/>
          </a:p>
          <a:p>
            <a:r>
              <a:rPr lang="en-US" sz="1400" dirty="0"/>
              <a:t>reading indicates concentration of 14 percent of more.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8. METHODS OF VAPOR FREEING. Large storage tanks can be vapor freed by natural</a:t>
            </a:r>
          </a:p>
          <a:p>
            <a:r>
              <a:rPr lang="en-US" dirty="0"/>
              <a:t>ventilation or forced ventilation. They may also be vapor freed by water displacement if an</a:t>
            </a:r>
          </a:p>
          <a:p>
            <a:r>
              <a:rPr lang="en-US" dirty="0"/>
              <a:t>unlimited supply of sea water is available. Tanks to be vapor freed by natural ventilation or</a:t>
            </a:r>
          </a:p>
          <a:p>
            <a:r>
              <a:rPr lang="en-US" dirty="0"/>
              <a:t>forced ventilation must be opened at top and bottom, in that order. Personnel who open tanks</a:t>
            </a:r>
          </a:p>
          <a:p>
            <a:r>
              <a:rPr lang="en-US" dirty="0"/>
              <a:t>should face away from the wind and avoid breathing vapors.</a:t>
            </a:r>
          </a:p>
          <a:p>
            <a:r>
              <a:rPr lang="en-US" dirty="0"/>
              <a:t>a. Natural Ventilation. Natural ventilation is the simplest but slowest method of vapor</a:t>
            </a:r>
          </a:p>
          <a:p>
            <a:r>
              <a:rPr lang="en-US" dirty="0"/>
              <a:t>freeing. When this method is used alone, further operations should be stopped until tests</a:t>
            </a:r>
          </a:p>
          <a:p>
            <a:r>
              <a:rPr lang="en-US" dirty="0"/>
              <a:t>indicate that a safe concentration of vapor has been reached.</a:t>
            </a:r>
          </a:p>
          <a:p>
            <a:r>
              <a:rPr lang="en-US" dirty="0"/>
              <a:t>b. Forced Ventilation. Forced ventilation is a faster way to vapor free a tank, and this</a:t>
            </a:r>
          </a:p>
          <a:p>
            <a:r>
              <a:rPr lang="en-US" dirty="0"/>
              <a:t>may be done by either of the methods described below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Blowers. Blowers or fans produce a forced draft which can be applied to the</a:t>
            </a:r>
          </a:p>
          <a:p>
            <a:r>
              <a:rPr lang="en-US" dirty="0"/>
              <a:t>bottom tank opening by means of canvas ducts. An electric motor, a gasoline engine, or a</a:t>
            </a:r>
          </a:p>
          <a:p>
            <a:r>
              <a:rPr lang="en-US" dirty="0"/>
              <a:t>steam turbine may be used as the source of power to drive a blower. When using an electric</a:t>
            </a:r>
          </a:p>
          <a:p>
            <a:r>
              <a:rPr lang="en-US" dirty="0"/>
              <a:t>motor (unless </a:t>
            </a:r>
            <a:r>
              <a:rPr lang="en-US" dirty="0" err="1"/>
              <a:t>explosionproof</a:t>
            </a:r>
            <a:r>
              <a:rPr lang="en-US" dirty="0"/>
              <a:t>) or gasoline engine, the blower must be set up upwind of the tank.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87779"/>
            <a:ext cx="4981575" cy="643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Ejectors. Ejectors or air movers (sometimes called </a:t>
            </a:r>
            <a:r>
              <a:rPr lang="en-US" dirty="0" err="1"/>
              <a:t>eductors</a:t>
            </a:r>
            <a:r>
              <a:rPr lang="en-US" dirty="0"/>
              <a:t> or exhausters)</a:t>
            </a:r>
          </a:p>
          <a:p>
            <a:r>
              <a:rPr lang="en-US" dirty="0"/>
              <a:t>are powered by steam or compressed air. They are applied to the top opening, where tank</a:t>
            </a:r>
          </a:p>
          <a:p>
            <a:r>
              <a:rPr lang="en-US" dirty="0"/>
              <a:t>vapors are drawn out by suction (fig. 7). When ejectors are used for vapor freeing, the work of</a:t>
            </a:r>
          </a:p>
          <a:p>
            <a:r>
              <a:rPr lang="en-US" dirty="0"/>
              <a:t>sludge removal can continue uninterrupted.</a:t>
            </a:r>
          </a:p>
          <a:p>
            <a:r>
              <a:rPr lang="en-US" dirty="0"/>
              <a:t>9. SAFETY PRECAUTIONS. Tank cleaning requires close supervision to assure a</a:t>
            </a:r>
          </a:p>
          <a:p>
            <a:r>
              <a:rPr lang="en-US" dirty="0"/>
              <a:t>reasonable degree of safety. In addition to fire and health hazards, many other hazards, mostly</a:t>
            </a:r>
          </a:p>
          <a:p>
            <a:r>
              <a:rPr lang="en-US" dirty="0"/>
              <a:t>physical, are also encountered in cleaning operations. Various physical hazards and applicable</a:t>
            </a:r>
          </a:p>
          <a:p>
            <a:r>
              <a:rPr lang="en-US" dirty="0"/>
              <a:t>precautions are presented below.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90800" y="685800"/>
            <a:ext cx="5638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2. PREPARATION FOR CLEANING. Preparations for the cleaning operations depend on</a:t>
            </a:r>
          </a:p>
          <a:p>
            <a:r>
              <a:rPr lang="en-US" dirty="0"/>
              <a:t>the construction of the tank and the amount of sludge to be removed. Bolted steel tanks used</a:t>
            </a:r>
          </a:p>
          <a:p>
            <a:r>
              <a:rPr lang="en-US" dirty="0"/>
              <a:t>by the military are provided with floor-level cleanout doors. A lined sump... should be prepared</a:t>
            </a:r>
          </a:p>
          <a:p>
            <a:r>
              <a:rPr lang="en-US" dirty="0"/>
              <a:t>near the cleanout door to receive the flow of sludge and water when this type of tank is cleaned.</a:t>
            </a:r>
          </a:p>
          <a:p>
            <a:r>
              <a:rPr lang="en-US" dirty="0"/>
              <a:t>Large permanently installed riveted or welded tanks are provided with manholes. The amount</a:t>
            </a:r>
          </a:p>
          <a:p>
            <a:r>
              <a:rPr lang="en-US" dirty="0"/>
              <a:t>of sludge in the tank should be estimated then plans made for its disposal. A disposal area</a:t>
            </a:r>
          </a:p>
          <a:p>
            <a:r>
              <a:rPr lang="en-US" dirty="0"/>
              <a:t>must be designated by competent authority; if (in wartime only) the sludge is to be buried, a pit</a:t>
            </a:r>
          </a:p>
          <a:p>
            <a:r>
              <a:rPr lang="en-US" dirty="0"/>
              <a:t>or pits should be dug before removing sludge from the tank. If it is necessary to transport the</a:t>
            </a:r>
          </a:p>
          <a:p>
            <a:r>
              <a:rPr lang="en-US" dirty="0"/>
              <a:t>sludge to a designated disposal area, suitable vehicles should be available. Prior to beginning</a:t>
            </a:r>
          </a:p>
          <a:p>
            <a:r>
              <a:rPr lang="en-US" dirty="0"/>
              <a:t>any cleaning operations, you must coordinate with the local environmental engineer to obtain a</a:t>
            </a:r>
          </a:p>
          <a:p>
            <a:r>
              <a:rPr lang="en-US" dirty="0"/>
              <a:t>safety permit.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Ladders and stairways should be secure.</a:t>
            </a:r>
          </a:p>
          <a:p>
            <a:r>
              <a:rPr lang="en-US" dirty="0"/>
              <a:t>b. Where roof plates have become thin, planks should be used to distribute the</a:t>
            </a:r>
          </a:p>
          <a:p>
            <a:r>
              <a:rPr lang="en-US" dirty="0"/>
              <a:t>weight.</a:t>
            </a:r>
          </a:p>
          <a:p>
            <a:r>
              <a:rPr lang="en-US" dirty="0"/>
              <a:t>c. Line blanks should be strong enough to withstand pressures put on them.</a:t>
            </a:r>
          </a:p>
          <a:p>
            <a:r>
              <a:rPr lang="en-US" dirty="0"/>
              <a:t>d. After a tank has been vapor freed, there should be no loose members or fixtures</a:t>
            </a:r>
          </a:p>
          <a:p>
            <a:r>
              <a:rPr lang="en-US" dirty="0"/>
              <a:t>that could be knocked down during cleaning operations.</a:t>
            </a:r>
          </a:p>
          <a:p>
            <a:r>
              <a:rPr lang="en-US" dirty="0"/>
              <a:t>e. Personnel should use care in moving about with hose and lifeline. Tank floors are</a:t>
            </a:r>
          </a:p>
          <a:p>
            <a:r>
              <a:rPr lang="en-US" dirty="0"/>
              <a:t>very slippery. To avoid slipping or tripping, men should step over pipe and fittings and not on</a:t>
            </a:r>
          </a:p>
          <a:p>
            <a:r>
              <a:rPr lang="en-US" dirty="0"/>
              <a:t>them.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f. Swing lines should be lowered when men are working in the tank to avoid</a:t>
            </a:r>
          </a:p>
          <a:p>
            <a:r>
              <a:rPr lang="en-US" dirty="0"/>
              <a:t>accidental release of the lines.</a:t>
            </a:r>
          </a:p>
          <a:p>
            <a:r>
              <a:rPr lang="en-US" dirty="0"/>
              <a:t>g. Tools should be handled carefully and used only for their intended purposes.</a:t>
            </a:r>
          </a:p>
          <a:p>
            <a:r>
              <a:rPr lang="en-US" dirty="0"/>
              <a:t>h. Care should be used in walking on tank roofs, scaffolding, stairways, or on ladders,</a:t>
            </a:r>
          </a:p>
          <a:p>
            <a:r>
              <a:rPr lang="en-US" dirty="0"/>
              <a:t>particularly when icy conditions exist.</a:t>
            </a:r>
          </a:p>
          <a:p>
            <a:r>
              <a:rPr lang="en-US" dirty="0" err="1"/>
              <a:t>i</a:t>
            </a:r>
            <a:r>
              <a:rPr lang="en-US" dirty="0"/>
              <a:t>. Before a tank is entered, it should be properly lighted. </a:t>
            </a:r>
            <a:r>
              <a:rPr lang="en-US" dirty="0" err="1"/>
              <a:t>Explosionproof</a:t>
            </a:r>
            <a:r>
              <a:rPr lang="en-US" dirty="0"/>
              <a:t> lamps should</a:t>
            </a:r>
          </a:p>
          <a:p>
            <a:r>
              <a:rPr lang="en-US" dirty="0"/>
              <a:t>be used, and the portable cords used with the lamps and electrically operated tools should be</a:t>
            </a:r>
          </a:p>
          <a:p>
            <a:r>
              <a:rPr lang="en-US" dirty="0"/>
              <a:t>connected to a grounded third wire. Fixtures and wiring used in the presence of vapor should</a:t>
            </a:r>
          </a:p>
          <a:p>
            <a:r>
              <a:rPr lang="en-US" dirty="0"/>
              <a:t>be examined for broken conductors or frayed insulation.</a:t>
            </a:r>
          </a:p>
          <a:p>
            <a:r>
              <a:rPr lang="en-US" dirty="0"/>
              <a:t>j. When men are inside a tank completing the cleaning process, a man should be</a:t>
            </a:r>
          </a:p>
          <a:p>
            <a:r>
              <a:rPr lang="en-US" dirty="0"/>
              <a:t>available outside the tank to assist them in an emergency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4800"/>
            <a:ext cx="49815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05050" y="533400"/>
            <a:ext cx="6096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10. SAFETY EQUIPMENT. Each person on the cleaning team should be given</a:t>
            </a:r>
          </a:p>
          <a:p>
            <a:r>
              <a:rPr lang="en-US" dirty="0"/>
              <a:t>adequate protective clothing and equipment to provide maximum protection for their health and</a:t>
            </a:r>
          </a:p>
          <a:p>
            <a:r>
              <a:rPr lang="en-US" dirty="0"/>
              <a:t>safety.</a:t>
            </a:r>
          </a:p>
          <a:p>
            <a:r>
              <a:rPr lang="en-US" dirty="0"/>
              <a:t>a. Safety Equipment Set. The safety equipment set (fig. 8) is a standard item that is</a:t>
            </a:r>
          </a:p>
          <a:p>
            <a:r>
              <a:rPr lang="en-US" dirty="0"/>
              <a:t>provided for the safe cleaning of tanks. The set consists of two fresh-air respirators, one </a:t>
            </a:r>
            <a:r>
              <a:rPr lang="en-US" dirty="0" err="1"/>
              <a:t>handoperated</a:t>
            </a:r>
            <a:endParaRPr lang="en-US" dirty="0"/>
          </a:p>
          <a:p>
            <a:r>
              <a:rPr lang="en-US" dirty="0"/>
              <a:t>centrifugal blower, necessary </a:t>
            </a:r>
            <a:r>
              <a:rPr lang="en-US" dirty="0" err="1"/>
              <a:t>airhose</a:t>
            </a:r>
            <a:r>
              <a:rPr lang="en-US" dirty="0"/>
              <a:t>, two leather harnesses, two lifelines, one</a:t>
            </a:r>
          </a:p>
          <a:p>
            <a:r>
              <a:rPr lang="en-US" dirty="0" err="1"/>
              <a:t>explosimeter</a:t>
            </a:r>
            <a:r>
              <a:rPr lang="en-US" dirty="0"/>
              <a:t> with accessories and instructions, two pairs of rubber boots, and two pairs of</a:t>
            </a:r>
          </a:p>
          <a:p>
            <a:r>
              <a:rPr lang="en-US" dirty="0"/>
              <a:t>rubber gloves. A chest is provided with the set for ease of carrying and for safe storage of the</a:t>
            </a:r>
          </a:p>
          <a:p>
            <a:r>
              <a:rPr lang="en-US" dirty="0"/>
              <a:t>equipment. The blower is permanently mounted in the chest for convenience of operation. A</a:t>
            </a:r>
          </a:p>
          <a:p>
            <a:r>
              <a:rPr lang="en-US" dirty="0"/>
              <a:t>removable blower handle permits closing the chest lid, through which the blower is operated. A</a:t>
            </a:r>
          </a:p>
          <a:p>
            <a:r>
              <a:rPr lang="en-US" dirty="0"/>
              <a:t>cutout in one end of the chest provides space for the two air lines.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Respiration Equipment. The fresh-air respirator, which is used with a blower, is the</a:t>
            </a:r>
          </a:p>
          <a:p>
            <a:r>
              <a:rPr lang="en-US" dirty="0"/>
              <a:t>only equipment recommended for use inside of tanks which have not been vapor freed, in tanks</a:t>
            </a:r>
          </a:p>
          <a:p>
            <a:r>
              <a:rPr lang="en-US" dirty="0"/>
              <a:t>which contain TEL vapor or hydrogen sulfide, or in active tanks which have not been ventilated.</a:t>
            </a:r>
          </a:p>
          <a:p>
            <a:r>
              <a:rPr lang="en-US" dirty="0"/>
              <a:t>The fresh-air respirator provides an independent supply of fresh air delivered to the </a:t>
            </a:r>
            <a:r>
              <a:rPr lang="en-US" dirty="0" err="1"/>
              <a:t>facepiece</a:t>
            </a:r>
            <a:endParaRPr lang="en-US" dirty="0"/>
          </a:p>
          <a:p>
            <a:r>
              <a:rPr lang="en-US" dirty="0"/>
              <a:t>under positive pressure. The testing and use of respiration equipment must be supervised</a:t>
            </a:r>
          </a:p>
          <a:p>
            <a:r>
              <a:rPr lang="en-US" dirty="0"/>
              <a:t>closely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Inspecting and testing. Respiration equipment must be tested frequently. It</a:t>
            </a:r>
          </a:p>
          <a:p>
            <a:r>
              <a:rPr lang="en-US" dirty="0"/>
              <a:t>must always be inspected before use and before being stored. If repairs are needed, they</a:t>
            </a:r>
          </a:p>
          <a:p>
            <a:r>
              <a:rPr lang="en-US" dirty="0"/>
              <a:t>should be made immediately. In case of an emergency, a man's life could depend upon the</a:t>
            </a:r>
          </a:p>
          <a:p>
            <a:r>
              <a:rPr lang="en-US" dirty="0"/>
              <a:t>availability of spare equipment. To test the respirator for leaks, the user puts on the equipment.</a:t>
            </a:r>
          </a:p>
          <a:p>
            <a:r>
              <a:rPr lang="en-US" dirty="0"/>
              <a:t>Chewing material in the mouth should be forbidden. With respirator in position and straps</a:t>
            </a:r>
          </a:p>
          <a:p>
            <a:r>
              <a:rPr lang="en-US" dirty="0"/>
              <a:t>adjusted, the end of the connecting tube should be closed with the palm of the hand or by</a:t>
            </a:r>
          </a:p>
          <a:p>
            <a:r>
              <a:rPr lang="en-US" dirty="0"/>
              <a:t>pinching the tube. If the </a:t>
            </a:r>
            <a:r>
              <a:rPr lang="en-US" dirty="0" err="1"/>
              <a:t>facepiece</a:t>
            </a:r>
            <a:r>
              <a:rPr lang="en-US" dirty="0"/>
              <a:t> collapses, there are no leaks and the fit is satisfactory.</a:t>
            </a:r>
          </a:p>
          <a:p>
            <a:r>
              <a:rPr lang="en-US" dirty="0"/>
              <a:t>Connections on the air hose should be examined for tightness. Gaskets supplied with the set</a:t>
            </a:r>
          </a:p>
          <a:p>
            <a:r>
              <a:rPr lang="en-US" dirty="0"/>
              <a:t>should be used.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Using. Some precautions are necessary in using this equipment. Several of</a:t>
            </a:r>
          </a:p>
          <a:p>
            <a:r>
              <a:rPr lang="en-US" dirty="0"/>
              <a:t>these are as follows:</a:t>
            </a:r>
          </a:p>
          <a:p>
            <a:r>
              <a:rPr lang="en-US" dirty="0"/>
              <a:t>(a) The blower should be set up to face the wind to insure that fresh air is</a:t>
            </a:r>
          </a:p>
          <a:p>
            <a:r>
              <a:rPr lang="en-US" dirty="0"/>
              <a:t>delivered to the respirators.</a:t>
            </a:r>
          </a:p>
          <a:p>
            <a:r>
              <a:rPr lang="en-US" dirty="0"/>
              <a:t>(b) The blower must be attended constantly.</a:t>
            </a:r>
          </a:p>
          <a:p>
            <a:r>
              <a:rPr lang="en-US" dirty="0"/>
              <a:t>(c) When a man enters the tank, someone must tend his lines and keep him</a:t>
            </a:r>
          </a:p>
          <a:p>
            <a:r>
              <a:rPr lang="en-US" dirty="0"/>
              <a:t>under constant observation. The person tending the lines must be properly equipped to enter</a:t>
            </a:r>
          </a:p>
          <a:p>
            <a:r>
              <a:rPr lang="en-US" dirty="0"/>
              <a:t>the tank for immediate rescue work.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42937"/>
            <a:ext cx="4981575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(d) Hoses should be lifted over the edge of the manhole and not permitted to</a:t>
            </a:r>
          </a:p>
          <a:p>
            <a:r>
              <a:rPr lang="en-US" dirty="0"/>
              <a:t>drag. Padding under the lines is recommended to prevent damage.</a:t>
            </a:r>
          </a:p>
          <a:p>
            <a:r>
              <a:rPr lang="en-US" dirty="0"/>
              <a:t>(e) Cleaning personnel must not remove respirators inside the tank. Even</a:t>
            </a:r>
          </a:p>
          <a:p>
            <a:r>
              <a:rPr lang="en-US" dirty="0"/>
              <a:t>though the tank is vapor free, the </a:t>
            </a:r>
            <a:r>
              <a:rPr lang="en-US" dirty="0" err="1"/>
              <a:t>facepiece</a:t>
            </a:r>
            <a:r>
              <a:rPr lang="en-US" dirty="0"/>
              <a:t> could be contaminated.</a:t>
            </a:r>
          </a:p>
          <a:p>
            <a:r>
              <a:rPr lang="en-US" dirty="0"/>
              <a:t>(f) Cleaning personnel should leave the tank immediately if the odor of</a:t>
            </a:r>
          </a:p>
          <a:p>
            <a:r>
              <a:rPr lang="en-US" dirty="0"/>
              <a:t>gasoline is noticed. They must not reenter the tank until the cause of the odor is determined</a:t>
            </a:r>
          </a:p>
          <a:p>
            <a:r>
              <a:rPr lang="en-US" dirty="0"/>
              <a:t>and the problem is corrected.</a:t>
            </a:r>
          </a:p>
          <a:p>
            <a:r>
              <a:rPr lang="en-US" dirty="0"/>
              <a:t>(g) Men in the tank should not step over the hose lines. Connections may be</a:t>
            </a:r>
          </a:p>
          <a:p>
            <a:r>
              <a:rPr lang="en-US" dirty="0"/>
              <a:t>loosened if the hose is pulled or twisted.</a:t>
            </a:r>
          </a:p>
          <a:p>
            <a:r>
              <a:rPr lang="en-US" dirty="0"/>
              <a:t>(h) Personnel should be cautioned about walking the line around columns or</a:t>
            </a:r>
          </a:p>
          <a:p>
            <a:r>
              <a:rPr lang="en-US" dirty="0"/>
              <a:t>other obstructions because of the possible difficulty of escape in case of emergency.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Enough men should be available for emergency duty. Should it be</a:t>
            </a:r>
          </a:p>
          <a:p>
            <a:r>
              <a:rPr lang="en-US" dirty="0"/>
              <a:t>necessary to send rescuers into the tank, they must be equipped with respirators and lifelines</a:t>
            </a:r>
          </a:p>
          <a:p>
            <a:r>
              <a:rPr lang="en-US" dirty="0"/>
              <a:t>and must be kept under constant observation.</a:t>
            </a:r>
          </a:p>
          <a:p>
            <a:r>
              <a:rPr lang="en-US" dirty="0"/>
              <a:t>(j) Men should be checked for physical condition and should be relieved</a:t>
            </a:r>
          </a:p>
          <a:p>
            <a:r>
              <a:rPr lang="en-US" dirty="0"/>
              <a:t>frequently while on duty. Illness, fatigue, and overheating lessen resistance to toxic effects.</a:t>
            </a:r>
          </a:p>
          <a:p>
            <a:r>
              <a:rPr lang="en-US" dirty="0"/>
              <a:t>(k) Respirators should be washed with soap and water at the end of the day's</a:t>
            </a:r>
          </a:p>
          <a:p>
            <a:r>
              <a:rPr lang="en-US" dirty="0"/>
              <a:t>work. Hose, harness, and lifelines must be thoroughly cleaned and dried naturally before they</a:t>
            </a:r>
          </a:p>
          <a:p>
            <a:r>
              <a:rPr lang="en-US" dirty="0"/>
              <a:t>are stored.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3. HEALTH HAZARDS. Health hazards present in petroleum products should be pointed</a:t>
            </a:r>
          </a:p>
          <a:p>
            <a:r>
              <a:rPr lang="en-US" dirty="0"/>
              <a:t>out to the cleaning detail before operation begins in order to avoid injuries, errors, and misuses</a:t>
            </a:r>
          </a:p>
          <a:p>
            <a:r>
              <a:rPr lang="en-US" dirty="0"/>
              <a:t>of equipment and to increase efficiency. Two or more members of the cleaning detail should be</a:t>
            </a:r>
          </a:p>
          <a:p>
            <a:r>
              <a:rPr lang="en-US" dirty="0"/>
              <a:t>trained and tested in artificial respiration and first aid and retrained periodically..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Other Protective Equipment and Clothing. In addition to the equipment mentioned</a:t>
            </a:r>
          </a:p>
          <a:p>
            <a:r>
              <a:rPr lang="en-US" dirty="0"/>
              <a:t>above, the following equipment and protective clothing may also be used in cleaning operations.</a:t>
            </a:r>
          </a:p>
          <a:p>
            <a:r>
              <a:rPr lang="en-US" dirty="0"/>
              <a:t>(1) Canister gas masks. Canister gas masks equipped with canisters approved</a:t>
            </a:r>
          </a:p>
          <a:p>
            <a:r>
              <a:rPr lang="en-US" dirty="0"/>
              <a:t>for organic and acid gases (yellow) can be worn for protection outside the tank or in other</a:t>
            </a:r>
          </a:p>
          <a:p>
            <a:r>
              <a:rPr lang="en-US" dirty="0"/>
              <a:t>hazardous outdoor areas. This mask is acceptable for use by personnel who blank the lines</a:t>
            </a:r>
          </a:p>
          <a:p>
            <a:r>
              <a:rPr lang="en-US" dirty="0"/>
              <a:t>and open manholes of tanks which contain TEL vapor and hydrogen sulfide. Accurate time</a:t>
            </a:r>
          </a:p>
          <a:p>
            <a:r>
              <a:rPr lang="en-US" dirty="0"/>
              <a:t>records must be kept when canister gas masks are used so that the canister safe life will not be</a:t>
            </a:r>
          </a:p>
          <a:p>
            <a:r>
              <a:rPr lang="en-US" dirty="0"/>
              <a:t>exceeded.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Goggles. Personnel who wipe down tank walls with solvent during the</a:t>
            </a:r>
          </a:p>
          <a:p>
            <a:r>
              <a:rPr lang="en-US" dirty="0"/>
              <a:t>cleaning operations should wear tight-fitting goggles to protect the eyes. Also, personnel who</a:t>
            </a:r>
          </a:p>
          <a:p>
            <a:r>
              <a:rPr lang="en-US" dirty="0"/>
              <a:t>enter the tank to knock down loose scale or other deposits with high-pressure hose or scrapers</a:t>
            </a:r>
          </a:p>
          <a:p>
            <a:r>
              <a:rPr lang="en-US" dirty="0"/>
              <a:t>should wear goggles to protect the eyes from flying particles.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200"/>
            <a:ext cx="6172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(3) Rubber boots and gloves. Rubber boots and gloves are necessary items of</a:t>
            </a:r>
          </a:p>
          <a:p>
            <a:r>
              <a:rPr lang="en-US" dirty="0"/>
              <a:t>protection for cleaning tanks. Knee-length or hip-length boots with safety toes are preferred.</a:t>
            </a:r>
          </a:p>
          <a:p>
            <a:r>
              <a:rPr lang="en-US" dirty="0"/>
              <a:t>Rubber gloves should be strong and long enough for adequate protection. Boots and gloves</a:t>
            </a:r>
          </a:p>
          <a:p>
            <a:r>
              <a:rPr lang="en-US" dirty="0"/>
              <a:t>should be </a:t>
            </a:r>
            <a:r>
              <a:rPr lang="en-US" dirty="0" err="1"/>
              <a:t>acidproof</a:t>
            </a:r>
            <a:r>
              <a:rPr lang="en-US" dirty="0"/>
              <a:t> and should be resistant to gasoline, oil, and water. Personnel who wear</a:t>
            </a:r>
          </a:p>
          <a:p>
            <a:r>
              <a:rPr lang="en-US" dirty="0"/>
              <a:t>boots and gloves are insulated. If the boots do not have copper rivets, they should be inserted</a:t>
            </a:r>
          </a:p>
          <a:p>
            <a:r>
              <a:rPr lang="en-US" dirty="0"/>
              <a:t>in the heels to discharge any accumulating static electricity.</a:t>
            </a:r>
          </a:p>
          <a:p>
            <a:r>
              <a:rPr lang="en-US" dirty="0"/>
              <a:t>(4) Outer garments. Cotton clothing should be used to decrease the generation of</a:t>
            </a:r>
          </a:p>
          <a:p>
            <a:r>
              <a:rPr lang="en-US" dirty="0"/>
              <a:t>static electricity in the clothing. White cotton coveralls and white cotton caps are recommended</a:t>
            </a:r>
          </a:p>
          <a:p>
            <a:r>
              <a:rPr lang="en-US" dirty="0"/>
              <a:t>for personnel assigned to cleaning duty. A complete fresh change of clothing should be worn</a:t>
            </a:r>
          </a:p>
          <a:p>
            <a:r>
              <a:rPr lang="en-US" dirty="0"/>
              <a:t>each day. Sludge or gasoline stains are more noticeable on white or light-colored clothing. If</a:t>
            </a:r>
          </a:p>
          <a:p>
            <a:r>
              <a:rPr lang="en-US" dirty="0"/>
              <a:t>the clothing becomes wet, particularly with gasoline, it should be changed immediately.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11. SPECIAL PRECAUTIONS RELATED TO LEADED GASOLINE. If a tank that has</a:t>
            </a:r>
          </a:p>
          <a:p>
            <a:r>
              <a:rPr lang="en-US" dirty="0"/>
              <a:t>held leaded gasoline must be entered for cleaning or repair work, the specific precautions below</a:t>
            </a:r>
          </a:p>
          <a:p>
            <a:r>
              <a:rPr lang="en-US" dirty="0"/>
              <a:t>must be followed in addition to the general precautions already covered.</a:t>
            </a:r>
          </a:p>
          <a:p>
            <a:r>
              <a:rPr lang="en-US" dirty="0"/>
              <a:t>a. A tank used for leaded gasoline must have a warning stenciled above the cleanout</a:t>
            </a:r>
          </a:p>
          <a:p>
            <a:r>
              <a:rPr lang="en-US" dirty="0"/>
              <a:t>door or near the manhole.</a:t>
            </a:r>
          </a:p>
          <a:p>
            <a:r>
              <a:rPr lang="en-US" dirty="0"/>
              <a:t>b. Sources of ignition should be removed, and the tank should be examined and</a:t>
            </a:r>
          </a:p>
          <a:p>
            <a:r>
              <a:rPr lang="en-US" dirty="0"/>
              <a:t>isolated.</a:t>
            </a:r>
          </a:p>
          <a:p>
            <a:r>
              <a:rPr lang="en-US" dirty="0"/>
              <a:t>c. Personnel who enter the tank must wear respiration equipment. Respirators must</a:t>
            </a:r>
          </a:p>
          <a:p>
            <a:r>
              <a:rPr lang="en-US" dirty="0"/>
              <a:t>be worn until all sludge, rust, and scale have been removed from sidewalls, bottom, and piping.</a:t>
            </a:r>
          </a:p>
          <a:p>
            <a:r>
              <a:rPr lang="en-US" dirty="0"/>
              <a:t>Forced ventilation should be provided.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d. Necessary work within the tank should be performed in the shortest time possible,</a:t>
            </a:r>
          </a:p>
          <a:p>
            <a:r>
              <a:rPr lang="en-US" dirty="0"/>
              <a:t>and all contact between tank liquids and the skin must be avoided. Unavoidable exposures to</a:t>
            </a:r>
          </a:p>
          <a:p>
            <a:r>
              <a:rPr lang="en-US" dirty="0"/>
              <a:t>vapors should be brief and widely spaced because the toxic effect of leaded vapors is</a:t>
            </a:r>
          </a:p>
          <a:p>
            <a:r>
              <a:rPr lang="en-US" dirty="0"/>
              <a:t>cumulative.</a:t>
            </a:r>
          </a:p>
          <a:p>
            <a:r>
              <a:rPr lang="en-US" dirty="0"/>
              <a:t>e. If the sludge is to be buried or spread out for weathering in a designated area, all</a:t>
            </a:r>
          </a:p>
          <a:p>
            <a:r>
              <a:rPr lang="en-US" dirty="0"/>
              <a:t>absorbent materials used for removing sludge or drying the tank after it has been hosed should</a:t>
            </a:r>
          </a:p>
          <a:p>
            <a:r>
              <a:rPr lang="en-US" dirty="0"/>
              <a:t>be disposed of with the sludge.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f. White cotton outer garments, white cotton underclothing, and rubber boots and</a:t>
            </a:r>
          </a:p>
          <a:p>
            <a:r>
              <a:rPr lang="en-US" dirty="0"/>
              <a:t>gloves should be worn. Clothing should be laundered and the body bathed each day. If</a:t>
            </a:r>
          </a:p>
          <a:p>
            <a:r>
              <a:rPr lang="en-US" dirty="0"/>
              <a:t>clothing should become soaked with gasoline or sludge, wet the clothes with water before you</a:t>
            </a:r>
          </a:p>
          <a:p>
            <a:r>
              <a:rPr lang="en-US" dirty="0"/>
              <a:t>take them off. If there is not enough water at the site to wet the clothes thoroughly, ground</a:t>
            </a:r>
          </a:p>
          <a:p>
            <a:r>
              <a:rPr lang="en-US" dirty="0"/>
              <a:t>yourself to a piece of grounded equipment by taking hold of it with both hands before you take</a:t>
            </a:r>
          </a:p>
          <a:p>
            <a:r>
              <a:rPr lang="en-US" dirty="0"/>
              <a:t>off the fuel-soaked clothes. Then the clothing should be washed promptly and the body bathed</a:t>
            </a:r>
          </a:p>
          <a:p>
            <a:r>
              <a:rPr lang="en-US" dirty="0"/>
              <a:t>before fresh clothing is put on.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g. Respirators, boots, gloves, and hose should be washed with soap and water at the end</a:t>
            </a:r>
          </a:p>
          <a:p>
            <a:r>
              <a:rPr lang="en-US" dirty="0"/>
              <a:t>of each day. Boots and gloves should be washed before they are removed.</a:t>
            </a:r>
          </a:p>
          <a:p>
            <a:r>
              <a:rPr lang="en-US" dirty="0"/>
              <a:t>h. After the usual cleaning, if repairs are planned that involve heating the tank shell or that</a:t>
            </a:r>
          </a:p>
          <a:p>
            <a:r>
              <a:rPr lang="en-US" dirty="0"/>
              <a:t>may result in dust, the part of the tank to be repaired should be cleaned further by sandblasting</a:t>
            </a:r>
          </a:p>
          <a:p>
            <a:r>
              <a:rPr lang="en-US" dirty="0"/>
              <a:t>down to bare metal.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12. SPECIAL PRECAUTIONS RELATED TO HYDROGEN SULFIDE. Hydrogen sulfide</a:t>
            </a:r>
          </a:p>
          <a:p>
            <a:r>
              <a:rPr lang="en-US" dirty="0"/>
              <a:t>attacks exposed interior parts of a tank .and forms a scale of iron sulfide. During galvanic</a:t>
            </a:r>
          </a:p>
          <a:p>
            <a:r>
              <a:rPr lang="en-US" dirty="0"/>
              <a:t>action, which takes place between the scale and metal, a chemically generated electric current</a:t>
            </a:r>
          </a:p>
          <a:p>
            <a:r>
              <a:rPr lang="en-US" dirty="0"/>
              <a:t>flows from the tank metal to the scale. Flexing of the tank roof causes pieces of the scale to</a:t>
            </a:r>
          </a:p>
          <a:p>
            <a:r>
              <a:rPr lang="en-US" dirty="0"/>
              <a:t>break loose and fall to the bottom. The galvanic action then takes place on the bottom, often</a:t>
            </a:r>
          </a:p>
          <a:p>
            <a:r>
              <a:rPr lang="en-US" dirty="0"/>
              <a:t>resulting in deep pitting and leaks. Iron sulfide scale is capable of spontaneous combustion.</a:t>
            </a:r>
          </a:p>
          <a:p>
            <a:r>
              <a:rPr lang="en-US" dirty="0"/>
              <a:t>Rapid oxidation of the scale takes place when the tank is open for ventilation. Heat is</a:t>
            </a:r>
          </a:p>
          <a:p>
            <a:r>
              <a:rPr lang="en-US" dirty="0"/>
              <a:t>generated to the point where the deposits actually glow, and combustible vapors could be</a:t>
            </a:r>
          </a:p>
          <a:p>
            <a:r>
              <a:rPr lang="en-US" dirty="0"/>
              <a:t>ignited. Precautions presented below must be observed when hydrogen sulfide is present.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Personnel who blank lines and who open hatches and manholes should wear </a:t>
            </a:r>
            <a:r>
              <a:rPr lang="en-US" dirty="0" err="1"/>
              <a:t>freshair</a:t>
            </a:r>
            <a:endParaRPr lang="en-US" dirty="0"/>
          </a:p>
          <a:p>
            <a:r>
              <a:rPr lang="en-US" dirty="0"/>
              <a:t>respirators or canister gas masks approved for hydrocarbon vapors and acid gases (yellow).</a:t>
            </a:r>
          </a:p>
          <a:p>
            <a:r>
              <a:rPr lang="en-US" dirty="0"/>
              <a:t>Field protective masks are not adequate.</a:t>
            </a:r>
          </a:p>
          <a:p>
            <a:r>
              <a:rPr lang="en-US" dirty="0"/>
              <a:t>b. Both the </a:t>
            </a:r>
            <a:r>
              <a:rPr lang="en-US" dirty="0" err="1"/>
              <a:t>explosimeter</a:t>
            </a:r>
            <a:r>
              <a:rPr lang="en-US" dirty="0"/>
              <a:t> and hydrogen sulfide detector must be used to test the tank</a:t>
            </a:r>
          </a:p>
          <a:p>
            <a:r>
              <a:rPr lang="en-US" dirty="0"/>
              <a:t>atmosphere. Personnel must not enter the tank without fresh-air respirators until tests show no</a:t>
            </a:r>
          </a:p>
          <a:p>
            <a:r>
              <a:rPr lang="en-US" dirty="0"/>
              <a:t>more than 4 percent of the lower combustible limit of petroleum vapor and no more than 20</a:t>
            </a:r>
          </a:p>
          <a:p>
            <a:r>
              <a:rPr lang="en-US" dirty="0"/>
              <a:t>parts per million of hydrogen sulfide.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Contact between air and iron sulfide scale should be prevented or the heat</a:t>
            </a:r>
          </a:p>
          <a:p>
            <a:r>
              <a:rPr lang="en-US" dirty="0"/>
              <a:t>generated by oxidation should be dissipated until the tank atmosphere is below the combustible</a:t>
            </a:r>
          </a:p>
          <a:p>
            <a:r>
              <a:rPr lang="en-US" dirty="0"/>
              <a:t>limit of hydrogen sulfide and petroleum vapor. When the tank can be steamed effectively, the</a:t>
            </a:r>
          </a:p>
          <a:p>
            <a:r>
              <a:rPr lang="en-US" dirty="0"/>
              <a:t>iron sulfide on the roof and sidewalls will be adequately blanketed and soaked by condensate</a:t>
            </a:r>
          </a:p>
          <a:p>
            <a:r>
              <a:rPr lang="en-US" dirty="0"/>
              <a:t>until the tank atmosphere is no longer combustible.</a:t>
            </a:r>
          </a:p>
          <a:p>
            <a:r>
              <a:rPr lang="en-US" dirty="0"/>
              <a:t>d. When the tank atmosphere is safe, a high-pressure water hose is used to knock</a:t>
            </a:r>
          </a:p>
          <a:p>
            <a:r>
              <a:rPr lang="en-US" dirty="0"/>
              <a:t>down the scale into the sludge and water where it will be safe until it is removed with the sludge.</a:t>
            </a:r>
          </a:p>
          <a:p>
            <a:r>
              <a:rPr lang="en-US" dirty="0"/>
              <a:t>To prevent spontaneous combustion after removal, the sludge. is kept wet until it is disposed of</a:t>
            </a:r>
          </a:p>
          <a:p>
            <a:r>
              <a:rPr lang="en-US" dirty="0"/>
              <a:t>properly.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Dusts.. One of the most toxic dusts that results from cleaning and repairing tanks is</a:t>
            </a:r>
          </a:p>
          <a:p>
            <a:r>
              <a:rPr lang="en-US" dirty="0" err="1"/>
              <a:t>tetraethyllead</a:t>
            </a:r>
            <a:r>
              <a:rPr lang="en-US" dirty="0"/>
              <a:t>. Lead dust and fumes also result from removing paint by burning or sanding and</a:t>
            </a:r>
          </a:p>
          <a:p>
            <a:r>
              <a:rPr lang="en-US" dirty="0"/>
              <a:t>from burning sludge from tanks contaminated by leaded fuel. Fibrosis-producing dust injures</a:t>
            </a:r>
          </a:p>
          <a:p>
            <a:r>
              <a:rPr lang="en-US" dirty="0"/>
              <a:t>the lungs and may be generated when operating sanding and sandblasting equipment.</a:t>
            </a:r>
          </a:p>
          <a:p>
            <a:r>
              <a:rPr lang="en-US" dirty="0"/>
              <a:t>b. Gases and Vapors. The most poisonous gas or vapor found by cleaning personnel</a:t>
            </a:r>
          </a:p>
          <a:p>
            <a:r>
              <a:rPr lang="en-US" dirty="0"/>
              <a:t>is hydrogen sulfide. Hydrocarbon vapors from gasolines and jet fuels are very narcotic and</a:t>
            </a:r>
          </a:p>
          <a:p>
            <a:r>
              <a:rPr lang="en-US" dirty="0"/>
              <a:t>could result in respiratory failure. Tanks that have been unused for some time may be deficient</a:t>
            </a:r>
          </a:p>
          <a:p>
            <a:r>
              <a:rPr lang="en-US" dirty="0"/>
              <a:t>in oxygen because of oxidation or rusting.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200"/>
            <a:ext cx="6248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13. CLEANING TANKS. A number of cleaners designed to remove sludge, rust, and</a:t>
            </a:r>
          </a:p>
          <a:p>
            <a:r>
              <a:rPr lang="en-US" dirty="0"/>
              <a:t>scale from tanks by chemical action are available on the commercial market. Currently, they</a:t>
            </a:r>
          </a:p>
          <a:p>
            <a:r>
              <a:rPr lang="en-US" dirty="0"/>
              <a:t>are not standard items of issue in the Army supply system but may be obtained by local</a:t>
            </a:r>
          </a:p>
          <a:p>
            <a:r>
              <a:rPr lang="en-US" dirty="0"/>
              <a:t>purchase. Some of them produce excellent results on steel bolted tanks, and save time and</a:t>
            </a:r>
          </a:p>
          <a:p>
            <a:r>
              <a:rPr lang="en-US" dirty="0"/>
              <a:t>manpower in cleaning large permanent-type tanks. Chemical cleaners emulsify the sludge and</a:t>
            </a:r>
          </a:p>
          <a:p>
            <a:r>
              <a:rPr lang="en-US" dirty="0"/>
              <a:t>film on the floor and sidewalls of the tank. The grease is loosened and suspended in the</a:t>
            </a:r>
          </a:p>
          <a:p>
            <a:r>
              <a:rPr lang="en-US" dirty="0"/>
              <a:t>emulsion, similar to the action of soap and water when washing and is then washed away with</a:t>
            </a:r>
          </a:p>
          <a:p>
            <a:r>
              <a:rPr lang="en-US" dirty="0"/>
              <a:t>water. To clean a tank, a solution of the cleaner is mixed in water according to the</a:t>
            </a:r>
          </a:p>
          <a:p>
            <a:r>
              <a:rPr lang="en-US" dirty="0"/>
              <a:t>manufacturer's instructions and sprayed inside the tank. It is usually allowed to remain in the</a:t>
            </a:r>
          </a:p>
          <a:p>
            <a:r>
              <a:rPr lang="en-US" dirty="0"/>
              <a:t>tank overnight. Then the walls and floor are hosed down with water and the emulsion flushed</a:t>
            </a:r>
          </a:p>
          <a:p>
            <a:r>
              <a:rPr lang="en-US" dirty="0"/>
              <a:t>out the cleanout door into the sump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37707" y="1371600"/>
            <a:ext cx="6705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14. CLEANING ABOVEGROUND TANKS NOT VAPOR FREED. Personnel should not</a:t>
            </a:r>
          </a:p>
          <a:p>
            <a:r>
              <a:rPr lang="en-US" sz="1200" dirty="0"/>
              <a:t>be required to enter tanks that contain vapors if it can be avoided. However, cleaning without</a:t>
            </a:r>
          </a:p>
          <a:p>
            <a:r>
              <a:rPr lang="en-US" sz="1200" dirty="0"/>
              <a:t>vapor freeing may be justified under certain circumstances. Some of these are: when TEL</a:t>
            </a:r>
          </a:p>
          <a:p>
            <a:r>
              <a:rPr lang="en-US" sz="1200" dirty="0"/>
              <a:t>vapor and hydrogen sulfide are known to be absent; when facilities for vapor freeing are limited;</a:t>
            </a:r>
          </a:p>
          <a:p>
            <a:r>
              <a:rPr lang="en-US" sz="1200" dirty="0"/>
              <a:t>when water is not available in sufficient quantities for vapor displacement and flushing; or when</a:t>
            </a:r>
          </a:p>
          <a:p>
            <a:r>
              <a:rPr lang="en-US" sz="1200" dirty="0"/>
              <a:t>the quantity of sludge and corrosion is small. If a tank must be cleaned without being freed of</a:t>
            </a:r>
          </a:p>
          <a:p>
            <a:r>
              <a:rPr lang="en-US" sz="1200" dirty="0"/>
              <a:t>vapors, all safety precautions should be followed, sources of ignition must be removed, and the</a:t>
            </a:r>
          </a:p>
          <a:p>
            <a:r>
              <a:rPr lang="en-US" sz="1200" dirty="0"/>
              <a:t>tank must be examined and isolated. Liquid sludge is then pumped from the tank. Pumping</a:t>
            </a:r>
          </a:p>
          <a:p>
            <a:r>
              <a:rPr lang="en-US" sz="1200" dirty="0"/>
              <a:t>can be facilitated and loose scale and rust removed by means of a high-pressure water hose</a:t>
            </a:r>
          </a:p>
          <a:p>
            <a:r>
              <a:rPr lang="en-US" sz="1200" dirty="0"/>
              <a:t>directed from the outside. If a hose is used, the hose nozzle must be bonded to the tank shell.</a:t>
            </a:r>
          </a:p>
          <a:p>
            <a:r>
              <a:rPr lang="en-US" sz="1200" dirty="0"/>
              <a:t>All personnel entering the tank must be equipped with fresh-air respirators, hose lines, lifelines,</a:t>
            </a:r>
          </a:p>
          <a:p>
            <a:r>
              <a:rPr lang="en-US" sz="1200" dirty="0"/>
              <a:t>impermeable rubber boots and gloves, paddles or wooden scrapers, buckets, brooms and</a:t>
            </a:r>
          </a:p>
          <a:p>
            <a:r>
              <a:rPr lang="en-US" sz="1200" dirty="0"/>
              <a:t>mops, rags, or other absorbent and lint-free materials. After the remaining sludge, rust, scale,</a:t>
            </a:r>
          </a:p>
          <a:p>
            <a:r>
              <a:rPr lang="en-US" sz="1200" dirty="0"/>
              <a:t>and other deposits are removed from tank walls and floor by scraping, the sludge and other</a:t>
            </a:r>
          </a:p>
          <a:p>
            <a:r>
              <a:rPr lang="en-US" sz="1200" dirty="0"/>
              <a:t>deposits are removed from the tank in the shortest time possible. The tank is rinsed by hosing</a:t>
            </a:r>
          </a:p>
          <a:p>
            <a:r>
              <a:rPr lang="en-US" sz="1200" dirty="0"/>
              <a:t>and then mopped or wiped with cloths.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53343" y="228600"/>
            <a:ext cx="6705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15. CLEANING UNDERGROUND TANKS. Underground petroleum storage tanks are</a:t>
            </a:r>
          </a:p>
          <a:p>
            <a:r>
              <a:rPr lang="en-US" dirty="0"/>
              <a:t>usually of welded-steel or concrete construction. Underground steel tanks are similar to</a:t>
            </a:r>
          </a:p>
          <a:p>
            <a:r>
              <a:rPr lang="en-US" dirty="0"/>
              <a:t>aboveground welded-steel tanks except that they are designed to withstand severe weight</a:t>
            </a:r>
          </a:p>
          <a:p>
            <a:r>
              <a:rPr lang="en-US" dirty="0"/>
              <a:t>stresses. Most vertical steel tanks, and most horizontal steel tanks of 3,000-gallon capacity or</a:t>
            </a:r>
          </a:p>
          <a:p>
            <a:r>
              <a:rPr lang="en-US" dirty="0"/>
              <a:t>over, are provided with manholes to permit entry of cleaning personnel. Interiors of steel tanks</a:t>
            </a:r>
          </a:p>
          <a:p>
            <a:r>
              <a:rPr lang="en-US" dirty="0"/>
              <a:t>may be coated. A variety of shapes and designs of underground concrete tanks may be found</a:t>
            </a:r>
          </a:p>
          <a:p>
            <a:r>
              <a:rPr lang="en-US" dirty="0"/>
              <a:t>in oversea areas; however, rectangular and cylindrical tanks are the most common.</a:t>
            </a:r>
          </a:p>
          <a:p>
            <a:r>
              <a:rPr lang="en-US" dirty="0"/>
              <a:t>Rectangular tanks are usually installed horizontally, and cylindrical tanks are usually installed</a:t>
            </a:r>
          </a:p>
          <a:p>
            <a:r>
              <a:rPr lang="en-US" dirty="0"/>
              <a:t>vertically. Most concrete tanks are provided with manholes to permit entry, and most are lined</a:t>
            </a:r>
          </a:p>
          <a:p>
            <a:r>
              <a:rPr lang="en-US" dirty="0"/>
              <a:t>to prevent leakage and to provide a chemically inert barrier between the product and the</a:t>
            </a:r>
          </a:p>
          <a:p>
            <a:r>
              <a:rPr lang="en-US" dirty="0"/>
              <a:t>concrete surface. Tanks that are used for heavy products are usually coated with</a:t>
            </a:r>
          </a:p>
        </p:txBody>
      </p:sp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sodium silicate solution; those used for light products are usually surfaced with laminated linings</a:t>
            </a:r>
          </a:p>
          <a:p>
            <a:r>
              <a:rPr lang="en-US" dirty="0"/>
              <a:t>of organic material, such as synthetic rubber sheets, synthetic rubber latex with membranous</a:t>
            </a:r>
          </a:p>
          <a:p>
            <a:r>
              <a:rPr lang="en-US" dirty="0"/>
              <a:t>material, or synthetic resin. Some of these tanks are equipped with sumps for accumulation of</a:t>
            </a:r>
          </a:p>
          <a:p>
            <a:r>
              <a:rPr lang="en-US" dirty="0"/>
              <a:t>water and sediment and may also have permanently installed pumps for removing liquid sludge</a:t>
            </a:r>
          </a:p>
          <a:p>
            <a:r>
              <a:rPr lang="en-US" dirty="0"/>
              <a:t>from the sump. Some tanks may have a sludge disposal system which includes the pump and</a:t>
            </a:r>
          </a:p>
          <a:p>
            <a:r>
              <a:rPr lang="en-US" dirty="0"/>
              <a:t>piping for evacuating the sludge to a disposal area.</a:t>
            </a:r>
          </a:p>
        </p:txBody>
      </p:sp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Vapor Freeing. Underground storage tanks which do not have side openings are</a:t>
            </a:r>
          </a:p>
          <a:p>
            <a:r>
              <a:rPr lang="en-US" dirty="0"/>
              <a:t>more difficult to vapor free than aboveground tanks. Because vapors tend to settle at tank</a:t>
            </a:r>
          </a:p>
          <a:p>
            <a:r>
              <a:rPr lang="en-US" dirty="0"/>
              <a:t>bottoms, vapor freeing by natural ventilation is considered impracticable. Tanks should be</a:t>
            </a:r>
          </a:p>
          <a:p>
            <a:r>
              <a:rPr lang="en-US" dirty="0"/>
              <a:t>tested for presence and concentration of vapors and vapor freed by one of the following</a:t>
            </a:r>
          </a:p>
          <a:p>
            <a:r>
              <a:rPr lang="en-US" dirty="0"/>
              <a:t>methods.</a:t>
            </a:r>
          </a:p>
        </p:txBody>
      </p:sp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75114" y="533400"/>
            <a:ext cx="6553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(1) Forced ventilation. Blowers can be used for forced ventilation if roof manholes</a:t>
            </a:r>
          </a:p>
          <a:p>
            <a:r>
              <a:rPr lang="en-US" dirty="0"/>
              <a:t>are opened and blowers are attached either to pipes leading into the tank near the bottom or to</a:t>
            </a:r>
          </a:p>
          <a:p>
            <a:r>
              <a:rPr lang="en-US" dirty="0"/>
              <a:t>ducts or hose extending through the roof openings to the tank bottom. Pipes suitable for this</a:t>
            </a:r>
          </a:p>
          <a:p>
            <a:r>
              <a:rPr lang="en-US" dirty="0"/>
              <a:t>purpose may be drain lines, lines used in a sludge disposal system, or product input or output</a:t>
            </a:r>
          </a:p>
          <a:p>
            <a:r>
              <a:rPr lang="en-US" dirty="0"/>
              <a:t>lines. Ejector or air movers attached to roof openings can be used for forced ventilation if pipes</a:t>
            </a:r>
          </a:p>
          <a:p>
            <a:r>
              <a:rPr lang="en-US" dirty="0"/>
              <a:t>leading into the tank near the bottom are opened to provide drafts to agitate accumulated</a:t>
            </a:r>
          </a:p>
          <a:p>
            <a:r>
              <a:rPr lang="en-US" dirty="0"/>
              <a:t>vapors at the tank bottom.</a:t>
            </a:r>
          </a:p>
          <a:p>
            <a:r>
              <a:rPr lang="en-US" dirty="0"/>
              <a:t>(2) Water displacement. Underground tanks, except those used for aviation fuel,</a:t>
            </a:r>
          </a:p>
          <a:p>
            <a:r>
              <a:rPr lang="en-US" dirty="0"/>
              <a:t>may be vapor freed by water displacement when suitable means for handling overflow water is</a:t>
            </a:r>
          </a:p>
          <a:p>
            <a:r>
              <a:rPr lang="en-US" dirty="0"/>
              <a:t>provided. Any fuel removed by water displacement must be placed in drums or other suitable</a:t>
            </a:r>
          </a:p>
          <a:p>
            <a:r>
              <a:rPr lang="en-US" dirty="0"/>
              <a:t>containers.</a:t>
            </a:r>
          </a:p>
        </p:txBody>
      </p:sp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43200" y="685800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(3) Steam displacement. Small steel tanks may be vapor freed by steam</a:t>
            </a:r>
          </a:p>
          <a:p>
            <a:r>
              <a:rPr lang="en-US" sz="1200" dirty="0"/>
              <a:t>displacement when steam generating equipment is available. Steam should never be used in</a:t>
            </a:r>
          </a:p>
          <a:p>
            <a:r>
              <a:rPr lang="en-US" sz="1200" dirty="0"/>
              <a:t>concrete tanks because the high temperature is damaging to concrete and to tank linings and</a:t>
            </a:r>
          </a:p>
          <a:p>
            <a:r>
              <a:rPr lang="en-US" sz="1200" dirty="0"/>
              <a:t>coatings.</a:t>
            </a:r>
          </a:p>
          <a:p>
            <a:r>
              <a:rPr lang="en-US" sz="1200" dirty="0"/>
              <a:t>b. Cleaning Procedures. Procedures for cleaning an underground tank are</a:t>
            </a:r>
          </a:p>
          <a:p>
            <a:r>
              <a:rPr lang="en-US" sz="1200" dirty="0"/>
              <a:t>determined mainly by tank construction, that is, whether the tank is welded steel or concrete</a:t>
            </a:r>
          </a:p>
          <a:p>
            <a:r>
              <a:rPr lang="en-US" sz="1200" dirty="0"/>
              <a:t>and whether or not it is provided with a manhole to permit entry of personnel. All applicable</a:t>
            </a:r>
          </a:p>
          <a:p>
            <a:r>
              <a:rPr lang="en-US" sz="1200" dirty="0"/>
              <a:t>precautions must be observed when cleaning underground tanks.</a:t>
            </a:r>
          </a:p>
          <a:p>
            <a:r>
              <a:rPr lang="en-US" sz="1200" dirty="0"/>
              <a:t>(1) Tanks that permit entry of personnel. Tanks that are provided with manholes</a:t>
            </a:r>
          </a:p>
          <a:p>
            <a:r>
              <a:rPr lang="en-US" sz="1200" dirty="0"/>
              <a:t>to permit entry should be cleaned by personnel working inside the tank. Procedures for the</a:t>
            </a:r>
          </a:p>
          <a:p>
            <a:r>
              <a:rPr lang="en-US" sz="1200" dirty="0"/>
              <a:t>cleaning of aboveground tanks are followed. Vapor tests are taken frequently. Unfavorable</a:t>
            </a:r>
          </a:p>
          <a:p>
            <a:r>
              <a:rPr lang="en-US" sz="1200" dirty="0"/>
              <a:t>changes in vapor concentration must be detected early because quick exit is more difficult</a:t>
            </a:r>
          </a:p>
          <a:p>
            <a:r>
              <a:rPr lang="en-US" sz="1200" dirty="0"/>
              <a:t>through the roof manhole than through a side opening of an aboveground tank. Steam is never</a:t>
            </a:r>
          </a:p>
          <a:p>
            <a:r>
              <a:rPr lang="en-US" sz="1200" dirty="0"/>
              <a:t>used as a cleaning agent for</a:t>
            </a:r>
          </a:p>
        </p:txBody>
      </p:sp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81000"/>
            <a:ext cx="6705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concrete tanks. Water is applied under pressure and the tank interior is scrubbed with brushes</a:t>
            </a:r>
          </a:p>
          <a:p>
            <a:r>
              <a:rPr lang="en-US" dirty="0"/>
              <a:t>and a suitable solvent, such as kerosene. Tank linings or coatings must not be damaged.</a:t>
            </a:r>
          </a:p>
          <a:p>
            <a:r>
              <a:rPr lang="en-US" dirty="0"/>
              <a:t>(2) Tanks that do not permit entry of personnel. 'Tanks that are not provided with</a:t>
            </a:r>
          </a:p>
          <a:p>
            <a:r>
              <a:rPr lang="en-US" dirty="0" err="1"/>
              <a:t>maholes</a:t>
            </a:r>
            <a:r>
              <a:rPr lang="en-US" dirty="0"/>
              <a:t> to permit entry and those that are so small that work within the tank would be</a:t>
            </a:r>
          </a:p>
          <a:p>
            <a:r>
              <a:rPr lang="en-US" dirty="0"/>
              <a:t>impracticable must be cleaned by applying cleaning agents from the outside. The best cleaning</a:t>
            </a:r>
          </a:p>
          <a:p>
            <a:r>
              <a:rPr lang="en-US" dirty="0"/>
              <a:t>agents for this purpose are steam and a combination of steam and a suitable solvent, such as</a:t>
            </a:r>
          </a:p>
          <a:p>
            <a:r>
              <a:rPr lang="en-US" dirty="0"/>
              <a:t>kerosene. If a 50-g.p.m. pumping assembly is used to remove sludge and cleaning agents from</a:t>
            </a:r>
          </a:p>
          <a:p>
            <a:r>
              <a:rPr lang="en-US" dirty="0"/>
              <a:t>the tank, the pumping assembly is placed front to the wind well away from the tank unless the</a:t>
            </a:r>
          </a:p>
          <a:p>
            <a:r>
              <a:rPr lang="en-US" dirty="0"/>
              <a:t>pumping assembly has an </a:t>
            </a:r>
            <a:r>
              <a:rPr lang="en-US" dirty="0" err="1"/>
              <a:t>explosionproof</a:t>
            </a:r>
            <a:r>
              <a:rPr lang="en-US" dirty="0"/>
              <a:t> electric motor. The cleaning process is repeated until</a:t>
            </a:r>
          </a:p>
          <a:p>
            <a:r>
              <a:rPr lang="en-US" dirty="0"/>
              <a:t>the tank is clean. Heavy deposits of sludge can sometimes be loosened by scrubbing the tank</a:t>
            </a:r>
          </a:p>
          <a:p>
            <a:r>
              <a:rPr lang="en-US" dirty="0"/>
              <a:t>interior with brushes attached to long poles.</a:t>
            </a:r>
          </a:p>
        </p:txBody>
      </p:sp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29000" y="762459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16. CLEANING THE PUMPING ASSEMBLY. When the 50-g.p.m. pumping assembly and</a:t>
            </a:r>
          </a:p>
          <a:p>
            <a:r>
              <a:rPr lang="en-US" dirty="0"/>
              <a:t>hose have been used to remove sludge from the tank, the equipment is contaminated and</a:t>
            </a:r>
          </a:p>
          <a:p>
            <a:r>
              <a:rPr lang="en-US" dirty="0"/>
              <a:t>should be cleaned as follows. When the sludge and water have been removed from the tank or</a:t>
            </a:r>
          </a:p>
          <a:p>
            <a:r>
              <a:rPr lang="en-US" dirty="0"/>
              <a:t>sump, the suction hose should be inserted in a drum of clear water or coupled to a source of</a:t>
            </a:r>
          </a:p>
          <a:p>
            <a:r>
              <a:rPr lang="en-US" dirty="0"/>
              <a:t>supply. The pump should be operated until the pump and its suction and discharge lines are</a:t>
            </a:r>
          </a:p>
          <a:p>
            <a:r>
              <a:rPr lang="en-US" dirty="0"/>
              <a:t>thoroughly flushed. After the pump and lines have been flushed with water, they should be</a:t>
            </a:r>
          </a:p>
          <a:p>
            <a:r>
              <a:rPr lang="en-US" dirty="0"/>
              <a:t>flushed with a gallon or two of solvent. The solvent from both hoses should be drained into the</a:t>
            </a:r>
          </a:p>
          <a:p>
            <a:r>
              <a:rPr lang="en-US" dirty="0"/>
              <a:t>pump, and the solvent drained from the pump. The solvent should be examined to determine</a:t>
            </a:r>
          </a:p>
          <a:p>
            <a:r>
              <a:rPr lang="en-US" dirty="0"/>
              <a:t>whether further flushing is necessary.</a:t>
            </a:r>
          </a:p>
        </p:txBody>
      </p:sp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8847"/>
            <a:ext cx="6248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17. REMOVAL OF SLUDGE. Procedures for removing sludge from tanks are discussed</a:t>
            </a:r>
          </a:p>
          <a:p>
            <a:r>
              <a:rPr lang="en-US" dirty="0"/>
              <a:t>below.</a:t>
            </a:r>
          </a:p>
          <a:p>
            <a:r>
              <a:rPr lang="en-US" dirty="0"/>
              <a:t>a. The liquid sludge should 'be pumped directly from the tank to the disposal area or</a:t>
            </a:r>
          </a:p>
          <a:p>
            <a:r>
              <a:rPr lang="en-US" dirty="0"/>
              <a:t>to the tank vehicle (fig. 9). This can be done by inserting the suction hose of a 50-g.p.m.</a:t>
            </a:r>
          </a:p>
          <a:p>
            <a:r>
              <a:rPr lang="en-US" dirty="0"/>
              <a:t>pumping assembly through the manhole or lower tank opening.</a:t>
            </a:r>
          </a:p>
          <a:p>
            <a:r>
              <a:rPr lang="en-US" dirty="0"/>
              <a:t>b. A high-pressure water hose can be used to knock down loose rust and scale and to</a:t>
            </a:r>
          </a:p>
          <a:p>
            <a:r>
              <a:rPr lang="en-US" dirty="0"/>
              <a:t>wash material into the prepared sump. In addition to dumping the sludge out of the tank, the</a:t>
            </a:r>
          </a:p>
          <a:p>
            <a:r>
              <a:rPr lang="en-US" dirty="0"/>
              <a:t>sludge can be shoveled into wheelbarrows or trucks and moved to the disposal area, or a 50-</a:t>
            </a:r>
          </a:p>
          <a:p>
            <a:r>
              <a:rPr lang="en-US" dirty="0" err="1"/>
              <a:t>g.p.m</a:t>
            </a:r>
            <a:r>
              <a:rPr lang="en-US" dirty="0"/>
              <a:t>. pump used to move the sludge from the sump to the tank vehicle (fig. 10).</a:t>
            </a:r>
          </a:p>
          <a:p>
            <a:r>
              <a:rPr lang="en-US" dirty="0"/>
              <a:t>c. Testing for vapor concentration should be continued. Agitating the sludge will</a:t>
            </a:r>
          </a:p>
          <a:p>
            <a:r>
              <a:rPr lang="en-US" dirty="0"/>
              <a:t>probably release additional vapor. If vapor is being generated in excessive quantities,</a:t>
            </a:r>
          </a:p>
          <a:p>
            <a:r>
              <a:rPr lang="en-US" dirty="0"/>
              <a:t>personnel should leave the tank until tests prove that the tank atmosphere is safe.</a:t>
            </a:r>
          </a:p>
        </p:txBody>
      </p:sp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09800" y="2438400"/>
            <a:ext cx="670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4. REMOVING SOURCES OF IGNITION. Rich combustible petroleum vapor is heavier</a:t>
            </a:r>
          </a:p>
          <a:p>
            <a:r>
              <a:rPr lang="en-US" sz="1200" dirty="0"/>
              <a:t>than air and is capable of traveling for some distance when released. Depending upon ground</a:t>
            </a:r>
          </a:p>
          <a:p>
            <a:r>
              <a:rPr lang="en-US" sz="1200" dirty="0"/>
              <a:t>and atmospheric conditions, the vapor may travel 100 yards or more; it tends to hug the ground,</a:t>
            </a:r>
          </a:p>
          <a:p>
            <a:r>
              <a:rPr lang="en-US" sz="1200" dirty="0"/>
              <a:t>linger in low spots and diffuse slowly into the atmosphere. If such vapor is ignited, the flame</a:t>
            </a:r>
          </a:p>
          <a:p>
            <a:r>
              <a:rPr lang="en-US" sz="1200" dirty="0"/>
              <a:t>could travel back to the tank. Flashback is usually fatal to anyone caught in it. If vapors from</a:t>
            </a:r>
          </a:p>
          <a:p>
            <a:r>
              <a:rPr lang="en-US" sz="1200" dirty="0"/>
              <a:t>petroleum products are mixed with proper amounts of air, they form explosive mixtures within a</a:t>
            </a:r>
          </a:p>
          <a:p>
            <a:r>
              <a:rPr lang="en-US" sz="1200" dirty="0"/>
              <a:t>limited range. If the vapor ignites in an open space where hot gases have plenty of room to</a:t>
            </a:r>
          </a:p>
          <a:p>
            <a:r>
              <a:rPr lang="en-US" sz="1200" dirty="0"/>
              <a:t>expand, there is no explosion; if the mixture ignites in a confined space, an explosion takes</a:t>
            </a:r>
          </a:p>
          <a:p>
            <a:r>
              <a:rPr lang="en-US" sz="1200" dirty="0"/>
              <a:t>place. All fires connected with petroleum products result from ignition of vapors. Before</a:t>
            </a:r>
          </a:p>
          <a:p>
            <a:r>
              <a:rPr lang="en-US" sz="1200" dirty="0"/>
              <a:t>opening a storage tank, the supervisor should examine the area surrounding the tank for</a:t>
            </a:r>
          </a:p>
          <a:p>
            <a:r>
              <a:rPr lang="en-US" sz="1200" dirty="0"/>
              <a:t>activities that could cause ignition and make sure these are removed before proceeding. Signs</a:t>
            </a:r>
          </a:p>
          <a:p>
            <a:r>
              <a:rPr lang="en-US" sz="1200" dirty="0"/>
              <a:t>should be posted to warn against creating further hazards until the tank is vapor-freed.</a:t>
            </a:r>
          </a:p>
          <a:p>
            <a:r>
              <a:rPr lang="en-US" sz="1200" dirty="0"/>
              <a:t>Operations must be stopped if an electrical storm is threatening. Some of the common sources</a:t>
            </a:r>
          </a:p>
          <a:p>
            <a:r>
              <a:rPr lang="en-US" sz="1200" dirty="0"/>
              <a:t>of ignition (fig. 1) are outlined below.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18445"/>
            <a:ext cx="4981575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762000"/>
            <a:ext cx="4981575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2786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d. Remaining sludge should be removed by scraping. It can be shoveled into buckets</a:t>
            </a:r>
          </a:p>
          <a:p>
            <a:r>
              <a:rPr lang="en-US" dirty="0"/>
              <a:t>and handed through the manhole or cleanout door or loaded in wheelbarrows and removed</a:t>
            </a:r>
          </a:p>
          <a:p>
            <a:r>
              <a:rPr lang="en-US" dirty="0"/>
              <a:t>through the lower tank opening of a permanently installed tank.</a:t>
            </a:r>
          </a:p>
          <a:p>
            <a:r>
              <a:rPr lang="en-US" dirty="0"/>
              <a:t>e. The remaining rust, scale, and other deposits can be removed with scrapers or wire</a:t>
            </a:r>
          </a:p>
          <a:p>
            <a:r>
              <a:rPr lang="en-US" dirty="0"/>
              <a:t>or fiber brushes. In cases of extreme corrosion, sandblasting may be necessary. Scaffolding</a:t>
            </a:r>
          </a:p>
          <a:p>
            <a:r>
              <a:rPr lang="en-US" dirty="0"/>
              <a:t>may be erected for work in the upper areas of the tank.</a:t>
            </a:r>
          </a:p>
          <a:p>
            <a:r>
              <a:rPr lang="en-US" dirty="0"/>
              <a:t>f. Deadwood should be freed of product, scale, and sludge. Holes may be drilled at</a:t>
            </a:r>
          </a:p>
          <a:p>
            <a:r>
              <a:rPr lang="en-US" dirty="0"/>
              <a:t>the bottom of hollow roof supports to allow drainage and flushing from the top.</a:t>
            </a:r>
          </a:p>
        </p:txBody>
      </p:sp>
    </p:spTree>
    <p:extLst>
      <p:ext uri="{BB962C8B-B14F-4D97-AF65-F5344CB8AC3E}">
        <p14:creationId xmlns:p14="http://schemas.microsoft.com/office/powerpoint/2010/main" val="176503994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g. If necessary, walls and floor of the tank can be wiped down with kerosene.</a:t>
            </a:r>
          </a:p>
          <a:p>
            <a:r>
              <a:rPr lang="en-US" dirty="0"/>
              <a:t>h. The tank should be rinsed by hosing walls and floor. Moisture can be taken up by</a:t>
            </a:r>
          </a:p>
          <a:p>
            <a:r>
              <a:rPr lang="en-US" dirty="0"/>
              <a:t>mopping or wiping with lint-free cloths.</a:t>
            </a:r>
          </a:p>
          <a:p>
            <a:r>
              <a:rPr lang="en-US" dirty="0" err="1"/>
              <a:t>i</a:t>
            </a:r>
            <a:r>
              <a:rPr lang="en-US" dirty="0"/>
              <a:t>. The inspection date, services performed, and the cleaning date should be entered</a:t>
            </a:r>
          </a:p>
          <a:p>
            <a:r>
              <a:rPr lang="en-US" dirty="0"/>
              <a:t>on a Utilities Inspection and Service Record (DA Form 4177). The cleaning date should be</a:t>
            </a:r>
          </a:p>
          <a:p>
            <a:r>
              <a:rPr lang="en-US" dirty="0"/>
              <a:t>stenciled near the manhole, cleanout door or any other place that is easily seen.</a:t>
            </a:r>
          </a:p>
        </p:txBody>
      </p:sp>
    </p:spTree>
    <p:extLst>
      <p:ext uri="{BB962C8B-B14F-4D97-AF65-F5344CB8AC3E}">
        <p14:creationId xmlns:p14="http://schemas.microsoft.com/office/powerpoint/2010/main" val="17650399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18. SLUDGE DISPOSAL. The method of sludge disposal depends upon whether the</a:t>
            </a:r>
          </a:p>
          <a:p>
            <a:r>
              <a:rPr lang="en-US" dirty="0"/>
              <a:t>sludge is leaded or unleaded and on the availability of disposal areas. Prior to disposing of</a:t>
            </a:r>
          </a:p>
          <a:p>
            <a:r>
              <a:rPr lang="en-US" dirty="0"/>
              <a:t>sludge, coordinate with the local environmental engineer. Insure that disposal method complies</a:t>
            </a:r>
          </a:p>
          <a:p>
            <a:r>
              <a:rPr lang="en-US" dirty="0"/>
              <a:t>with local, state and Federal laws on environmental protection as specified in AR 200-1.</a:t>
            </a:r>
          </a:p>
          <a:p>
            <a:r>
              <a:rPr lang="en-US" dirty="0"/>
              <a:t>a. Leaded Sludge. Leaded sludge may be disposed of through the Property disposal</a:t>
            </a:r>
          </a:p>
          <a:p>
            <a:r>
              <a:rPr lang="en-US" dirty="0"/>
              <a:t>office (PDO). Otherwise leaded sludge should be kept wet until buried or spread out for</a:t>
            </a:r>
          </a:p>
          <a:p>
            <a:r>
              <a:rPr lang="en-US" dirty="0"/>
              <a:t>weathering. Personnel should wear the same protective clothing utilized for tank cleaning.</a:t>
            </a:r>
          </a:p>
          <a:p>
            <a:r>
              <a:rPr lang="en-US" dirty="0"/>
              <a:t>Respirators and masks are not needed unless vapors can be detected at face level.</a:t>
            </a:r>
          </a:p>
        </p:txBody>
      </p:sp>
    </p:spTree>
    <p:extLst>
      <p:ext uri="{BB962C8B-B14F-4D97-AF65-F5344CB8AC3E}">
        <p14:creationId xmlns:p14="http://schemas.microsoft.com/office/powerpoint/2010/main" val="17650399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8847"/>
            <a:ext cx="617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(1) Burying. Sludge may be buried in pits in a designated area away from</a:t>
            </a:r>
          </a:p>
          <a:p>
            <a:r>
              <a:rPr lang="en-US" dirty="0"/>
              <a:t>population concentrations. The sludge must be covered over and posted to prevent its being</a:t>
            </a:r>
          </a:p>
          <a:p>
            <a:r>
              <a:rPr lang="en-US" dirty="0"/>
              <a:t>disturbed in future operations.</a:t>
            </a:r>
          </a:p>
          <a:p>
            <a:r>
              <a:rPr lang="en-US" dirty="0"/>
              <a:t>(2) Weathering. Decontamination of sludge by weathering offers a means of</a:t>
            </a:r>
          </a:p>
          <a:p>
            <a:r>
              <a:rPr lang="en-US" dirty="0"/>
              <a:t>disposal where space for repeated burying is not available. The location should be remote,</a:t>
            </a:r>
          </a:p>
          <a:p>
            <a:r>
              <a:rPr lang="en-US" dirty="0"/>
              <a:t>smooth, well drained and ventilated and if possible sunny. Sludge should be spread to a depth</a:t>
            </a:r>
          </a:p>
          <a:p>
            <a:r>
              <a:rPr lang="en-US" dirty="0"/>
              <a:t>of 3 inches or less and the area roped off and posted. The sludge is left in place for a period of</a:t>
            </a:r>
          </a:p>
          <a:p>
            <a:r>
              <a:rPr lang="en-US" dirty="0"/>
              <a:t>4 weeks during which the temperature is above 32°F (0°C). If the temperature goes below</a:t>
            </a:r>
          </a:p>
          <a:p>
            <a:r>
              <a:rPr lang="en-US" dirty="0"/>
              <a:t>freezing the weathering period should be extended for a corresponding length of time. After</a:t>
            </a:r>
          </a:p>
          <a:p>
            <a:r>
              <a:rPr lang="en-US" dirty="0"/>
              <a:t>weathering, the sludge can be treated as any nontoxic waste or left in place, with ropes and</a:t>
            </a:r>
          </a:p>
          <a:p>
            <a:r>
              <a:rPr lang="en-US" dirty="0"/>
              <a:t>signs removed.</a:t>
            </a:r>
          </a:p>
        </p:txBody>
      </p:sp>
    </p:spTree>
    <p:extLst>
      <p:ext uri="{BB962C8B-B14F-4D97-AF65-F5344CB8AC3E}">
        <p14:creationId xmlns:p14="http://schemas.microsoft.com/office/powerpoint/2010/main" val="17650399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Unleaded Sludge. Unleaded sludge may be buried or pumped into dry wells. It</a:t>
            </a:r>
          </a:p>
          <a:p>
            <a:r>
              <a:rPr lang="en-US" dirty="0"/>
              <a:t>may also be destroyed by burning with high intensity furnaces</a:t>
            </a:r>
          </a:p>
        </p:txBody>
      </p:sp>
    </p:spTree>
    <p:extLst>
      <p:ext uri="{BB962C8B-B14F-4D97-AF65-F5344CB8AC3E}">
        <p14:creationId xmlns:p14="http://schemas.microsoft.com/office/powerpoint/2010/main" val="402214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Smoking and Matches. Smoking and matches are the greatest single common</a:t>
            </a:r>
          </a:p>
          <a:p>
            <a:r>
              <a:rPr lang="en-US" dirty="0"/>
              <a:t>cause of fires. The area used for tank cleaning should be marked to prohibit smoking.</a:t>
            </a:r>
          </a:p>
          <a:p>
            <a:r>
              <a:rPr lang="en-US" dirty="0"/>
              <a:t>b. Housekeeping. High standards of housekeeping should be enforced at areas</a:t>
            </a:r>
          </a:p>
          <a:p>
            <a:r>
              <a:rPr lang="en-US" dirty="0"/>
              <a:t>designated for tank cleaning. Weeds and grass should be eliminated by a nontoxic chemical</a:t>
            </a:r>
          </a:p>
          <a:p>
            <a:r>
              <a:rPr lang="en-US" dirty="0"/>
              <a:t>solution, such as calcium chloride.</a:t>
            </a:r>
          </a:p>
          <a:p>
            <a:r>
              <a:rPr lang="en-US" dirty="0"/>
              <a:t>c. Sparks. Sources of friction sparks, such as tools, must be carefully controlled</a:t>
            </a:r>
          </a:p>
          <a:p>
            <a:r>
              <a:rPr lang="en-US" dirty="0"/>
              <a:t>because of the possibility of igniting combustibles other than flammable vapors.</a:t>
            </a:r>
          </a:p>
          <a:p>
            <a:r>
              <a:rPr lang="en-US" dirty="0"/>
              <a:t>d. Electrical Equipment. Electrical equipment becomes a fire hazard through arcing,</a:t>
            </a:r>
          </a:p>
          <a:p>
            <a:r>
              <a:rPr lang="en-US" dirty="0"/>
              <a:t>sparking, and overheating. Fixed or portable lights, power tools, and extension cords may</a:t>
            </a:r>
          </a:p>
          <a:p>
            <a:r>
              <a:rPr lang="en-US" dirty="0"/>
              <a:t>become overloaded and heat up. All electrical equipment and lights used in the presence of</a:t>
            </a:r>
          </a:p>
          <a:p>
            <a:r>
              <a:rPr lang="en-US" dirty="0"/>
              <a:t>possible flammable vapors must be </a:t>
            </a:r>
            <a:r>
              <a:rPr lang="en-US" dirty="0" err="1"/>
              <a:t>explosionproof</a:t>
            </a:r>
            <a:r>
              <a:rPr lang="en-US" dirty="0"/>
              <a:t>, and wiring and grounding must comply with</a:t>
            </a:r>
          </a:p>
          <a:p>
            <a:r>
              <a:rPr lang="en-US" dirty="0"/>
              <a:t>the National Electric Code.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e. Static Electricity. Static electricity is stationary electric potential generated in the</a:t>
            </a:r>
          </a:p>
          <a:p>
            <a:r>
              <a:rPr lang="en-US" dirty="0"/>
              <a:t>atmosphere by friction between unlike substances. Although static electricity cannot be</a:t>
            </a:r>
          </a:p>
          <a:p>
            <a:r>
              <a:rPr lang="en-US" dirty="0"/>
              <a:t>prevented, accumulation of a charge can be prevented by proper grounding.</a:t>
            </a:r>
          </a:p>
          <a:p>
            <a:r>
              <a:rPr lang="en-US" dirty="0"/>
              <a:t>f. Spontaneous Heating. Heat-producing chemical action may produce spontaneous</a:t>
            </a:r>
          </a:p>
          <a:p>
            <a:r>
              <a:rPr lang="en-US" dirty="0"/>
              <a:t>heating under certain conditions. Oily waste and rags should not be left exposed to the air but</a:t>
            </a:r>
          </a:p>
          <a:p>
            <a:r>
              <a:rPr lang="en-US" dirty="0"/>
              <a:t>should be collected in airtight metal containers until disposed of.</a:t>
            </a:r>
          </a:p>
          <a:p>
            <a:r>
              <a:rPr lang="en-US" dirty="0"/>
              <a:t>g. Welding and Cutting. Fire hazards are present in the use of all methods of welding</a:t>
            </a:r>
          </a:p>
          <a:p>
            <a:r>
              <a:rPr lang="en-US" dirty="0"/>
              <a:t>and in flame cutting. Storage tanks must be thoroughly cleaned and vapor-freed before hot</a:t>
            </a:r>
          </a:p>
          <a:p>
            <a:r>
              <a:rPr lang="en-US" dirty="0"/>
              <a:t>work is done.</a:t>
            </a:r>
          </a:p>
        </p:txBody>
      </p:sp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05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2028824"/>
            <a:ext cx="6169932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417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7244</Words>
  <Application>Microsoft Office PowerPoint</Application>
  <PresentationFormat>On-screen Show (4:3)</PresentationFormat>
  <Paragraphs>490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2016-10-07T18:24:05Z</dcterms:created>
  <dcterms:modified xsi:type="dcterms:W3CDTF">2016-10-07T18:43:20Z</dcterms:modified>
</cp:coreProperties>
</file>