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9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70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56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75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50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4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3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45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8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46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7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B9C2D-F167-4747-A2C9-11B3C1018469}" type="datetimeFigureOut">
              <a:rPr lang="en-US" smtClean="0"/>
              <a:t>10/9/2016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19AA0-A249-4F42-A9C7-B350BB0EE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09600"/>
            <a:ext cx="77724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193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Evaluating a Laboratory Analysis Report. </a:t>
            </a:r>
            <a:r>
              <a:rPr lang="en-US" dirty="0"/>
              <a:t>Use the following references:</a:t>
            </a:r>
          </a:p>
          <a:p>
            <a:r>
              <a:rPr lang="en-US" dirty="0"/>
              <a:t> The applicable specifications and amendments.</a:t>
            </a:r>
          </a:p>
          <a:p>
            <a:r>
              <a:rPr lang="en-US" dirty="0"/>
              <a:t> ASTM/FTMS</a:t>
            </a:r>
          </a:p>
          <a:p>
            <a:r>
              <a:rPr lang="en-US" dirty="0"/>
              <a:t> MIL-HDBK-200.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PART B - REVIEW DA FORM 1804 AND DA FORM 2077 FOR</a:t>
            </a:r>
          </a:p>
          <a:p>
            <a:r>
              <a:rPr lang="en-US" b="1" dirty="0"/>
              <a:t>COMPLETENESS AND ACCURACY</a:t>
            </a:r>
          </a:p>
          <a:p>
            <a:r>
              <a:rPr lang="en-US" dirty="0"/>
              <a:t>When a sample is turned into the petroleum laboratory for analysis, the senior petroleum laboratory technician</a:t>
            </a:r>
          </a:p>
          <a:p>
            <a:r>
              <a:rPr lang="en-US" dirty="0"/>
              <a:t>transfers the information from the DA Form 1804 (Figure 1-1) to the heading of the DA Form 2077 (Figure 1-2).</a:t>
            </a:r>
          </a:p>
          <a:p>
            <a:r>
              <a:rPr lang="en-US" dirty="0"/>
              <a:t> Product Nomenclature.</a:t>
            </a:r>
          </a:p>
          <a:p>
            <a:r>
              <a:rPr lang="en-US" dirty="0"/>
              <a:t> Specification No.</a:t>
            </a:r>
          </a:p>
          <a:p>
            <a:r>
              <a:rPr lang="en-US" dirty="0"/>
              <a:t> Sample Submitted By.</a:t>
            </a:r>
          </a:p>
          <a:p>
            <a:r>
              <a:rPr lang="en-US" dirty="0"/>
              <a:t> Amount Product Sample Represents.</a:t>
            </a:r>
          </a:p>
          <a:p>
            <a:r>
              <a:rPr lang="en-US" dirty="0"/>
              <a:t> Manufacturer or Supplier of Product.</a:t>
            </a:r>
          </a:p>
          <a:p>
            <a:r>
              <a:rPr lang="en-US" dirty="0"/>
              <a:t> Source of Sample.</a:t>
            </a:r>
          </a:p>
          <a:p>
            <a:r>
              <a:rPr lang="en-US" dirty="0"/>
              <a:t> Sample Taken By.</a:t>
            </a:r>
          </a:p>
          <a:p>
            <a:r>
              <a:rPr lang="en-US" dirty="0"/>
              <a:t> National stock number (NSN).</a:t>
            </a:r>
          </a:p>
          <a:p>
            <a:r>
              <a:rPr lang="en-US" dirty="0"/>
              <a:t> Date Sample Taken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Once this information has been transferred to the DA Form 2077, the senior technician then enters the following</a:t>
            </a:r>
          </a:p>
          <a:p>
            <a:r>
              <a:rPr lang="en-US" dirty="0"/>
              <a:t>information:</a:t>
            </a:r>
          </a:p>
          <a:p>
            <a:r>
              <a:rPr lang="en-US" dirty="0"/>
              <a:t> Sample No.</a:t>
            </a:r>
          </a:p>
          <a:p>
            <a:r>
              <a:rPr lang="en-US" dirty="0"/>
              <a:t> Lab Report No.</a:t>
            </a:r>
          </a:p>
          <a:p>
            <a:r>
              <a:rPr lang="en-US" dirty="0"/>
              <a:t> Type of Test(s) to Be Performed According to Specification Requirements.</a:t>
            </a:r>
          </a:p>
          <a:p>
            <a:r>
              <a:rPr lang="en-US" dirty="0"/>
              <a:t> Date Sample Received.</a:t>
            </a:r>
          </a:p>
          <a:p>
            <a:r>
              <a:rPr lang="en-US" dirty="0"/>
              <a:t> Date Test Started.</a:t>
            </a:r>
          </a:p>
          <a:p>
            <a:r>
              <a:rPr lang="en-US" dirty="0"/>
              <a:t> Date Test Completed.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Upon completion of the specified test(s), the laboratory technician forwards the results to the senior laboratory</a:t>
            </a:r>
          </a:p>
          <a:p>
            <a:r>
              <a:rPr lang="en-US" dirty="0"/>
              <a:t>technician for review. The senior laboratory technician reviews the results for accuracy and enters the results and</a:t>
            </a:r>
          </a:p>
          <a:p>
            <a:r>
              <a:rPr lang="en-US" dirty="0"/>
              <a:t>a recommendation for disposition on the DA Form 2077 “work copy” and forwards it to the laboratory NCOIC for</a:t>
            </a:r>
          </a:p>
          <a:p>
            <a:r>
              <a:rPr lang="en-US" dirty="0"/>
              <a:t>review approval.</a:t>
            </a:r>
          </a:p>
          <a:p>
            <a:r>
              <a:rPr lang="en-US" dirty="0"/>
              <a:t>Once the petroleum laboratory NCOIC has approved the results and disposition recommendation, a typed DA</a:t>
            </a:r>
          </a:p>
          <a:p>
            <a:r>
              <a:rPr lang="en-US" dirty="0"/>
              <a:t>Form 2077 is prepared from the approved work copy. The original is kept in a permanent file and enough copies to</a:t>
            </a:r>
          </a:p>
          <a:p>
            <a:r>
              <a:rPr lang="en-US" dirty="0"/>
              <a:t>satisfy all interested parties are forwarded to the requesting agency.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2" y="457200"/>
            <a:ext cx="4071937" cy="588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proper completion of DA Form 2077 cannot be stressed enough; as you know, there are many factors</a:t>
            </a:r>
          </a:p>
          <a:p>
            <a:r>
              <a:rPr lang="en-US" dirty="0"/>
              <a:t>involved with the recommended disposition of petroleum products. Some of these factors are as follows:</a:t>
            </a:r>
          </a:p>
          <a:p>
            <a:r>
              <a:rPr lang="en-US" dirty="0"/>
              <a:t> Large amounts of product.</a:t>
            </a:r>
          </a:p>
          <a:p>
            <a:r>
              <a:rPr lang="en-US" dirty="0"/>
              <a:t> Mission-essential requirements.</a:t>
            </a:r>
          </a:p>
          <a:p>
            <a:r>
              <a:rPr lang="en-US" dirty="0"/>
              <a:t> Safety.</a:t>
            </a:r>
          </a:p>
          <a:p>
            <a:r>
              <a:rPr lang="en-US" dirty="0"/>
              <a:t> Environmental concerns.</a:t>
            </a:r>
          </a:p>
          <a:p>
            <a:r>
              <a:rPr lang="en-US" dirty="0"/>
              <a:t>As a senior laboratory NCO you must make every effort to ensure that DA Form 2077 is completed as we have</a:t>
            </a:r>
          </a:p>
          <a:p>
            <a:r>
              <a:rPr lang="en-US" dirty="0"/>
              <a:t>discussed and reviewed for accuracy at the required intervals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300038"/>
            <a:ext cx="4981575" cy="625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63588" y="609600"/>
            <a:ext cx="624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PART C - SIMULATED PETROLEUM LABORATORY EXERCISE</a:t>
            </a:r>
          </a:p>
          <a:p>
            <a:r>
              <a:rPr lang="en-US" b="1" dirty="0"/>
              <a:t>(SIMPLEX) PROCEDURES</a:t>
            </a:r>
          </a:p>
          <a:p>
            <a:r>
              <a:rPr lang="en-US" b="1" dirty="0"/>
              <a:t>Recommendations. </a:t>
            </a:r>
            <a:r>
              <a:rPr lang="en-US" dirty="0"/>
              <a:t>The recommendation for use of a petroleum product is the prime responsibility of the</a:t>
            </a:r>
          </a:p>
          <a:p>
            <a:r>
              <a:rPr lang="en-US" dirty="0"/>
              <a:t>noncommissioned officer in charge (NCOIC) of a laboratory. The use of a petroleum product is based on the</a:t>
            </a:r>
          </a:p>
          <a:p>
            <a:r>
              <a:rPr lang="en-US" dirty="0"/>
              <a:t>results of tests performed by technicians assigned to the laboratory. Therefore, it is important to ensure the</a:t>
            </a:r>
          </a:p>
          <a:p>
            <a:r>
              <a:rPr lang="en-US" dirty="0"/>
              <a:t>correct test method is utilized and all test procedures are strictly followed. Evaluation of a new technician’s</a:t>
            </a:r>
          </a:p>
          <a:p>
            <a:r>
              <a:rPr lang="en-US" dirty="0"/>
              <a:t>laboratory techniques and knowledge of appropriate procedures is essential during the first 90 days on the job, as</a:t>
            </a:r>
          </a:p>
          <a:p>
            <a:r>
              <a:rPr lang="en-US" dirty="0"/>
              <a:t>well as periodically thereafter. During the initial 90-day period, correct techniques can be implemented and</a:t>
            </a:r>
          </a:p>
          <a:p>
            <a:r>
              <a:rPr lang="en-US" dirty="0"/>
              <a:t>deficiencies eliminated. In addition, periodic checking thereafter will serve as reinforcement.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09600"/>
            <a:ext cx="64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Testing Errors. </a:t>
            </a:r>
            <a:r>
              <a:rPr lang="en-US" dirty="0"/>
              <a:t>It is impossible to list all the errors that may occur when performing various tests since test</a:t>
            </a:r>
          </a:p>
          <a:p>
            <a:r>
              <a:rPr lang="en-US" dirty="0"/>
              <a:t>methods differ greatly. However, the following list contains the general areas you should watch:</a:t>
            </a:r>
          </a:p>
          <a:p>
            <a:r>
              <a:rPr lang="en-US" dirty="0"/>
              <a:t>Procedures.</a:t>
            </a:r>
          </a:p>
          <a:p>
            <a:r>
              <a:rPr lang="en-US" dirty="0"/>
              <a:t> Is the correct ASTM or FTM standard being used as outlined in the specification?</a:t>
            </a:r>
          </a:p>
          <a:p>
            <a:r>
              <a:rPr lang="en-US" dirty="0"/>
              <a:t> Are all safety procedures being observed?</a:t>
            </a:r>
          </a:p>
          <a:p>
            <a:r>
              <a:rPr lang="en-US" dirty="0"/>
              <a:t> Is the correct sequence being followed?</a:t>
            </a:r>
          </a:p>
          <a:p>
            <a:r>
              <a:rPr lang="en-US" dirty="0"/>
              <a:t>Glassware.</a:t>
            </a:r>
          </a:p>
          <a:p>
            <a:r>
              <a:rPr lang="en-US" dirty="0"/>
              <a:t> Is the glassware correct for the test method?</a:t>
            </a:r>
          </a:p>
          <a:p>
            <a:r>
              <a:rPr lang="en-US" dirty="0"/>
              <a:t> Is it clean and serviceable?</a:t>
            </a:r>
          </a:p>
          <a:p>
            <a:r>
              <a:rPr lang="en-US" dirty="0"/>
              <a:t>Sample preparation.</a:t>
            </a:r>
          </a:p>
          <a:p>
            <a:r>
              <a:rPr lang="en-US" dirty="0"/>
              <a:t> Was the sample can shaken?</a:t>
            </a:r>
          </a:p>
          <a:p>
            <a:r>
              <a:rPr lang="en-US" dirty="0"/>
              <a:t> Was the correct amount used?</a:t>
            </a:r>
          </a:p>
          <a:p>
            <a:r>
              <a:rPr lang="en-US" dirty="0"/>
              <a:t> Was the sample prepared according to the test method?</a:t>
            </a:r>
          </a:p>
          <a:p>
            <a:r>
              <a:rPr lang="en-US" b="1" dirty="0"/>
              <a:t>- </a:t>
            </a:r>
            <a:r>
              <a:rPr lang="en-US" dirty="0"/>
              <a:t>Was the sample cooled to a specific temperature range?</a:t>
            </a:r>
          </a:p>
          <a:p>
            <a:r>
              <a:rPr lang="en-US" b="1" dirty="0"/>
              <a:t>- </a:t>
            </a:r>
            <a:r>
              <a:rPr lang="en-US" dirty="0"/>
              <a:t>Was the sample heated to a specific temperature range?</a:t>
            </a:r>
          </a:p>
          <a:p>
            <a:r>
              <a:rPr lang="en-US" b="1" dirty="0"/>
              <a:t>- </a:t>
            </a:r>
            <a:r>
              <a:rPr lang="en-US" dirty="0"/>
              <a:t>Was the sample filtered?</a:t>
            </a:r>
          </a:p>
          <a:p>
            <a:r>
              <a:rPr lang="en-US" b="1" dirty="0"/>
              <a:t>- </a:t>
            </a:r>
            <a:r>
              <a:rPr lang="en-US" dirty="0"/>
              <a:t>Was the sample dehydrated?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Chemicals.</a:t>
            </a:r>
          </a:p>
          <a:p>
            <a:r>
              <a:rPr lang="en-US" dirty="0"/>
              <a:t> Were the correct chemicals and/or indicators used?</a:t>
            </a:r>
          </a:p>
          <a:p>
            <a:r>
              <a:rPr lang="en-US" dirty="0"/>
              <a:t> Was the correct amount used?</a:t>
            </a:r>
          </a:p>
          <a:p>
            <a:r>
              <a:rPr lang="en-US" dirty="0"/>
              <a:t> Was the chemical outdated/standardized?</a:t>
            </a:r>
          </a:p>
          <a:p>
            <a:r>
              <a:rPr lang="en-US" dirty="0"/>
              <a:t> Was it cloudy? If so, was it filtered or was supernatant used?</a:t>
            </a:r>
          </a:p>
          <a:p>
            <a:r>
              <a:rPr lang="en-US" dirty="0"/>
              <a:t> If a substitute was used, is it acceptable according to ASTM procedures?</a:t>
            </a:r>
          </a:p>
          <a:p>
            <a:r>
              <a:rPr lang="en-US" dirty="0"/>
              <a:t>Equipment.</a:t>
            </a:r>
          </a:p>
          <a:p>
            <a:r>
              <a:rPr lang="en-US" dirty="0"/>
              <a:t> Bath and oven temperatures must be checked before, during, and upon completion of a test.</a:t>
            </a:r>
          </a:p>
          <a:p>
            <a:r>
              <a:rPr lang="en-US" dirty="0"/>
              <a:t> Correctly calibrated thermometers must be used.</a:t>
            </a:r>
          </a:p>
          <a:p>
            <a:r>
              <a:rPr lang="en-US" dirty="0"/>
              <a:t> Thermometers must be checked for liquid separation.</a:t>
            </a:r>
          </a:p>
          <a:p>
            <a:r>
              <a:rPr lang="en-US" dirty="0"/>
              <a:t> Heating rates and times must be as stated in the text.</a:t>
            </a:r>
          </a:p>
          <a:p>
            <a:r>
              <a:rPr lang="en-US" dirty="0"/>
              <a:t> Apparatus must be cooled to room temperature prior to performing another test.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LESSON 1</a:t>
            </a:r>
          </a:p>
          <a:p>
            <a:r>
              <a:rPr lang="en-US" dirty="0"/>
              <a:t>IDENTIFY LABORATORY REFERENCES, REVIEW DA FORM 1804 AND DA FORM 2077, AND PETROLEUM</a:t>
            </a:r>
          </a:p>
          <a:p>
            <a:r>
              <a:rPr lang="en-US" dirty="0"/>
              <a:t>LABORATORY SIMULATED EXERCISE (SIMPLEX) PROCEDURES</a:t>
            </a:r>
          </a:p>
        </p:txBody>
      </p:sp>
    </p:spTree>
    <p:extLst>
      <p:ext uri="{BB962C8B-B14F-4D97-AF65-F5344CB8AC3E}">
        <p14:creationId xmlns:p14="http://schemas.microsoft.com/office/powerpoint/2010/main" val="4149054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Other.</a:t>
            </a:r>
          </a:p>
          <a:p>
            <a:r>
              <a:rPr lang="en-US" dirty="0"/>
              <a:t> Ensure correct size of flame (flash point, </a:t>
            </a:r>
            <a:r>
              <a:rPr lang="en-US" dirty="0" err="1"/>
              <a:t>Conradson</a:t>
            </a:r>
            <a:r>
              <a:rPr lang="en-US" dirty="0"/>
              <a:t> carbon residue [CCR]).</a:t>
            </a:r>
          </a:p>
          <a:p>
            <a:r>
              <a:rPr lang="en-US" dirty="0"/>
              <a:t> Ensure correct size of filter (</a:t>
            </a:r>
            <a:r>
              <a:rPr lang="en-US" dirty="0" err="1"/>
              <a:t>millipore</a:t>
            </a:r>
            <a:r>
              <a:rPr lang="en-US" dirty="0"/>
              <a:t>).</a:t>
            </a:r>
          </a:p>
          <a:p>
            <a:r>
              <a:rPr lang="en-US" dirty="0"/>
              <a:t> Ensure removal of air bubbles (API gravity, penetration).</a:t>
            </a:r>
          </a:p>
          <a:p>
            <a:r>
              <a:rPr lang="en-US" dirty="0"/>
              <a:t> Ensure correct relative centrifugal force (RCF)/revolutions per minute (RPM) (bottom sediment and water</a:t>
            </a:r>
          </a:p>
          <a:p>
            <a:r>
              <a:rPr lang="en-US" dirty="0"/>
              <a:t>[BS&amp;W], precipitation number).</a:t>
            </a:r>
          </a:p>
          <a:p>
            <a:r>
              <a:rPr lang="en-US" dirty="0"/>
              <a:t> Ensure correct amount of pressure (gum, foam, oxidation stability).</a:t>
            </a:r>
          </a:p>
          <a:p>
            <a:r>
              <a:rPr lang="en-US" dirty="0"/>
              <a:t> Ensure the use of one of the following to determine the correction factor, if needed.</a:t>
            </a:r>
          </a:p>
          <a:p>
            <a:r>
              <a:rPr lang="en-US" b="1" dirty="0"/>
              <a:t>- </a:t>
            </a:r>
            <a:r>
              <a:rPr lang="en-US" dirty="0"/>
              <a:t>Manometer.</a:t>
            </a:r>
          </a:p>
          <a:p>
            <a:r>
              <a:rPr lang="en-US" b="1" dirty="0"/>
              <a:t>- </a:t>
            </a:r>
            <a:r>
              <a:rPr lang="en-US" dirty="0"/>
              <a:t>Barometer.</a:t>
            </a:r>
          </a:p>
          <a:p>
            <a:r>
              <a:rPr lang="en-US" b="1" dirty="0"/>
              <a:t>- </a:t>
            </a:r>
            <a:r>
              <a:rPr lang="en-US" dirty="0"/>
              <a:t>Thermometer.</a:t>
            </a:r>
          </a:p>
          <a:p>
            <a:r>
              <a:rPr lang="en-US" dirty="0"/>
              <a:t> Ensure procedure is correctly reported.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Test Evaluation Process (Procedural Example).</a:t>
            </a:r>
          </a:p>
          <a:p>
            <a:r>
              <a:rPr lang="en-US" dirty="0"/>
              <a:t>1-7 QM 5184</a:t>
            </a:r>
          </a:p>
          <a:p>
            <a:r>
              <a:rPr lang="en-US" dirty="0"/>
              <a:t>As NCOIC, you must always ensure the following steps are taken to perform the test evaluation:</a:t>
            </a:r>
          </a:p>
          <a:p>
            <a:r>
              <a:rPr lang="en-US" dirty="0"/>
              <a:t> Given a petroleum sample, complete with sample tag, DA Form 1804 (Petroleum Sample).</a:t>
            </a:r>
          </a:p>
          <a:p>
            <a:r>
              <a:rPr lang="en-US" dirty="0"/>
              <a:t> Determine the military specification number. This number is found on the sample tag and on the sample</a:t>
            </a:r>
          </a:p>
          <a:p>
            <a:r>
              <a:rPr lang="en-US" dirty="0"/>
              <a:t>container.</a:t>
            </a:r>
          </a:p>
          <a:p>
            <a:r>
              <a:rPr lang="en-US" dirty="0"/>
              <a:t> Determine the product properties. These are found in the military specification.</a:t>
            </a:r>
          </a:p>
          <a:p>
            <a:r>
              <a:rPr lang="en-US" dirty="0"/>
              <a:t> Determine the test procedure. Look up the Carbon residue test in the specification.</a:t>
            </a:r>
          </a:p>
          <a:p>
            <a:r>
              <a:rPr lang="en-US" dirty="0"/>
              <a:t> Perform the test in conjunction with the applicable ASTM test. You must ensure that all tests are</a:t>
            </a:r>
          </a:p>
          <a:p>
            <a:r>
              <a:rPr lang="en-US" dirty="0"/>
              <a:t>performed in the proper sequence. Observe the test being performed and ensure each step is done "by</a:t>
            </a:r>
          </a:p>
          <a:p>
            <a:r>
              <a:rPr lang="en-US" dirty="0"/>
              <a:t>the book."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295400"/>
            <a:ext cx="62484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Instruct the Technician in the Correct Procedure When Deficiencies Are Observed.</a:t>
            </a:r>
          </a:p>
          <a:p>
            <a:r>
              <a:rPr lang="en-US" sz="1200" dirty="0"/>
              <a:t>Many times corrective action makes rerunning the test necessary. You must ensure the procedure must be done</a:t>
            </a:r>
          </a:p>
          <a:p>
            <a:r>
              <a:rPr lang="en-US" sz="1200" dirty="0"/>
              <a:t>"by the book" for the result to have meaning. The following actions are taken:</a:t>
            </a:r>
          </a:p>
          <a:p>
            <a:r>
              <a:rPr lang="en-US" sz="1200" dirty="0"/>
              <a:t> Look at sample can or tag to find the specification number. If it is not on the tag, call the submitting unit or</a:t>
            </a:r>
          </a:p>
          <a:p>
            <a:r>
              <a:rPr lang="en-US" sz="1200" dirty="0"/>
              <a:t>look in the 9100 Identification List (IL) microfiche for the correct specification number.</a:t>
            </a:r>
          </a:p>
          <a:p>
            <a:r>
              <a:rPr lang="en-US" sz="1200" dirty="0"/>
              <a:t> Check the specification to find the test to be run and the correct method.</a:t>
            </a:r>
          </a:p>
          <a:p>
            <a:r>
              <a:rPr lang="en-US" sz="1200" dirty="0"/>
              <a:t> Check the appropriate test book (ASTM or FTMS) to find the correct test method to be used.</a:t>
            </a:r>
          </a:p>
          <a:p>
            <a:r>
              <a:rPr lang="en-US" sz="1200" dirty="0"/>
              <a:t> Observe the technician to ensure he uses the method correctly.</a:t>
            </a:r>
          </a:p>
          <a:p>
            <a:r>
              <a:rPr lang="en-US" sz="1200" dirty="0"/>
              <a:t> Perform corrective action if needed.</a:t>
            </a:r>
          </a:p>
          <a:p>
            <a:r>
              <a:rPr lang="en-US" sz="1200" dirty="0"/>
              <a:t> Take the following steps if incorrect test procedures are discovered:</a:t>
            </a:r>
          </a:p>
          <a:p>
            <a:r>
              <a:rPr lang="en-US" sz="1200" b="1" dirty="0"/>
              <a:t>- </a:t>
            </a:r>
            <a:r>
              <a:rPr lang="en-US" sz="1200" dirty="0"/>
              <a:t>Stop the test.</a:t>
            </a:r>
          </a:p>
          <a:p>
            <a:r>
              <a:rPr lang="en-US" sz="1200" b="1" dirty="0"/>
              <a:t>- </a:t>
            </a:r>
            <a:r>
              <a:rPr lang="en-US" sz="1200" dirty="0"/>
              <a:t>Identify all errors.</a:t>
            </a:r>
          </a:p>
          <a:p>
            <a:r>
              <a:rPr lang="en-US" sz="1200" b="1" dirty="0"/>
              <a:t>- </a:t>
            </a:r>
            <a:r>
              <a:rPr lang="en-US" sz="1200" dirty="0"/>
              <a:t>Explain the effect the errors may have on the outcome of the test.</a:t>
            </a:r>
          </a:p>
          <a:p>
            <a:r>
              <a:rPr lang="en-US" sz="1200" b="1" dirty="0"/>
              <a:t>- </a:t>
            </a:r>
            <a:r>
              <a:rPr lang="en-US" sz="1200" dirty="0"/>
              <a:t>Have the technician review the test procedures.</a:t>
            </a:r>
          </a:p>
          <a:p>
            <a:r>
              <a:rPr lang="en-US" sz="1200" b="1" dirty="0"/>
              <a:t>- </a:t>
            </a:r>
            <a:r>
              <a:rPr lang="en-US" sz="1200" dirty="0"/>
              <a:t>Have the test rerun by the technician while you observe the procedures.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LESSON 2</a:t>
            </a:r>
          </a:p>
          <a:p>
            <a:r>
              <a:rPr lang="en-US" dirty="0"/>
              <a:t>CONDUCT A QUALITY SURVEILLANCE PROGRAM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9106" y="457200"/>
            <a:ext cx="6629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PART A - QUALITY SURVEILLANCE PROGRAM</a:t>
            </a:r>
          </a:p>
          <a:p>
            <a:r>
              <a:rPr lang="en-US" sz="1200" dirty="0"/>
              <a:t>The following responsibilities, at minimum, will be included as part of any quality surveillance program:</a:t>
            </a:r>
          </a:p>
          <a:p>
            <a:r>
              <a:rPr lang="en-US" sz="1200" dirty="0"/>
              <a:t> Ensure the quality of product supplied from commercial sources used by the US Army, ARNG, and USAR</a:t>
            </a:r>
          </a:p>
          <a:p>
            <a:r>
              <a:rPr lang="en-US" sz="1200" dirty="0"/>
              <a:t>units.</a:t>
            </a:r>
          </a:p>
          <a:p>
            <a:r>
              <a:rPr lang="en-US" sz="1200" dirty="0"/>
              <a:t> Maintain the quality of Army-owned petroleum product and containers.</a:t>
            </a:r>
          </a:p>
          <a:p>
            <a:r>
              <a:rPr lang="en-US" sz="1200" dirty="0"/>
              <a:t> Provide support to DLA on a </a:t>
            </a:r>
            <a:r>
              <a:rPr lang="en-US" sz="1200" dirty="0" err="1"/>
              <a:t>nonreimbursable</a:t>
            </a:r>
            <a:r>
              <a:rPr lang="en-US" sz="1200" dirty="0"/>
              <a:t> basis limited to testing and reporting test results on samples</a:t>
            </a:r>
          </a:p>
          <a:p>
            <a:r>
              <a:rPr lang="en-US" sz="1200" dirty="0"/>
              <a:t>submitted by DLA.</a:t>
            </a:r>
          </a:p>
          <a:p>
            <a:r>
              <a:rPr lang="en-US" sz="1200" dirty="0"/>
              <a:t> Inspect all bulk petroleum, packaged products, and containers at the frequencies established in MIL-HDBK-</a:t>
            </a:r>
          </a:p>
          <a:p>
            <a:r>
              <a:rPr lang="en-US" sz="1200" dirty="0"/>
              <a:t>200 or more frequently, if desired, for closer surveillance or when directed by USAPC.</a:t>
            </a:r>
          </a:p>
          <a:p>
            <a:r>
              <a:rPr lang="en-US" sz="1200" dirty="0"/>
              <a:t> All packaged products in storage will be inspected every 90 days to determine if product is within shelf life</a:t>
            </a:r>
          </a:p>
          <a:p>
            <a:r>
              <a:rPr lang="en-US" sz="1200" dirty="0"/>
              <a:t>usability and to determine container condition.</a:t>
            </a:r>
          </a:p>
          <a:p>
            <a:r>
              <a:rPr lang="en-US" sz="1200" dirty="0"/>
              <a:t> Products identified for shelf life update testing will be reported to USAPC before submitting any samples to</a:t>
            </a:r>
          </a:p>
          <a:p>
            <a:r>
              <a:rPr lang="en-US" sz="1200" dirty="0"/>
              <a:t>designated labs. When products are identified for shelf life update, those products will not be used until</a:t>
            </a:r>
          </a:p>
          <a:p>
            <a:r>
              <a:rPr lang="en-US" sz="1200" dirty="0"/>
              <a:t>laboratory analysis indicates the product meets use limits. USAPC Product Deficiency Investigation (PDI)</a:t>
            </a:r>
          </a:p>
          <a:p>
            <a:r>
              <a:rPr lang="en-US" sz="1200" dirty="0"/>
              <a:t>message, which identify deficient items, will be kept on file for 1 year from date of release. New receipts of</a:t>
            </a:r>
          </a:p>
          <a:p>
            <a:r>
              <a:rPr lang="en-US" sz="1200" dirty="0"/>
              <a:t>products will be screened for items reported in these messages and if received, will be reported to USAPC.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585788"/>
            <a:ext cx="4981575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PART B - WORLDWIDE QUALITY SURVEILLANCE PROGRAM</a:t>
            </a:r>
          </a:p>
          <a:p>
            <a:r>
              <a:rPr lang="en-US" dirty="0"/>
              <a:t>As the NCOIC, you must ensure that this program applies to all bulk and packaged petroleum supplied by</a:t>
            </a:r>
          </a:p>
          <a:p>
            <a:r>
              <a:rPr lang="en-US" dirty="0"/>
              <a:t>commercial sources under DLA regional type contracts, procured locally, or received from Army, other military</a:t>
            </a:r>
          </a:p>
          <a:p>
            <a:r>
              <a:rPr lang="en-US" dirty="0"/>
              <a:t>services, or DLA depot stocks.</a:t>
            </a:r>
          </a:p>
          <a:p>
            <a:r>
              <a:rPr lang="en-US" b="1" dirty="0"/>
              <a:t>CONUS. </a:t>
            </a:r>
            <a:r>
              <a:rPr lang="en-US" dirty="0"/>
              <a:t>CONUS, USAPC, will establish a CONUS sampling schedule. In addition, USAPC will provide to the</a:t>
            </a:r>
          </a:p>
          <a:p>
            <a:r>
              <a:rPr lang="en-US" dirty="0"/>
              <a:t>submitting activity detailed sampling instructions upon request and advise the submitting activity of the test results</a:t>
            </a:r>
          </a:p>
          <a:p>
            <a:r>
              <a:rPr lang="en-US" dirty="0"/>
              <a:t>and determine if additional quality surveillance samples need be requested for testing.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9106" y="228600"/>
            <a:ext cx="6705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and determine if additional quality surveillance samples need be requested for testing.</a:t>
            </a:r>
          </a:p>
          <a:p>
            <a:r>
              <a:rPr lang="en-US" sz="1200" dirty="0"/>
              <a:t> The commander of the activity required to submit samples under this program will ensure that a petroleum</a:t>
            </a:r>
          </a:p>
          <a:p>
            <a:r>
              <a:rPr lang="en-US" sz="1200" dirty="0"/>
              <a:t>supply specialist is assigned to take product samples and maintain a sample log for all samples submitted</a:t>
            </a:r>
          </a:p>
          <a:p>
            <a:r>
              <a:rPr lang="en-US" sz="1200" dirty="0"/>
              <a:t>indicating assigned sample number, sample history, and test results. A sample taken from the delivery</a:t>
            </a:r>
          </a:p>
          <a:p>
            <a:r>
              <a:rPr lang="en-US" sz="1200" dirty="0"/>
              <a:t>conveyance for the first three separate delivery dates under each new contract, including local purchases,</a:t>
            </a:r>
          </a:p>
          <a:p>
            <a:r>
              <a:rPr lang="en-US" sz="1200" dirty="0"/>
              <a:t>for all types of bulk petroleum product is forwarded to the supporting laboratory. Sample tags will reflect</a:t>
            </a:r>
          </a:p>
          <a:p>
            <a:r>
              <a:rPr lang="en-US" sz="1200" dirty="0"/>
              <a:t>first, second, or third delivery.</a:t>
            </a:r>
          </a:p>
          <a:p>
            <a:r>
              <a:rPr lang="en-US" sz="1200" dirty="0"/>
              <a:t> The fuel sample containers will be procured by the submitting activity. Care must be taken to ensure</a:t>
            </a:r>
          </a:p>
          <a:p>
            <a:r>
              <a:rPr lang="en-US" sz="1200" dirty="0"/>
              <a:t>containers are maintained in a usable condition.</a:t>
            </a:r>
          </a:p>
          <a:p>
            <a:r>
              <a:rPr lang="en-US" sz="1200" dirty="0"/>
              <a:t> A petroleum sample tag is completed and attached to each sample submitted for laboratory testing.</a:t>
            </a:r>
          </a:p>
          <a:p>
            <a:r>
              <a:rPr lang="en-US" sz="1200" dirty="0"/>
              <a:t> Samples of products are forwarded to the laboratory designated within 72 hours after the sample is taken.</a:t>
            </a:r>
          </a:p>
          <a:p>
            <a:r>
              <a:rPr lang="en-US" sz="1200" dirty="0"/>
              <a:t> Stocks of motor and aviation fuels at using activities are usually consumed in relatively short periods of</a:t>
            </a:r>
          </a:p>
          <a:p>
            <a:r>
              <a:rPr lang="en-US" sz="1200" dirty="0"/>
              <a:t>time. The unstable character of these products warrants special precautions to prevent damage to</a:t>
            </a:r>
          </a:p>
          <a:p>
            <a:r>
              <a:rPr lang="en-US" sz="1200" dirty="0"/>
              <a:t>equipment. Motor, aviation </a:t>
            </a:r>
            <a:r>
              <a:rPr lang="en-US" sz="1200" dirty="0" smtClean="0"/>
              <a:t>fuels</a:t>
            </a:r>
            <a:r>
              <a:rPr lang="en-US" sz="1200" dirty="0"/>
              <a:t>, and heating fuel will be tested according to MIL-HDBK-200. More</a:t>
            </a:r>
          </a:p>
          <a:p>
            <a:r>
              <a:rPr lang="en-US" sz="1200" dirty="0"/>
              <a:t>information on testing, performance requirements, and instructions of a general nature are given in MILHDBK-</a:t>
            </a:r>
          </a:p>
          <a:p>
            <a:r>
              <a:rPr lang="en-US" sz="1200" dirty="0"/>
              <a:t>114 (Fuels, Mobility, User Handbook). Fuel samples will be forwarded to the supporting laboratory</a:t>
            </a:r>
          </a:p>
          <a:p>
            <a:r>
              <a:rPr lang="en-US" sz="1200" dirty="0"/>
              <a:t>unless otherwise directed.</a:t>
            </a:r>
          </a:p>
          <a:p>
            <a:r>
              <a:rPr lang="en-US" sz="1200" dirty="0"/>
              <a:t> All dormant stocks of Army-owned bulk petroleum will be rotated before deterioration occurs beyond</a:t>
            </a:r>
          </a:p>
          <a:p>
            <a:r>
              <a:rPr lang="en-US" sz="1200" dirty="0"/>
              <a:t>acceptable use limits. This guidance and procedures apply worldwide. When test results indicate</a:t>
            </a:r>
          </a:p>
          <a:p>
            <a:r>
              <a:rPr lang="en-US" sz="1200" dirty="0"/>
              <a:t>deterioration trends, stocks will be rotated and consumed while the product is still within specification limits.</a:t>
            </a:r>
          </a:p>
          <a:p>
            <a:r>
              <a:rPr lang="en-US" sz="1200" dirty="0"/>
              <a:t>A report indicating fuel type and problems experienced will be sent to:</a:t>
            </a:r>
          </a:p>
          <a:p>
            <a:r>
              <a:rPr lang="en-US" sz="1200" dirty="0"/>
              <a:t>USAPC</a:t>
            </a:r>
          </a:p>
          <a:p>
            <a:r>
              <a:rPr lang="en-US" sz="1200" dirty="0"/>
              <a:t>ATTN: STRGP-FT,</a:t>
            </a:r>
          </a:p>
          <a:p>
            <a:r>
              <a:rPr lang="en-US" sz="1200" dirty="0"/>
              <a:t>New Cumberland, PA. 17070-5008.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Overseas. </a:t>
            </a:r>
            <a:r>
              <a:rPr lang="en-US" dirty="0"/>
              <a:t>Overseas commands will establish a sampling schedule at the frequencies established in MILHDBK-</a:t>
            </a:r>
          </a:p>
          <a:p>
            <a:r>
              <a:rPr lang="en-US" dirty="0"/>
              <a:t>200 or more frequently, if desired.</a:t>
            </a:r>
          </a:p>
          <a:p>
            <a:r>
              <a:rPr lang="en-US" dirty="0"/>
              <a:t> The joint petroleum office is the area coordinator for the quality surveillance program within its command</a:t>
            </a:r>
          </a:p>
          <a:p>
            <a:r>
              <a:rPr lang="en-US" dirty="0"/>
              <a:t>area.</a:t>
            </a:r>
          </a:p>
          <a:p>
            <a:r>
              <a:rPr lang="en-US" dirty="0"/>
              <a:t>2-3 QM 5184</a:t>
            </a:r>
          </a:p>
          <a:p>
            <a:r>
              <a:rPr lang="en-US" dirty="0"/>
              <a:t> The military service within each command is responsible for establishing and maintaining a quality</a:t>
            </a:r>
          </a:p>
          <a:p>
            <a:r>
              <a:rPr lang="en-US" dirty="0"/>
              <a:t>surveillance program, as well as for maintaining and operating laboratories required to perform their tests.</a:t>
            </a:r>
          </a:p>
          <a:p>
            <a:r>
              <a:rPr lang="en-US" dirty="0"/>
              <a:t> AR 700-36 (Overseas Laboratory for Support of Quality Surveillance on Petroleum Products) assigns</a:t>
            </a:r>
          </a:p>
          <a:p>
            <a:r>
              <a:rPr lang="en-US" dirty="0"/>
              <a:t>responsibility for test facilities and for quality surveillance programs for the Army overseas.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Types of Operations.</a:t>
            </a:r>
          </a:p>
          <a:p>
            <a:r>
              <a:rPr lang="en-US" dirty="0"/>
              <a:t> Storage operations--for minimum procedures refer to FM 10-70,</a:t>
            </a:r>
          </a:p>
          <a:p>
            <a:r>
              <a:rPr lang="en-US" dirty="0"/>
              <a:t>FM 10-67-1 (Concepts of Petroleum Operations) and Section II, Quality Surveillance.</a:t>
            </a:r>
          </a:p>
          <a:p>
            <a:r>
              <a:rPr lang="en-US" dirty="0"/>
              <a:t> Tanker and barge loading &amp; unloading operations refer to FM 10-70,</a:t>
            </a:r>
          </a:p>
          <a:p>
            <a:r>
              <a:rPr lang="en-US" dirty="0"/>
              <a:t>AR 715-27 (Petroleum Contract Quality Assurance Manual), Section II, Quality Surveillance.</a:t>
            </a:r>
          </a:p>
          <a:p>
            <a:r>
              <a:rPr lang="en-US" dirty="0"/>
              <a:t> Tank car and tank vehicle loading &amp; unloading operations refer to</a:t>
            </a:r>
          </a:p>
          <a:p>
            <a:r>
              <a:rPr lang="fr-FR" dirty="0"/>
              <a:t>FM 10-70, AR 715-27, Section II, </a:t>
            </a:r>
            <a:r>
              <a:rPr lang="fr-FR" dirty="0" err="1"/>
              <a:t>Quality</a:t>
            </a:r>
            <a:r>
              <a:rPr lang="fr-FR" dirty="0"/>
              <a:t> Surveillance.</a:t>
            </a:r>
          </a:p>
          <a:p>
            <a:r>
              <a:rPr lang="en-US" dirty="0"/>
              <a:t> Pipeline operations--refer to FM 10-70, AR 715-27, Section II, Quality Surveillance.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4624" y="609600"/>
            <a:ext cx="6248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PART A – PETROLEUM LABORATORY REFERENCES</a:t>
            </a:r>
          </a:p>
          <a:p>
            <a:r>
              <a:rPr lang="en-US" b="1" dirty="0"/>
              <a:t>Specifications. </a:t>
            </a:r>
            <a:r>
              <a:rPr lang="en-US" dirty="0"/>
              <a:t>A specification is a clear, concise, and accurate description of technical requirements. They</a:t>
            </a:r>
          </a:p>
          <a:p>
            <a:r>
              <a:rPr lang="en-US" dirty="0"/>
              <a:t>govern the quality requirements of products used by the military. Specifications are used to purchase petroleum</a:t>
            </a:r>
          </a:p>
          <a:p>
            <a:r>
              <a:rPr lang="en-US" dirty="0"/>
              <a:t>products from the manufacturer and to monitor the product after it has been purchased. Specific ASTM or</a:t>
            </a:r>
          </a:p>
          <a:p>
            <a:r>
              <a:rPr lang="en-US" dirty="0"/>
              <a:t>Federal Test Method Standard (FTMS) test methods are found in Section II and Section IV of the specification</a:t>
            </a:r>
          </a:p>
          <a:p>
            <a:r>
              <a:rPr lang="en-US" dirty="0"/>
              <a:t> The military services are responsible for determining the characteristics of a petroleum product. These</a:t>
            </a:r>
          </a:p>
          <a:p>
            <a:r>
              <a:rPr lang="en-US" dirty="0"/>
              <a:t>characteristics are then submitted to an appointed committee that is responsible for developing the</a:t>
            </a:r>
          </a:p>
          <a:p>
            <a:r>
              <a:rPr lang="en-US" dirty="0"/>
              <a:t>specification. The committee normally consists of members from:</a:t>
            </a:r>
          </a:p>
          <a:p>
            <a:r>
              <a:rPr lang="en-US" dirty="0"/>
              <a:t> Engine or equipment developers.</a:t>
            </a:r>
          </a:p>
          <a:p>
            <a:r>
              <a:rPr lang="en-US" dirty="0"/>
              <a:t> A petrol-chemical company.</a:t>
            </a:r>
          </a:p>
          <a:p>
            <a:r>
              <a:rPr lang="en-US" dirty="0"/>
              <a:t> Research and development (R&amp;D) department of the service branch requesting the product.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424813"/>
            <a:ext cx="6553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PART C - INSPECTING TANKERS AND BARGES PRIOR TO LOADING</a:t>
            </a:r>
          </a:p>
          <a:p>
            <a:r>
              <a:rPr lang="en-US" sz="1200" dirty="0"/>
              <a:t>This inspection is in addition to the contractor's inspection, who ultimately has the responsibility to inspect all</a:t>
            </a:r>
          </a:p>
          <a:p>
            <a:r>
              <a:rPr lang="en-US" sz="1200" dirty="0"/>
              <a:t>shipping conveyances prior to loading to determine that they are suitable for intended use. A barge is any vessel</a:t>
            </a:r>
          </a:p>
          <a:p>
            <a:r>
              <a:rPr lang="en-US" sz="1200" dirty="0"/>
              <a:t>with less than 30,000-barrel capacity. Any vessel with 30,000-barrel capacity or more will be treated as a tanker.</a:t>
            </a:r>
          </a:p>
          <a:p>
            <a:r>
              <a:rPr lang="en-US" sz="1200" dirty="0"/>
              <a:t>As the senior petroleum laboratory technician, you must ensure that the inspection is conducted according to the</a:t>
            </a:r>
          </a:p>
          <a:p>
            <a:r>
              <a:rPr lang="en-US" sz="1200" dirty="0"/>
              <a:t>following:</a:t>
            </a:r>
          </a:p>
          <a:p>
            <a:r>
              <a:rPr lang="en-US" sz="1200" b="1" dirty="0"/>
              <a:t>Tankers.</a:t>
            </a:r>
          </a:p>
          <a:p>
            <a:r>
              <a:rPr lang="en-US" sz="1200" dirty="0"/>
              <a:t> Verify that tanks are prepared for loading.</a:t>
            </a:r>
          </a:p>
          <a:p>
            <a:r>
              <a:rPr lang="en-US" sz="1200" dirty="0"/>
              <a:t> Physically enter and inspect each tank to verify suitability to load. A fresh air pack should be on hand for</a:t>
            </a:r>
          </a:p>
          <a:p>
            <a:r>
              <a:rPr lang="en-US" sz="1200" dirty="0"/>
              <a:t>use.</a:t>
            </a:r>
          </a:p>
          <a:p>
            <a:r>
              <a:rPr lang="en-US" sz="1200" dirty="0"/>
              <a:t> </a:t>
            </a:r>
            <a:r>
              <a:rPr lang="en-US" sz="1200" b="1" dirty="0"/>
              <a:t>WARNING: </a:t>
            </a:r>
            <a:r>
              <a:rPr lang="en-US" sz="1200" dirty="0"/>
              <a:t>ENSURE THAT EACH TANK HAS BEEN PROPERLY GAS-FREED, TESTED, AND</a:t>
            </a:r>
          </a:p>
          <a:p>
            <a:r>
              <a:rPr lang="en-US" sz="1200" dirty="0"/>
              <a:t>CERTIFIED BY QUALIFIED PERSONNEL.</a:t>
            </a:r>
          </a:p>
          <a:p>
            <a:r>
              <a:rPr lang="en-US" sz="1200" dirty="0"/>
              <a:t> Review vessel loading plans to determine their suitability. Verify that all bulkheads are secure and the</a:t>
            </a:r>
          </a:p>
          <a:p>
            <a:r>
              <a:rPr lang="en-US" sz="1200" dirty="0"/>
              <a:t>vessel has double valve separation or line blanks.</a:t>
            </a:r>
          </a:p>
          <a:p>
            <a:r>
              <a:rPr lang="en-US" sz="1200" dirty="0"/>
              <a:t> Request a sample of rust, when considered necessary (and under safe conditions) be taken from selected</a:t>
            </a:r>
          </a:p>
          <a:p>
            <a:r>
              <a:rPr lang="en-US" sz="1200" dirty="0"/>
              <a:t>cargo tanks and tested with the product to be loaded or a similar solvent to determine the effect upon the</a:t>
            </a:r>
          </a:p>
          <a:p>
            <a:r>
              <a:rPr lang="en-US" sz="1200" dirty="0"/>
              <a:t>corrosiveness and gum characteristics.</a:t>
            </a:r>
          </a:p>
          <a:p>
            <a:r>
              <a:rPr lang="en-US" sz="1200" dirty="0"/>
              <a:t> Tankers scheduled for multiple port loading will have all cargo tanks inspected at the first loading point, if</a:t>
            </a:r>
          </a:p>
          <a:p>
            <a:r>
              <a:rPr lang="en-US" sz="1200" dirty="0"/>
              <a:t>practicable, to determine their suitability for the scheduled products.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Barges.</a:t>
            </a:r>
          </a:p>
          <a:p>
            <a:r>
              <a:rPr lang="en-US" dirty="0"/>
              <a:t> Inspection procedures for handling tankers will be applied to barges with the exception as stated in AR</a:t>
            </a:r>
          </a:p>
          <a:p>
            <a:r>
              <a:rPr lang="en-US" dirty="0"/>
              <a:t>715-27.</a:t>
            </a:r>
          </a:p>
          <a:p>
            <a:r>
              <a:rPr lang="en-US" dirty="0"/>
              <a:t> Physical entry is not required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457200"/>
            <a:ext cx="6553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Inspecting Loading Procedures for Tankers.</a:t>
            </a:r>
          </a:p>
          <a:p>
            <a:r>
              <a:rPr lang="en-US" sz="1400" b="1" dirty="0"/>
              <a:t>Preloading Inspection Procedures for Tanker.</a:t>
            </a:r>
          </a:p>
          <a:p>
            <a:r>
              <a:rPr lang="en-US" sz="1400" dirty="0"/>
              <a:t> Verify that sampling, testing, and approval of shore tank is completed prior to loading the vessel.</a:t>
            </a:r>
          </a:p>
          <a:p>
            <a:r>
              <a:rPr lang="en-US" sz="1400" dirty="0"/>
              <a:t> Check loading lines to determine if they are properly isolated and contain no product detrimental to the</a:t>
            </a:r>
          </a:p>
          <a:p>
            <a:r>
              <a:rPr lang="en-US" sz="1400" dirty="0"/>
              <a:t>cargo.</a:t>
            </a:r>
          </a:p>
          <a:p>
            <a:r>
              <a:rPr lang="en-US" sz="1400" dirty="0"/>
              <a:t> Verify that loading lines are full. Obtain opening and closing shore tank gauges (or meter readings where</a:t>
            </a:r>
          </a:p>
          <a:p>
            <a:r>
              <a:rPr lang="en-US" sz="1400" dirty="0"/>
              <a:t>necessary).</a:t>
            </a:r>
          </a:p>
          <a:p>
            <a:r>
              <a:rPr lang="en-US" sz="1400" dirty="0"/>
              <a:t> Determine the position of the swing line in the shore tank (where applicable) and setting to prevent loading</a:t>
            </a:r>
          </a:p>
          <a:p>
            <a:r>
              <a:rPr lang="en-US" sz="1400" dirty="0"/>
              <a:t>any free water or sludge from the tank bottom.</a:t>
            </a:r>
          </a:p>
          <a:p>
            <a:r>
              <a:rPr lang="en-US" sz="1400" dirty="0"/>
              <a:t> Verify that sea suction and overboard discharge valves are closed and sealed. In the case of split cargo,</a:t>
            </a:r>
          </a:p>
          <a:p>
            <a:r>
              <a:rPr lang="en-US" sz="1400" dirty="0"/>
              <a:t>those values essential to cargo isolation should be sealed with serially numbered seals and their numbers</a:t>
            </a:r>
          </a:p>
          <a:p>
            <a:r>
              <a:rPr lang="en-US" sz="1400" dirty="0"/>
              <a:t>recorded on shipping documents.</a:t>
            </a:r>
          </a:p>
          <a:p>
            <a:r>
              <a:rPr lang="en-US" sz="1400" dirty="0"/>
              <a:t> Check cargo first-in and line samples analysis to verify quality of product moving to the vessel.</a:t>
            </a:r>
          </a:p>
          <a:p>
            <a:r>
              <a:rPr lang="en-US" sz="1400" dirty="0"/>
              <a:t> Verify that sampling and testing of vessel's cargo tanks during and after loading are done.</a:t>
            </a:r>
          </a:p>
          <a:p>
            <a:r>
              <a:rPr lang="en-US" sz="1400" b="1" dirty="0"/>
              <a:t>Loading Inspection Procedure.</a:t>
            </a:r>
          </a:p>
          <a:p>
            <a:r>
              <a:rPr lang="en-US" sz="1400" dirty="0"/>
              <a:t> Verify that the fill, approximately 2,000 to 5,000 barrels, is pumped into one cargo tank in the vessel.</a:t>
            </a:r>
          </a:p>
          <a:p>
            <a:r>
              <a:rPr lang="en-US" sz="1400" dirty="0"/>
              <a:t> Request the ship's officer to switch from this tank to the other tanks and continue loading.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533400"/>
            <a:ext cx="6858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 If at any time during loading there is an indication of contamination, the loading shall be stopped until the</a:t>
            </a:r>
          </a:p>
          <a:p>
            <a:r>
              <a:rPr lang="en-US" sz="1400" dirty="0"/>
              <a:t>cause and extent of the contamination has been determined.</a:t>
            </a:r>
          </a:p>
          <a:p>
            <a:r>
              <a:rPr lang="en-US" sz="1400" dirty="0"/>
              <a:t> Verify that a sample is drawn from the first tank, after a 30 minute wait, and the tests are performed to</a:t>
            </a:r>
          </a:p>
          <a:p>
            <a:r>
              <a:rPr lang="en-US" sz="1400" dirty="0"/>
              <a:t>determine if the quality of the product being loading is satisfactory.</a:t>
            </a:r>
          </a:p>
          <a:p>
            <a:r>
              <a:rPr lang="en-US" sz="1400" dirty="0"/>
              <a:t> Verify that when aviation turbine fuel or kerosene is being loaded, loading and inspection procedures of</a:t>
            </a:r>
          </a:p>
          <a:p>
            <a:r>
              <a:rPr lang="en-US" sz="1400" dirty="0"/>
              <a:t>COMSCINST 3121.3 (series) of 4 March 1977 and COMSCINST 3121.3 (series) Change 1 of January</a:t>
            </a:r>
          </a:p>
          <a:p>
            <a:r>
              <a:rPr lang="en-US" sz="1400" dirty="0"/>
              <a:t>1978, subject: Safe Handling of Jet Fuels and Kerosene, are followed:</a:t>
            </a:r>
          </a:p>
          <a:p>
            <a:r>
              <a:rPr lang="en-US" sz="1400" b="1" dirty="0"/>
              <a:t>- </a:t>
            </a:r>
            <a:r>
              <a:rPr lang="en-US" sz="1400" dirty="0"/>
              <a:t>Prior to loading, all water will be removed from the vessel pipeline and cargo tank.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Verify that the initial loading rate does exceed 3 feet per second (1,500 barrels per hour through a 12</a:t>
            </a:r>
          </a:p>
          <a:p>
            <a:r>
              <a:rPr lang="en-US" sz="1400" dirty="0"/>
              <a:t>inch line) through loading lines into the cargo tanks, until the discharge outlet has been covered by at</a:t>
            </a:r>
          </a:p>
          <a:p>
            <a:r>
              <a:rPr lang="en-US" sz="1400" dirty="0"/>
              <a:t>least 3 feet of the product. Thereafter, the normal loading rate may be resumed.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Verify that the loading rate of 3 feet per second is applied to the flow of each tank.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Verify that ullages, water soundings, temperatures, and samples, including the first-in sample, are not</a:t>
            </a:r>
          </a:p>
          <a:p>
            <a:r>
              <a:rPr lang="en-US" sz="1400" dirty="0"/>
              <a:t>taken of any cargo tank until at least 30 minutes after flow into the tank has ceased. In the meantime,</a:t>
            </a:r>
          </a:p>
          <a:p>
            <a:r>
              <a:rPr lang="en-US" sz="1400" dirty="0"/>
              <a:t>loading of other tanks may proceed.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Inspecting Loading Procedures for Barges.</a:t>
            </a:r>
          </a:p>
          <a:p>
            <a:r>
              <a:rPr lang="en-US" b="1" dirty="0"/>
              <a:t>Preloading Inspection Procedures. </a:t>
            </a:r>
            <a:r>
              <a:rPr lang="en-US" dirty="0"/>
              <a:t>The QSR will ensure the following actions have been taken</a:t>
            </a:r>
          </a:p>
          <a:p>
            <a:r>
              <a:rPr lang="en-US" dirty="0"/>
              <a:t>prior to approving loading:</a:t>
            </a:r>
          </a:p>
          <a:p>
            <a:r>
              <a:rPr lang="en-US" dirty="0"/>
              <a:t> Vessel conditioning.</a:t>
            </a:r>
          </a:p>
          <a:p>
            <a:r>
              <a:rPr lang="en-US" dirty="0"/>
              <a:t> Vessel tank inspections.</a:t>
            </a:r>
          </a:p>
          <a:p>
            <a:r>
              <a:rPr lang="en-US" dirty="0"/>
              <a:t> Vessel tank/internal rust test.</a:t>
            </a:r>
          </a:p>
          <a:p>
            <a:r>
              <a:rPr lang="en-US" dirty="0"/>
              <a:t> Vessel loading plans.</a:t>
            </a:r>
          </a:p>
          <a:p>
            <a:r>
              <a:rPr lang="en-US" dirty="0"/>
              <a:t> Multiport inspection.</a:t>
            </a:r>
          </a:p>
          <a:p>
            <a:r>
              <a:rPr lang="en-US" dirty="0"/>
              <a:t> Quality and quantity determination.</a:t>
            </a:r>
          </a:p>
          <a:p>
            <a:r>
              <a:rPr lang="en-US" b="1" dirty="0"/>
              <a:t>Loading Inspection Procedure for Barges.</a:t>
            </a:r>
          </a:p>
          <a:p>
            <a:r>
              <a:rPr lang="en-US" dirty="0"/>
              <a:t> Verify that a sample is drawn from the tank, after a 30 minute wait, and tests are performed to determine if</a:t>
            </a:r>
          </a:p>
          <a:p>
            <a:r>
              <a:rPr lang="en-US" dirty="0"/>
              <a:t>the quality of the product being loaded is satisfactory.</a:t>
            </a:r>
          </a:p>
          <a:p>
            <a:r>
              <a:rPr lang="en-US" dirty="0"/>
              <a:t> Verify that samples and tests of the contents of the vessel's cargo tanks during and after loading are</a:t>
            </a:r>
          </a:p>
          <a:p>
            <a:r>
              <a:rPr lang="en-US" dirty="0"/>
              <a:t>performed to determine product quality.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Monitoring </a:t>
            </a:r>
            <a:r>
              <a:rPr lang="en-US" b="1" dirty="0" err="1"/>
              <a:t>Postloading</a:t>
            </a:r>
            <a:r>
              <a:rPr lang="en-US" b="1" dirty="0"/>
              <a:t> Procedures for Tankers and Barges.</a:t>
            </a:r>
          </a:p>
          <a:p>
            <a:r>
              <a:rPr lang="en-US" dirty="0"/>
              <a:t> Witness sampling of vessel cargo tanks.</a:t>
            </a:r>
          </a:p>
          <a:p>
            <a:r>
              <a:rPr lang="en-US" dirty="0"/>
              <a:t> Monitor cargo tank gaging, temperature determination, and as time will permit, water cuts.</a:t>
            </a:r>
          </a:p>
          <a:p>
            <a:r>
              <a:rPr lang="en-US" dirty="0"/>
              <a:t> If possible, water will be stripped ashore before the tanker is released.</a:t>
            </a:r>
          </a:p>
          <a:p>
            <a:r>
              <a:rPr lang="en-US" dirty="0"/>
              <a:t> Determine the quantity of fuel loaded. Quantity of product loaded or shipped will be determined by shore</a:t>
            </a:r>
          </a:p>
          <a:p>
            <a:r>
              <a:rPr lang="en-US" dirty="0"/>
              <a:t>tank gages.</a:t>
            </a:r>
          </a:p>
          <a:p>
            <a:r>
              <a:rPr lang="en-US" b="1" dirty="0"/>
              <a:t>- </a:t>
            </a:r>
            <a:r>
              <a:rPr lang="en-US" dirty="0"/>
              <a:t>Witness shore tank gaging (opening and closing).</a:t>
            </a:r>
          </a:p>
          <a:p>
            <a:r>
              <a:rPr lang="en-US" b="1" dirty="0"/>
              <a:t>- </a:t>
            </a:r>
            <a:r>
              <a:rPr lang="en-US" dirty="0"/>
              <a:t>Determine shore and vessel net quantities and ship/shore losses or gains. Tanker and barge</a:t>
            </a:r>
          </a:p>
          <a:p>
            <a:r>
              <a:rPr lang="en-US" dirty="0"/>
              <a:t>quantities will be based upon shore tank gages. Report and investigate any quantity discrepancy in</a:t>
            </a:r>
          </a:p>
          <a:p>
            <a:r>
              <a:rPr lang="en-US" dirty="0"/>
              <a:t>excess of 0.5 percent prior to release of the vessel.</a:t>
            </a:r>
          </a:p>
          <a:p>
            <a:r>
              <a:rPr lang="en-US" dirty="0"/>
              <a:t> Verify that contractor maintains the retained sample for the period designated.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Inspecting Documents Covering Tanker and Barge Loading.</a:t>
            </a:r>
          </a:p>
          <a:p>
            <a:r>
              <a:rPr lang="en-US" dirty="0"/>
              <a:t> Verify that DD Form 250-1 (Tanker/Barge Material Inspection and Receiving Report) (Figure 2-1),</a:t>
            </a:r>
          </a:p>
          <a:p>
            <a:r>
              <a:rPr lang="en-US" dirty="0"/>
              <a:t>continuation sheet, and ullage or </a:t>
            </a:r>
            <a:r>
              <a:rPr lang="en-US" dirty="0" err="1"/>
              <a:t>innage</a:t>
            </a:r>
            <a:r>
              <a:rPr lang="en-US" dirty="0"/>
              <a:t> report are completed.</a:t>
            </a:r>
          </a:p>
          <a:p>
            <a:r>
              <a:rPr lang="en-US" b="1" dirty="0"/>
              <a:t>- </a:t>
            </a:r>
            <a:r>
              <a:rPr lang="en-US" dirty="0"/>
              <a:t>If product is loaded from more than one tank, list the test applicable to each tank in separate columns</a:t>
            </a:r>
          </a:p>
          <a:p>
            <a:r>
              <a:rPr lang="en-US" dirty="0"/>
              <a:t>headed by the tank number.</a:t>
            </a:r>
          </a:p>
          <a:p>
            <a:r>
              <a:rPr lang="en-US" b="1" dirty="0"/>
              <a:t>- </a:t>
            </a:r>
            <a:r>
              <a:rPr lang="en-US" dirty="0"/>
              <a:t>The date the product in each was approved and quantity loaded from each tank will be indicated in the</a:t>
            </a:r>
          </a:p>
          <a:p>
            <a:r>
              <a:rPr lang="en-US" dirty="0"/>
              <a:t>appropriate column.</a:t>
            </a:r>
          </a:p>
          <a:p>
            <a:r>
              <a:rPr lang="en-US" dirty="0"/>
              <a:t> Verify that the distribution of documents is made IAW DFARS, Appendix F, Part 7.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381000"/>
            <a:ext cx="6553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Inspecting Discharge Procedures for Tankers and Barges.</a:t>
            </a:r>
          </a:p>
          <a:p>
            <a:r>
              <a:rPr lang="en-US" dirty="0"/>
              <a:t> Verify numbers on seals used for split cargo isolations, sea suction valves, and discharge valves before</a:t>
            </a:r>
          </a:p>
          <a:p>
            <a:r>
              <a:rPr lang="en-US" dirty="0"/>
              <a:t>and after discharge.</a:t>
            </a:r>
          </a:p>
          <a:p>
            <a:r>
              <a:rPr lang="en-US" dirty="0"/>
              <a:t>2-5 QM 5184</a:t>
            </a:r>
          </a:p>
          <a:p>
            <a:r>
              <a:rPr lang="en-US" dirty="0"/>
              <a:t> Verify that all-levels of samples are taken from each cargo tank.</a:t>
            </a:r>
          </a:p>
          <a:p>
            <a:r>
              <a:rPr lang="en-US" b="1" dirty="0"/>
              <a:t>- </a:t>
            </a:r>
            <a:r>
              <a:rPr lang="en-US" dirty="0"/>
              <a:t>Perform a visual check on each sample.</a:t>
            </a:r>
          </a:p>
          <a:p>
            <a:r>
              <a:rPr lang="en-US" b="1" dirty="0"/>
              <a:t>- </a:t>
            </a:r>
            <a:r>
              <a:rPr lang="en-US" dirty="0"/>
              <a:t>In the case of split cargo, different products in adjacent compartments will be tested as necessary to</a:t>
            </a:r>
          </a:p>
          <a:p>
            <a:r>
              <a:rPr lang="en-US" dirty="0"/>
              <a:t>determine if commingling has occurred.</a:t>
            </a:r>
          </a:p>
          <a:p>
            <a:r>
              <a:rPr lang="en-US" b="1" dirty="0"/>
              <a:t>- </a:t>
            </a:r>
            <a:r>
              <a:rPr lang="en-US" dirty="0"/>
              <a:t>Verify that samples are composited and required retain samples are maintained IAW AR 715-27.</a:t>
            </a:r>
          </a:p>
          <a:p>
            <a:r>
              <a:rPr lang="en-US" dirty="0"/>
              <a:t> Give approval for discharge to proceed if the preliminary examination indicates that the cargo is in order.</a:t>
            </a:r>
          </a:p>
          <a:p>
            <a:r>
              <a:rPr lang="en-US" dirty="0"/>
              <a:t>If the examination indicates that the cargo is not suitable, contact the administrative quality assurance</a:t>
            </a:r>
          </a:p>
          <a:p>
            <a:r>
              <a:rPr lang="en-US" dirty="0"/>
              <a:t>officer for further instructions.</a:t>
            </a:r>
          </a:p>
          <a:p>
            <a:r>
              <a:rPr lang="en-US" dirty="0"/>
              <a:t> Verify that gages, and temperature and water soundings have been taken and recorded. These figures</a:t>
            </a:r>
          </a:p>
          <a:p>
            <a:r>
              <a:rPr lang="en-US" dirty="0"/>
              <a:t>will be used to compare with those obtained at the loading point for indications of quality and quantity</a:t>
            </a:r>
          </a:p>
          <a:p>
            <a:r>
              <a:rPr lang="en-US" dirty="0"/>
              <a:t>deficiencies.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1518" y="304800"/>
            <a:ext cx="6553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 Maintain close surveillance on products being moved from the vessel to shore tanks.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Check the discharge line.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Witness opening and closing of shore tank gages.</a:t>
            </a:r>
          </a:p>
          <a:p>
            <a:r>
              <a:rPr lang="en-US" sz="1400" dirty="0"/>
              <a:t> Verify that quantities received are based on shore tank gages.</a:t>
            </a:r>
          </a:p>
          <a:p>
            <a:r>
              <a:rPr lang="en-US" sz="1400" dirty="0"/>
              <a:t> Examine each barge cargo tank to determine if any government-owned product is ROB (Reserve on</a:t>
            </a:r>
          </a:p>
          <a:p>
            <a:r>
              <a:rPr lang="en-US" sz="1400" dirty="0"/>
              <a:t>Board).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If no significant quantity of product remains, sign and retain a copy of the dry tank certification.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Cargo tanks containing appreciable amounts of product will be gaged and the amount present</a:t>
            </a:r>
          </a:p>
          <a:p>
            <a:r>
              <a:rPr lang="en-US" sz="1400" dirty="0"/>
              <a:t>determined, if possible.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Estimates will be made, if it is impossible to obtain accurate figures.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An appreciable amount of product would normally be any quantity estimated at over 15 barrels on a</a:t>
            </a:r>
          </a:p>
          <a:p>
            <a:r>
              <a:rPr lang="en-US" sz="1400" dirty="0"/>
              <a:t>tanker and 5 barrels on a barge.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Verify that all attempts have been made to strip the cargo tanks of product.</a:t>
            </a:r>
          </a:p>
          <a:p>
            <a:r>
              <a:rPr lang="en-US" sz="1400" b="1" dirty="0"/>
              <a:t>- </a:t>
            </a:r>
            <a:r>
              <a:rPr lang="en-US" sz="1400" dirty="0"/>
              <a:t>Enter the quantities estimated as ROB, the cargo tank number, reason for incomplete discharge and</a:t>
            </a:r>
          </a:p>
          <a:p>
            <a:r>
              <a:rPr lang="en-US" sz="1400" dirty="0"/>
              <a:t>other pertinent information on the discharge report, DD Form 250-1. For barge discharges, a notation</a:t>
            </a:r>
          </a:p>
          <a:p>
            <a:r>
              <a:rPr lang="en-US" sz="1400" dirty="0"/>
              <a:t>of whether barge or shore pumps were used to discharge the cargo will be annotated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 Record shipping and handling losses/gains over 0.5 percent, at discharge destination, on DD Form 250-1</a:t>
            </a:r>
          </a:p>
          <a:p>
            <a:r>
              <a:rPr lang="en-US" dirty="0"/>
              <a:t>and indicate the cause for the loss/gain to fullest extent possible.</a:t>
            </a:r>
          </a:p>
          <a:p>
            <a:r>
              <a:rPr lang="en-US" dirty="0"/>
              <a:t> Verify that required inspection documents are available.</a:t>
            </a:r>
          </a:p>
          <a:p>
            <a:r>
              <a:rPr lang="en-US" b="1" dirty="0"/>
              <a:t>- </a:t>
            </a:r>
            <a:r>
              <a:rPr lang="en-US" dirty="0"/>
              <a:t>Completed DD Form 250-1.</a:t>
            </a:r>
          </a:p>
          <a:p>
            <a:r>
              <a:rPr lang="en-US" b="1" dirty="0"/>
              <a:t>- </a:t>
            </a:r>
            <a:r>
              <a:rPr lang="en-US" dirty="0"/>
              <a:t>Ullage or </a:t>
            </a:r>
            <a:r>
              <a:rPr lang="en-US" dirty="0" err="1"/>
              <a:t>innage</a:t>
            </a:r>
            <a:r>
              <a:rPr lang="en-US" dirty="0"/>
              <a:t> report.</a:t>
            </a:r>
          </a:p>
          <a:p>
            <a:r>
              <a:rPr lang="en-US" b="1" dirty="0"/>
              <a:t>- </a:t>
            </a:r>
            <a:r>
              <a:rPr lang="en-US" dirty="0"/>
              <a:t>Other documents that may be required IAW DOD 4140.25M (DOD Management of Bulk Petroleum</a:t>
            </a:r>
          </a:p>
          <a:p>
            <a:r>
              <a:rPr lang="en-US" dirty="0"/>
              <a:t>Products, </a:t>
            </a:r>
            <a:r>
              <a:rPr lang="en-US" dirty="0" err="1"/>
              <a:t>Natuaral</a:t>
            </a:r>
            <a:r>
              <a:rPr lang="en-US" dirty="0"/>
              <a:t> Gas and Coal Volumes I-IV)..</a:t>
            </a:r>
          </a:p>
          <a:p>
            <a:r>
              <a:rPr lang="en-US" dirty="0"/>
              <a:t> Distribute inspection documents IAW DESC directives or local instructions.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68071" y="762000"/>
            <a:ext cx="6629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first step in developing a specification comes from a company refining the product which it feels meets the</a:t>
            </a:r>
          </a:p>
          <a:p>
            <a:r>
              <a:rPr lang="en-US" dirty="0"/>
              <a:t>requirements for the new piece of equipment. After the sample is developed, it must be isolated and a</a:t>
            </a:r>
          </a:p>
          <a:p>
            <a:r>
              <a:rPr lang="en-US" dirty="0"/>
              <a:t>representative amount sent to the R&amp;D laboratory for processing.</a:t>
            </a:r>
          </a:p>
          <a:p>
            <a:r>
              <a:rPr lang="en-US" dirty="0"/>
              <a:t>Once the product has been tested and all the results are accumulated, the actual writing of the specification is</a:t>
            </a:r>
          </a:p>
          <a:p>
            <a:r>
              <a:rPr lang="en-US" dirty="0"/>
              <a:t>accomplished. It must include the requirements necessary to ensure that the product will perform as intended. It</a:t>
            </a:r>
          </a:p>
          <a:p>
            <a:r>
              <a:rPr lang="en-US" dirty="0"/>
              <a:t>will contain those tests that can be performed under normal field conditions.</a:t>
            </a:r>
          </a:p>
          <a:p>
            <a:r>
              <a:rPr lang="en-US" dirty="0"/>
              <a:t>Once this is completed, the proposed specification is submitted for approval to the Technical Section of the</a:t>
            </a:r>
          </a:p>
          <a:p>
            <a:r>
              <a:rPr lang="en-US" dirty="0"/>
              <a:t>Defense Fuel Supply Center (DFSC) or Defense Logistics Agency (DLA), who is responsible for the</a:t>
            </a:r>
          </a:p>
          <a:p>
            <a:r>
              <a:rPr lang="en-US" dirty="0"/>
              <a:t>standardization of military petroleum specifications.</a:t>
            </a:r>
          </a:p>
          <a:p>
            <a:r>
              <a:rPr lang="en-US" dirty="0"/>
              <a:t>After the specification is approved, it is assigned an alphabetical or numerical designation and is placed on the</a:t>
            </a:r>
          </a:p>
          <a:p>
            <a:r>
              <a:rPr lang="en-US" dirty="0"/>
              <a:t>"Reference List of Specifications and Standards."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94965" y="838200"/>
            <a:ext cx="6705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PART D - INSPECTING TANK CARS AND TANK TRUCKS PRIOR TO</a:t>
            </a:r>
          </a:p>
          <a:p>
            <a:r>
              <a:rPr lang="en-US" sz="1400" b="1" dirty="0"/>
              <a:t>LOADING</a:t>
            </a:r>
          </a:p>
          <a:p>
            <a:r>
              <a:rPr lang="en-US" sz="1400" b="1" dirty="0"/>
              <a:t>Preloading Inspection Procedures. </a:t>
            </a:r>
            <a:r>
              <a:rPr lang="en-US" sz="1400" dirty="0"/>
              <a:t>Ensure that personnel perform the following:</a:t>
            </a:r>
          </a:p>
          <a:p>
            <a:r>
              <a:rPr lang="en-US" sz="1400" dirty="0"/>
              <a:t> Inspect tank car or truck for cleanliness. The interior, including domes, must be free from loose rust,</a:t>
            </a:r>
          </a:p>
          <a:p>
            <a:r>
              <a:rPr lang="en-US" sz="1400" dirty="0"/>
              <a:t>scales, or dirt, and must be dry (water-free).</a:t>
            </a:r>
          </a:p>
          <a:p>
            <a:r>
              <a:rPr lang="en-US" sz="1400" dirty="0"/>
              <a:t> Inspect tank car or truck suitability to receive product. Make sure the product last carried is the same as</a:t>
            </a:r>
          </a:p>
          <a:p>
            <a:r>
              <a:rPr lang="en-US" sz="1400" dirty="0"/>
              <a:t>the product to be loaded. If the product is different, the tank car or truck should be processed IAW Table</a:t>
            </a:r>
          </a:p>
          <a:p>
            <a:r>
              <a:rPr lang="en-US" sz="1400" dirty="0"/>
              <a:t>V, MIL-HDBK-200.</a:t>
            </a:r>
          </a:p>
          <a:p>
            <a:r>
              <a:rPr lang="en-US" sz="1400" dirty="0"/>
              <a:t> Look for any foreign objects such as tools, bolts, or old seals that may have fallen into the tank. Objects</a:t>
            </a:r>
          </a:p>
          <a:p>
            <a:r>
              <a:rPr lang="en-US" sz="1400" dirty="0"/>
              <a:t>should only be removed by authorized persons,</a:t>
            </a:r>
          </a:p>
          <a:p>
            <a:r>
              <a:rPr lang="en-US" sz="1400" dirty="0"/>
              <a:t> Verify that outlet and safety valves are properly sealed and in operable condition.</a:t>
            </a:r>
          </a:p>
          <a:p>
            <a:r>
              <a:rPr lang="en-US" sz="1400" dirty="0"/>
              <a:t> Verify that dome covers and bottom outlet valves are opened and bottom outlet caps on tank cars are</a:t>
            </a:r>
          </a:p>
          <a:p>
            <a:r>
              <a:rPr lang="en-US" sz="1400" dirty="0"/>
              <a:t>removed to allow residue from previous cargoes to drain. Do not allow residue to drain on the ground.</a:t>
            </a:r>
          </a:p>
          <a:p>
            <a:r>
              <a:rPr lang="en-US" sz="1400" dirty="0"/>
              <a:t>Use an approved container.</a:t>
            </a:r>
          </a:p>
          <a:p>
            <a:r>
              <a:rPr lang="en-US" sz="1400" dirty="0"/>
              <a:t> Inspect outlet valves. If found to be defective, ensure they are replaced or repaired prior to loading.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Monitoring the Loading of Tank Cars and Tank Trucks. </a:t>
            </a:r>
            <a:r>
              <a:rPr lang="en-US" dirty="0"/>
              <a:t>Ensure that personnel</a:t>
            </a:r>
          </a:p>
          <a:p>
            <a:r>
              <a:rPr lang="en-US" dirty="0"/>
              <a:t>perform the following:</a:t>
            </a:r>
          </a:p>
          <a:p>
            <a:r>
              <a:rPr lang="en-US" dirty="0"/>
              <a:t> Verify that all outlet valves and caps are replaced prior to filling.</a:t>
            </a:r>
          </a:p>
          <a:p>
            <a:r>
              <a:rPr lang="en-US" dirty="0"/>
              <a:t> Verify that all safety precautions are adhered to and observed during loading.</a:t>
            </a:r>
          </a:p>
          <a:p>
            <a:r>
              <a:rPr lang="en-US" dirty="0"/>
              <a:t> Verify that preventative measures are taken at top-loading facilities to prevent free falling or splashing</a:t>
            </a:r>
          </a:p>
          <a:p>
            <a:r>
              <a:rPr lang="en-US" dirty="0"/>
              <a:t>during loading operations.</a:t>
            </a:r>
          </a:p>
          <a:p>
            <a:r>
              <a:rPr lang="en-US" b="1" dirty="0"/>
              <a:t>- </a:t>
            </a:r>
            <a:r>
              <a:rPr lang="en-US" dirty="0"/>
              <a:t>Verify that discharge hoses and loading arm fill pipes are inserted so that they reach the bottom of the</a:t>
            </a:r>
          </a:p>
          <a:p>
            <a:r>
              <a:rPr lang="en-US" dirty="0"/>
              <a:t>tank.</a:t>
            </a:r>
          </a:p>
          <a:p>
            <a:r>
              <a:rPr lang="en-US" b="1" dirty="0"/>
              <a:t>- </a:t>
            </a:r>
            <a:r>
              <a:rPr lang="en-US" dirty="0"/>
              <a:t>Verify that the fill rate is slow until the hose or fill pipe is covered by at least 6 inches of product.</a:t>
            </a:r>
          </a:p>
          <a:p>
            <a:r>
              <a:rPr lang="en-US" dirty="0"/>
              <a:t> Verify that domes and/or unloading valves in the case of tank cars, and all openings in the case of tank</a:t>
            </a:r>
          </a:p>
          <a:p>
            <a:r>
              <a:rPr lang="en-US" dirty="0"/>
              <a:t>trucks, are secured and sealed with serially numbered seals immediately after filling.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324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Inspecting Loaded Tank Cars and Tank Trucks. </a:t>
            </a:r>
            <a:r>
              <a:rPr lang="en-US" dirty="0"/>
              <a:t>Ensure that personnel perform the</a:t>
            </a:r>
          </a:p>
          <a:p>
            <a:r>
              <a:rPr lang="en-US" dirty="0"/>
              <a:t>following:</a:t>
            </a:r>
          </a:p>
          <a:p>
            <a:r>
              <a:rPr lang="en-US" dirty="0"/>
              <a:t> Verify that each tank car and tank truck is sampled and tested IAW MIL-HDBK-200, Table III, upon</a:t>
            </a:r>
          </a:p>
          <a:p>
            <a:r>
              <a:rPr lang="en-US" dirty="0"/>
              <a:t>completion of loading to verify product quality.</a:t>
            </a:r>
          </a:p>
          <a:p>
            <a:r>
              <a:rPr lang="en-US" dirty="0"/>
              <a:t> Verify that all products that can be visually examined are checked for water and sediment.</a:t>
            </a:r>
          </a:p>
          <a:p>
            <a:r>
              <a:rPr lang="en-US" dirty="0"/>
              <a:t> Verify that the contractor maintains a record of test results.</a:t>
            </a:r>
          </a:p>
          <a:p>
            <a:r>
              <a:rPr lang="en-US" dirty="0"/>
              <a:t> Verify quantity of products loaded.</a:t>
            </a:r>
          </a:p>
          <a:p>
            <a:r>
              <a:rPr lang="en-US" b="1" dirty="0"/>
              <a:t>- </a:t>
            </a:r>
            <a:r>
              <a:rPr lang="en-US" dirty="0"/>
              <a:t>Quantities shipped by tank car will be determined IAW contract provisions.</a:t>
            </a:r>
          </a:p>
          <a:p>
            <a:r>
              <a:rPr lang="en-US" b="1" dirty="0"/>
              <a:t>- </a:t>
            </a:r>
            <a:r>
              <a:rPr lang="en-US" dirty="0"/>
              <a:t>Quantities shipped by tank truck will be determined from the truck calibration table, the net weight of</a:t>
            </a:r>
          </a:p>
          <a:p>
            <a:r>
              <a:rPr lang="en-US" dirty="0"/>
              <a:t>product loaded, or by use of a properly calibrated meter.</a:t>
            </a:r>
          </a:p>
          <a:p>
            <a:r>
              <a:rPr lang="en-US" dirty="0"/>
              <a:t> Verify that contractor maintains the retained samples for the period designated in AR 715-27, Section 6.</a:t>
            </a:r>
          </a:p>
          <a:p>
            <a:r>
              <a:rPr lang="en-US" b="1" dirty="0"/>
              <a:t>Inspecting Documents.</a:t>
            </a:r>
          </a:p>
          <a:p>
            <a:r>
              <a:rPr lang="en-US" dirty="0"/>
              <a:t> Verify that the corrected API gravity, provided by the contractor, is annotated on the loading documents.</a:t>
            </a:r>
          </a:p>
          <a:p>
            <a:r>
              <a:rPr lang="en-US" dirty="0"/>
              <a:t> Inspect prepared documentation for accuracy and completeness.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PART E - PERFORM QUALITY SURVEILLANCE ON PIPELINE MOVEMENTS</a:t>
            </a:r>
          </a:p>
          <a:p>
            <a:r>
              <a:rPr lang="en-US" dirty="0"/>
              <a:t>These procedures apply to movement of product belonging to or to be accepted by the government, except</a:t>
            </a:r>
          </a:p>
          <a:p>
            <a:r>
              <a:rPr lang="en-US" dirty="0"/>
              <a:t>movement of contractor-owned product where quality is verified after receipt at a terminal and prior to delivery</a:t>
            </a:r>
          </a:p>
          <a:p>
            <a:r>
              <a:rPr lang="en-US" dirty="0"/>
              <a:t>to the government.</a:t>
            </a:r>
          </a:p>
          <a:p>
            <a:r>
              <a:rPr lang="en-US" dirty="0"/>
              <a:t> Witness the sampling and full specification into the FOB origin and destination contracts to assure the</a:t>
            </a:r>
          </a:p>
          <a:p>
            <a:r>
              <a:rPr lang="en-US" dirty="0"/>
              <a:t>product tendered conforms to the applicable requirements.</a:t>
            </a:r>
          </a:p>
          <a:p>
            <a:r>
              <a:rPr lang="en-US" dirty="0"/>
              <a:t> Verify that only heart cuts are transferred into the FOB acceptance tanks, unless specific exception is</a:t>
            </a:r>
          </a:p>
          <a:p>
            <a:r>
              <a:rPr lang="en-US" dirty="0"/>
              <a:t>authorized, for FOB destination deliveries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- </a:t>
            </a:r>
            <a:r>
              <a:rPr lang="en-US" dirty="0"/>
              <a:t>Witness sampling and testing of the receipt tanks prior to issue.</a:t>
            </a:r>
          </a:p>
          <a:p>
            <a:r>
              <a:rPr lang="en-US" b="1" dirty="0"/>
              <a:t>- </a:t>
            </a:r>
            <a:r>
              <a:rPr lang="en-US" dirty="0"/>
              <a:t>Verify that sampling and testing is performed IAW AR 715-27, Table VI.</a:t>
            </a:r>
          </a:p>
          <a:p>
            <a:r>
              <a:rPr lang="en-US" dirty="0"/>
              <a:t> Verify that the cutting of batches into pipeline receiving tanks is IAW the provisions of tariffs and operating</a:t>
            </a:r>
          </a:p>
          <a:p>
            <a:r>
              <a:rPr lang="en-US" dirty="0"/>
              <a:t>agreements.</a:t>
            </a:r>
          </a:p>
          <a:p>
            <a:r>
              <a:rPr lang="en-US" dirty="0"/>
              <a:t> Maintain surveillance over the pipeline operations during the transfer to another carrier and at key points in</a:t>
            </a:r>
          </a:p>
          <a:p>
            <a:r>
              <a:rPr lang="en-US" dirty="0"/>
              <a:t>the system during movement. Examine records of pumping rates, progress of tenders, extent of transmit,</a:t>
            </a:r>
          </a:p>
          <a:p>
            <a:r>
              <a:rPr lang="en-US" dirty="0"/>
              <a:t>gravity, and color determination.</a:t>
            </a:r>
          </a:p>
          <a:p>
            <a:r>
              <a:rPr lang="en-US" dirty="0"/>
              <a:t> Witness the cutting of tenders or batches into pipeline receiving tanks.</a:t>
            </a:r>
          </a:p>
          <a:p>
            <a:r>
              <a:rPr lang="en-US" dirty="0"/>
              <a:t> Verify the quality of product in pipeline receiving tanks after receipt of the tender or batch.</a:t>
            </a:r>
          </a:p>
          <a:p>
            <a:r>
              <a:rPr lang="en-US" b="1" dirty="0"/>
              <a:t>- </a:t>
            </a:r>
            <a:r>
              <a:rPr lang="en-US" dirty="0"/>
              <a:t>Check calculation of net quantity.</a:t>
            </a:r>
          </a:p>
          <a:p>
            <a:r>
              <a:rPr lang="en-US" b="1" dirty="0"/>
              <a:t>- </a:t>
            </a:r>
            <a:r>
              <a:rPr lang="en-US" dirty="0"/>
              <a:t>Investigate and report any quantity discrepancy in excess of 0.3 percent.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 Maintain familiarity with the procedures used by the carrier to protect or condition the pipeline interior.</a:t>
            </a:r>
          </a:p>
          <a:p>
            <a:r>
              <a:rPr lang="en-US" dirty="0"/>
              <a:t> Verify that corrosion inhibitors added to products intended for military use are those approved for the</a:t>
            </a:r>
          </a:p>
          <a:p>
            <a:r>
              <a:rPr lang="en-US" dirty="0"/>
              <a:t>product.</a:t>
            </a:r>
          </a:p>
          <a:p>
            <a:r>
              <a:rPr lang="en-US" dirty="0"/>
              <a:t> Evaluate </a:t>
            </a:r>
            <a:r>
              <a:rPr lang="en-US" dirty="0" err="1"/>
              <a:t>transmixtures</a:t>
            </a:r>
            <a:r>
              <a:rPr lang="en-US" dirty="0"/>
              <a:t>, when required. The procedure for this evaluation, including a suitable form for</a:t>
            </a:r>
          </a:p>
          <a:p>
            <a:r>
              <a:rPr lang="en-US" dirty="0"/>
              <a:t>recording data, and a sample of the calculations involved are contained in AR 715-27, Tables IV and V.</a:t>
            </a:r>
          </a:p>
          <a:p>
            <a:r>
              <a:rPr lang="en-US" dirty="0"/>
              <a:t> Maintain liaison with activities receiving product by pipeline, and render technical assistance as required.</a:t>
            </a:r>
          </a:p>
          <a:p>
            <a:r>
              <a:rPr lang="en-US" dirty="0"/>
              <a:t> Verify quantities moved by use of approved meters or from gages at the FOB point.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LESSON 3</a:t>
            </a:r>
          </a:p>
          <a:p>
            <a:r>
              <a:rPr lang="en-US" dirty="0"/>
              <a:t>SUPERVISE QUALITY SURVEILLANCE TESTING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PART A – QUALITY SURVEILLANCE TESTING</a:t>
            </a:r>
          </a:p>
          <a:p>
            <a:r>
              <a:rPr lang="en-US" dirty="0"/>
              <a:t>Quality surveillance for you as a senior laboratory NCO, will involve having thorough knowledge of all visual and</a:t>
            </a:r>
          </a:p>
          <a:p>
            <a:r>
              <a:rPr lang="en-US" dirty="0"/>
              <a:t>analytical testing methods, as well as the causes and indications of contamination.</a:t>
            </a:r>
          </a:p>
          <a:p>
            <a:r>
              <a:rPr lang="en-US" b="1" dirty="0"/>
              <a:t>Fibrous Material. </a:t>
            </a:r>
            <a:r>
              <a:rPr lang="en-US" dirty="0"/>
              <a:t>When looking at a clear quart glass container, fibrous material will appear as pieces of</a:t>
            </a:r>
          </a:p>
          <a:p>
            <a:r>
              <a:rPr lang="en-US" dirty="0"/>
              <a:t>thread-like material, similar to fiberglass threads, suspended in the product or lying at the bottom of the container.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Sediment. </a:t>
            </a:r>
            <a:r>
              <a:rPr lang="en-US" dirty="0"/>
              <a:t>This will appear as dust, powder, flakes, and/or granular material. Total sediment includes both</a:t>
            </a:r>
          </a:p>
          <a:p>
            <a:r>
              <a:rPr lang="en-US" dirty="0"/>
              <a:t>organic and inorganic material. You may categorize sediment either as coarse or fine.</a:t>
            </a:r>
          </a:p>
          <a:p>
            <a:r>
              <a:rPr lang="en-US" dirty="0"/>
              <a:t> Coarse sediment. Sediment which easily settles out of the product or can be removed by filtration.</a:t>
            </a:r>
          </a:p>
          <a:p>
            <a:r>
              <a:rPr lang="en-US" dirty="0"/>
              <a:t>Ordinarily, "coarse sediment" refers to particles of 10 </a:t>
            </a:r>
            <a:r>
              <a:rPr lang="en-US" dirty="0" err="1"/>
              <a:t>mn</a:t>
            </a:r>
            <a:r>
              <a:rPr lang="en-US" dirty="0"/>
              <a:t> (micron) size or larger. This type of sediment is</a:t>
            </a:r>
          </a:p>
          <a:p>
            <a:r>
              <a:rPr lang="en-US" dirty="0"/>
              <a:t>quite visible in a clear glass container.</a:t>
            </a:r>
          </a:p>
          <a:p>
            <a:r>
              <a:rPr lang="en-US" dirty="0"/>
              <a:t> Fine sediment. Sediment that is smaller than 10 microns. To a limited degree, this type of sediment can</a:t>
            </a:r>
          </a:p>
          <a:p>
            <a:r>
              <a:rPr lang="en-US" dirty="0"/>
              <a:t>be removed by settling or filtration. Fine particles are not visible to the naked eye as separate or distinct</a:t>
            </a:r>
          </a:p>
          <a:p>
            <a:r>
              <a:rPr lang="en-US" dirty="0"/>
              <a:t>particles. However, the particles will scatter light and may appear as pinpoint flashes of light (like the</a:t>
            </a:r>
          </a:p>
          <a:p>
            <a:r>
              <a:rPr lang="en-US" dirty="0"/>
              <a:t>shimmer of a diamond) or as a slight haze in a sample.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Microbiological Growth. </a:t>
            </a:r>
            <a:r>
              <a:rPr lang="en-US" dirty="0"/>
              <a:t>This growth consists of living organisms that grow at the fuel-water interface.</a:t>
            </a:r>
          </a:p>
          <a:p>
            <a:r>
              <a:rPr lang="en-US" dirty="0"/>
              <a:t>These organisms include protozoa, fungus, and bacteria, and they normally have a brown, black, or gray color in</a:t>
            </a:r>
          </a:p>
          <a:p>
            <a:r>
              <a:rPr lang="en-US" dirty="0"/>
              <a:t>addition to a stringy, fibrous-like appearance when observed in a clear glass container. Removal of water bottoms</a:t>
            </a:r>
          </a:p>
          <a:p>
            <a:r>
              <a:rPr lang="en-US" dirty="0"/>
              <a:t>will prevent this problem.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Types of Specifications.</a:t>
            </a:r>
          </a:p>
          <a:p>
            <a:r>
              <a:rPr lang="en-US" dirty="0"/>
              <a:t> MIL - A military specification developed and used by military branches of the Department of Defense.</a:t>
            </a:r>
          </a:p>
          <a:p>
            <a:r>
              <a:rPr lang="en-US" dirty="0"/>
              <a:t> VV - A federal specification developed by an agency of the government and used by at least two federal</a:t>
            </a:r>
          </a:p>
          <a:p>
            <a:r>
              <a:rPr lang="en-US" dirty="0"/>
              <a:t>agencies, one of which is civilian. It is also used by the Department of Defense.</a:t>
            </a:r>
          </a:p>
          <a:p>
            <a:r>
              <a:rPr lang="en-US" dirty="0"/>
              <a:t> JAN - A joint Army and Navy specification. Used only by the Army and Navy.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970429"/>
            <a:ext cx="6248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Water. </a:t>
            </a:r>
            <a:r>
              <a:rPr lang="en-US" dirty="0"/>
              <a:t>Water in fuels may be either fresh or salty and may be present as either dissolved, entrained, or free</a:t>
            </a:r>
          </a:p>
          <a:p>
            <a:r>
              <a:rPr lang="en-US" dirty="0"/>
              <a:t>water.</a:t>
            </a:r>
          </a:p>
          <a:p>
            <a:r>
              <a:rPr lang="en-US" dirty="0"/>
              <a:t> Dissolved water. This is water that has been absorbed by the fuel and is not visible during sample</a:t>
            </a:r>
          </a:p>
          <a:p>
            <a:r>
              <a:rPr lang="en-US" dirty="0"/>
              <a:t>inspections at ambient temperature. When the fuel is cooled, dissolved water becomes entrained and</a:t>
            </a:r>
          </a:p>
          <a:p>
            <a:r>
              <a:rPr lang="en-US" dirty="0"/>
              <a:t>appears as a cloud. Dissolved water is only fresh water and cannot be removed except by freezing. Fuel</a:t>
            </a:r>
          </a:p>
          <a:p>
            <a:r>
              <a:rPr lang="en-US" dirty="0"/>
              <a:t>system icing inhibitor (FSII) is added to jet fuels to prevent dissolved water from freezing.</a:t>
            </a:r>
          </a:p>
          <a:p>
            <a:r>
              <a:rPr lang="en-US" dirty="0"/>
              <a:t> Entrained water. This is an emulsion of water in fuel and is visible as a cloud. Entrained water can be</a:t>
            </a:r>
          </a:p>
          <a:p>
            <a:r>
              <a:rPr lang="en-US" dirty="0"/>
              <a:t>removed by filtration.</a:t>
            </a:r>
          </a:p>
          <a:p>
            <a:r>
              <a:rPr lang="en-US" dirty="0"/>
              <a:t> Free water. This is water that may appear in the form of a cloud, emulsion, emulsion droplets, or in larger</a:t>
            </a:r>
          </a:p>
          <a:p>
            <a:r>
              <a:rPr lang="en-US" dirty="0"/>
              <a:t>amounts in the bottom of a tank or other container. Free water is normally readily detectable during visual</a:t>
            </a:r>
          </a:p>
          <a:p>
            <a:r>
              <a:rPr lang="en-US" dirty="0"/>
              <a:t>sample inspections and settles out in storage within 24 hours.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Commingling. </a:t>
            </a:r>
            <a:r>
              <a:rPr lang="en-US" dirty="0"/>
              <a:t>Commingling is the accidental mixing of products that usually occurs when too much interface</a:t>
            </a:r>
          </a:p>
          <a:p>
            <a:r>
              <a:rPr lang="en-US" dirty="0"/>
              <a:t>mixture is pumped into the storage tanks. Upon settling, the contaminants will usually stratify into layers in the</a:t>
            </a:r>
          </a:p>
          <a:p>
            <a:r>
              <a:rPr lang="en-US" dirty="0"/>
              <a:t>tank.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63588" y="533400"/>
            <a:ext cx="5943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PART B – TESTING PROCEDURES</a:t>
            </a:r>
          </a:p>
          <a:p>
            <a:r>
              <a:rPr lang="en-US" b="1" dirty="0"/>
              <a:t>API Gravity Test (ASTM D-287).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the determination by means of a glass hydrometer of the API gravity of crude</a:t>
            </a:r>
          </a:p>
          <a:p>
            <a:r>
              <a:rPr lang="en-US" dirty="0"/>
              <a:t>petroleum and petroleum products normally handled as liquids and having a Reid vapor pressure of 26 psi or less.</a:t>
            </a:r>
          </a:p>
          <a:p>
            <a:r>
              <a:rPr lang="en-US" b="1" dirty="0"/>
              <a:t>Summary of Test. </a:t>
            </a:r>
            <a:r>
              <a:rPr lang="en-US" dirty="0"/>
              <a:t>The API gravity is read by observing the freely floating API hydrometer and noting the</a:t>
            </a:r>
          </a:p>
          <a:p>
            <a:r>
              <a:rPr lang="en-US" dirty="0"/>
              <a:t>graduation nearest to the apparent intersection of the horizontal plane surface of the liquid with the vertical scale of</a:t>
            </a:r>
          </a:p>
          <a:p>
            <a:r>
              <a:rPr lang="en-US" dirty="0"/>
              <a:t>the hydrometer and observing the temperature of the sample.</a:t>
            </a:r>
          </a:p>
          <a:p>
            <a:r>
              <a:rPr lang="en-US" b="1" dirty="0"/>
              <a:t>Significance of Test. </a:t>
            </a:r>
            <a:r>
              <a:rPr lang="en-US" dirty="0"/>
              <a:t>Accurate determination of gravity of petroleum and its products is necessary for the</a:t>
            </a:r>
          </a:p>
          <a:p>
            <a:r>
              <a:rPr lang="en-US" dirty="0"/>
              <a:t>conversion of measured volumes to volumes at the standard temperature of 60 degrees Fahrenheit. Also gravity is</a:t>
            </a:r>
          </a:p>
          <a:p>
            <a:r>
              <a:rPr lang="en-US" dirty="0"/>
              <a:t>a factor governing the quality of crude oils. However, the gravity of a petroleum product is an uncertain indication</a:t>
            </a:r>
          </a:p>
          <a:p>
            <a:r>
              <a:rPr lang="en-US" dirty="0"/>
              <a:t>of its quality.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Visual Color.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the visual determination of the color of a wide variety of petroleum products such</a:t>
            </a:r>
          </a:p>
          <a:p>
            <a:r>
              <a:rPr lang="en-US" dirty="0"/>
              <a:t>as lubricating oils, heating oils, diesel fuels oils, automotive gasoline and aviation gasoline.</a:t>
            </a:r>
          </a:p>
          <a:p>
            <a:r>
              <a:rPr lang="en-US" b="1" dirty="0"/>
              <a:t>Summary of Test. </a:t>
            </a:r>
            <a:r>
              <a:rPr lang="en-US" dirty="0"/>
              <a:t>A liquid sample is placed in a clear glass container and the visual color observed.</a:t>
            </a:r>
          </a:p>
          <a:p>
            <a:r>
              <a:rPr lang="en-US" b="1" dirty="0"/>
              <a:t>Significance of Test. </a:t>
            </a:r>
            <a:r>
              <a:rPr lang="en-US" dirty="0"/>
              <a:t>Visual color of a petroleum product is used for quick identification of a product. A change in</a:t>
            </a:r>
          </a:p>
          <a:p>
            <a:r>
              <a:rPr lang="en-US" dirty="0"/>
              <a:t>product color may indicate contamination or deterioration.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Clear and Bright Test (Visual).</a:t>
            </a:r>
          </a:p>
          <a:p>
            <a:r>
              <a:rPr lang="en-US" b="1" dirty="0"/>
              <a:t>Scope. </a:t>
            </a:r>
            <a:r>
              <a:rPr lang="en-US" dirty="0"/>
              <a:t>This method covers a pass/fail procedure for determining the presence of free water and solid particulate</a:t>
            </a:r>
          </a:p>
          <a:p>
            <a:r>
              <a:rPr lang="en-US" dirty="0"/>
              <a:t>contamination in distillate fuels.</a:t>
            </a:r>
          </a:p>
          <a:p>
            <a:r>
              <a:rPr lang="en-US" b="1" dirty="0"/>
              <a:t>Summary of Test. </a:t>
            </a:r>
            <a:r>
              <a:rPr lang="en-US" dirty="0"/>
              <a:t>A sample of fuel is swirled in a clean glass jar and examined for visual sediment or water</a:t>
            </a:r>
          </a:p>
          <a:p>
            <a:r>
              <a:rPr lang="en-US" dirty="0"/>
              <a:t>drops below the vortex formed by swirling. A visual inspection for clarity is also performed.</a:t>
            </a:r>
          </a:p>
          <a:p>
            <a:r>
              <a:rPr lang="en-US" b="1" dirty="0"/>
              <a:t>Significance. </a:t>
            </a:r>
            <a:r>
              <a:rPr lang="en-US" dirty="0"/>
              <a:t>The procedure provides a rapid but </a:t>
            </a:r>
            <a:r>
              <a:rPr lang="en-US" dirty="0" err="1"/>
              <a:t>nonquantitative</a:t>
            </a:r>
            <a:r>
              <a:rPr lang="en-US" dirty="0"/>
              <a:t> method to check for contamination in distillate</a:t>
            </a:r>
          </a:p>
          <a:p>
            <a:r>
              <a:rPr lang="en-US" dirty="0"/>
              <a:t>fuels.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9106" y="762000"/>
            <a:ext cx="6248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Distillation (ASTM D-86).</a:t>
            </a:r>
          </a:p>
          <a:p>
            <a:r>
              <a:rPr lang="en-US" b="1" dirty="0"/>
              <a:t>Scope. </a:t>
            </a:r>
            <a:r>
              <a:rPr lang="en-US" dirty="0"/>
              <a:t>This method covers the distillation of motor gasoline, aviation gasoline, aviation turbine fuels, special</a:t>
            </a:r>
          </a:p>
          <a:p>
            <a:r>
              <a:rPr lang="en-US" dirty="0"/>
              <a:t>boiling point spirits, naphtha, white spirit, kerosene, gas oils, distillate fuel oils, and similar petroleum products.</a:t>
            </a:r>
          </a:p>
          <a:p>
            <a:r>
              <a:rPr lang="en-US" b="1" dirty="0"/>
              <a:t>Summary of Method. </a:t>
            </a:r>
            <a:r>
              <a:rPr lang="en-US" dirty="0"/>
              <a:t>A 100 milliliter (ml) sample is distilled under prescribed conditions which are appropriate to</a:t>
            </a:r>
          </a:p>
          <a:p>
            <a:r>
              <a:rPr lang="en-US" dirty="0"/>
              <a:t>its nature. Systematic observations of thermometer readings and volumes of condensate are made, and from</a:t>
            </a:r>
          </a:p>
          <a:p>
            <a:r>
              <a:rPr lang="en-US" dirty="0"/>
              <a:t>these data, the results of the test are calculated and reported.</a:t>
            </a:r>
          </a:p>
          <a:p>
            <a:r>
              <a:rPr lang="en-US" b="1" dirty="0"/>
              <a:t>Significance of Test. </a:t>
            </a:r>
            <a:r>
              <a:rPr lang="en-US" dirty="0"/>
              <a:t>Distillation (volatility) characteristics of petroleum products are indicative of performance in</a:t>
            </a:r>
          </a:p>
          <a:p>
            <a:r>
              <a:rPr lang="en-US" dirty="0"/>
              <a:t>their intended applications. Petroleum product specifications generally include distillation limits to assure products</a:t>
            </a:r>
          </a:p>
          <a:p>
            <a:r>
              <a:rPr lang="en-US" dirty="0"/>
              <a:t>of suitable volatility performance. The empirical results obtained by use of this distillation method have been found</a:t>
            </a:r>
          </a:p>
          <a:p>
            <a:r>
              <a:rPr lang="en-US" dirty="0"/>
              <a:t>to correlate with automotive equipment performance factors and with other characteristics of petroleum products</a:t>
            </a:r>
          </a:p>
          <a:p>
            <a:r>
              <a:rPr lang="en-US" dirty="0"/>
              <a:t>related to volatility.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970429"/>
            <a:ext cx="6096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Definitions.</a:t>
            </a:r>
          </a:p>
          <a:p>
            <a:r>
              <a:rPr lang="en-US" dirty="0"/>
              <a:t> Initial Boiling Point. The thermometer reading that is observed at the instant that the first drop of</a:t>
            </a:r>
          </a:p>
          <a:p>
            <a:r>
              <a:rPr lang="en-US" dirty="0"/>
              <a:t>condensate falls from the lower end of the condenser tube.</a:t>
            </a:r>
          </a:p>
          <a:p>
            <a:r>
              <a:rPr lang="en-US" dirty="0"/>
              <a:t> End Point or Final Boiling Point. The maximum thermometer reading obtained during the test. This usually</a:t>
            </a:r>
          </a:p>
          <a:p>
            <a:r>
              <a:rPr lang="en-US" dirty="0"/>
              <a:t>occurs after the evaporation of all liquid from the bottom of the flask.</a:t>
            </a:r>
          </a:p>
          <a:p>
            <a:r>
              <a:rPr lang="en-US" dirty="0"/>
              <a:t> Percent Recovered. The volume in milliliters of condensate observed in the receiving graduate, in</a:t>
            </a:r>
          </a:p>
          <a:p>
            <a:r>
              <a:rPr lang="en-US" dirty="0"/>
              <a:t>connection with a simultaneous thermometer reading.</a:t>
            </a:r>
          </a:p>
          <a:p>
            <a:r>
              <a:rPr lang="en-US" dirty="0"/>
              <a:t> Percent Recovery. The maximum percent recovered.</a:t>
            </a:r>
          </a:p>
          <a:p>
            <a:r>
              <a:rPr lang="en-US" dirty="0"/>
              <a:t> Percent Loss. 100 minus the total percent recovery.</a:t>
            </a:r>
          </a:p>
          <a:p>
            <a:r>
              <a:rPr lang="en-US" dirty="0"/>
              <a:t> Percent Residue. The volume in milliliters of residue.</a:t>
            </a:r>
          </a:p>
          <a:p>
            <a:r>
              <a:rPr lang="en-US" dirty="0"/>
              <a:t> Procedure. IAW with American Society for Testing and Materials (ASTM) method D-86, Distillation of</a:t>
            </a:r>
          </a:p>
          <a:p>
            <a:r>
              <a:rPr lang="en-US" dirty="0"/>
              <a:t>Petroleum Products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Reid Vapor Pressure (ASTM D-323).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a determination of vapor pressure of gasoline. It is also applicable to other</a:t>
            </a:r>
          </a:p>
          <a:p>
            <a:r>
              <a:rPr lang="en-US" dirty="0"/>
              <a:t>volatile petroleum products except liquefied petroleum gases and oxygenated fuels.</a:t>
            </a:r>
          </a:p>
          <a:p>
            <a:r>
              <a:rPr lang="en-US" b="1" dirty="0"/>
              <a:t>Summary of Method. </a:t>
            </a:r>
            <a:r>
              <a:rPr lang="en-US" dirty="0"/>
              <a:t>The gasoline chamber of the vapor pressure apparatus is filled with the chilled sample and</a:t>
            </a:r>
          </a:p>
          <a:p>
            <a:r>
              <a:rPr lang="en-US" dirty="0"/>
              <a:t>connected to the air bath at 100 degrees Fahrenheit. The apparatus is immersed in a bath at 100 degrees</a:t>
            </a:r>
          </a:p>
          <a:p>
            <a:r>
              <a:rPr lang="en-US" dirty="0"/>
              <a:t>Fahrenheit and is shaken periodically until a constant pressure is observed on the gage attached to the apparatus.</a:t>
            </a:r>
          </a:p>
          <a:p>
            <a:r>
              <a:rPr lang="en-US" dirty="0"/>
              <a:t>The gage reading, suitably corrected, is reported as the Reid Vapor Pressure.</a:t>
            </a:r>
          </a:p>
          <a:p>
            <a:r>
              <a:rPr lang="en-US" b="1" dirty="0"/>
              <a:t>Significance of Test. </a:t>
            </a:r>
            <a:r>
              <a:rPr lang="en-US" dirty="0"/>
              <a:t>RVP is used to predict the vapor locking tendencies of the fuel in a vehicle’s fuel system.</a:t>
            </a:r>
          </a:p>
          <a:p>
            <a:r>
              <a:rPr lang="en-US" dirty="0"/>
              <a:t>Controlled in some areas to limit air pollution by evaporating hydrocarbons while dispensing.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38400" y="228600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b="1" dirty="0"/>
              <a:t>Flash and Fire Point (ASTM D-93, D-92 ).</a:t>
            </a:r>
          </a:p>
          <a:p>
            <a:r>
              <a:rPr lang="en-US" sz="1200" b="1" dirty="0"/>
              <a:t>Scope. </a:t>
            </a:r>
            <a:r>
              <a:rPr lang="en-US" sz="1200" dirty="0"/>
              <a:t>These methods cover flash point of petroleum products at all ranges.</a:t>
            </a:r>
          </a:p>
          <a:p>
            <a:r>
              <a:rPr lang="en-US" sz="1200" b="1" dirty="0"/>
              <a:t>Summary of Method. </a:t>
            </a:r>
            <a:r>
              <a:rPr lang="en-US" sz="1200" dirty="0"/>
              <a:t>The test cup is filled to a specified level with the sample. The temperature of the sample is</a:t>
            </a:r>
          </a:p>
          <a:p>
            <a:r>
              <a:rPr lang="en-US" sz="1200" dirty="0"/>
              <a:t>increased rapidly at first and then at a slow constant rate as the flash point is approached. At specified intervals a</a:t>
            </a:r>
          </a:p>
          <a:p>
            <a:r>
              <a:rPr lang="en-US" sz="1200" dirty="0"/>
              <a:t>small test flame is passed across the cup. The lowest temperature at which application of the flame causes the</a:t>
            </a:r>
          </a:p>
          <a:p>
            <a:r>
              <a:rPr lang="en-US" sz="1200" dirty="0"/>
              <a:t>vapors above to ignite, but not burn continuously, is taken as the flash point.</a:t>
            </a:r>
          </a:p>
          <a:p>
            <a:r>
              <a:rPr lang="en-US" sz="1200" b="1" dirty="0"/>
              <a:t>Significance of Test. </a:t>
            </a:r>
            <a:r>
              <a:rPr lang="en-US" sz="1200" dirty="0"/>
              <a:t>Flash point measures the tendency of the sample to form a flammable mixture with air</a:t>
            </a:r>
          </a:p>
          <a:p>
            <a:r>
              <a:rPr lang="en-US" sz="1200" dirty="0"/>
              <a:t>under controlled laboratory conditions. Flash point is used in shipping and safety regulations to determine</a:t>
            </a:r>
          </a:p>
          <a:p>
            <a:r>
              <a:rPr lang="en-US" sz="1200" dirty="0"/>
              <a:t>QM 5184 3-4</a:t>
            </a:r>
          </a:p>
          <a:p>
            <a:r>
              <a:rPr lang="en-US" sz="1200" dirty="0"/>
              <a:t>flammable and combustible materials. Flash point can indicate the possible presence of highly volatile materials in</a:t>
            </a:r>
          </a:p>
          <a:p>
            <a:r>
              <a:rPr lang="en-US" sz="1200" dirty="0"/>
              <a:t>a relatively nonvolatile material. Fire point measures the characteristics of the sample to support combustion.</a:t>
            </a:r>
          </a:p>
          <a:p>
            <a:r>
              <a:rPr lang="en-US" sz="1200" b="1" dirty="0"/>
              <a:t>Difference. </a:t>
            </a:r>
            <a:r>
              <a:rPr lang="en-US" sz="1200" dirty="0"/>
              <a:t>D-92 (Cleveland open cup) is used to determine flash and fire points of all POL products except fuel</a:t>
            </a:r>
          </a:p>
          <a:p>
            <a:r>
              <a:rPr lang="en-US" sz="1200" dirty="0"/>
              <a:t>oils and products having an open cup flash below 175 degrees Fahrenheit, D-93 (</a:t>
            </a:r>
            <a:r>
              <a:rPr lang="en-US" sz="1200" dirty="0" err="1"/>
              <a:t>Pensky</a:t>
            </a:r>
            <a:r>
              <a:rPr lang="en-US" sz="1200" dirty="0"/>
              <a:t>-Marten) is used mainly</a:t>
            </a:r>
          </a:p>
          <a:p>
            <a:r>
              <a:rPr lang="en-US" sz="1200" dirty="0"/>
              <a:t>to test flash for fuel oils, D-56 (Tag Closed) is used for liquids that flash below 220 degrees Fahrenheit.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Cloud Point (ASTM D-2500).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only petroleum oils which are transparent in layers of 38 mm (1 1/2 in) in</a:t>
            </a:r>
          </a:p>
          <a:p>
            <a:r>
              <a:rPr lang="en-US" dirty="0"/>
              <a:t>thickness, and with a cloud point below 49 degrees Celsius (120 degrees Fahrenheit).</a:t>
            </a:r>
          </a:p>
          <a:p>
            <a:r>
              <a:rPr lang="en-US" b="1" dirty="0"/>
              <a:t>Summary of Method. </a:t>
            </a:r>
            <a:r>
              <a:rPr lang="en-US" dirty="0"/>
              <a:t>The sample is cooled at a specified rate and examined periodically. The temperature at</a:t>
            </a:r>
          </a:p>
          <a:p>
            <a:r>
              <a:rPr lang="en-US" dirty="0"/>
              <a:t>which haziness is first observed at the bottom of the test jar is recorded as the cloud point.</a:t>
            </a:r>
          </a:p>
          <a:p>
            <a:r>
              <a:rPr lang="en-US" b="1" dirty="0"/>
              <a:t>Significance of Test. </a:t>
            </a:r>
            <a:r>
              <a:rPr lang="en-US" dirty="0"/>
              <a:t>The cloud and pour point of petroleum oil is an index of the lowest temperature of its utility</a:t>
            </a:r>
          </a:p>
          <a:p>
            <a:r>
              <a:rPr lang="en-US" dirty="0"/>
              <a:t>for certain application.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Numbering System. </a:t>
            </a:r>
            <a:r>
              <a:rPr lang="en-US" dirty="0"/>
              <a:t>The numbering system used to identify specifications is in three parts. The first being</a:t>
            </a:r>
          </a:p>
          <a:p>
            <a:r>
              <a:rPr lang="en-US" dirty="0"/>
              <a:t>the types MIL, VV, JAN.</a:t>
            </a:r>
          </a:p>
          <a:p>
            <a:r>
              <a:rPr lang="en-US" dirty="0"/>
              <a:t>The second part consists of a single letter from the first word of the nomenclature of the product as listed in the</a:t>
            </a:r>
          </a:p>
          <a:p>
            <a:r>
              <a:rPr lang="en-US" dirty="0"/>
              <a:t>title of the specification such as:</a:t>
            </a:r>
          </a:p>
          <a:p>
            <a:r>
              <a:rPr lang="en-US" dirty="0"/>
              <a:t> F (Fluid or Fuel).</a:t>
            </a:r>
          </a:p>
          <a:p>
            <a:r>
              <a:rPr lang="en-US" dirty="0"/>
              <a:t> G (Gasoline or Grease).</a:t>
            </a:r>
          </a:p>
          <a:p>
            <a:r>
              <a:rPr lang="en-US" dirty="0"/>
              <a:t> L (Lubricant).</a:t>
            </a:r>
          </a:p>
          <a:p>
            <a:r>
              <a:rPr lang="en-US" dirty="0"/>
              <a:t> T (Turbine fuel).</a:t>
            </a:r>
          </a:p>
          <a:p>
            <a:r>
              <a:rPr lang="en-US" dirty="0"/>
              <a:t> K (Kerosene).</a:t>
            </a:r>
          </a:p>
          <a:p>
            <a:r>
              <a:rPr lang="en-US" dirty="0"/>
              <a:t>The third part consists of a number of two or more digits assigned upon development. In some cases, the number</a:t>
            </a:r>
          </a:p>
          <a:p>
            <a:r>
              <a:rPr lang="en-US" dirty="0"/>
              <a:t>is followed by a letter indicating revisions, such as:</a:t>
            </a:r>
          </a:p>
          <a:p>
            <a:r>
              <a:rPr lang="en-US" dirty="0"/>
              <a:t> MIL-T-5624 (first writing).</a:t>
            </a:r>
          </a:p>
          <a:p>
            <a:r>
              <a:rPr lang="en-US" dirty="0"/>
              <a:t> MIL-T-5624A (first revision).</a:t>
            </a:r>
          </a:p>
          <a:p>
            <a:r>
              <a:rPr lang="en-US" dirty="0"/>
              <a:t> MIL-T-5624B (second revision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Pour Point (ASTM D-97).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is intended for use on any petroleum oil.</a:t>
            </a:r>
          </a:p>
          <a:p>
            <a:r>
              <a:rPr lang="en-US" b="1" dirty="0"/>
              <a:t>Summary of Method. </a:t>
            </a:r>
            <a:r>
              <a:rPr lang="en-US" dirty="0"/>
              <a:t>After preliminary heating, the sample is cooled at a specified rate and examined at</a:t>
            </a:r>
          </a:p>
          <a:p>
            <a:r>
              <a:rPr lang="en-US" dirty="0"/>
              <a:t>intervals of 3 degrees Celsius for flow. The lowest temperature at which movement of the oil is observed is</a:t>
            </a:r>
          </a:p>
          <a:p>
            <a:r>
              <a:rPr lang="en-US" dirty="0"/>
              <a:t>recorded as the pour point.</a:t>
            </a:r>
          </a:p>
          <a:p>
            <a:r>
              <a:rPr lang="en-US" b="1" dirty="0"/>
              <a:t>Significance of Test. </a:t>
            </a:r>
            <a:r>
              <a:rPr lang="en-US" dirty="0"/>
              <a:t>The pour point of a petroleum oil is an index of the lowest temperature of its utility for</a:t>
            </a:r>
          </a:p>
          <a:p>
            <a:r>
              <a:rPr lang="en-US" dirty="0"/>
              <a:t>certain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Freezing Point (ASTM D-2386).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the determination of the temperature below which solid hydrocarbon crystals may</a:t>
            </a:r>
          </a:p>
          <a:p>
            <a:r>
              <a:rPr lang="en-US" dirty="0"/>
              <a:t>form in turbine and reciprocating engine fuels.</a:t>
            </a:r>
          </a:p>
          <a:p>
            <a:r>
              <a:rPr lang="en-US" b="1" dirty="0"/>
              <a:t>Summary of Method. </a:t>
            </a:r>
            <a:r>
              <a:rPr lang="en-US" dirty="0"/>
              <a:t>A sample of aviation fuel is cooled until crystals of hydrocarbon are formed. The</a:t>
            </a:r>
          </a:p>
          <a:p>
            <a:r>
              <a:rPr lang="en-US" dirty="0"/>
              <a:t>temperature at which these crystals disappear when the fuel temperature is allowed to rise is recorded as the</a:t>
            </a:r>
          </a:p>
          <a:p>
            <a:r>
              <a:rPr lang="en-US" dirty="0"/>
              <a:t>freezing point.</a:t>
            </a:r>
          </a:p>
          <a:p>
            <a:r>
              <a:rPr lang="en-US" b="1" dirty="0"/>
              <a:t>Significance of Test. </a:t>
            </a:r>
            <a:r>
              <a:rPr lang="en-US" dirty="0"/>
              <a:t>Freezing point of aviation fuels provides guidance as to the lowest temperature of its utility</a:t>
            </a:r>
          </a:p>
          <a:p>
            <a:r>
              <a:rPr lang="en-US" dirty="0"/>
              <a:t>for certain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Kinematic Viscosity (ASTM D-445).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the determination of the Kinematic viscosity of liquid petroleum products, both</a:t>
            </a:r>
          </a:p>
          <a:p>
            <a:r>
              <a:rPr lang="en-US" dirty="0"/>
              <a:t>transparent and opaque, by measuring the time for a volume of liquid to flow under gravity through a calibrated</a:t>
            </a:r>
          </a:p>
          <a:p>
            <a:r>
              <a:rPr lang="en-US" dirty="0"/>
              <a:t>glass capillary viscometer.</a:t>
            </a:r>
          </a:p>
          <a:p>
            <a:r>
              <a:rPr lang="en-US" b="1" dirty="0"/>
              <a:t>Summary of Method. </a:t>
            </a:r>
            <a:r>
              <a:rPr lang="en-US" dirty="0"/>
              <a:t>The time is measured in seconds for a fixed volume of liquid to flow under gravity through</a:t>
            </a:r>
          </a:p>
          <a:p>
            <a:r>
              <a:rPr lang="en-US" dirty="0"/>
              <a:t>the capillary of a calibrated viscometer under a reproducible driving head and at a closely controlled temperature.</a:t>
            </a:r>
          </a:p>
          <a:p>
            <a:r>
              <a:rPr lang="en-US" b="1" dirty="0"/>
              <a:t>Significance. </a:t>
            </a:r>
            <a:r>
              <a:rPr lang="en-US" dirty="0"/>
              <a:t>Many petroleum products, as well as nonpetroleum materials, are used as lubricants for such</a:t>
            </a:r>
          </a:p>
          <a:p>
            <a:r>
              <a:rPr lang="en-US" dirty="0"/>
              <a:t>things as bearings, gears, compressor cylinders, and hydraulic equipment. The proper operation of the equipment</a:t>
            </a:r>
          </a:p>
          <a:p>
            <a:r>
              <a:rPr lang="en-US" dirty="0"/>
              <a:t>depends upon the proper viscosity of the liquid. Thus, the accurate measurement of viscosity is essential to many</a:t>
            </a:r>
          </a:p>
          <a:p>
            <a:r>
              <a:rPr lang="en-US" dirty="0"/>
              <a:t>product specifications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8847"/>
            <a:ext cx="4572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Copper Corrosion (ASTM D-130).</a:t>
            </a:r>
          </a:p>
          <a:p>
            <a:r>
              <a:rPr lang="en-US" b="1" dirty="0"/>
              <a:t>Scope. </a:t>
            </a:r>
            <a:r>
              <a:rPr lang="en-US" dirty="0"/>
              <a:t>This method covers the detection of the corrosiveness to copper of aviation gasoline, aviation turbine fuel,</a:t>
            </a:r>
          </a:p>
          <a:p>
            <a:r>
              <a:rPr lang="en-US" dirty="0"/>
              <a:t>automotive gasoline, natural gasoline, or any other hydrocarbons having a Reid vapor pressure no greater than 18</a:t>
            </a:r>
          </a:p>
          <a:p>
            <a:r>
              <a:rPr lang="en-US" dirty="0"/>
              <a:t>psi.</a:t>
            </a:r>
          </a:p>
          <a:p>
            <a:r>
              <a:rPr lang="en-US" b="1" dirty="0"/>
              <a:t>Summary of Test. </a:t>
            </a:r>
            <a:r>
              <a:rPr lang="en-US" dirty="0"/>
              <a:t>A polished copper strip is immersed in a given quantity of sample and heated at a</a:t>
            </a:r>
          </a:p>
          <a:p>
            <a:r>
              <a:rPr lang="en-US" dirty="0"/>
              <a:t>temperature and for a time characteristic of the material being tested. At the end of this period the copper strip is</a:t>
            </a:r>
          </a:p>
          <a:p>
            <a:r>
              <a:rPr lang="en-US" dirty="0"/>
              <a:t>removed, washed, and compared with the ASTM copper strip corrosion standard.</a:t>
            </a:r>
          </a:p>
          <a:p>
            <a:r>
              <a:rPr lang="en-US" b="1" dirty="0"/>
              <a:t>Significance. </a:t>
            </a:r>
            <a:r>
              <a:rPr lang="en-US" dirty="0"/>
              <a:t>Crude petroleum contains sulfur compounds, most of which are removed during refining. However,</a:t>
            </a:r>
          </a:p>
          <a:p>
            <a:r>
              <a:rPr lang="en-US" dirty="0"/>
              <a:t>of the sulfur compounds remaining in the petroleum product, some can have a corroding action on various metals</a:t>
            </a:r>
          </a:p>
          <a:p>
            <a:r>
              <a:rPr lang="en-US" dirty="0"/>
              <a:t>and this corrosive is not necessarily related directly to the total sulfur content.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4624" y="304800"/>
            <a:ext cx="6400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Water Reaction of Aviation Fuels (ASTM D-1094).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the determination of the presence of water-miscible components in aviation</a:t>
            </a:r>
          </a:p>
          <a:p>
            <a:r>
              <a:rPr lang="en-US" dirty="0"/>
              <a:t>gasoline and turbine fuels, and the effect of these components on the fuel-water interface.</a:t>
            </a:r>
          </a:p>
          <a:p>
            <a:r>
              <a:rPr lang="en-US" dirty="0"/>
              <a:t>3-5 QM 5184</a:t>
            </a:r>
          </a:p>
          <a:p>
            <a:r>
              <a:rPr lang="en-US" b="1" dirty="0"/>
              <a:t>Summary. </a:t>
            </a:r>
            <a:r>
              <a:rPr lang="en-US" dirty="0"/>
              <a:t>A sample of fuel is shaken, using standardized technique, at room temperature with a phosphate</a:t>
            </a:r>
          </a:p>
          <a:p>
            <a:r>
              <a:rPr lang="en-US" dirty="0"/>
              <a:t>buffer solution. The change in volume of the aqueous layer, the appearance of the interface, and the degree of</a:t>
            </a:r>
          </a:p>
          <a:p>
            <a:r>
              <a:rPr lang="en-US" dirty="0"/>
              <a:t>separation of the two phases are taken as the water reaction of the fuel.</a:t>
            </a:r>
          </a:p>
          <a:p>
            <a:r>
              <a:rPr lang="en-US" b="1" dirty="0"/>
              <a:t>Significance. </a:t>
            </a:r>
            <a:r>
              <a:rPr lang="en-US" dirty="0"/>
              <a:t>Water extraction of aviation fuels using this technique reveals the presence of relatively large</a:t>
            </a:r>
          </a:p>
          <a:p>
            <a:r>
              <a:rPr lang="en-US" dirty="0"/>
              <a:t>quantities of partially water soluble contaminants such as surfactants. Contamination that affect the interface or</a:t>
            </a:r>
          </a:p>
          <a:p>
            <a:r>
              <a:rPr lang="en-US" dirty="0"/>
              <a:t>create emulsions in the water or fuel layers are apt to disarm filter separators quickly and allow free water and</a:t>
            </a:r>
          </a:p>
          <a:p>
            <a:r>
              <a:rPr lang="en-US" dirty="0"/>
              <a:t>particulates to pass. A change in volume of the aqueous layer indicates that water soluble materials such as</a:t>
            </a:r>
          </a:p>
          <a:p>
            <a:r>
              <a:rPr lang="en-US" dirty="0"/>
              <a:t>alcohol or ethers are present.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err="1"/>
              <a:t>Particulate</a:t>
            </a:r>
            <a:r>
              <a:rPr lang="fr-FR" b="1" dirty="0"/>
              <a:t> Contaminant in Aviation Turbine Fuels (ASTM D-2276).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describes a procedure for the evaluation of particulate contaminant in aviation turbine</a:t>
            </a:r>
          </a:p>
          <a:p>
            <a:r>
              <a:rPr lang="en-US" dirty="0"/>
              <a:t>fuels.</a:t>
            </a:r>
          </a:p>
          <a:p>
            <a:r>
              <a:rPr lang="en-US" b="1" dirty="0"/>
              <a:t>Summary. </a:t>
            </a:r>
            <a:r>
              <a:rPr lang="en-US" dirty="0"/>
              <a:t>A known volume of fuel is filtered through a </a:t>
            </a:r>
            <a:r>
              <a:rPr lang="en-US" dirty="0" err="1"/>
              <a:t>preweighed</a:t>
            </a:r>
            <a:r>
              <a:rPr lang="en-US" dirty="0"/>
              <a:t> test membrane filter and the increase in</a:t>
            </a:r>
          </a:p>
          <a:p>
            <a:r>
              <a:rPr lang="en-US" dirty="0"/>
              <a:t>membrane filter weight determined after washing and drying. The total contaminant is determined from the</a:t>
            </a:r>
          </a:p>
          <a:p>
            <a:r>
              <a:rPr lang="en-US" dirty="0"/>
              <a:t>increase in weight of the test membrane filter relative to the control membrane filter.</a:t>
            </a:r>
          </a:p>
          <a:p>
            <a:r>
              <a:rPr lang="en-US" b="1" dirty="0"/>
              <a:t>Significance. </a:t>
            </a:r>
            <a:r>
              <a:rPr lang="en-US" dirty="0"/>
              <a:t>This test method provides gravimetric measurements of the particulate matter present in aviation</a:t>
            </a:r>
          </a:p>
          <a:p>
            <a:r>
              <a:rPr lang="en-US" dirty="0"/>
              <a:t>turbine fuels, which must be minimized to avoid filter plugging and other operational problems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Existent Gum in Fuels by Jet Evaporation (ASTM D-381).</a:t>
            </a:r>
          </a:p>
          <a:p>
            <a:r>
              <a:rPr lang="en-US" b="1" dirty="0"/>
              <a:t>Scope. </a:t>
            </a:r>
            <a:r>
              <a:rPr lang="en-US" dirty="0"/>
              <a:t>This test method covers the determination of the existent gum in motor gasoline and aircraft fuels at the</a:t>
            </a:r>
          </a:p>
          <a:p>
            <a:r>
              <a:rPr lang="en-US" dirty="0"/>
              <a:t>time of the test.</a:t>
            </a:r>
          </a:p>
          <a:p>
            <a:r>
              <a:rPr lang="en-US" b="1" dirty="0"/>
              <a:t>Summary. </a:t>
            </a:r>
            <a:r>
              <a:rPr lang="en-US" dirty="0"/>
              <a:t>A measured quantity of fuel is evaporated under controlled conditions of temperature and flow of air or</a:t>
            </a:r>
          </a:p>
          <a:p>
            <a:r>
              <a:rPr lang="en-US" dirty="0"/>
              <a:t>steam. For aviation gasoline and aircraft turbine fuel, the resulting residue is weighed and reported as milligrams</a:t>
            </a:r>
          </a:p>
          <a:p>
            <a:r>
              <a:rPr lang="en-US" dirty="0"/>
              <a:t>per 100 ml. for motor gasoline. The residue is weighed before and after extracting with n-heptane, and the results</a:t>
            </a:r>
          </a:p>
          <a:p>
            <a:r>
              <a:rPr lang="en-US" dirty="0"/>
              <a:t>are reported as milligrams per 100 ml.</a:t>
            </a:r>
          </a:p>
          <a:p>
            <a:r>
              <a:rPr lang="en-US" b="1" dirty="0"/>
              <a:t>Significance. </a:t>
            </a:r>
            <a:r>
              <a:rPr lang="en-US" dirty="0"/>
              <a:t>The true significance of this test method for determining gum in motor gasoline is not firmly</a:t>
            </a:r>
          </a:p>
          <a:p>
            <a:r>
              <a:rPr lang="en-US" dirty="0"/>
              <a:t>established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81000"/>
            <a:ext cx="6477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Water-Separation Characteristics - MICRO WSIM (ASTM D-3948).</a:t>
            </a:r>
          </a:p>
          <a:p>
            <a:r>
              <a:rPr lang="en-US" b="1" dirty="0"/>
              <a:t>Scope. </a:t>
            </a:r>
            <a:r>
              <a:rPr lang="en-US" dirty="0"/>
              <a:t>This method provides a rapid portable means for field and laboratory use to rate the ability of aviation</a:t>
            </a:r>
          </a:p>
          <a:p>
            <a:r>
              <a:rPr lang="en-US" dirty="0"/>
              <a:t>turbine fuels to release entrained or emulsified water when passed through fiberglass coalescing material. It is</a:t>
            </a:r>
          </a:p>
          <a:p>
            <a:r>
              <a:rPr lang="en-US" dirty="0"/>
              <a:t>intended to measure the water-separation characteristics of fuel as produced, after it has been blended with</a:t>
            </a:r>
          </a:p>
          <a:p>
            <a:r>
              <a:rPr lang="en-US" dirty="0"/>
              <a:t>additives or delivered to the point of use.</a:t>
            </a:r>
          </a:p>
          <a:p>
            <a:r>
              <a:rPr lang="en-US" b="1" dirty="0"/>
              <a:t>Summary. </a:t>
            </a:r>
            <a:r>
              <a:rPr lang="en-US" dirty="0"/>
              <a:t>The fuel sample is emulsified with water in a syringe using a high-speed mixer. The emulsion is then</a:t>
            </a:r>
          </a:p>
          <a:p>
            <a:r>
              <a:rPr lang="en-US" dirty="0"/>
              <a:t>expelled from the syringe at a programmed rate through a standard fiberglass </a:t>
            </a:r>
            <a:r>
              <a:rPr lang="en-US" dirty="0" err="1"/>
              <a:t>coalescer</a:t>
            </a:r>
            <a:r>
              <a:rPr lang="en-US" dirty="0"/>
              <a:t>, and the effluent is</a:t>
            </a:r>
          </a:p>
          <a:p>
            <a:r>
              <a:rPr lang="en-US" dirty="0"/>
              <a:t>analyzed for </a:t>
            </a:r>
            <a:r>
              <a:rPr lang="en-US" dirty="0" err="1"/>
              <a:t>uncoalesced</a:t>
            </a:r>
            <a:r>
              <a:rPr lang="en-US" dirty="0"/>
              <a:t> water by light transmission measurement. High ratings indicate the water is easily</a:t>
            </a:r>
          </a:p>
          <a:p>
            <a:r>
              <a:rPr lang="en-US" dirty="0"/>
              <a:t>coalesced and, therefore, that the fuel is relatively free of surfactant materials.</a:t>
            </a:r>
          </a:p>
          <a:p>
            <a:r>
              <a:rPr lang="en-US" b="1" dirty="0"/>
              <a:t>Significance. </a:t>
            </a:r>
            <a:r>
              <a:rPr lang="en-US" dirty="0"/>
              <a:t>The test provides a measure of the presence of surface active substances in aviation turbine fuels.</a:t>
            </a:r>
          </a:p>
          <a:p>
            <a:r>
              <a:rPr lang="en-US" dirty="0"/>
              <a:t>It can detect carry-over of traces of refinery treating residues in fuel as produced. It can also detect surface active</a:t>
            </a:r>
          </a:p>
          <a:p>
            <a:r>
              <a:rPr lang="en-US" dirty="0"/>
              <a:t>substances added to or picked up by fuel during handling from point of production to point of use.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533400"/>
            <a:ext cx="5867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Fuel System Icing Inhibitor in Hydrocarbon Fuels - FSII (FTM 5327.4).</a:t>
            </a:r>
          </a:p>
          <a:p>
            <a:r>
              <a:rPr lang="en-US" b="1" dirty="0"/>
              <a:t>Scope. </a:t>
            </a:r>
            <a:r>
              <a:rPr lang="en-US" dirty="0"/>
              <a:t>This method is used for determination of 0.05 to 0.20 volume percent ethylene glycol monomethyl ether</a:t>
            </a:r>
          </a:p>
          <a:p>
            <a:r>
              <a:rPr lang="en-US" dirty="0"/>
              <a:t>(EGME) and diethylene glycol monomethyl ether (</a:t>
            </a:r>
            <a:r>
              <a:rPr lang="en-US" dirty="0" err="1"/>
              <a:t>DiGME</a:t>
            </a:r>
            <a:r>
              <a:rPr lang="en-US" dirty="0"/>
              <a:t>) in hydrocarbon fuels.</a:t>
            </a:r>
          </a:p>
          <a:p>
            <a:r>
              <a:rPr lang="en-US" b="1" dirty="0"/>
              <a:t>Summary. </a:t>
            </a:r>
            <a:r>
              <a:rPr lang="en-US" dirty="0"/>
              <a:t>Two compounds are approved as fuel system icing inhibitors (FSII) in hydrocarbon fuels. In this</a:t>
            </a:r>
          </a:p>
          <a:p>
            <a:r>
              <a:rPr lang="en-US" dirty="0"/>
              <a:t>method, FSII will denote EGME or </a:t>
            </a:r>
            <a:r>
              <a:rPr lang="en-US" dirty="0" err="1"/>
              <a:t>DiGME</a:t>
            </a:r>
            <a:r>
              <a:rPr lang="en-US" dirty="0"/>
              <a:t>. The test consists of removing the FSII from the hydrocarbon fuel by</a:t>
            </a:r>
          </a:p>
          <a:p>
            <a:r>
              <a:rPr lang="en-US" dirty="0"/>
              <a:t>extraction with water. The water solution is allowed to react with an excess of standard potassium dichromate</a:t>
            </a:r>
          </a:p>
          <a:p>
            <a:r>
              <a:rPr lang="en-US" dirty="0"/>
              <a:t>solution in the presence of sulfuric acid, and the excess dichromate is determined </a:t>
            </a:r>
            <a:r>
              <a:rPr lang="en-US" dirty="0" err="1"/>
              <a:t>iodometrically</a:t>
            </a:r>
            <a:r>
              <a:rPr lang="en-US" dirty="0"/>
              <a:t>.</a:t>
            </a:r>
          </a:p>
          <a:p>
            <a:r>
              <a:rPr lang="en-US" b="1" dirty="0"/>
              <a:t>Significance. </a:t>
            </a:r>
            <a:r>
              <a:rPr lang="en-US" dirty="0"/>
              <a:t>FSII is an additive in aviation turbine fuel that prevents dissolved water from freezing at high</a:t>
            </a:r>
          </a:p>
          <a:p>
            <a:r>
              <a:rPr lang="en-US" dirty="0"/>
              <a:t>altitudes (above 8,500 feet). If the FSII % by volume is too low: DETERIORATION (loss of additive) due to</a:t>
            </a:r>
          </a:p>
          <a:p>
            <a:r>
              <a:rPr lang="en-US" dirty="0"/>
              <a:t>CONTAMINATION with water.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PART C - CARE AND USE OF BALANCES</a:t>
            </a:r>
          </a:p>
          <a:p>
            <a:r>
              <a:rPr lang="en-US" dirty="0"/>
              <a:t>Weighing is a task that is constantly performed by laboratory technicians. Therefore, you must ensure that the</a:t>
            </a:r>
          </a:p>
          <a:p>
            <a:r>
              <a:rPr lang="en-US" dirty="0"/>
              <a:t>technicians know the correct balance to use and how to use it. Erroneous weighing or the improper balance can</a:t>
            </a:r>
          </a:p>
          <a:p>
            <a:r>
              <a:rPr lang="en-US" dirty="0"/>
              <a:t>QM 5184 3-6</a:t>
            </a:r>
          </a:p>
          <a:p>
            <a:r>
              <a:rPr lang="en-US" dirty="0"/>
              <a:t>result in false results when performing laboratory tests. As a senior petroleum laboratory NCO, it is your</a:t>
            </a:r>
          </a:p>
          <a:p>
            <a:r>
              <a:rPr lang="en-US" dirty="0"/>
              <a:t>responsibility to ensure that all balances are serviceable and properly calibrated at all times.</a:t>
            </a:r>
          </a:p>
          <a:p>
            <a:r>
              <a:rPr lang="en-US" b="1" dirty="0"/>
              <a:t>Significance </a:t>
            </a:r>
            <a:r>
              <a:rPr lang="en-US" dirty="0"/>
              <a:t>-- Weighing is a necessary part of running a test to obtain results and making solutions.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609600"/>
            <a:ext cx="64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Specification Format. </a:t>
            </a:r>
            <a:r>
              <a:rPr lang="en-US" dirty="0"/>
              <a:t>The format generally consists of six main sections. Some specifications may have</a:t>
            </a:r>
          </a:p>
          <a:p>
            <a:r>
              <a:rPr lang="en-US" dirty="0"/>
              <a:t>more sections, but the following main sections are always listed.</a:t>
            </a:r>
          </a:p>
          <a:p>
            <a:r>
              <a:rPr lang="en-US" dirty="0"/>
              <a:t> Section I. Scope states the type of product.</a:t>
            </a:r>
          </a:p>
          <a:p>
            <a:r>
              <a:rPr lang="en-US" dirty="0"/>
              <a:t> Section II. Reference material and applicable documents.</a:t>
            </a:r>
          </a:p>
          <a:p>
            <a:r>
              <a:rPr lang="en-US" dirty="0"/>
              <a:t> Section III. Chemical and physical properties. Interpretation of the requirements must be 100 percent</a:t>
            </a:r>
          </a:p>
          <a:p>
            <a:r>
              <a:rPr lang="en-US" dirty="0"/>
              <a:t>accurate. No deviations are allowed. If a requirement is for a minimum degree, or percent, that means the</a:t>
            </a:r>
          </a:p>
          <a:p>
            <a:r>
              <a:rPr lang="en-US" dirty="0"/>
              <a:t>result must be at least what is listed; maximum limits must not be exceeded.</a:t>
            </a:r>
          </a:p>
          <a:p>
            <a:r>
              <a:rPr lang="en-US" dirty="0"/>
              <a:t> Section IV. Quality assurance provisions. This area covers sampling, inspections, and other special test</a:t>
            </a:r>
          </a:p>
          <a:p>
            <a:r>
              <a:rPr lang="en-US" dirty="0"/>
              <a:t>procedures.</a:t>
            </a:r>
          </a:p>
          <a:p>
            <a:r>
              <a:rPr lang="en-US" dirty="0"/>
              <a:t> Section V. Preparation for delivery. This area covers marking and packaging for shipment.</a:t>
            </a:r>
          </a:p>
          <a:p>
            <a:r>
              <a:rPr lang="en-US" dirty="0"/>
              <a:t>1-3 QM 5184</a:t>
            </a:r>
          </a:p>
          <a:p>
            <a:r>
              <a:rPr lang="en-US" dirty="0"/>
              <a:t> Section VI. Notes. This area covers the intended use, how to order, who the custodian of the product is,</a:t>
            </a:r>
          </a:p>
          <a:p>
            <a:r>
              <a:rPr lang="en-US" dirty="0"/>
              <a:t>and other pertinent and miscellaneous information.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13742" y="41424"/>
            <a:ext cx="692545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Types of Balances:</a:t>
            </a:r>
          </a:p>
          <a:p>
            <a:r>
              <a:rPr lang="en-US" sz="1600" dirty="0"/>
              <a:t> Analytical Balance-- Used for precision weighing (0.0001 gram) of small quantities. Some features on a</a:t>
            </a:r>
          </a:p>
          <a:p>
            <a:r>
              <a:rPr lang="en-US" sz="1600" dirty="0"/>
              <a:t>single-pan analytical balance include: easy-to-read display, separate sealed keys, and automatic</a:t>
            </a:r>
          </a:p>
          <a:p>
            <a:r>
              <a:rPr lang="en-US" sz="1600" dirty="0"/>
              <a:t>calibration.</a:t>
            </a:r>
          </a:p>
          <a:p>
            <a:r>
              <a:rPr lang="en-US" sz="1600" dirty="0"/>
              <a:t> Harvard Trip Balance -- Precision balance used for weighing substances in the petroleum laboratory. It</a:t>
            </a:r>
          </a:p>
          <a:p>
            <a:r>
              <a:rPr lang="en-US" sz="1600" dirty="0"/>
              <a:t>should be used on a reasonably flat and level surface. In this setting a very near balance should be</a:t>
            </a:r>
          </a:p>
          <a:p>
            <a:r>
              <a:rPr lang="en-US" sz="1600" dirty="0"/>
              <a:t>attained with the beam and tare poises all the way to the left.</a:t>
            </a:r>
          </a:p>
          <a:p>
            <a:r>
              <a:rPr lang="en-US" sz="1600" dirty="0"/>
              <a:t> Torsion and Triple Beam Balances -- Used when precise weighing is not required. For instance, it would</a:t>
            </a:r>
          </a:p>
          <a:p>
            <a:r>
              <a:rPr lang="en-US" sz="1600" dirty="0"/>
              <a:t>be used when determining the appropriate weight of tubes to be centrifuged.</a:t>
            </a:r>
          </a:p>
          <a:p>
            <a:r>
              <a:rPr lang="en-US" sz="1600" b="1" dirty="0"/>
              <a:t>Use of Balances.</a:t>
            </a:r>
          </a:p>
          <a:p>
            <a:r>
              <a:rPr lang="en-US" sz="1600" b="1" dirty="0"/>
              <a:t>Use of the Analytical Balance.</a:t>
            </a:r>
          </a:p>
          <a:p>
            <a:r>
              <a:rPr lang="en-US" sz="1600" dirty="0"/>
              <a:t> Press the TARE on the balance to zero the display. Place a sheet of quantitative filter paper on the pan of</a:t>
            </a:r>
          </a:p>
          <a:p>
            <a:r>
              <a:rPr lang="en-US" sz="1600" dirty="0"/>
              <a:t>the balance.</a:t>
            </a:r>
          </a:p>
          <a:p>
            <a:r>
              <a:rPr lang="en-US" sz="1600" dirty="0"/>
              <a:t> Use a clean, dry spatula to carefully measure the required quantity of solute calculated.</a:t>
            </a:r>
          </a:p>
          <a:p>
            <a:r>
              <a:rPr lang="en-US" sz="1600" dirty="0"/>
              <a:t> Read the display weight after the display is stable, indicated by the no-motion symbol switches on or off.</a:t>
            </a:r>
          </a:p>
          <a:p>
            <a:r>
              <a:rPr lang="en-US" sz="1600" dirty="0"/>
              <a:t> Record the weight of the solute for reference.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Use of the Harvard Trip Balance.</a:t>
            </a:r>
          </a:p>
          <a:p>
            <a:r>
              <a:rPr lang="en-US" dirty="0"/>
              <a:t> Zero the balance. Adjust the knurled zero knob at the right end of the beam, if the scale is not balanced at</a:t>
            </a:r>
          </a:p>
          <a:p>
            <a:r>
              <a:rPr lang="en-US" dirty="0"/>
              <a:t>zero when set upon the working surface.</a:t>
            </a:r>
          </a:p>
          <a:p>
            <a:r>
              <a:rPr lang="en-US" dirty="0"/>
              <a:t> Weigh substance. Place the substance to be weighed on the left platform of the balance. Move the poises</a:t>
            </a:r>
          </a:p>
          <a:p>
            <a:r>
              <a:rPr lang="en-US" dirty="0"/>
              <a:t>to a position that will restore the scale to balance. The lower poise is moved to the right until the first notch</a:t>
            </a:r>
          </a:p>
          <a:p>
            <a:r>
              <a:rPr lang="en-US" dirty="0"/>
              <a:t>is reached which causes the right platform of the scale to drop. The lower poise is then moved back one</a:t>
            </a:r>
          </a:p>
          <a:p>
            <a:r>
              <a:rPr lang="en-US" dirty="0"/>
              <a:t>notch, which will cause the right platform to rise again. The upper poise is then moved to the right until the</a:t>
            </a:r>
          </a:p>
          <a:p>
            <a:r>
              <a:rPr lang="en-US" dirty="0"/>
              <a:t>scale is brought into balance.</a:t>
            </a:r>
          </a:p>
          <a:p>
            <a:r>
              <a:rPr lang="en-US" dirty="0"/>
              <a:t> Read the results directly from the beams by adding the amount indicated on the lower and upper beams.</a:t>
            </a:r>
          </a:p>
          <a:p>
            <a:r>
              <a:rPr lang="en-US" dirty="0"/>
              <a:t> Record the weight of the solute for reference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Use of the Triple Beam Balance (when precise weighing is not required).</a:t>
            </a:r>
          </a:p>
          <a:p>
            <a:r>
              <a:rPr lang="en-US" dirty="0"/>
              <a:t> Level and zero the balance. Select a reasonably flat and level surface on which to use the balance. Adjust</a:t>
            </a:r>
          </a:p>
          <a:p>
            <a:r>
              <a:rPr lang="en-US" dirty="0"/>
              <a:t>the knob at the left end of the beam to obtain zero balance.</a:t>
            </a:r>
          </a:p>
          <a:p>
            <a:r>
              <a:rPr lang="en-US" dirty="0"/>
              <a:t> Weigh substance. Place substance to be weighed on the load receiving platform. Move the center poise to</a:t>
            </a:r>
          </a:p>
          <a:p>
            <a:r>
              <a:rPr lang="en-US" dirty="0"/>
              <a:t>the first notch where it causes the beam pointer to drop, then move it back one notch and the pointer will</a:t>
            </a:r>
          </a:p>
          <a:p>
            <a:r>
              <a:rPr lang="en-US" dirty="0"/>
              <a:t>rise.</a:t>
            </a:r>
          </a:p>
          <a:p>
            <a:r>
              <a:rPr lang="en-US" dirty="0"/>
              <a:t> Read the results as the weight of the substance by adding the values indicated by the poises.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4624" y="609600"/>
            <a:ext cx="64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Care of Balances.</a:t>
            </a:r>
          </a:p>
          <a:p>
            <a:r>
              <a:rPr lang="en-US" dirty="0"/>
              <a:t> Balances should be used on reasonably flat and level surfaces.</a:t>
            </a:r>
          </a:p>
          <a:p>
            <a:r>
              <a:rPr lang="en-US" dirty="0"/>
              <a:t> When transporting balances, take care that they do not receive any sharp blows or unnecessarily rough</a:t>
            </a:r>
          </a:p>
          <a:p>
            <a:r>
              <a:rPr lang="en-US" dirty="0"/>
              <a:t>treatment.</a:t>
            </a:r>
          </a:p>
          <a:p>
            <a:r>
              <a:rPr lang="en-US" b="1" dirty="0"/>
              <a:t>Cleaning of Balances </a:t>
            </a:r>
            <a:r>
              <a:rPr lang="en-US" dirty="0"/>
              <a:t>–</a:t>
            </a:r>
          </a:p>
          <a:p>
            <a:r>
              <a:rPr lang="en-US" dirty="0"/>
              <a:t> Balances should be kept clean at all times.</a:t>
            </a:r>
          </a:p>
          <a:p>
            <a:r>
              <a:rPr lang="en-US" dirty="0"/>
              <a:t> Dirt and moisture should not be allowed to accumulate in the vicinity of these balances.</a:t>
            </a:r>
          </a:p>
          <a:p>
            <a:r>
              <a:rPr lang="en-US" dirty="0"/>
              <a:t> Analytical Balance. Refer to manufacturer's manual for specific cleaning procedures.</a:t>
            </a:r>
          </a:p>
          <a:p>
            <a:r>
              <a:rPr lang="en-US" dirty="0"/>
              <a:t> Harvard Trip and Triple Beam Balances. Scale bearings should never be lubricated or oiled. Should the</a:t>
            </a:r>
          </a:p>
          <a:p>
            <a:r>
              <a:rPr lang="en-US" dirty="0"/>
              <a:t>bearings become dirty, attempt to clean them by blowing out with dry air blast. Occasionally, the magnet</a:t>
            </a:r>
          </a:p>
          <a:p>
            <a:r>
              <a:rPr lang="en-US" dirty="0"/>
              <a:t>face will need to be dusted. This is best done by inserting a piece of adhesive tape in the magnet slot and</a:t>
            </a:r>
          </a:p>
          <a:p>
            <a:r>
              <a:rPr lang="en-US" dirty="0"/>
              <a:t>pressing it against the magnet face to pick up attracted material and prevent it from interfering with</a:t>
            </a:r>
          </a:p>
          <a:p>
            <a:r>
              <a:rPr lang="en-US" dirty="0"/>
              <a:t>movement of the damper vane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LESSON 4</a:t>
            </a:r>
          </a:p>
          <a:p>
            <a:r>
              <a:rPr lang="en-US" dirty="0"/>
              <a:t>CONDUCT QUALITY ASSURANCE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PART A- CONTAMINATION</a:t>
            </a:r>
          </a:p>
          <a:p>
            <a:r>
              <a:rPr lang="en-US" b="1" dirty="0"/>
              <a:t>Types of Contamination. </a:t>
            </a:r>
            <a:r>
              <a:rPr lang="en-US" dirty="0"/>
              <a:t>A contaminated product is one that contains some material not normally</a:t>
            </a:r>
          </a:p>
          <a:p>
            <a:r>
              <a:rPr lang="en-US" dirty="0"/>
              <a:t>present, such as water, solids, or other grades of petroleum products. Such a mixture may modify the quality of</a:t>
            </a:r>
          </a:p>
          <a:p>
            <a:r>
              <a:rPr lang="en-US" dirty="0"/>
              <a:t>the product permanently or add undesirable characteristics. Contamination usually results through carelessness,</a:t>
            </a:r>
          </a:p>
          <a:p>
            <a:r>
              <a:rPr lang="en-US" dirty="0"/>
              <a:t>accident, inability or neglect to follow procedures or through sabotage.</a:t>
            </a:r>
          </a:p>
          <a:p>
            <a:r>
              <a:rPr lang="en-US" b="1" dirty="0"/>
              <a:t>Water </a:t>
            </a:r>
            <a:r>
              <a:rPr lang="en-US" dirty="0" err="1"/>
              <a:t>Water</a:t>
            </a:r>
            <a:r>
              <a:rPr lang="en-US" dirty="0"/>
              <a:t> may be fresh or salt. Saltwater will be present as free water, where freshwater can be present as</a:t>
            </a:r>
          </a:p>
          <a:p>
            <a:r>
              <a:rPr lang="en-US" dirty="0"/>
              <a:t>either free or dissolved water.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57200"/>
            <a:ext cx="6553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 Examples of water contamination in bulk storage tanks. Conical, flat, and dome roof tanks can become</a:t>
            </a:r>
          </a:p>
          <a:p>
            <a:r>
              <a:rPr lang="en-US" sz="1200" dirty="0"/>
              <a:t>contaminated by rain, snow, moisture in the atmosphere, water bottoms present in the tanks, or line flush.</a:t>
            </a:r>
          </a:p>
          <a:p>
            <a:r>
              <a:rPr lang="en-US" sz="1200" dirty="0"/>
              <a:t>Floating roof tanks are usually contaminated when the roof seal becomes unserviceable and leaks or if the</a:t>
            </a:r>
          </a:p>
          <a:p>
            <a:r>
              <a:rPr lang="en-US" sz="1200" dirty="0"/>
              <a:t>roof drain lines that allow collected water on the roof of the tank to drain off become clogged. Water</a:t>
            </a:r>
          </a:p>
          <a:p>
            <a:r>
              <a:rPr lang="en-US" sz="1200" dirty="0"/>
              <a:t>contamination of pipeline can occur when the line flush is pumped into the line or if water collects in low</a:t>
            </a:r>
          </a:p>
          <a:p>
            <a:r>
              <a:rPr lang="en-US" sz="1200" dirty="0"/>
              <a:t>spots along the line. Tankers can become contaminated if the hatches are left open and rain or waves get</a:t>
            </a:r>
          </a:p>
          <a:p>
            <a:r>
              <a:rPr lang="en-US" sz="1200" dirty="0"/>
              <a:t>into the tank.</a:t>
            </a:r>
          </a:p>
          <a:p>
            <a:r>
              <a:rPr lang="en-US" sz="1200" dirty="0"/>
              <a:t> Effects of water contamination. If a product is contaminated with water, sludge will form, the fuel will not</a:t>
            </a:r>
          </a:p>
          <a:p>
            <a:r>
              <a:rPr lang="en-US" sz="1200" dirty="0"/>
              <a:t>burn efficiently, the water in the fuel can freeze or cause rusting in the storage container, and it will support</a:t>
            </a:r>
          </a:p>
          <a:p>
            <a:r>
              <a:rPr lang="en-US" sz="1200" dirty="0"/>
              <a:t>microbiological growth.</a:t>
            </a:r>
          </a:p>
          <a:p>
            <a:r>
              <a:rPr lang="en-US" sz="1200" dirty="0"/>
              <a:t> Indications of water contamination. The appearance of lube oils will be milky, and light distillates will</a:t>
            </a:r>
          </a:p>
          <a:p>
            <a:r>
              <a:rPr lang="en-US" sz="1200" dirty="0"/>
              <a:t>appear hazy or cloudy. The water by distillation and the bottom sediment and water tests will show the</a:t>
            </a:r>
          </a:p>
          <a:p>
            <a:r>
              <a:rPr lang="en-US" sz="1200" dirty="0"/>
              <a:t>presence of water, and a product will start foaming at approximately 200 degrees Fahrenheit when being</a:t>
            </a:r>
          </a:p>
          <a:p>
            <a:r>
              <a:rPr lang="en-US" sz="1200" dirty="0"/>
              <a:t>tested for flash or fire points.</a:t>
            </a:r>
          </a:p>
          <a:p>
            <a:r>
              <a:rPr lang="en-US" sz="1200" dirty="0"/>
              <a:t> Recommendations for use. The product should be passed through a filter/separator to remove water. It can</a:t>
            </a:r>
          </a:p>
          <a:p>
            <a:r>
              <a:rPr lang="en-US" sz="1200" dirty="0"/>
              <a:t>be dehydrated by heating. In the case of lube oil it is usually sent to the Defense Reutilization and</a:t>
            </a:r>
          </a:p>
          <a:p>
            <a:r>
              <a:rPr lang="en-US" sz="1200" dirty="0"/>
              <a:t>Marketing Office (DRMO).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09600"/>
            <a:ext cx="6629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Solid Contamination. </a:t>
            </a:r>
            <a:r>
              <a:rPr lang="en-US" sz="1200" dirty="0"/>
              <a:t>Course sediment is sediment which is larger than 10 microns in size. Fine sediment is</a:t>
            </a:r>
          </a:p>
          <a:p>
            <a:r>
              <a:rPr lang="en-US" sz="1200" dirty="0"/>
              <a:t>sediment which is smaller than 10 microns in size.</a:t>
            </a:r>
          </a:p>
          <a:p>
            <a:r>
              <a:rPr lang="en-US" sz="1200" dirty="0"/>
              <a:t> Definition: Any form of sediment may clog filters or injector nozzles of aircraft fuel systems. The abrasive</a:t>
            </a:r>
          </a:p>
          <a:p>
            <a:r>
              <a:rPr lang="en-US" sz="1200" dirty="0"/>
              <a:t>action of this sediment may cause damage to finely tooled fuel system components. Large particles usually</a:t>
            </a:r>
          </a:p>
          <a:p>
            <a:r>
              <a:rPr lang="en-US" sz="1200" dirty="0"/>
              <a:t>indicate a failure somewhere in the fuel system.</a:t>
            </a:r>
          </a:p>
          <a:p>
            <a:r>
              <a:rPr lang="en-US" sz="1200" dirty="0"/>
              <a:t> Examples:</a:t>
            </a:r>
          </a:p>
          <a:p>
            <a:r>
              <a:rPr lang="en-US" sz="1200" dirty="0"/>
              <a:t>Rust: A product of corrosion. It is brittle and powders readily. It is insoluble in water. It is usually caused</a:t>
            </a:r>
          </a:p>
          <a:p>
            <a:r>
              <a:rPr lang="en-US" sz="1200" dirty="0"/>
              <a:t>by water present in the system or from empty containers once they are put into service. Rust can usually</a:t>
            </a:r>
          </a:p>
          <a:p>
            <a:r>
              <a:rPr lang="en-US" sz="1200" dirty="0"/>
              <a:t>be removed by passing the fuel through a filter separator.</a:t>
            </a:r>
          </a:p>
          <a:p>
            <a:r>
              <a:rPr lang="en-US" sz="1200" dirty="0" err="1"/>
              <a:t>Millscale</a:t>
            </a:r>
            <a:r>
              <a:rPr lang="en-US" sz="1200" dirty="0"/>
              <a:t>: Is a magnetic product formed on iron and steel during the manufacturing process. It is blue</a:t>
            </a:r>
          </a:p>
          <a:p>
            <a:r>
              <a:rPr lang="en-US" sz="1200" dirty="0"/>
              <a:t>black in color and is brittle. It is usually found when new tanks or pipes are first placed into service, can</a:t>
            </a:r>
          </a:p>
          <a:p>
            <a:r>
              <a:rPr lang="en-US" sz="1200" dirty="0"/>
              <a:t>be removed by filtering and usually will not settle out of fuel.</a:t>
            </a:r>
          </a:p>
          <a:p>
            <a:r>
              <a:rPr lang="en-US" sz="1200" dirty="0"/>
              <a:t>Bronze: If present in fuel it is usually caused by worn impellers in the fuel pumps.</a:t>
            </a:r>
          </a:p>
          <a:p>
            <a:r>
              <a:rPr lang="en-US" sz="1200" dirty="0"/>
              <a:t>Lint-fibers: Caused by paper type filter cartridges, cloth, and cotton waste. Some fibers cannot be</a:t>
            </a:r>
          </a:p>
          <a:p>
            <a:r>
              <a:rPr lang="en-US" sz="1200" dirty="0"/>
              <a:t>detected without microscopic examination. Can usually be corrected by changing the filter elements.</a:t>
            </a:r>
          </a:p>
          <a:p>
            <a:r>
              <a:rPr lang="en-US" sz="1200" dirty="0"/>
              <a:t>However it is sometimes caused when new filters are placed in service.</a:t>
            </a:r>
          </a:p>
          <a:p>
            <a:r>
              <a:rPr lang="en-US" sz="1200" dirty="0"/>
              <a:t> Effects of solids contamination include clogged fuel filters and lines, increased wear of parts caused by</a:t>
            </a:r>
          </a:p>
          <a:p>
            <a:r>
              <a:rPr lang="en-US" sz="1200" dirty="0"/>
              <a:t>abrasion, and increased maintenance. Recommendations for use: Allow fuel to settle, pass product</a:t>
            </a:r>
          </a:p>
          <a:p>
            <a:r>
              <a:rPr lang="en-US" sz="1200" dirty="0"/>
              <a:t>through a filter/separator, and, if solids are removed, use for intended purpose.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1219200"/>
            <a:ext cx="6705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Commingling. </a:t>
            </a:r>
            <a:r>
              <a:rPr lang="en-US" sz="1200" dirty="0"/>
              <a:t>Commingling is the accidental mixing of two or more products and can be a serious or minor</a:t>
            </a:r>
          </a:p>
          <a:p>
            <a:r>
              <a:rPr lang="en-US" sz="1200" dirty="0"/>
              <a:t>problem depending on the product that was contaminated, type of contaminating product, or degree of</a:t>
            </a:r>
          </a:p>
          <a:p>
            <a:r>
              <a:rPr lang="en-US" sz="1200" dirty="0"/>
              <a:t>contamination.</a:t>
            </a:r>
          </a:p>
          <a:p>
            <a:r>
              <a:rPr lang="en-US" sz="1200" dirty="0"/>
              <a:t> The effects of commingling varies with each product; however, usually there is a change in product color</a:t>
            </a:r>
          </a:p>
          <a:p>
            <a:r>
              <a:rPr lang="en-US" sz="1200" dirty="0"/>
              <a:t>and specification. Critical tests that are normally affected include Reid vapor pressure, flash point, and</a:t>
            </a:r>
          </a:p>
          <a:p>
            <a:r>
              <a:rPr lang="en-US" sz="1200" dirty="0"/>
              <a:t>distillation.</a:t>
            </a:r>
          </a:p>
          <a:p>
            <a:r>
              <a:rPr lang="en-US" sz="1200" dirty="0"/>
              <a:t> Indication of commingling can be detected by a color change in the product and the API gravity. Both the</a:t>
            </a:r>
          </a:p>
          <a:p>
            <a:r>
              <a:rPr lang="en-US" sz="1200" dirty="0"/>
              <a:t>visual color and the gravity of the fuel should be checked on a regular basis at the storage location.</a:t>
            </a:r>
          </a:p>
          <a:p>
            <a:r>
              <a:rPr lang="en-US" sz="1200" dirty="0"/>
              <a:t>4-3 QM 5184</a:t>
            </a:r>
          </a:p>
          <a:p>
            <a:r>
              <a:rPr lang="en-US" sz="1200" dirty="0"/>
              <a:t> Recommendation for use: After two products have been commingled and the laboratory has tested the</a:t>
            </a:r>
          </a:p>
          <a:p>
            <a:r>
              <a:rPr lang="en-US" sz="1200" dirty="0"/>
              <a:t>fuels, the commingled product is blended with as an on-grade product to either return the properties to the</a:t>
            </a:r>
          </a:p>
          <a:p>
            <a:r>
              <a:rPr lang="en-US" sz="1200" dirty="0"/>
              <a:t>use limits of the original product or to downgrade the product. Most products can usually be recovered</a:t>
            </a:r>
          </a:p>
          <a:p>
            <a:r>
              <a:rPr lang="en-US" sz="1200" dirty="0"/>
              <a:t>assuming there is enough storage space within the tanks for the required blending. Blending should only</a:t>
            </a:r>
          </a:p>
          <a:p>
            <a:r>
              <a:rPr lang="en-US" sz="1200" dirty="0"/>
              <a:t>be done to meet use limits, and the product should be used as soon as possible after it has been certified</a:t>
            </a:r>
          </a:p>
          <a:p>
            <a:r>
              <a:rPr lang="en-US" sz="1200" dirty="0"/>
              <a:t>as meeting use limits by the laboratory.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Deterioration. </a:t>
            </a:r>
            <a:r>
              <a:rPr lang="en-US" dirty="0"/>
              <a:t>Deterioration refers to changes occurring in a product while the product lies in storage.</a:t>
            </a:r>
          </a:p>
          <a:p>
            <a:r>
              <a:rPr lang="en-US" dirty="0"/>
              <a:t>Deterioration becomes more marked as the product ages, such as darkening of a product. It may be initiated or</a:t>
            </a:r>
          </a:p>
          <a:p>
            <a:r>
              <a:rPr lang="en-US" dirty="0"/>
              <a:t>hastened by the storage conditions. It is not normally noticed by personnel handling the product, as deterioration of</a:t>
            </a:r>
          </a:p>
          <a:p>
            <a:r>
              <a:rPr lang="en-US" dirty="0"/>
              <a:t>the product may not visibly affect the color or appearance. Discovery of deterioration is dependent upon an</a:t>
            </a:r>
          </a:p>
          <a:p>
            <a:r>
              <a:rPr lang="en-US" dirty="0"/>
              <a:t>adequate quality surveillance program. Most common forms of deterioration are weathering, gum formation, and</a:t>
            </a:r>
          </a:p>
          <a:p>
            <a:r>
              <a:rPr lang="en-US" dirty="0"/>
              <a:t>loss of additives.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6096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Use of ASTM/FTMS. </a:t>
            </a:r>
            <a:r>
              <a:rPr lang="en-US" dirty="0"/>
              <a:t>ASTM Standards 05.01, 05.02, 05.03, and 05.04. The ASTM contains the majority of</a:t>
            </a:r>
          </a:p>
          <a:p>
            <a:r>
              <a:rPr lang="en-US" dirty="0"/>
              <a:t>test procedures used by petroleum laboratory technicians. It is published annually in March. The ASTM may be</a:t>
            </a:r>
          </a:p>
          <a:p>
            <a:r>
              <a:rPr lang="en-US" dirty="0"/>
              <a:t>purchased from the American Society for Testing Materials. Federal test methods (FTMs) cover those methods</a:t>
            </a:r>
          </a:p>
          <a:p>
            <a:r>
              <a:rPr lang="en-US" dirty="0"/>
              <a:t>adopted for use by federal agencies. Usually, only the federal test methods without adopted ASTM test standards</a:t>
            </a:r>
          </a:p>
          <a:p>
            <a:r>
              <a:rPr lang="en-US" dirty="0"/>
              <a:t>are included in the publication.</a:t>
            </a:r>
          </a:p>
          <a:p>
            <a:r>
              <a:rPr lang="en-US" dirty="0"/>
              <a:t> These publications tell you what test must be performed and what test method is to be used (for example,</a:t>
            </a:r>
          </a:p>
          <a:p>
            <a:r>
              <a:rPr lang="en-US" dirty="0"/>
              <a:t>American Society for Testing and Materials (ASTM)(FTMS).</a:t>
            </a:r>
          </a:p>
          <a:p>
            <a:r>
              <a:rPr lang="en-US" dirty="0"/>
              <a:t> The ASTM/FTMS gives exact procedures to be used when performing testing on all petroleum products</a:t>
            </a:r>
          </a:p>
          <a:p>
            <a:r>
              <a:rPr lang="en-US" dirty="0"/>
              <a:t>and lists specified equipment and materials needed to perform the test.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609600"/>
            <a:ext cx="624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Weathering. </a:t>
            </a:r>
            <a:r>
              <a:rPr lang="en-US" dirty="0"/>
              <a:t>Weathering is due to evaporation of the more volatile components, referred to as "lights ends" of</a:t>
            </a:r>
          </a:p>
          <a:p>
            <a:r>
              <a:rPr lang="en-US" dirty="0"/>
              <a:t>a product. It is most noticeable in light products such as gasoline. Rate of evaporation increases markedly with</a:t>
            </a:r>
          </a:p>
          <a:p>
            <a:r>
              <a:rPr lang="en-US" dirty="0"/>
              <a:t>rises in temperature.</a:t>
            </a:r>
          </a:p>
          <a:p>
            <a:r>
              <a:rPr lang="en-US" dirty="0"/>
              <a:t> Storage tanks are vented to the air. Increase in evaporation produces pressures which force excessive</a:t>
            </a:r>
          </a:p>
          <a:p>
            <a:r>
              <a:rPr lang="en-US" dirty="0"/>
              <a:t>vapors to escape to the atmosphere through tank vents, thus allowing vapor loss. Lowering of the</a:t>
            </a:r>
          </a:p>
          <a:p>
            <a:r>
              <a:rPr lang="en-US" dirty="0"/>
              <a:t>temperature decreases vaporization, thus lowering tank pressures, and causing fresh outside air to be</a:t>
            </a:r>
          </a:p>
          <a:p>
            <a:r>
              <a:rPr lang="en-US" dirty="0"/>
              <a:t>drawn in to the tank through the vents. This operation is referred to as “breathing.” Breathing may be</a:t>
            </a:r>
          </a:p>
          <a:p>
            <a:r>
              <a:rPr lang="en-US" dirty="0"/>
              <a:t>partially controlled by pressure-vacuum release valves on the tank.</a:t>
            </a:r>
          </a:p>
          <a:p>
            <a:r>
              <a:rPr lang="en-US" dirty="0"/>
              <a:t> Indication of deterioration by weathering: loss of volatile components, low RVP, high IBP. Effects: poor</a:t>
            </a:r>
          </a:p>
          <a:p>
            <a:r>
              <a:rPr lang="en-US" dirty="0"/>
              <a:t>starting of engines in cold weather. Recommendations for use: Blend with on-grade product at a</a:t>
            </a:r>
          </a:p>
          <a:p>
            <a:r>
              <a:rPr lang="en-US" dirty="0"/>
              <a:t>predetermined ratio, and use as soon as possible.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381000"/>
            <a:ext cx="6629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Gum. </a:t>
            </a:r>
            <a:r>
              <a:rPr lang="en-US" dirty="0"/>
              <a:t>Gum formation is the most common and troublesome result of deterioration suffered by internal</a:t>
            </a:r>
          </a:p>
          <a:p>
            <a:r>
              <a:rPr lang="en-US" dirty="0"/>
              <a:t>combustion engine fuels. It is caused by the presence of unsaturated hydrocarbons in the presence of oxygen</a:t>
            </a:r>
          </a:p>
          <a:p>
            <a:r>
              <a:rPr lang="en-US" dirty="0"/>
              <a:t>undergoing chemical changes (polymerization of unsaturated hydrocarbons, the process of uniting light olefins to</a:t>
            </a:r>
          </a:p>
          <a:p>
            <a:r>
              <a:rPr lang="en-US" dirty="0"/>
              <a:t>form hydrocarbons of a higher molecular weight). Chemical changes produce a gummy material.</a:t>
            </a:r>
          </a:p>
          <a:p>
            <a:r>
              <a:rPr lang="en-US" dirty="0"/>
              <a:t> Gum materials are insoluble, are difficult to vaporize, clog jet and fuel lines, form deposits on valves, cause</a:t>
            </a:r>
          </a:p>
          <a:p>
            <a:r>
              <a:rPr lang="en-US" dirty="0"/>
              <a:t>incomplete combustion, and cause increased maintenance. After gummy material forms, a resinous</a:t>
            </a:r>
          </a:p>
          <a:p>
            <a:r>
              <a:rPr lang="en-US" dirty="0"/>
              <a:t>material forms which settles out on walls and bottoms of containers and is difficult to remove.</a:t>
            </a:r>
          </a:p>
          <a:p>
            <a:r>
              <a:rPr lang="en-US" dirty="0"/>
              <a:t> Oxidation inhibitors do not offer permanent protection. Indications of gum formations are darkening of JP4,</a:t>
            </a:r>
          </a:p>
          <a:p>
            <a:r>
              <a:rPr lang="en-US" dirty="0"/>
              <a:t>haze, or a gray cast in fuel. Oily gum is indication of contamination with heavier product. Dry gum is</a:t>
            </a:r>
          </a:p>
          <a:p>
            <a:r>
              <a:rPr lang="en-US" dirty="0"/>
              <a:t>indication of deterioration. Recommendation for use: Blend with on-grade product and use as soon as</a:t>
            </a:r>
          </a:p>
          <a:p>
            <a:r>
              <a:rPr lang="en-US" dirty="0"/>
              <a:t>possible.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304800"/>
            <a:ext cx="6705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Loss of Additives: </a:t>
            </a:r>
            <a:r>
              <a:rPr lang="en-US" sz="1200" dirty="0"/>
              <a:t>Loss of additives such as tetraethyl lead (TEL), color, fuel system icing inhibitor (FSII), or</a:t>
            </a:r>
          </a:p>
          <a:p>
            <a:r>
              <a:rPr lang="en-US" sz="1200" dirty="0"/>
              <a:t>oxidation inhibitor means a loss in the performance of or in the management of the fuel.</a:t>
            </a:r>
          </a:p>
          <a:p>
            <a:r>
              <a:rPr lang="en-US" sz="1200" dirty="0"/>
              <a:t> Tetraethyl lead (TEL) loss is caused by long term storage or exposure to light. Effect on performance is</a:t>
            </a:r>
          </a:p>
          <a:p>
            <a:r>
              <a:rPr lang="en-US" sz="1200" dirty="0"/>
              <a:t>reduced power and engine knock. Indications of loss are a haze due to formation of lead and a low octane</a:t>
            </a:r>
          </a:p>
          <a:p>
            <a:r>
              <a:rPr lang="en-US" sz="1200" dirty="0"/>
              <a:t>rating or performance number. Recommendation for use: If precipitate will not settle, pass through a filter/</a:t>
            </a:r>
          </a:p>
          <a:p>
            <a:r>
              <a:rPr lang="en-US" sz="1200" dirty="0"/>
              <a:t>separator. If it meets engine tests and all other use limits, use as soon as possible. If filtering fails, blend</a:t>
            </a:r>
          </a:p>
          <a:p>
            <a:r>
              <a:rPr lang="en-US" sz="1200" dirty="0"/>
              <a:t>with on-grade product, or downgrade to meet TEL requirements and use as soon as possible.</a:t>
            </a:r>
          </a:p>
          <a:p>
            <a:r>
              <a:rPr lang="en-US" sz="1200" dirty="0"/>
              <a:t> Loss of color is caused by long-term storage/exposure to light. Effect: psychological effect on consumer</a:t>
            </a:r>
          </a:p>
          <a:p>
            <a:r>
              <a:rPr lang="en-US" sz="1200" dirty="0"/>
              <a:t>about the quality of the fuel and the management of the fuel during interfaces. Recommendation for use:</a:t>
            </a:r>
          </a:p>
          <a:p>
            <a:r>
              <a:rPr lang="en-US" sz="1200" dirty="0"/>
              <a:t>Use as soon as possible if product meets other test requirements.</a:t>
            </a:r>
          </a:p>
          <a:p>
            <a:r>
              <a:rPr lang="en-US" sz="1200" dirty="0"/>
              <a:t> Fuel system icing inhibitor (FSII) loss is caused by extraction by water while the fuel is in storage. This loss</a:t>
            </a:r>
          </a:p>
          <a:p>
            <a:r>
              <a:rPr lang="en-US" sz="1200" dirty="0"/>
              <a:t>effects the freezing point of water in the fuel. Ice can form in the fuel causing fuel line clogging which</a:t>
            </a:r>
          </a:p>
          <a:p>
            <a:r>
              <a:rPr lang="en-US" sz="1200" dirty="0"/>
              <a:t>causes engine flameout or stalling. Loss of additive is indicated by low FSII content and can be corrected</a:t>
            </a:r>
          </a:p>
          <a:p>
            <a:r>
              <a:rPr lang="en-US" sz="1200" dirty="0"/>
              <a:t>by blending with on-grade product or by reinjecting FSII.</a:t>
            </a:r>
          </a:p>
          <a:p>
            <a:r>
              <a:rPr lang="en-US" sz="1200" dirty="0"/>
              <a:t> Oxidation inhibitors found in light distillates. The additive is lost usually due to manufacturer's mistakes or</a:t>
            </a:r>
          </a:p>
          <a:p>
            <a:r>
              <a:rPr lang="en-US" sz="1200" dirty="0"/>
              <a:t>incompatibility of additives. Effect of the loss of this additive is gum formations in the fuel which will be</a:t>
            </a:r>
          </a:p>
          <a:p>
            <a:r>
              <a:rPr lang="en-US" sz="1200" dirty="0"/>
              <a:t>indicated by the gum test. Corrected by blending and using as soon as possible.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1518" y="335845"/>
            <a:ext cx="6553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PART B - RECLAMATION/DISPOSITION PROCEDURES</a:t>
            </a:r>
          </a:p>
          <a:p>
            <a:r>
              <a:rPr lang="en-US" sz="1200" dirty="0"/>
              <a:t>QM 5184 4-4</a:t>
            </a:r>
          </a:p>
          <a:p>
            <a:r>
              <a:rPr lang="en-US" sz="1200" dirty="0"/>
              <a:t>Reclamation/disposition procedures include the identification of the problem (product contaminated or</a:t>
            </a:r>
          </a:p>
          <a:p>
            <a:r>
              <a:rPr lang="en-US" sz="1200" dirty="0"/>
              <a:t>deteriorated), the cause of the problem, and the procedure to correct it.</a:t>
            </a:r>
          </a:p>
          <a:p>
            <a:r>
              <a:rPr lang="en-US" sz="1200" dirty="0"/>
              <a:t> </a:t>
            </a:r>
            <a:r>
              <a:rPr lang="en-US" sz="1200" b="1" dirty="0"/>
              <a:t>Downgraded. </a:t>
            </a:r>
            <a:r>
              <a:rPr lang="en-US" sz="1200" dirty="0"/>
              <a:t>Assigned for use where a lower grade of product would normally be employed, provided it</a:t>
            </a:r>
          </a:p>
          <a:p>
            <a:r>
              <a:rPr lang="en-US" sz="1200" dirty="0"/>
              <a:t>meets the requirements for the lower grade of product. This operation can result in the serious shortage of</a:t>
            </a:r>
          </a:p>
          <a:p>
            <a:r>
              <a:rPr lang="en-US" sz="1200" dirty="0"/>
              <a:t>a product at a time of great need, may necessitate segregation and careful planning and supervision of the</a:t>
            </a:r>
          </a:p>
          <a:p>
            <a:r>
              <a:rPr lang="en-US" sz="1200" dirty="0"/>
              <a:t>issue, and may cause increased maintenance.</a:t>
            </a:r>
          </a:p>
          <a:p>
            <a:r>
              <a:rPr lang="en-US" sz="1200" dirty="0"/>
              <a:t> </a:t>
            </a:r>
            <a:r>
              <a:rPr lang="en-US" sz="1200" b="1" dirty="0"/>
              <a:t>Blended. </a:t>
            </a:r>
            <a:r>
              <a:rPr lang="en-US" sz="1200" dirty="0"/>
              <a:t>Mixing with a larger quantity of the same product of higher quality. This involves equipment and</a:t>
            </a:r>
          </a:p>
          <a:p>
            <a:r>
              <a:rPr lang="en-US" sz="1200" dirty="0"/>
              <a:t>storage facilities not always readily available. This may cause a decrease in the proper storage capacity of</a:t>
            </a:r>
          </a:p>
          <a:p>
            <a:r>
              <a:rPr lang="en-US" sz="1200" dirty="0"/>
              <a:t>a depot, and, therefore the efficiency of the operation will be reduced.</a:t>
            </a:r>
          </a:p>
          <a:p>
            <a:r>
              <a:rPr lang="en-US" sz="1200" dirty="0"/>
              <a:t> </a:t>
            </a:r>
            <a:r>
              <a:rPr lang="en-US" sz="1200" b="1" dirty="0"/>
              <a:t>Recirculating. </a:t>
            </a:r>
            <a:r>
              <a:rPr lang="en-US" sz="1200" dirty="0"/>
              <a:t>Cleaning the product by passing it through filter/separators.</a:t>
            </a:r>
          </a:p>
          <a:p>
            <a:r>
              <a:rPr lang="en-US" sz="1200" dirty="0"/>
              <a:t> </a:t>
            </a:r>
            <a:r>
              <a:rPr lang="en-US" sz="1200" b="1" dirty="0"/>
              <a:t>Dehydration. </a:t>
            </a:r>
            <a:r>
              <a:rPr lang="en-US" sz="1200" dirty="0"/>
              <a:t>Removing water by a filtering or settling process.</a:t>
            </a:r>
          </a:p>
          <a:p>
            <a:r>
              <a:rPr lang="en-US" sz="1200" dirty="0"/>
              <a:t> </a:t>
            </a:r>
            <a:r>
              <a:rPr lang="en-US" sz="1200" b="1" dirty="0"/>
              <a:t>Inhibiting. </a:t>
            </a:r>
            <a:r>
              <a:rPr lang="en-US" sz="1200" dirty="0"/>
              <a:t>Adding or restoring additives that are missing.</a:t>
            </a:r>
          </a:p>
          <a:p>
            <a:r>
              <a:rPr lang="en-US" sz="1200" dirty="0"/>
              <a:t> </a:t>
            </a:r>
            <a:r>
              <a:rPr lang="en-US" sz="1200" b="1" dirty="0"/>
              <a:t>Disposition Procedures: </a:t>
            </a:r>
            <a:r>
              <a:rPr lang="en-US" sz="1200" dirty="0"/>
              <a:t>When a DLA-owned product does not meet specification limits at immediate</a:t>
            </a:r>
          </a:p>
          <a:p>
            <a:r>
              <a:rPr lang="en-US" sz="1200" dirty="0"/>
              <a:t>storage points, the activity having physical possession of the product will contact the following activity for a</a:t>
            </a:r>
          </a:p>
          <a:p>
            <a:r>
              <a:rPr lang="en-US" sz="1200" dirty="0"/>
              <a:t>decision on the disposition or use: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Defense Fuel Supply Center</a:t>
            </a:r>
          </a:p>
          <a:p>
            <a:r>
              <a:rPr lang="en-US" dirty="0"/>
              <a:t>ATTN: DFSC-TB</a:t>
            </a:r>
          </a:p>
          <a:p>
            <a:r>
              <a:rPr lang="it-IT" dirty="0"/>
              <a:t>Cameron Station, Alexandria, Virginia 22314</a:t>
            </a:r>
          </a:p>
          <a:p>
            <a:r>
              <a:rPr lang="en-US" dirty="0"/>
              <a:t>When an Army-owned product does not meet use limits at the location of use, the following activity will be</a:t>
            </a:r>
          </a:p>
          <a:p>
            <a:r>
              <a:rPr lang="en-US" dirty="0"/>
              <a:t>contacted for disposition instructions:</a:t>
            </a:r>
          </a:p>
          <a:p>
            <a:r>
              <a:rPr lang="en-US" dirty="0"/>
              <a:t>US Army General Materiel and Petroleum Activity</a:t>
            </a:r>
          </a:p>
          <a:p>
            <a:r>
              <a:rPr lang="en-US" dirty="0"/>
              <a:t>ATTN: STSGP-FT</a:t>
            </a:r>
          </a:p>
          <a:p>
            <a:r>
              <a:rPr lang="en-US" dirty="0"/>
              <a:t>New Cumberland, Pennsylvania 17070.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request for disposition instructions should include the following information:</a:t>
            </a:r>
          </a:p>
          <a:p>
            <a:r>
              <a:rPr lang="en-US" dirty="0"/>
              <a:t> Specification and grade.</a:t>
            </a:r>
          </a:p>
          <a:p>
            <a:r>
              <a:rPr lang="en-US" dirty="0"/>
              <a:t> Quantity.</a:t>
            </a:r>
          </a:p>
          <a:p>
            <a:r>
              <a:rPr lang="en-US" dirty="0"/>
              <a:t> Location.</a:t>
            </a:r>
          </a:p>
          <a:p>
            <a:r>
              <a:rPr lang="en-US" dirty="0"/>
              <a:t> Date of receipt.</a:t>
            </a:r>
          </a:p>
          <a:p>
            <a:r>
              <a:rPr lang="en-US" dirty="0"/>
              <a:t> Name of manufacturer, contract number, batch number, qualification number, date of manufacture.</a:t>
            </a:r>
          </a:p>
          <a:p>
            <a:r>
              <a:rPr lang="en-US" dirty="0"/>
              <a:t> Type of container or storage.</a:t>
            </a:r>
          </a:p>
          <a:p>
            <a:r>
              <a:rPr lang="en-US" dirty="0"/>
              <a:t> Accountable military department.</a:t>
            </a:r>
          </a:p>
          <a:p>
            <a:r>
              <a:rPr lang="en-US" dirty="0"/>
              <a:t> Need for replacement product.</a:t>
            </a:r>
          </a:p>
          <a:p>
            <a:r>
              <a:rPr lang="en-US" dirty="0"/>
              <a:t> Detail laboratory test results.</a:t>
            </a:r>
          </a:p>
          <a:p>
            <a:r>
              <a:rPr lang="en-US" dirty="0"/>
              <a:t> Recommended alternate use, disposition, or recovery measures.</a:t>
            </a:r>
          </a:p>
          <a:p>
            <a:r>
              <a:rPr lang="en-US" dirty="0"/>
              <a:t>As a last resort turn into the Defense Reutilization and Marketing Office (DRMO).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PART C - TANKER/BARGE OPERATIONS QUALITY ASSURANCE</a:t>
            </a:r>
          </a:p>
          <a:p>
            <a:r>
              <a:rPr lang="en-US" dirty="0"/>
              <a:t>DFSC furnishes advance information on impending lifting of petroleum products in tankers and barges, to include</a:t>
            </a:r>
          </a:p>
          <a:p>
            <a:r>
              <a:rPr lang="en-US" dirty="0"/>
              <a:t>any changes that may occur. The QAR will maintain liaison with the refinery, terminal, MSC, and the vessel’s</a:t>
            </a:r>
          </a:p>
          <a:p>
            <a:r>
              <a:rPr lang="en-US" dirty="0"/>
              <a:t>agent or barging company to determine more definitive ETAs. The QAR will promptly report any delays</a:t>
            </a:r>
          </a:p>
          <a:p>
            <a:r>
              <a:rPr lang="en-US" dirty="0"/>
              <a:t>encountered during tanker/barge operations to DFSC.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Inspection of Tankers With Inert Gas Systems (IGS).</a:t>
            </a:r>
          </a:p>
          <a:p>
            <a:r>
              <a:rPr lang="en-US" dirty="0"/>
              <a:t> The QAR at the first loading port shall inspect the entire gas-free IGS tanker for suitability to load. For IGS</a:t>
            </a:r>
          </a:p>
          <a:p>
            <a:r>
              <a:rPr lang="en-US" dirty="0"/>
              <a:t>tankers, this inspection is final. For safety reasons, QARs at subsequent loading ports cannot enter any</a:t>
            </a:r>
          </a:p>
          <a:p>
            <a:r>
              <a:rPr lang="en-US" dirty="0"/>
              <a:t>cargo tanks.</a:t>
            </a:r>
          </a:p>
          <a:p>
            <a:r>
              <a:rPr lang="en-US" dirty="0"/>
              <a:t> Cargo tank preparation cleaning requirements in Table II, DLAM 4155.1 must be met for all loading.</a:t>
            </a:r>
          </a:p>
          <a:p>
            <a:r>
              <a:rPr lang="en-US" dirty="0"/>
              <a:t> Tanker will arrive at first loading port gas-free to permit the QAR entry and inspection of all product tanks.</a:t>
            </a:r>
          </a:p>
          <a:p>
            <a:r>
              <a:rPr lang="en-US" dirty="0"/>
              <a:t> Prior to discharge, product ullage is to be found using the sonic probe and water is to be checked using</a:t>
            </a:r>
          </a:p>
          <a:p>
            <a:r>
              <a:rPr lang="en-US" dirty="0"/>
              <a:t>the tape and bob.</a:t>
            </a:r>
          </a:p>
          <a:p>
            <a:r>
              <a:rPr lang="en-US" dirty="0"/>
              <a:t> After discharge, dry tank inspection must be performed using tape and bob with product paste as visual</a:t>
            </a:r>
          </a:p>
          <a:p>
            <a:r>
              <a:rPr lang="en-US" dirty="0"/>
              <a:t>examination of tanks is not possible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50141" y="1143000"/>
            <a:ext cx="6629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Inspection Procedures for Loading Tankers and Barges.</a:t>
            </a:r>
          </a:p>
          <a:p>
            <a:r>
              <a:rPr lang="en-US" sz="1200" b="1" dirty="0"/>
              <a:t>Preloading Inspection. </a:t>
            </a:r>
            <a:r>
              <a:rPr lang="en-US" sz="1200" dirty="0"/>
              <a:t>Ensure that the subsequent procedures are followed:</a:t>
            </a:r>
          </a:p>
          <a:p>
            <a:r>
              <a:rPr lang="en-US" sz="1200" dirty="0"/>
              <a:t> Assure product quality in shore tanks and all lines used in loading.</a:t>
            </a:r>
          </a:p>
          <a:p>
            <a:r>
              <a:rPr lang="en-US" sz="1200" dirty="0"/>
              <a:t> QAR will witness appropriate verification test of product to be loaded.</a:t>
            </a:r>
          </a:p>
          <a:p>
            <a:r>
              <a:rPr lang="en-US" sz="1200" dirty="0"/>
              <a:t> Prior to loading, all lines will be dropped and water removed form cargo tanks.</a:t>
            </a:r>
          </a:p>
          <a:p>
            <a:r>
              <a:rPr lang="en-US" sz="1200" dirty="0"/>
              <a:t> Check the cargo layout and loading plans. The QAR and the master of the vessel (or representative)</a:t>
            </a:r>
          </a:p>
          <a:p>
            <a:r>
              <a:rPr lang="en-US" sz="1200" dirty="0"/>
              <a:t>must concur on the cargo layout and loading plan.</a:t>
            </a:r>
          </a:p>
          <a:p>
            <a:r>
              <a:rPr lang="en-US" sz="1200" dirty="0"/>
              <a:t> Check ship’s log on nature of previous cargoes and leaks.</a:t>
            </a:r>
          </a:p>
          <a:p>
            <a:r>
              <a:rPr lang="en-US" sz="1200" dirty="0"/>
              <a:t> Check loading lines to ensure they are properly isolated and do not contain product detrimental to the</a:t>
            </a:r>
          </a:p>
          <a:p>
            <a:r>
              <a:rPr lang="en-US" sz="1200" dirty="0"/>
              <a:t>cargo.</a:t>
            </a:r>
          </a:p>
          <a:p>
            <a:r>
              <a:rPr lang="en-US" sz="1200" dirty="0"/>
              <a:t> Witness opening and closing of shore tank gages. The QAR will independently compute the quantity of</a:t>
            </a:r>
          </a:p>
          <a:p>
            <a:r>
              <a:rPr lang="en-US" sz="1200" dirty="0"/>
              <a:t>product loaded on vessels using shore tank gages.</a:t>
            </a:r>
          </a:p>
          <a:p>
            <a:r>
              <a:rPr lang="en-US" sz="1200" dirty="0"/>
              <a:t> Close and seal the sea suction and overboard discharge valves prior to loading.</a:t>
            </a:r>
          </a:p>
          <a:p>
            <a:r>
              <a:rPr lang="en-US" sz="1200" dirty="0"/>
              <a:t> Ensure vessel is grounded to dock.</a:t>
            </a:r>
          </a:p>
          <a:p>
            <a:r>
              <a:rPr lang="en-US" sz="1200" dirty="0"/>
              <a:t> All lines will be full/empty before and after loading/discharge operations.</a:t>
            </a:r>
          </a:p>
          <a:p>
            <a:r>
              <a:rPr lang="en-US" sz="1200" dirty="0"/>
              <a:t> Preparation of cargo tanks has been performed in accordance with Table II, DLAM 4155.1.</a:t>
            </a:r>
          </a:p>
          <a:p>
            <a:r>
              <a:rPr lang="en-US" sz="1200" dirty="0"/>
              <a:t> The QAR will ensure that necessary safety precautions have been taken and that each cargo tank has</a:t>
            </a:r>
          </a:p>
          <a:p>
            <a:r>
              <a:rPr lang="en-US" sz="1200" dirty="0"/>
              <a:t>been properly gas-freed, tested, and certified by qualified personnel.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72553" y="762000"/>
            <a:ext cx="66294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 The QAR will personally enter and inspect each tank to verify suitability to load.</a:t>
            </a:r>
          </a:p>
          <a:p>
            <a:r>
              <a:rPr lang="en-US" sz="1200" dirty="0"/>
              <a:t> When tanks have been partially filled at a previous lifting point and are to be topped-off, the product</a:t>
            </a:r>
          </a:p>
          <a:p>
            <a:r>
              <a:rPr lang="en-US" sz="1200" dirty="0"/>
              <a:t>should be sampled and tested as deemed necessary by the QAR prior to topping off.</a:t>
            </a:r>
          </a:p>
          <a:p>
            <a:r>
              <a:rPr lang="en-US" sz="1200" dirty="0"/>
              <a:t> Cargo tanks which have been loaded at a previous port and which are adjacent to the tanks to be loaded</a:t>
            </a:r>
          </a:p>
          <a:p>
            <a:r>
              <a:rPr lang="en-US" sz="1200" dirty="0"/>
              <a:t>should be sampled. The samples should then be held for testing in the event of loading difficulty that</a:t>
            </a:r>
          </a:p>
          <a:p>
            <a:r>
              <a:rPr lang="en-US" sz="1200" dirty="0"/>
              <a:t>indicates possible cargo commingling.</a:t>
            </a:r>
          </a:p>
          <a:p>
            <a:r>
              <a:rPr lang="en-US" sz="1200" dirty="0"/>
              <a:t> All product aboard the vessel, including bunker tanks, shall be gaged before and after loading, unless</a:t>
            </a:r>
          </a:p>
          <a:p>
            <a:r>
              <a:rPr lang="en-US" sz="1200" dirty="0"/>
              <a:t>otherwise directed.</a:t>
            </a:r>
          </a:p>
          <a:p>
            <a:r>
              <a:rPr lang="en-US" sz="1200" dirty="0"/>
              <a:t> When considered necessary, the QAR will require a rust test IAW paragraph 4.4.3, DLAM 4155.1.</a:t>
            </a:r>
          </a:p>
          <a:p>
            <a:r>
              <a:rPr lang="en-US" sz="1200" dirty="0"/>
              <a:t> In the case of split cargoes, the QAR will ensure that:</a:t>
            </a:r>
          </a:p>
          <a:p>
            <a:r>
              <a:rPr lang="en-US" sz="1200" b="1" dirty="0"/>
              <a:t>- </a:t>
            </a:r>
            <a:r>
              <a:rPr lang="en-US" sz="1200" dirty="0"/>
              <a:t>The vessel is structurally suitable for handling two or more grades of product simultaneously without</a:t>
            </a:r>
          </a:p>
          <a:p>
            <a:r>
              <a:rPr lang="en-US" sz="1200" dirty="0"/>
              <a:t>contamination.</a:t>
            </a:r>
          </a:p>
          <a:p>
            <a:r>
              <a:rPr lang="en-US" sz="1200" b="1" dirty="0"/>
              <a:t>- </a:t>
            </a:r>
            <a:r>
              <a:rPr lang="en-US" sz="1200" dirty="0"/>
              <a:t>Bulkheads are secured.</a:t>
            </a:r>
          </a:p>
          <a:p>
            <a:r>
              <a:rPr lang="en-US" sz="1200" b="1" dirty="0"/>
              <a:t>- </a:t>
            </a:r>
            <a:r>
              <a:rPr lang="en-US" sz="1200" dirty="0"/>
              <a:t>If valves are used, such valves will be lashed and sealed in proper position to ensure against misuse.</a:t>
            </a:r>
          </a:p>
          <a:p>
            <a:r>
              <a:rPr lang="en-US" sz="1200" dirty="0"/>
              <a:t> Vessel movements will not be expedited at the expense of quality or quantity determinations.</a:t>
            </a:r>
          </a:p>
          <a:p>
            <a:r>
              <a:rPr lang="en-US" sz="1200" dirty="0"/>
              <a:t> Any conditions contributing to delays in port which increase loading or discharge time will be recorded on</a:t>
            </a:r>
          </a:p>
          <a:p>
            <a:r>
              <a:rPr lang="en-US" sz="1200" dirty="0"/>
              <a:t>the DD Form 250-1 (Figure 4-1).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Use of MIL-HDBK-200. </a:t>
            </a:r>
            <a:r>
              <a:rPr lang="en-US" dirty="0"/>
              <a:t>This handbook provides general instructions and procedures to be used worldwide</a:t>
            </a:r>
          </a:p>
          <a:p>
            <a:r>
              <a:rPr lang="en-US" dirty="0"/>
              <a:t>by the military services in quality surveillance of government-owned fuels, lubricants, and related products.</a:t>
            </a:r>
          </a:p>
          <a:p>
            <a:r>
              <a:rPr lang="en-US" dirty="0"/>
              <a:t>Frequently used special test procedures are found in the appendices. In the event laboratory test results have</a:t>
            </a:r>
          </a:p>
          <a:p>
            <a:r>
              <a:rPr lang="en-US" dirty="0"/>
              <a:t>been evaluated, and the product did not meet specification requirements, it is quite possible that the product may</a:t>
            </a:r>
          </a:p>
          <a:p>
            <a:r>
              <a:rPr lang="en-US" dirty="0"/>
              <a:t>still be used according to MIL-HDBK-200 (Quality Surveillance Guidebooks for Fuels, Lubricants, and Related</a:t>
            </a:r>
          </a:p>
          <a:p>
            <a:r>
              <a:rPr lang="en-US" dirty="0"/>
              <a:t>Products) chapter three deterioration/use limits.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913742" y="970429"/>
            <a:ext cx="6705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During-Loading Inspection.</a:t>
            </a:r>
          </a:p>
          <a:p>
            <a:r>
              <a:rPr lang="en-US" dirty="0"/>
              <a:t> Initial loading will be at a rate not in excess of three feet per second through loading lines into cargo tanks</a:t>
            </a:r>
          </a:p>
          <a:p>
            <a:r>
              <a:rPr lang="en-US" dirty="0"/>
              <a:t>until the discharge outlet has been covered by three feet of product. Then, normal loading may be</a:t>
            </a:r>
          </a:p>
          <a:p>
            <a:r>
              <a:rPr lang="en-US" dirty="0"/>
              <a:t>resumed.</a:t>
            </a:r>
          </a:p>
          <a:p>
            <a:r>
              <a:rPr lang="en-US" dirty="0"/>
              <a:t> At the start of loading, displace a sufficient amount of product through pipeline system into one cargo tank</a:t>
            </a:r>
          </a:p>
          <a:p>
            <a:r>
              <a:rPr lang="en-US" dirty="0"/>
              <a:t>in the vessel. Then, switch to other tanks and continue loading. The first tank will be sampled and tested</a:t>
            </a:r>
          </a:p>
          <a:p>
            <a:r>
              <a:rPr lang="en-US" dirty="0"/>
              <a:t>to assure the quality of product is satisfactory.</a:t>
            </a:r>
          </a:p>
          <a:p>
            <a:r>
              <a:rPr lang="en-US" dirty="0"/>
              <a:t> If at any time there is an indication of contamination, the operation will be stopped until the cause and</a:t>
            </a:r>
          </a:p>
          <a:p>
            <a:r>
              <a:rPr lang="en-US" dirty="0"/>
              <a:t>extent has been determined.</a:t>
            </a:r>
          </a:p>
          <a:p>
            <a:r>
              <a:rPr lang="en-US" dirty="0"/>
              <a:t> Check and analyze line and dock header samples to verify quality of product moving to the vessel.</a:t>
            </a:r>
          </a:p>
          <a:p>
            <a:r>
              <a:rPr lang="en-US" dirty="0"/>
              <a:t>Samples will be taken under line flow conditions.</a:t>
            </a:r>
          </a:p>
          <a:p>
            <a:r>
              <a:rPr lang="en-US" dirty="0"/>
              <a:t> Sampling and testing of vessel cargo during and after loading will be done IAW Table VI, DLAM 4155.1.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213" y="242888"/>
            <a:ext cx="4981575" cy="637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59" y="35859"/>
            <a:ext cx="1949601" cy="186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33600" y="533400"/>
            <a:ext cx="6553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After-Loading Inspection.</a:t>
            </a:r>
          </a:p>
          <a:p>
            <a:r>
              <a:rPr lang="en-US" sz="1400" dirty="0"/>
              <a:t> The QAR will personally witness the sampling, gaging, temperature determination, and water cuts on the</a:t>
            </a:r>
          </a:p>
          <a:p>
            <a:r>
              <a:rPr lang="en-US" sz="1400" dirty="0"/>
              <a:t>vessel’s tanks after loading when it is safe (minimum of 30 minutes after loading to the tank has stopped).</a:t>
            </a:r>
          </a:p>
          <a:p>
            <a:r>
              <a:rPr lang="en-US" sz="1400" dirty="0"/>
              <a:t> Calculate cargo quantity from vessel calibration tables for comparison with shore tank quantity figures.</a:t>
            </a:r>
          </a:p>
          <a:p>
            <a:r>
              <a:rPr lang="en-US" sz="1400" dirty="0"/>
              <a:t> Differences between ship and shore figures which are in excess of 0.5 percent will be investigated by the</a:t>
            </a:r>
          </a:p>
          <a:p>
            <a:r>
              <a:rPr lang="en-US" sz="1400" dirty="0"/>
              <a:t>QAR prior to release of the vessel and entered on DD Form 250-1.</a:t>
            </a:r>
          </a:p>
          <a:p>
            <a:r>
              <a:rPr lang="en-US" sz="1400" dirty="0"/>
              <a:t> The QAR will provide information to the contractor for completion of DD Form 250-1.</a:t>
            </a:r>
          </a:p>
          <a:p>
            <a:r>
              <a:rPr lang="en-US" sz="1400" dirty="0"/>
              <a:t> The QAR will verify the numbers on all seals before and after discharge.</a:t>
            </a:r>
          </a:p>
          <a:p>
            <a:r>
              <a:rPr lang="en-US" sz="1400" dirty="0"/>
              <a:t> Before unloading of the vessel is started, all-levels samples will be taken from each cargo tank and will be</a:t>
            </a:r>
          </a:p>
          <a:p>
            <a:r>
              <a:rPr lang="en-US" sz="1400" dirty="0"/>
              <a:t>examined.</a:t>
            </a:r>
          </a:p>
          <a:p>
            <a:r>
              <a:rPr lang="en-US" sz="1400" dirty="0"/>
              <a:t> Gages, temperature, and water soundings on cargo tanks of the vessel will be taken and made a matter</a:t>
            </a:r>
          </a:p>
          <a:p>
            <a:r>
              <a:rPr lang="en-US" sz="1400" dirty="0"/>
              <a:t>for record. Figures will be compared with those obtained at the loading point.</a:t>
            </a:r>
          </a:p>
          <a:p>
            <a:r>
              <a:rPr lang="en-US" sz="1400" dirty="0"/>
              <a:t> The QAR will participate in key operations as specified for loading operations as applied to cargo</a:t>
            </a:r>
          </a:p>
          <a:p>
            <a:r>
              <a:rPr lang="en-US" sz="1400" dirty="0"/>
              <a:t>discharging.</a:t>
            </a:r>
          </a:p>
          <a:p>
            <a:r>
              <a:rPr lang="en-US" sz="1400" dirty="0"/>
              <a:t> The QAR will examine each cargo tank of the vessel to determine if any product remains therein before</a:t>
            </a:r>
          </a:p>
          <a:p>
            <a:r>
              <a:rPr lang="en-US" sz="1400" dirty="0"/>
              <a:t>issuing a dry tank certificate.</a:t>
            </a:r>
          </a:p>
        </p:txBody>
      </p:sp>
    </p:spTree>
    <p:extLst>
      <p:ext uri="{BB962C8B-B14F-4D97-AF65-F5344CB8AC3E}">
        <p14:creationId xmlns:p14="http://schemas.microsoft.com/office/powerpoint/2010/main" val="3585532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12405</Words>
  <Application>Microsoft Office PowerPoint</Application>
  <PresentationFormat>On-screen Show (4:3)</PresentationFormat>
  <Paragraphs>917</Paragraphs>
  <Slides>92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92</vt:i4>
      </vt:variant>
    </vt:vector>
  </HeadingPairs>
  <TitlesOfParts>
    <vt:vector size="9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2016-10-09T22:35:44Z</dcterms:created>
  <dcterms:modified xsi:type="dcterms:W3CDTF">2016-10-09T23:02:54Z</dcterms:modified>
</cp:coreProperties>
</file>