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2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2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5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9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4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5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2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3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5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4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ED78-3C79-484B-B44D-91CB8CA554C4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4BC6-BDFC-4A6E-98C7-D5DE73E34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7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"/>
            <a:ext cx="6705600" cy="5928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446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Flow Rates. Throughout the Petroleum Officer Course, you will encounter flow rates and their</a:t>
            </a:r>
          </a:p>
          <a:p>
            <a:r>
              <a:rPr lang="en-US" dirty="0"/>
              <a:t>applicability in solving petroleum-related problems. It is very important to understand what flow rates</a:t>
            </a:r>
          </a:p>
          <a:p>
            <a:r>
              <a:rPr lang="en-US" dirty="0"/>
              <a:t>are, how they are measured, and their significance to solve these problems.</a:t>
            </a:r>
          </a:p>
          <a:p>
            <a:r>
              <a:rPr lang="en-US" dirty="0"/>
              <a:t>(1) A flow rate can be defined as that which measures a specific volume of liquid delivered</a:t>
            </a:r>
          </a:p>
          <a:p>
            <a:r>
              <a:rPr lang="en-US" dirty="0"/>
              <a:t>over a specified period of time. Note that the two most significant elements of this meaning are volume</a:t>
            </a:r>
          </a:p>
          <a:p>
            <a:r>
              <a:rPr lang="en-US" dirty="0"/>
              <a:t>and time. Flow rates can be distinguished from velocities, which we will discuss later, by these units of</a:t>
            </a:r>
          </a:p>
          <a:p>
            <a:r>
              <a:rPr lang="en-US" dirty="0"/>
              <a:t>measurement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If you know the amount of volume in a liquid and the amount of time it was measured in,</a:t>
            </a:r>
          </a:p>
          <a:p>
            <a:r>
              <a:rPr lang="en-US" dirty="0"/>
              <a:t>you can determine the specific flow rate of that liquid. Flow rates are generally denoted by the</a:t>
            </a:r>
          </a:p>
          <a:p>
            <a:r>
              <a:rPr lang="en-US" dirty="0"/>
              <a:t>abbreviation "Q".</a:t>
            </a:r>
          </a:p>
          <a:p>
            <a:r>
              <a:rPr lang="en-US" dirty="0"/>
              <a:t>(3) Volumes can be measured by many different units of measurement. The most common</a:t>
            </a:r>
          </a:p>
          <a:p>
            <a:r>
              <a:rPr lang="en-US" dirty="0"/>
              <a:t>ones we use in the petroleum industry are cubic feet, gallons, and barrels. The most common time</a:t>
            </a:r>
          </a:p>
          <a:p>
            <a:r>
              <a:rPr lang="en-US" dirty="0"/>
              <a:t>measurements we use when dealing with flow rates are seconds, minutes, hours and </a:t>
            </a:r>
            <a:r>
              <a:rPr lang="en-US" dirty="0" smtClean="0"/>
              <a:t>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(4) When you put volumes of measurement together with units of time, you have different</a:t>
            </a:r>
          </a:p>
          <a:p>
            <a:r>
              <a:rPr lang="en-US" dirty="0"/>
              <a:t>measures of flow rates. Some of the more common flow rates we will discuss throughout the course are:</a:t>
            </a:r>
          </a:p>
          <a:p>
            <a:r>
              <a:rPr lang="en-US" dirty="0"/>
              <a:t>gallons per minute, barrels per hour, and cubic feet per second.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62200" y="609600"/>
            <a:ext cx="6324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b. Conversion of Flow Rates. Often, when working in the petroleum field, we are required to take a</a:t>
            </a:r>
          </a:p>
          <a:p>
            <a:r>
              <a:rPr lang="en-US" dirty="0"/>
              <a:t>flow rate that is given in one unit of measurement and convert it to another in order to solve a specific</a:t>
            </a:r>
          </a:p>
          <a:p>
            <a:r>
              <a:rPr lang="en-US" dirty="0"/>
              <a:t>problem. For example, we may be given a flow rate of gallons per minute but may have to convert that</a:t>
            </a:r>
          </a:p>
          <a:p>
            <a:r>
              <a:rPr lang="en-US" dirty="0"/>
              <a:t>unit of measurement to barrels per hour to satisfy a specific scenario. Luckily, most flow rate</a:t>
            </a:r>
          </a:p>
          <a:p>
            <a:r>
              <a:rPr lang="en-US" dirty="0"/>
              <a:t>conversions we are required to make have already been figured out mathematically and placed into FM</a:t>
            </a:r>
          </a:p>
          <a:p>
            <a:r>
              <a:rPr lang="en-US" dirty="0"/>
              <a:t>10-67-1, Appendix M. All you have to do is take the correction unit from FM 10-67-1 and multiply it</a:t>
            </a:r>
          </a:p>
          <a:p>
            <a:r>
              <a:rPr lang="en-US" dirty="0"/>
              <a:t>by your answer to convert the flow rate. However, there may be some cases in which a specific flow</a:t>
            </a:r>
          </a:p>
          <a:p>
            <a:r>
              <a:rPr lang="en-US" dirty="0"/>
              <a:t>rate is not listed in that reference manual. Therefore, we need to discuss how to perform these</a:t>
            </a:r>
          </a:p>
          <a:p>
            <a:r>
              <a:rPr lang="en-US" dirty="0"/>
              <a:t>conversions so that you can understand how they were calculated.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Let us take an example and solve it together. Problem: You re operating a hose line</a:t>
            </a:r>
          </a:p>
          <a:p>
            <a:r>
              <a:rPr lang="en-US" dirty="0"/>
              <a:t>system, and you have a meter in-line. You have received 500 gallons over the past two minutes, but</a:t>
            </a:r>
          </a:p>
          <a:p>
            <a:r>
              <a:rPr lang="en-US" dirty="0"/>
              <a:t>your supervisor needs to know how many cubic feet per second it equals. To solve, you follow this</a:t>
            </a:r>
          </a:p>
          <a:p>
            <a:r>
              <a:rPr lang="en-US" dirty="0"/>
              <a:t>order:</a:t>
            </a:r>
          </a:p>
          <a:p>
            <a:r>
              <a:rPr lang="en-US" dirty="0"/>
              <a:t>(a) The first requirement in this example is to convert the time down to a minute of</a:t>
            </a:r>
          </a:p>
          <a:p>
            <a:r>
              <a:rPr lang="en-US" dirty="0"/>
              <a:t>measurement. Since we are dealing with two minutes, divide by two to convert to a by-minute unit of</a:t>
            </a:r>
          </a:p>
          <a:p>
            <a:r>
              <a:rPr lang="en-US" dirty="0"/>
              <a:t>measurement. Thus, 500 gallons over two minutes convert to 250 gallons per minute.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Using FM 10-67-1, Appendix M, note that converting from gallons per minute to</a:t>
            </a:r>
          </a:p>
          <a:p>
            <a:r>
              <a:rPr lang="en-US" dirty="0"/>
              <a:t>cubic feet per second requires multiplying your answer by 0.002228. By multiplying this factor by the</a:t>
            </a:r>
          </a:p>
          <a:p>
            <a:r>
              <a:rPr lang="en-US" dirty="0"/>
              <a:t>250 gallons per minute, we can determine that a flow rate of 250 gallons per minute is equal </a:t>
            </a:r>
            <a:r>
              <a:rPr lang="en-US" b="1" dirty="0"/>
              <a:t>to 0.557</a:t>
            </a:r>
          </a:p>
          <a:p>
            <a:r>
              <a:rPr lang="en-US" b="1" dirty="0"/>
              <a:t>ft3/second</a:t>
            </a:r>
            <a:r>
              <a:rPr lang="en-US" dirty="0"/>
              <a:t>.</a:t>
            </a:r>
          </a:p>
          <a:p>
            <a:r>
              <a:rPr lang="en-US" dirty="0"/>
              <a:t>(2) Where do the conversions come from? As was previously stated, it is important to</a:t>
            </a:r>
          </a:p>
          <a:p>
            <a:r>
              <a:rPr lang="en-US" dirty="0"/>
              <a:t>understand where these conversion factors in FM 10-67-1 come from, since not all possible flow rates</a:t>
            </a:r>
          </a:p>
          <a:p>
            <a:r>
              <a:rPr lang="en-US" dirty="0"/>
              <a:t>are listed in that reference.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(a) All units of measurement are convertible, as long as you know their characteristics.</a:t>
            </a:r>
          </a:p>
          <a:p>
            <a:r>
              <a:rPr lang="en-US" dirty="0"/>
              <a:t>For example, most people do not know offhand that 1 hour equals 3,600 seconds. But, everyone knows</a:t>
            </a:r>
          </a:p>
          <a:p>
            <a:r>
              <a:rPr lang="en-US" dirty="0"/>
              <a:t>that 1 hour equals 60 minutes and 1 minute equals 60 seconds. By multiplying these two conversions</a:t>
            </a:r>
          </a:p>
          <a:p>
            <a:r>
              <a:rPr lang="en-US" dirty="0"/>
              <a:t>together, we can quickly determine that 1 hour equals 3,600 seconds.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Looking at the previous example, the flow rate gallons per minute had to be</a:t>
            </a:r>
          </a:p>
          <a:p>
            <a:r>
              <a:rPr lang="en-US" dirty="0"/>
              <a:t>converted to cubic feet per second. How was this conversion derived? One of the first things to</a:t>
            </a:r>
          </a:p>
          <a:p>
            <a:r>
              <a:rPr lang="en-US" dirty="0"/>
              <a:t>remember is that whenever we have measurement units in a numerator or denominator, the only way to</a:t>
            </a:r>
          </a:p>
          <a:p>
            <a:r>
              <a:rPr lang="en-US" dirty="0"/>
              <a:t>cancel those units is to put them on the other side of the fraction.</a:t>
            </a:r>
          </a:p>
          <a:p>
            <a:r>
              <a:rPr lang="en-US" dirty="0"/>
              <a:t>(c) Starting with the flow rate gallons per minute, we can write that flow rate as a</a:t>
            </a:r>
          </a:p>
          <a:p>
            <a:r>
              <a:rPr lang="en-US" dirty="0"/>
              <a:t>fraction, gallons over minutes. This flow rate must be converted to cubic feet per second, or cubic feet</a:t>
            </a:r>
          </a:p>
          <a:p>
            <a:r>
              <a:rPr lang="en-US" dirty="0"/>
              <a:t>over seconds. Breaking these fractions down, we see that we are required to convert gallons to cubic</a:t>
            </a:r>
          </a:p>
          <a:p>
            <a:r>
              <a:rPr lang="en-US" dirty="0"/>
              <a:t>feet for the volume measurement, and minutes to seconds for the time measurement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(d) Gallons can be converted to cubic feet by determining the number of gallons in a</a:t>
            </a:r>
          </a:p>
          <a:p>
            <a:r>
              <a:rPr lang="en-US" dirty="0"/>
              <a:t>cubic foot. That number is 7.48. So, if you start with your fraction gallons over minutes and multiply</a:t>
            </a:r>
          </a:p>
          <a:p>
            <a:r>
              <a:rPr lang="en-US" dirty="0"/>
              <a:t>that by</a:t>
            </a:r>
          </a:p>
          <a:p>
            <a:r>
              <a:rPr lang="en-US" dirty="0"/>
              <a:t>1-4 QM5203</a:t>
            </a:r>
          </a:p>
          <a:p>
            <a:r>
              <a:rPr lang="en-US" dirty="0"/>
              <a:t>1 cubic foot over 7.48 gallons, you can cancel out the gallons measurements in the numerator and</a:t>
            </a:r>
          </a:p>
          <a:p>
            <a:r>
              <a:rPr lang="en-US" dirty="0"/>
              <a:t>denominator, and you are left with 1 cubic foot over minutes multiplied by times 7.48.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(e) For the minutes to seconds conversion, simply multiply the fraction by 1 minute over 60</a:t>
            </a:r>
          </a:p>
          <a:p>
            <a:r>
              <a:rPr lang="en-US" dirty="0"/>
              <a:t>seconds. This will cancel out the minutes in the equation. You now are left with a unit of measurement</a:t>
            </a:r>
          </a:p>
          <a:p>
            <a:r>
              <a:rPr lang="en-US" dirty="0"/>
              <a:t>of cubic feet over seconds, just what you were supposed to convert to. The rest is just a math problem.</a:t>
            </a:r>
          </a:p>
          <a:p>
            <a:r>
              <a:rPr lang="en-US" dirty="0"/>
              <a:t>Along with the factors, you have 1 multiplied by 1 in the numerator and 7.48 multiplied by 60 in the</a:t>
            </a:r>
          </a:p>
          <a:p>
            <a:r>
              <a:rPr lang="en-US" dirty="0"/>
              <a:t>denominator.</a:t>
            </a:r>
          </a:p>
          <a:p>
            <a:r>
              <a:rPr lang="en-US" dirty="0"/>
              <a:t>That equals 1 over 448.8 or 0.002228, which is the conversion factor found in FM 10-67-1. Figure 1-1</a:t>
            </a:r>
          </a:p>
          <a:p>
            <a:r>
              <a:rPr lang="en-US" dirty="0"/>
              <a:t>illustrates how to accomplish this action.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LESSON</a:t>
            </a:r>
          </a:p>
          <a:p>
            <a:r>
              <a:rPr lang="en-US" dirty="0"/>
              <a:t>INTRODUCTION TO HYDRAULICS</a:t>
            </a:r>
          </a:p>
          <a:p>
            <a:r>
              <a:rPr lang="en-US" dirty="0"/>
              <a:t>Critical Tasks: 03-5103.00-0024</a:t>
            </a:r>
          </a:p>
          <a:p>
            <a:r>
              <a:rPr lang="en-US" dirty="0"/>
              <a:t>03-5103.00-0080</a:t>
            </a:r>
          </a:p>
          <a:p>
            <a:r>
              <a:rPr lang="en-US" dirty="0"/>
              <a:t>03-5103.30-1147</a:t>
            </a:r>
          </a:p>
          <a:p>
            <a:r>
              <a:rPr lang="en-US" dirty="0"/>
              <a:t>01-5103.00-0003</a:t>
            </a:r>
          </a:p>
          <a:p>
            <a:r>
              <a:rPr lang="en-US" dirty="0"/>
              <a:t>03-5103.00-0024</a:t>
            </a:r>
          </a:p>
          <a:p>
            <a:r>
              <a:rPr lang="en-US" dirty="0"/>
              <a:t>03-5103.00-0078</a:t>
            </a:r>
          </a:p>
          <a:p>
            <a:r>
              <a:rPr lang="en-US" dirty="0"/>
              <a:t>03-5103.00-0086</a:t>
            </a:r>
          </a:p>
          <a:p>
            <a:r>
              <a:rPr lang="en-US" dirty="0"/>
              <a:t>03-5106.00-0135</a:t>
            </a:r>
          </a:p>
          <a:p>
            <a:r>
              <a:rPr lang="en-US" dirty="0"/>
              <a:t>03-5103.00-0085</a:t>
            </a:r>
          </a:p>
        </p:txBody>
      </p:sp>
    </p:spTree>
    <p:extLst>
      <p:ext uri="{BB962C8B-B14F-4D97-AF65-F5344CB8AC3E}">
        <p14:creationId xmlns:p14="http://schemas.microsoft.com/office/powerpoint/2010/main" val="402620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4600"/>
            <a:ext cx="6829425" cy="3972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Velocity. Velocity, like flow rate, uses one unit of measurement over another. While flow rate</a:t>
            </a:r>
          </a:p>
          <a:p>
            <a:r>
              <a:rPr lang="en-US" dirty="0"/>
              <a:t>measures volume of liquid over time, velocity measures distance traveled over time. More simply</a:t>
            </a:r>
          </a:p>
          <a:p>
            <a:r>
              <a:rPr lang="en-US" dirty="0"/>
              <a:t>stated, it is a measure of speed. The common abbreviation for velocity is "V."</a:t>
            </a:r>
          </a:p>
          <a:p>
            <a:r>
              <a:rPr lang="en-US" dirty="0"/>
              <a:t>(1) Distance is commonly measured in miles, feet, and inches. However, it can also be</a:t>
            </a:r>
          </a:p>
          <a:p>
            <a:r>
              <a:rPr lang="en-US" dirty="0"/>
              <a:t>measured in metric measurements. Since the denominator in velocities (hours, seconds, etc.) is the same</a:t>
            </a:r>
          </a:p>
          <a:p>
            <a:r>
              <a:rPr lang="en-US" dirty="0"/>
              <a:t>as for flow rates, common velocities we use in the petroleum field are: miles per hour and feet per</a:t>
            </a:r>
          </a:p>
          <a:p>
            <a:r>
              <a:rPr lang="en-US" dirty="0"/>
              <a:t>second.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Since there are no conversion factors for velocity listed in FM 10-67-1, we must convert all</a:t>
            </a:r>
          </a:p>
          <a:p>
            <a:r>
              <a:rPr lang="en-US" dirty="0"/>
              <a:t>velocities by hand using the same process we used to convert flow rates.</a:t>
            </a:r>
          </a:p>
          <a:p>
            <a:r>
              <a:rPr lang="en-US" dirty="0"/>
              <a:t>(a) In this instance, the required conversion is from miles per hour to feet per second. As</a:t>
            </a:r>
          </a:p>
          <a:p>
            <a:r>
              <a:rPr lang="en-US" dirty="0"/>
              <a:t>with the conversion for flow rates, both numerators are in the same type of measurement (distance) and</a:t>
            </a:r>
          </a:p>
          <a:p>
            <a:r>
              <a:rPr lang="en-US" dirty="0"/>
              <a:t>both denominators are measured in time.</a:t>
            </a:r>
          </a:p>
          <a:p>
            <a:r>
              <a:rPr lang="en-US" dirty="0"/>
              <a:t>(b) To convert from miles to feet, multiply by 5,280 feet over 1 mile. This allows</a:t>
            </a:r>
          </a:p>
          <a:p>
            <a:r>
              <a:rPr lang="en-US" dirty="0"/>
              <a:t>elimination of the miles and leaves you with 5,280 multiplied by feet over hour multiplied by one.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(c) Converting from hours to seconds can be done one of two ways: first, if you know</a:t>
            </a:r>
          </a:p>
          <a:p>
            <a:r>
              <a:rPr lang="en-US" dirty="0"/>
              <a:t>that 1 hour equals 3,600 seconds, then you can multiply by 1 hour over 3,600 seconds to eliminate hours</a:t>
            </a:r>
          </a:p>
          <a:p>
            <a:r>
              <a:rPr lang="en-US" dirty="0"/>
              <a:t>from the equation. In this example, we use the second method, first breaking hours down into 60</a:t>
            </a:r>
          </a:p>
          <a:p>
            <a:r>
              <a:rPr lang="en-US" dirty="0"/>
              <a:t>minutes and then breaking minutes down into 60 seconds.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(d) Once these conversions are completed, we now have the correct units, feet over</a:t>
            </a:r>
          </a:p>
          <a:p>
            <a:r>
              <a:rPr lang="en-US" dirty="0"/>
              <a:t>seconds. All that is left is to perform the math calculations. On the numerator side, multiply 5280 times</a:t>
            </a:r>
          </a:p>
          <a:p>
            <a:r>
              <a:rPr lang="en-US" dirty="0"/>
              <a:t>1 times 1. On the denominator side, multiply 60 times 60. The resulting solution (5,280 over 3,600)</a:t>
            </a:r>
          </a:p>
          <a:p>
            <a:r>
              <a:rPr lang="en-US" dirty="0"/>
              <a:t>equals 1.47 feet per second. Thus, through inferential mathematics, we can conclude that for every </a:t>
            </a:r>
            <a:r>
              <a:rPr lang="en-US" dirty="0" err="1"/>
              <a:t>onemile</a:t>
            </a:r>
            <a:endParaRPr lang="en-US" dirty="0"/>
          </a:p>
          <a:p>
            <a:r>
              <a:rPr lang="en-US" dirty="0"/>
              <a:t>per hour, distance traveled in feet per second equals 1.47.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Area. Area is the unit of measurement defined inside a figure. For different types of figures,</a:t>
            </a:r>
          </a:p>
          <a:p>
            <a:r>
              <a:rPr lang="en-US" dirty="0"/>
              <a:t>each has their own equation to figure out the area of that object. Area is always measured in square</a:t>
            </a:r>
          </a:p>
          <a:p>
            <a:r>
              <a:rPr lang="en-US" dirty="0"/>
              <a:t>units. For instance, we may measure area in square feet, square inches, or square miles.</a:t>
            </a:r>
          </a:p>
          <a:p>
            <a:r>
              <a:rPr lang="en-US" dirty="0"/>
              <a:t>(1) The area for squares and rectangles is very easy to determine. Just multiply the length of</a:t>
            </a:r>
          </a:p>
          <a:p>
            <a:r>
              <a:rPr lang="en-US" dirty="0"/>
              <a:t>two adjacent sides to determine the area inside the figure. For squares (which have all equal sides), just</a:t>
            </a:r>
          </a:p>
          <a:p>
            <a:r>
              <a:rPr lang="en-US" dirty="0"/>
              <a:t>multiply the length of one side twice to determine the area.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62000"/>
            <a:ext cx="6248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(2) Determining the area of circles is more difficult since it involves rounded area</a:t>
            </a:r>
          </a:p>
          <a:p>
            <a:r>
              <a:rPr lang="en-US" dirty="0"/>
              <a:t>Mathematicians in the past came up with a unit of measurement to figure the area of a circle, which they</a:t>
            </a:r>
          </a:p>
          <a:p>
            <a:r>
              <a:rPr lang="en-US" dirty="0"/>
              <a:t>labeled  or pi. Pi is the ratio of the circumference of a circle to its radius. As you all know, pi is equal</a:t>
            </a:r>
          </a:p>
          <a:p>
            <a:r>
              <a:rPr lang="en-US" dirty="0"/>
              <a:t>to approximately 3.14, which means that for any given circle, its circumference will always be 3.14</a:t>
            </a:r>
          </a:p>
          <a:p>
            <a:r>
              <a:rPr lang="en-US" dirty="0"/>
              <a:t>times greater than its radius.</a:t>
            </a:r>
          </a:p>
          <a:p>
            <a:r>
              <a:rPr lang="en-US" dirty="0"/>
              <a:t>(3) Computing the area for a circle can be performed in one of two ways. The first way is to</a:t>
            </a:r>
          </a:p>
          <a:p>
            <a:r>
              <a:rPr lang="en-US" dirty="0"/>
              <a:t>take the radius and square it multiplying the product by pi (use 3.14 if you don't have a  button on your</a:t>
            </a:r>
          </a:p>
          <a:p>
            <a:r>
              <a:rPr lang="en-US" dirty="0"/>
              <a:t>calculator). The second way is to multiply pi times the diameter squared (D) over four, or 0.785 times</a:t>
            </a:r>
          </a:p>
          <a:p>
            <a:r>
              <a:rPr lang="en-US" dirty="0"/>
              <a:t>the diameter squared. Make sure that the units agree (both in feet or both in inches, etc.).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(4) Example. Although determining the area for a rectangle and square is fairly straight</a:t>
            </a:r>
          </a:p>
          <a:p>
            <a:r>
              <a:rPr lang="en-US" dirty="0"/>
              <a:t>forward, many find determining the area of a circle to be more demanding. To illustrate, we will</a:t>
            </a:r>
          </a:p>
          <a:p>
            <a:r>
              <a:rPr lang="en-US" dirty="0"/>
              <a:t>determine the area of a circle in two different ways. For our example, we want to find the area of a</a:t>
            </a:r>
          </a:p>
          <a:p>
            <a:r>
              <a:rPr lang="en-US" dirty="0"/>
              <a:t>circle, in square inches, that have a diameter of two feet.</a:t>
            </a:r>
          </a:p>
          <a:p>
            <a:r>
              <a:rPr lang="en-US" dirty="0"/>
              <a:t>(a) After the calculation: Multiply the radius (one-foot) squared by 3.14. The area is</a:t>
            </a:r>
          </a:p>
          <a:p>
            <a:r>
              <a:rPr lang="en-US" dirty="0"/>
              <a:t>3.14 ft2. To convert this to square inches, multiply by the number of square inches in one foot (12 x 12</a:t>
            </a:r>
          </a:p>
          <a:p>
            <a:r>
              <a:rPr lang="en-US" dirty="0"/>
              <a:t>= 144). Take 144 and multiply it by the answer (3.14 feet squared) and the final answer is 452.16 square</a:t>
            </a:r>
          </a:p>
          <a:p>
            <a:r>
              <a:rPr lang="en-US" dirty="0"/>
              <a:t>inches.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90482" y="685800"/>
            <a:ext cx="6324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(b) Before the calculation: Convert the radius from feet to inches (1 foot = 12 inches).</a:t>
            </a:r>
          </a:p>
          <a:p>
            <a:r>
              <a:rPr lang="en-US" dirty="0"/>
              <a:t>Multiply the radius squared (144) by pi (3.14) and the answer is 452.16 square inches.</a:t>
            </a:r>
          </a:p>
          <a:p>
            <a:r>
              <a:rPr lang="en-US" dirty="0"/>
              <a:t>e. Solving for Unknown Variables. The last major section we must discuss is solving for unknown</a:t>
            </a:r>
          </a:p>
          <a:p>
            <a:r>
              <a:rPr lang="en-US" dirty="0"/>
              <a:t>variables. When given an equation with multiple variables and all other variables are known, the</a:t>
            </a:r>
          </a:p>
          <a:p>
            <a:r>
              <a:rPr lang="en-US" dirty="0"/>
              <a:t>equation can always be solved for the unknown variable. When solving for an unknown variable,</a:t>
            </a:r>
          </a:p>
          <a:p>
            <a:r>
              <a:rPr lang="en-US" dirty="0"/>
              <a:t>always delete all other variables from that side of the equation to separate the unknown variable. The</a:t>
            </a:r>
          </a:p>
          <a:p>
            <a:r>
              <a:rPr lang="en-US" dirty="0"/>
              <a:t>important thing to remember when solving for an unknown variable is that when deleting other variables</a:t>
            </a:r>
          </a:p>
          <a:p>
            <a:r>
              <a:rPr lang="en-US" dirty="0"/>
              <a:t>from one side of the equation, you must perform the opposite calculation to remove that variable.</a:t>
            </a:r>
          </a:p>
          <a:p>
            <a:r>
              <a:rPr lang="en-US" dirty="0"/>
              <a:t>Before solving for unknown variables, it is important to understand the hierarchies of mathematics to</a:t>
            </a:r>
          </a:p>
          <a:p>
            <a:r>
              <a:rPr lang="en-US" dirty="0"/>
              <a:t>correctly solve equations.</a:t>
            </a:r>
          </a:p>
          <a:p>
            <a:r>
              <a:rPr lang="en-US" dirty="0"/>
              <a:t>The correct hierarchies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Perform all functions within parentheses first.</a:t>
            </a:r>
          </a:p>
          <a:p>
            <a:r>
              <a:rPr lang="en-US" dirty="0"/>
              <a:t>1-6 QM5203</a:t>
            </a:r>
          </a:p>
          <a:p>
            <a:r>
              <a:rPr lang="en-US" dirty="0"/>
              <a:t>(2) If there are any exponents in the equation, perform those calculations directly after</a:t>
            </a:r>
          </a:p>
          <a:p>
            <a:r>
              <a:rPr lang="en-US" dirty="0"/>
              <a:t>any parentheses, if there are any parentheses in the equation.</a:t>
            </a:r>
          </a:p>
          <a:p>
            <a:r>
              <a:rPr lang="en-US" dirty="0"/>
              <a:t>(3) Next, perform all multiplication and division required. Always perform these</a:t>
            </a:r>
          </a:p>
          <a:p>
            <a:r>
              <a:rPr lang="en-US" dirty="0"/>
              <a:t>functions from left to right in the equation.</a:t>
            </a:r>
          </a:p>
          <a:p>
            <a:r>
              <a:rPr lang="en-US" dirty="0"/>
              <a:t>(4) Finally, perform any addition and subtraction required by the equation. Again,</a:t>
            </a:r>
          </a:p>
          <a:p>
            <a:r>
              <a:rPr lang="en-US" dirty="0"/>
              <a:t>perform all addition and subtraction functions from left to right in the equation.</a:t>
            </a:r>
          </a:p>
          <a:p>
            <a:r>
              <a:rPr lang="en-US" dirty="0"/>
              <a:t>(5) For example, perform the following equation using the mathematics hierarch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00125"/>
            <a:ext cx="6096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Since machines were first introduced to the battlefield, military leaders depended on continual sources</a:t>
            </a:r>
          </a:p>
          <a:p>
            <a:r>
              <a:rPr lang="en-US" dirty="0"/>
              <a:t>of petroleum to power these machines. In fact, throughout the many wars of the 20th century, battles</a:t>
            </a:r>
          </a:p>
          <a:p>
            <a:r>
              <a:rPr lang="en-US" dirty="0"/>
              <a:t>and wars have been won and lost based on who controls the fuel. As military weapon systems have</a:t>
            </a:r>
          </a:p>
          <a:p>
            <a:r>
              <a:rPr lang="en-US" dirty="0"/>
              <a:t>become more lethal, they have also become vast consumers of petroleum fuels. In fact, a single U.S.</a:t>
            </a:r>
          </a:p>
          <a:p>
            <a:r>
              <a:rPr lang="en-US" dirty="0"/>
              <a:t>Army mechanized infantry division of today uses over a million gallons of fuel in a single day during</a:t>
            </a:r>
          </a:p>
          <a:p>
            <a:r>
              <a:rPr lang="en-US" dirty="0"/>
              <a:t>offensive operations. Our mission as Army petroleum leaders is to feed the ravenous hunger of our</a:t>
            </a:r>
          </a:p>
          <a:p>
            <a:r>
              <a:rPr lang="en-US" dirty="0"/>
              <a:t>mighty war machine. It is important to make every attempt to protect the environment while still</a:t>
            </a:r>
          </a:p>
          <a:p>
            <a:r>
              <a:rPr lang="en-US" dirty="0"/>
              <a:t>accomplishing this mission. As such, you must conduct an environmental assessment before beginning</a:t>
            </a:r>
          </a:p>
          <a:p>
            <a:r>
              <a:rPr lang="en-US" dirty="0"/>
              <a:t>fuel operations. The unit environmental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2772" y="1000125"/>
            <a:ext cx="6705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1 + (10 - 2) x 9 / 62 = x.</a:t>
            </a:r>
          </a:p>
          <a:p>
            <a:r>
              <a:rPr lang="en-US" sz="1200" dirty="0"/>
              <a:t>(a) According to the hierarchies of math, the first calculation to perform is the</a:t>
            </a:r>
          </a:p>
          <a:p>
            <a:r>
              <a:rPr lang="en-US" sz="1200" dirty="0"/>
              <a:t>calculation within the parentheses. The calculation performed is 10-2 which equals 8. The equation</a:t>
            </a:r>
          </a:p>
          <a:p>
            <a:r>
              <a:rPr lang="en-US" sz="1200" dirty="0"/>
              <a:t>now reads:</a:t>
            </a:r>
          </a:p>
          <a:p>
            <a:r>
              <a:rPr lang="en-US" sz="1200" dirty="0"/>
              <a:t>1 + 8 x 9 / 62 =x.</a:t>
            </a:r>
          </a:p>
          <a:p>
            <a:r>
              <a:rPr lang="en-US" sz="1200" dirty="0"/>
              <a:t>(b) Next, perform the required exponential calculation. Six squared equals 36. The</a:t>
            </a:r>
          </a:p>
          <a:p>
            <a:r>
              <a:rPr lang="en-US" sz="1200" dirty="0"/>
              <a:t>equation now reads</a:t>
            </a:r>
          </a:p>
          <a:p>
            <a:r>
              <a:rPr lang="en-US" sz="1200" dirty="0"/>
              <a:t>1 + 8 x 9 / 36 = x.</a:t>
            </a:r>
          </a:p>
          <a:p>
            <a:r>
              <a:rPr lang="en-US" sz="1200" dirty="0"/>
              <a:t>(c) Now, perform the multiplication and division from left to right in the equation.</a:t>
            </a:r>
          </a:p>
          <a:p>
            <a:r>
              <a:rPr lang="en-US" sz="1200" dirty="0"/>
              <a:t>The first calculation should be 8 multiplied by 9. The equation now reads</a:t>
            </a:r>
          </a:p>
          <a:p>
            <a:r>
              <a:rPr lang="en-US" sz="1200" dirty="0"/>
              <a:t>1 + 72 / 36 = x.</a:t>
            </a:r>
          </a:p>
          <a:p>
            <a:r>
              <a:rPr lang="en-US" sz="1200" dirty="0"/>
              <a:t>(d) Perform the other multiplication/division function, which is 72 / 36 equals two.</a:t>
            </a:r>
          </a:p>
          <a:p>
            <a:r>
              <a:rPr lang="en-US" sz="1200" dirty="0"/>
              <a:t>The equation now reads</a:t>
            </a:r>
          </a:p>
          <a:p>
            <a:r>
              <a:rPr lang="en-US" sz="1200" dirty="0"/>
              <a:t>1 + 2 = x.</a:t>
            </a:r>
          </a:p>
          <a:p>
            <a:r>
              <a:rPr lang="en-US" sz="1200" dirty="0"/>
              <a:t>(e) The final calculation is addition/subtraction; one plus two equals three. Thus,</a:t>
            </a:r>
          </a:p>
          <a:p>
            <a:r>
              <a:rPr lang="en-US" sz="1200" dirty="0"/>
              <a:t>the solution to the equation </a:t>
            </a:r>
            <a:r>
              <a:rPr lang="en-US" sz="1200" i="1" dirty="0"/>
              <a:t>1 + (10 - 2) x 9 / 62 </a:t>
            </a:r>
            <a:r>
              <a:rPr lang="en-US" sz="1200" dirty="0"/>
              <a:t>= x </a:t>
            </a:r>
            <a:r>
              <a:rPr lang="en-US" sz="1200" b="1" dirty="0"/>
              <a:t>is 3</a:t>
            </a:r>
            <a:r>
              <a:rPr lang="en-US" sz="1200" dirty="0"/>
              <a:t>.</a:t>
            </a:r>
          </a:p>
          <a:p>
            <a:r>
              <a:rPr lang="en-US" sz="1200" dirty="0"/>
              <a:t>(6) Solving for Unknown Variables. Now that we have discussed mathematical</a:t>
            </a:r>
          </a:p>
          <a:p>
            <a:r>
              <a:rPr lang="en-US" sz="1200" dirty="0"/>
              <a:t>hierarchies, we can solve equations for unknown variables. Given the following equation, solve for</a:t>
            </a:r>
          </a:p>
          <a:p>
            <a:r>
              <a:rPr lang="en-US" sz="1200" dirty="0"/>
              <a:t>variable "A":</a:t>
            </a:r>
          </a:p>
          <a:p>
            <a:r>
              <a:rPr lang="en-US" sz="1200" dirty="0"/>
              <a:t>(A + B)</a:t>
            </a:r>
          </a:p>
          <a:p>
            <a:r>
              <a:rPr lang="en-US" sz="1200" dirty="0"/>
              <a:t>X * Y = -----------</a:t>
            </a:r>
          </a:p>
          <a:p>
            <a:r>
              <a:rPr lang="en-US" sz="1200" dirty="0"/>
              <a:t>C</a:t>
            </a:r>
          </a:p>
          <a:p>
            <a:r>
              <a:rPr lang="en-US" sz="1200" dirty="0"/>
              <a:t>Figure 1-2 shows the proper way to solve this problem: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286000"/>
            <a:ext cx="641032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2438400"/>
            <a:ext cx="68008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3. Calculating Fuel Characteristics Using Mathematical Formulas.</a:t>
            </a:r>
          </a:p>
          <a:p>
            <a:r>
              <a:rPr lang="en-US" dirty="0"/>
              <a:t>a. It is very important to understand the concept of what API gravity and specific gravity are before</a:t>
            </a:r>
          </a:p>
          <a:p>
            <a:r>
              <a:rPr lang="en-US" dirty="0"/>
              <a:t>performing calculations. It will give you a much better understanding of what the calculations mean</a:t>
            </a:r>
          </a:p>
          <a:p>
            <a:r>
              <a:rPr lang="en-US" dirty="0"/>
              <a:t>when you understand the concept of those functions. Both definitions can be found in FM 5-482,</a:t>
            </a:r>
          </a:p>
          <a:p>
            <a:r>
              <a:rPr lang="en-US" dirty="0"/>
              <a:t>Chapter 4 and in the glossary.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Specific Gravity (SG). Specific gravity is a physical property of liquids. The specific</a:t>
            </a:r>
          </a:p>
          <a:p>
            <a:r>
              <a:rPr lang="en-US" dirty="0"/>
              <a:t>gravity is the ratio of the weight of a volume of liquid to the weight of an equal volume of water. The</a:t>
            </a:r>
          </a:p>
          <a:p>
            <a:r>
              <a:rPr lang="en-US" dirty="0"/>
              <a:t>API has given water at 60 F specific gravity of 1.0000. Traditional petroleum fuels, oils, and lubricants</a:t>
            </a:r>
          </a:p>
          <a:p>
            <a:r>
              <a:rPr lang="en-US" dirty="0"/>
              <a:t>are lighter or less dense than water, and thus have a specific gravity of less than 1.0000. For example,</a:t>
            </a:r>
          </a:p>
          <a:p>
            <a:r>
              <a:rPr lang="en-US" dirty="0"/>
              <a:t>MOGAS has a specific gravity of 0.7250, which is computed by comparing the weight of 1 gallon of</a:t>
            </a:r>
          </a:p>
          <a:p>
            <a:r>
              <a:rPr lang="en-US" dirty="0"/>
              <a:t>MOGAS (6.04 pounds) to 1 gallon of water (8.33 pounds).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API Gravity. API gravity is a scale used by the petroleum industry based on reciprocals of</a:t>
            </a:r>
          </a:p>
          <a:p>
            <a:r>
              <a:rPr lang="en-US" dirty="0"/>
              <a:t>specific gravity and, therefore, produces whole numbers having a greater numerical spread. Both API</a:t>
            </a:r>
          </a:p>
          <a:p>
            <a:r>
              <a:rPr lang="en-US" dirty="0"/>
              <a:t>gravity and specific gravity measure the density of liquids. During prior blocks of instruction, you</a:t>
            </a:r>
          </a:p>
          <a:p>
            <a:r>
              <a:rPr lang="en-US" dirty="0"/>
              <a:t>learned that the API has established an arbitrary scale to express the gravity or density of liquid</a:t>
            </a:r>
          </a:p>
          <a:p>
            <a:r>
              <a:rPr lang="en-US" dirty="0"/>
              <a:t>petroleum products. Each fuel takes on a certain range of API gravity values, as shown in Figure 1-3</a:t>
            </a:r>
          </a:p>
          <a:p>
            <a:r>
              <a:rPr lang="en-US" dirty="0"/>
              <a:t>below: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143000"/>
            <a:ext cx="5939289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As you see, this chart shows the specific gravity ranges for the major fuels, oils and lubricants we use in</a:t>
            </a:r>
          </a:p>
          <a:p>
            <a:r>
              <a:rPr lang="en-US" dirty="0"/>
              <a:t>the military system. The numbers at the top of the chart are the API ranges, while the numbers at the</a:t>
            </a:r>
          </a:p>
          <a:p>
            <a:r>
              <a:rPr lang="en-US" dirty="0"/>
              <a:t>bottom of the chart show a few of the specific gravity ranges. As would seem apparent, the fuel, oils,</a:t>
            </a:r>
          </a:p>
          <a:p>
            <a:r>
              <a:rPr lang="en-US" dirty="0"/>
              <a:t>and lubricants are the heaviest petroleum products we use, and are nearly as dense as water.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Calculate API Gravity at 60° F.</a:t>
            </a:r>
          </a:p>
          <a:p>
            <a:r>
              <a:rPr lang="en-US" dirty="0"/>
              <a:t>(1) Normally, your API gravity reading will be at some temperature other than 60°F. To</a:t>
            </a:r>
          </a:p>
          <a:p>
            <a:r>
              <a:rPr lang="en-US" dirty="0"/>
              <a:t>convert an API gravity reading to 60°F, we use ASTM Table 5B. The left and right margins of the table</a:t>
            </a:r>
          </a:p>
          <a:p>
            <a:r>
              <a:rPr lang="en-US" dirty="0"/>
              <a:t>are annotated with the temperature of the sample. The upper margin lists the API gravity readings.</a:t>
            </a:r>
          </a:p>
          <a:p>
            <a:r>
              <a:rPr lang="en-US" dirty="0"/>
              <a:t>(2) Once you have located the temperature value, follow the row across until you intersect the</a:t>
            </a:r>
          </a:p>
          <a:p>
            <a:r>
              <a:rPr lang="en-US" dirty="0"/>
              <a:t>column of your API value. The intersected value is your API gravity corrected to 60F.</a:t>
            </a:r>
          </a:p>
          <a:p>
            <a:r>
              <a:rPr lang="en-US" dirty="0"/>
              <a:t>See if you get the correct answer for the following set of data. Determine the API gravity at 60°F: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See if you get the correct answer for the following set of data. Determine the API gravity at 60°F:</a:t>
            </a:r>
          </a:p>
          <a:p>
            <a:r>
              <a:rPr lang="en-US" dirty="0"/>
              <a:t>Observed API Temp(F) API</a:t>
            </a:r>
          </a:p>
          <a:p>
            <a:r>
              <a:rPr lang="en-US" dirty="0"/>
              <a:t>32 78 30.7</a:t>
            </a:r>
          </a:p>
          <a:p>
            <a:r>
              <a:rPr lang="en-US" dirty="0"/>
              <a:t>46 48 47.1</a:t>
            </a:r>
          </a:p>
          <a:p>
            <a:r>
              <a:rPr lang="en-US" dirty="0"/>
              <a:t>52 60 52.0</a:t>
            </a:r>
          </a:p>
          <a:p>
            <a:r>
              <a:rPr lang="en-US" dirty="0"/>
              <a:t>66 50 67.4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officer coordinates with the EPA representative, the unit petroleum officer, and the environmental</a:t>
            </a:r>
          </a:p>
          <a:p>
            <a:r>
              <a:rPr lang="en-US" dirty="0"/>
              <a:t>regulators to make an assessment of the petroleum operation. This assessment is used to determine how</a:t>
            </a:r>
          </a:p>
          <a:p>
            <a:r>
              <a:rPr lang="en-US" dirty="0"/>
              <a:t>the petroleum operation will affect the wildlife and local population within the unit's area of operation.</a:t>
            </a:r>
          </a:p>
          <a:p>
            <a:r>
              <a:rPr lang="en-US" dirty="0"/>
              <a:t>Environmental compliance officers use the results from the assessment to verify whether or not the</a:t>
            </a:r>
          </a:p>
          <a:p>
            <a:r>
              <a:rPr lang="en-US" dirty="0"/>
              <a:t>petroleum operation is IAW the prescribed environmental compliance. The unit environmental officer</a:t>
            </a:r>
          </a:p>
          <a:p>
            <a:r>
              <a:rPr lang="en-US" dirty="0"/>
              <a:t>works with the following personnel: the environmental compliance officer, the EPA officer, the unit</a:t>
            </a:r>
          </a:p>
          <a:p>
            <a:r>
              <a:rPr lang="en-US" dirty="0"/>
              <a:t>petroleum officer, and environmental regulators. As with any operation, the unit environmental officer</a:t>
            </a:r>
          </a:p>
          <a:p>
            <a:r>
              <a:rPr lang="en-US" dirty="0"/>
              <a:t>must stress spill prevention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5943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(3) Calculate Specific Gravity. The SG of a liquid is the ratio of the liquid's weight to the</a:t>
            </a:r>
          </a:p>
          <a:p>
            <a:r>
              <a:rPr lang="en-US" dirty="0"/>
              <a:t>weight of an equal volume of water. Again, it is a measure of the density of a liquid.</a:t>
            </a:r>
          </a:p>
          <a:p>
            <a:r>
              <a:rPr lang="en-US" dirty="0"/>
              <a:t>SG(fuel) = SW fuel SW water (SW water = 8.33 </a:t>
            </a:r>
            <a:r>
              <a:rPr lang="en-US" dirty="0" err="1"/>
              <a:t>lb</a:t>
            </a:r>
            <a:r>
              <a:rPr lang="en-US" dirty="0"/>
              <a:t>/gal)</a:t>
            </a:r>
          </a:p>
          <a:p>
            <a:r>
              <a:rPr lang="en-US" dirty="0"/>
              <a:t>Specific Weight, SW = Fuel Weight Fuel Volume (Pounds/Gallons)</a:t>
            </a:r>
          </a:p>
          <a:p>
            <a:r>
              <a:rPr lang="en-US" dirty="0"/>
              <a:t>(4) Conversion Formulas. The following formulas are used for conversion between API</a:t>
            </a:r>
          </a:p>
          <a:p>
            <a:r>
              <a:rPr lang="en-US" dirty="0"/>
              <a:t>gravity and specific gravity:</a:t>
            </a:r>
          </a:p>
          <a:p>
            <a:r>
              <a:rPr lang="en-US" dirty="0"/>
              <a:t>141.5 141.5</a:t>
            </a:r>
          </a:p>
          <a:p>
            <a:r>
              <a:rPr lang="en-US" dirty="0"/>
              <a:t>API = ------- - 131.5 SG = ----------------</a:t>
            </a:r>
          </a:p>
          <a:p>
            <a:r>
              <a:rPr lang="en-US" dirty="0"/>
              <a:t>SG API + 131.5</a:t>
            </a:r>
          </a:p>
          <a:p>
            <a:r>
              <a:rPr lang="en-US" dirty="0"/>
              <a:t>See if you get the correct answer for the following set of data. Convert the following APIs into</a:t>
            </a:r>
          </a:p>
          <a:p>
            <a:r>
              <a:rPr lang="en-US" dirty="0"/>
              <a:t>SG:</a:t>
            </a:r>
          </a:p>
          <a:p>
            <a:r>
              <a:rPr lang="en-US" dirty="0"/>
              <a:t>API SG</a:t>
            </a:r>
          </a:p>
          <a:p>
            <a:r>
              <a:rPr lang="en-US" dirty="0"/>
              <a:t>10 1.0000</a:t>
            </a:r>
          </a:p>
          <a:p>
            <a:r>
              <a:rPr lang="en-US" dirty="0"/>
              <a:t>40 0.8251</a:t>
            </a:r>
          </a:p>
          <a:p>
            <a:r>
              <a:rPr lang="en-US" dirty="0"/>
              <a:t>65 0.720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Convert the following SG into API:</a:t>
            </a:r>
          </a:p>
          <a:p>
            <a:r>
              <a:rPr lang="en-US" dirty="0"/>
              <a:t>SG API</a:t>
            </a:r>
          </a:p>
          <a:p>
            <a:r>
              <a:rPr lang="en-US" dirty="0"/>
              <a:t>.8445 36.1</a:t>
            </a:r>
          </a:p>
          <a:p>
            <a:r>
              <a:rPr lang="en-US" dirty="0"/>
              <a:t>.7252 63.6</a:t>
            </a:r>
          </a:p>
          <a:p>
            <a:r>
              <a:rPr lang="en-US" dirty="0"/>
              <a:t>.8112 42.9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f. Volume Correction to 60F. Volume correction is the correction of a measured quantity of</a:t>
            </a:r>
          </a:p>
          <a:p>
            <a:r>
              <a:rPr lang="en-US" dirty="0"/>
              <a:t>product, determined by gaging at observed temperature and gravity, and referenced to a gage table, to</a:t>
            </a:r>
          </a:p>
          <a:p>
            <a:r>
              <a:rPr lang="en-US" dirty="0"/>
              <a:t>net quantity of product at 60F after deducting bottom water and sediment. After determining API at</a:t>
            </a:r>
          </a:p>
          <a:p>
            <a:r>
              <a:rPr lang="en-US" dirty="0"/>
              <a:t>60F, and using the average temperature of the product in the tank (measured during gaging), correct the</a:t>
            </a:r>
          </a:p>
          <a:p>
            <a:r>
              <a:rPr lang="en-US" dirty="0"/>
              <a:t>fuel volume by using a volume correction factor obtained in ASTM Table 5B. Corrected volume =</a:t>
            </a:r>
          </a:p>
          <a:p>
            <a:r>
              <a:rPr lang="en-US" dirty="0"/>
              <a:t>(</a:t>
            </a:r>
            <a:r>
              <a:rPr lang="en-US" dirty="0" err="1"/>
              <a:t>Innage</a:t>
            </a:r>
            <a:r>
              <a:rPr lang="en-US" dirty="0"/>
              <a:t> - BS&amp;W) x CF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g. Feet of Head: The measure of pressure in terms of height of a column of a given fuel is known as</a:t>
            </a:r>
          </a:p>
          <a:p>
            <a:r>
              <a:rPr lang="en-US" dirty="0"/>
              <a:t>feet of head (</a:t>
            </a:r>
            <a:r>
              <a:rPr lang="en-US" dirty="0" err="1"/>
              <a:t>Hf</a:t>
            </a:r>
            <a:r>
              <a:rPr lang="en-US" dirty="0"/>
              <a:t>). While this is a direct correlation to PSI (pounds per square inch), it is useful to us in</a:t>
            </a:r>
          </a:p>
          <a:p>
            <a:r>
              <a:rPr lang="en-US" dirty="0"/>
              <a:t>the petroleum field in that we can measure friction loss pressures over distances with feet of head, while</a:t>
            </a:r>
          </a:p>
          <a:p>
            <a:r>
              <a:rPr lang="en-US" dirty="0"/>
              <a:t>PSI can only measure pressure at one given point.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Converting Feet of Head (</a:t>
            </a:r>
            <a:r>
              <a:rPr lang="en-US" dirty="0" err="1"/>
              <a:t>Hf</a:t>
            </a:r>
            <a:r>
              <a:rPr lang="en-US" dirty="0"/>
              <a:t>) to PSI:</a:t>
            </a:r>
          </a:p>
          <a:p>
            <a:r>
              <a:rPr lang="en-US" dirty="0"/>
              <a:t>Head (</a:t>
            </a:r>
            <a:r>
              <a:rPr lang="en-US" dirty="0" err="1"/>
              <a:t>Hf</a:t>
            </a:r>
            <a:r>
              <a:rPr lang="en-US" dirty="0"/>
              <a:t>) X SG</a:t>
            </a:r>
          </a:p>
          <a:p>
            <a:r>
              <a:rPr lang="en-US" dirty="0"/>
              <a:t>Pressure (PSI) = ----------------------</a:t>
            </a:r>
          </a:p>
          <a:p>
            <a:r>
              <a:rPr lang="en-US" dirty="0"/>
              <a:t>2.31</a:t>
            </a:r>
          </a:p>
          <a:p>
            <a:r>
              <a:rPr lang="en-US" dirty="0"/>
              <a:t>(2) Converting PSI to Feet of Head (</a:t>
            </a:r>
            <a:r>
              <a:rPr lang="en-US" dirty="0" err="1"/>
              <a:t>Hf</a:t>
            </a:r>
            <a:r>
              <a:rPr lang="en-US" dirty="0"/>
              <a:t>):</a:t>
            </a:r>
          </a:p>
          <a:p>
            <a:r>
              <a:rPr lang="en-US" dirty="0"/>
              <a:t>2.31 X Pressure(PSI)</a:t>
            </a:r>
          </a:p>
          <a:p>
            <a:r>
              <a:rPr lang="en-US" dirty="0"/>
              <a:t>Feet of Head (</a:t>
            </a:r>
            <a:r>
              <a:rPr lang="en-US" dirty="0" err="1"/>
              <a:t>Hf</a:t>
            </a:r>
            <a:r>
              <a:rPr lang="en-US" dirty="0"/>
              <a:t>) = ---------------------------</a:t>
            </a:r>
          </a:p>
          <a:p>
            <a:r>
              <a:rPr lang="en-US" dirty="0"/>
              <a:t>SG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Determine the feet of head:</a:t>
            </a:r>
          </a:p>
          <a:p>
            <a:r>
              <a:rPr lang="en-US" dirty="0"/>
              <a:t>PSI SG </a:t>
            </a:r>
            <a:r>
              <a:rPr lang="en-US" dirty="0" err="1"/>
              <a:t>Hf</a:t>
            </a:r>
            <a:endParaRPr lang="en-US" dirty="0"/>
          </a:p>
          <a:p>
            <a:r>
              <a:rPr lang="en-US" dirty="0"/>
              <a:t>20 0.7250 63.7</a:t>
            </a:r>
          </a:p>
          <a:p>
            <a:r>
              <a:rPr lang="en-US" dirty="0"/>
              <a:t>60 0.8420 164.6</a:t>
            </a:r>
          </a:p>
          <a:p>
            <a:r>
              <a:rPr lang="en-US" dirty="0"/>
              <a:t>100 0.8035 287.5</a:t>
            </a:r>
          </a:p>
          <a:p>
            <a:r>
              <a:rPr lang="en-US" dirty="0"/>
              <a:t>Determine pressure in PSI:</a:t>
            </a:r>
          </a:p>
          <a:p>
            <a:r>
              <a:rPr lang="en-US" dirty="0" err="1"/>
              <a:t>Hf</a:t>
            </a:r>
            <a:r>
              <a:rPr lang="en-US" dirty="0"/>
              <a:t> SG PSI</a:t>
            </a:r>
          </a:p>
          <a:p>
            <a:r>
              <a:rPr lang="en-US" dirty="0"/>
              <a:t>120 0.7040 36.6</a:t>
            </a:r>
          </a:p>
          <a:p>
            <a:r>
              <a:rPr lang="en-US" dirty="0"/>
              <a:t>205 0.7777 69.0</a:t>
            </a:r>
          </a:p>
          <a:p>
            <a:r>
              <a:rPr lang="en-US" dirty="0"/>
              <a:t>500 0.8250 178.6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4. Basic Principle of Military Pipeline Systems.</a:t>
            </a:r>
          </a:p>
          <a:p>
            <a:r>
              <a:rPr lang="en-US" dirty="0"/>
              <a:t>Now that you have refreshed your memory on basic mathematical equations, you should feel</a:t>
            </a:r>
          </a:p>
          <a:p>
            <a:r>
              <a:rPr lang="en-US" dirty="0"/>
              <a:t>comfortable with what is to come. After all, one of the most complex, challenging, and interesting</a:t>
            </a:r>
          </a:p>
          <a:p>
            <a:r>
              <a:rPr lang="en-US" dirty="0"/>
              <a:t>aspects of petroleum operations is the study of hydraulics. Yet, knowing the basics will lead you</a:t>
            </a:r>
          </a:p>
          <a:p>
            <a:r>
              <a:rPr lang="en-US" dirty="0"/>
              <a:t>through successful completion of this course, plus provide valuable guidance and knowledge for your</a:t>
            </a:r>
          </a:p>
          <a:p>
            <a:r>
              <a:rPr lang="en-US" dirty="0"/>
              <a:t>use throughout you career as a petroleum leader head loss due to friction.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Advantages and Disadvantages of Military Pipelines. There are many advantages to using this</a:t>
            </a:r>
          </a:p>
          <a:p>
            <a:r>
              <a:rPr lang="en-US" dirty="0"/>
              <a:t>distribution method unique to liquid logistics. However, pipelines and hose lines have their limitations</a:t>
            </a:r>
          </a:p>
          <a:p>
            <a:r>
              <a:rPr lang="en-US" dirty="0"/>
              <a:t>also. Below we will discuss each.</a:t>
            </a:r>
          </a:p>
          <a:p>
            <a:r>
              <a:rPr lang="en-US" dirty="0"/>
              <a:t>(1) Advantages.</a:t>
            </a:r>
          </a:p>
          <a:p>
            <a:r>
              <a:rPr lang="en-US" dirty="0"/>
              <a:t>(a) Pipelines offer many advantages over other conventional means of transporting</a:t>
            </a:r>
          </a:p>
          <a:p>
            <a:r>
              <a:rPr lang="en-US" dirty="0"/>
              <a:t>petroleum products. From an economic standpoint, the pipeline is the least expensive means in which to</a:t>
            </a:r>
          </a:p>
          <a:p>
            <a:r>
              <a:rPr lang="en-US" dirty="0"/>
              <a:t>send large quantities of products over distances.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Pipelines are all-terrain modes of transportation which allow access to areas not</a:t>
            </a:r>
          </a:p>
          <a:p>
            <a:r>
              <a:rPr lang="en-US" dirty="0"/>
              <a:t>suitable for other forms of transportation.</a:t>
            </a:r>
          </a:p>
          <a:p>
            <a:r>
              <a:rPr lang="en-US" dirty="0"/>
              <a:t>(c) Pipelines relieve the burden of fuel transportation from rail and road nets, which are</a:t>
            </a:r>
          </a:p>
          <a:p>
            <a:r>
              <a:rPr lang="en-US" dirty="0"/>
              <a:t>more expensive and congested. Remember, approximately sixty percent of logistical tonnages is bulk</a:t>
            </a:r>
          </a:p>
          <a:p>
            <a:r>
              <a:rPr lang="en-US" dirty="0"/>
              <a:t>petroleum. Our current tactical pipeline system, the IPDS, can deliver almost one million gallons of fuel</a:t>
            </a:r>
          </a:p>
          <a:p>
            <a:r>
              <a:rPr lang="en-US" dirty="0"/>
              <a:t>forward each and every day. This frees up a least 200 military tankers to move forward to support the</a:t>
            </a:r>
          </a:p>
          <a:p>
            <a:r>
              <a:rPr lang="en-US" dirty="0"/>
              <a:t>tactical fight.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(d) Pipelines offer extremely poor targets for enemy aircraft.</a:t>
            </a:r>
          </a:p>
          <a:p>
            <a:r>
              <a:rPr lang="en-US" dirty="0"/>
              <a:t>(e) Pipeline damage can be repaired much faster than damaged railroads or highways.</a:t>
            </a:r>
          </a:p>
          <a:p>
            <a:r>
              <a:rPr lang="en-US" dirty="0"/>
              <a:t>(f) Pipeline operations are not affected by adverse weather conditions.</a:t>
            </a:r>
          </a:p>
          <a:p>
            <a:r>
              <a:rPr lang="en-US" dirty="0"/>
              <a:t>(g) Pipeline use releases large numbers of personnel and vehicles for other logistical</a:t>
            </a:r>
          </a:p>
          <a:p>
            <a:r>
              <a:rPr lang="en-US" dirty="0"/>
              <a:t>activities.</a:t>
            </a:r>
          </a:p>
          <a:p>
            <a:r>
              <a:rPr lang="en-US" dirty="0"/>
              <a:t>(2) Disadvantages.</a:t>
            </a:r>
          </a:p>
          <a:p>
            <a:r>
              <a:rPr lang="en-US" dirty="0"/>
              <a:t>(a) Pipelines are subject to disruptions by sabotage and guerrilla attacks.</a:t>
            </a:r>
          </a:p>
          <a:p>
            <a:r>
              <a:rPr lang="en-US" dirty="0"/>
              <a:t>(b) Marine terminals, pump stations, and tank farm complexes are attractive targets for</a:t>
            </a:r>
          </a:p>
          <a:p>
            <a:r>
              <a:rPr lang="en-US" dirty="0"/>
              <a:t>enemy air and missile attacks.</a:t>
            </a:r>
          </a:p>
          <a:p>
            <a:r>
              <a:rPr lang="en-US" dirty="0"/>
              <a:t>(c) Locating leaks and damage is time consuming.</a:t>
            </a:r>
          </a:p>
          <a:p>
            <a:r>
              <a:rPr lang="en-US" dirty="0"/>
              <a:t>(d) The pipeline construction rate may lag behind the rate of combat advance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unit environmental officer is also responsible for knowing the governing spill contingency policy,</a:t>
            </a:r>
          </a:p>
          <a:p>
            <a:r>
              <a:rPr lang="en-US" dirty="0"/>
              <a:t>the installation policy, the CONUS policy and or the OCONUS policy, and any host nation policy that</a:t>
            </a:r>
          </a:p>
          <a:p>
            <a:r>
              <a:rPr lang="en-US" dirty="0"/>
              <a:t>applies to the area in which the petroleum operation will be conducted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Future Role of the Military Pipeline System. Although the face of modem warfare continues to</a:t>
            </a:r>
          </a:p>
          <a:p>
            <a:r>
              <a:rPr lang="en-US" dirty="0"/>
              <a:t>evolve, one thing remains certain. For the next several decades, our military machines will continue to</a:t>
            </a:r>
          </a:p>
          <a:p>
            <a:r>
              <a:rPr lang="en-US" dirty="0"/>
              <a:t>rely upon petroleum fuels. As such, our doctrine must continually expand to meet new missions.</a:t>
            </a:r>
          </a:p>
          <a:p>
            <a:r>
              <a:rPr lang="en-US" dirty="0"/>
              <a:t>(1) Bulk Supply Concepts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(a) Conventional warfare with large-scale military operations will be supplied with bulk</a:t>
            </a:r>
          </a:p>
          <a:p>
            <a:r>
              <a:rPr lang="en-US" dirty="0"/>
              <a:t>fuel up to or near front lines. It is reasonable to expect that packaged fuels will be only used as a</a:t>
            </a:r>
          </a:p>
          <a:p>
            <a:r>
              <a:rPr lang="en-US" dirty="0"/>
              <a:t>supplement to bulk supply methods when some forward areas are not accessible to bulk fuel</a:t>
            </a:r>
          </a:p>
          <a:p>
            <a:r>
              <a:rPr lang="en-US" dirty="0"/>
              <a:t>transporters; or in some cases, when rapidly advancing tactical situations dictate the need for additional</a:t>
            </a:r>
          </a:p>
          <a:p>
            <a:r>
              <a:rPr lang="en-US" dirty="0"/>
              <a:t>fuels to exploit the situation. To some extent, some fuels may be packaged strategically and delivered</a:t>
            </a:r>
          </a:p>
          <a:p>
            <a:r>
              <a:rPr lang="en-US" dirty="0"/>
              <a:t>directly into a combat theater to the end used. Regardless, throughput will be used as much as possible</a:t>
            </a:r>
          </a:p>
          <a:p>
            <a:r>
              <a:rPr lang="en-US" dirty="0"/>
              <a:t>to bypass levels of storage. Velocity forward is the key.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Petroleum products will be shipped overseas to ports, harbors, and beachheads in</a:t>
            </a:r>
          </a:p>
          <a:p>
            <a:r>
              <a:rPr lang="en-US" dirty="0"/>
              <a:t>large tankers. The fuel will be pumped ashore by the use of a marine dock facility, a submarine</a:t>
            </a:r>
          </a:p>
          <a:p>
            <a:r>
              <a:rPr lang="en-US" dirty="0"/>
              <a:t>(underwater) pipeline, a floating pipeline, or by lightening the tanker by the use of large flat bottom</a:t>
            </a:r>
          </a:p>
          <a:p>
            <a:r>
              <a:rPr lang="en-US" dirty="0"/>
              <a:t>barges. Ashore, the products will be at major marine-terminal storage facilities constructed to offer as</a:t>
            </a:r>
          </a:p>
          <a:p>
            <a:r>
              <a:rPr lang="en-US" dirty="0"/>
              <a:t>unprofitable a target as possible, to ensure the products' security. To meet these requirements, the</a:t>
            </a:r>
          </a:p>
          <a:p>
            <a:r>
              <a:rPr lang="en-US" dirty="0"/>
              <a:t>facility may consist of an existing commercial marine terminal, portable bolted steel storage tanks, or</a:t>
            </a:r>
          </a:p>
          <a:p>
            <a:r>
              <a:rPr lang="en-US" dirty="0"/>
              <a:t>collapsible fabric storage tanks. Obviously, these are not the only solutions to bulk storage problems in</a:t>
            </a:r>
          </a:p>
          <a:p>
            <a:r>
              <a:rPr lang="en-US" dirty="0"/>
              <a:t>the future.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(c) From the marine-terminal storage facility, fuel will be pumped forward through</a:t>
            </a:r>
          </a:p>
          <a:p>
            <a:r>
              <a:rPr lang="en-US" dirty="0"/>
              <a:t>pipelines to large intermediate or head terminal tank farms. In forward areas one may find collapsible</a:t>
            </a:r>
          </a:p>
          <a:p>
            <a:r>
              <a:rPr lang="en-US" dirty="0"/>
              <a:t>drums, collapsible tanks, flexible hose line systems, large capacity cross-country mobile dispensing</a:t>
            </a:r>
          </a:p>
          <a:p>
            <a:r>
              <a:rPr lang="en-US" dirty="0"/>
              <a:t>vehicles as well as tank trucks, trailers, and pods.</a:t>
            </a:r>
          </a:p>
          <a:p>
            <a:r>
              <a:rPr lang="en-US" dirty="0"/>
              <a:t>(2) Concepts of Warfare.</a:t>
            </a:r>
          </a:p>
          <a:p>
            <a:r>
              <a:rPr lang="en-US" dirty="0"/>
              <a:t>(a) Conventional warfare will employ pipelines in much the same way as they were</a:t>
            </a:r>
          </a:p>
          <a:p>
            <a:r>
              <a:rPr lang="en-US" dirty="0"/>
              <a:t>during World War II and the Korean War. Although equipment and technology change, the concept</a:t>
            </a:r>
          </a:p>
          <a:p>
            <a:r>
              <a:rPr lang="en-US" dirty="0"/>
              <a:t>does not change. Employment, however, will require increased quantities of fuel and a pipeline system</a:t>
            </a:r>
          </a:p>
          <a:p>
            <a:r>
              <a:rPr lang="en-US" dirty="0"/>
              <a:t>capable of quick deployment and emplacement.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Limited nuclear warfare will modify the use of the military petroleum pipeline</a:t>
            </a:r>
          </a:p>
          <a:p>
            <a:r>
              <a:rPr lang="en-US" dirty="0"/>
              <a:t>system. More reliance will be made upon dispersed storage collapsible fabric storage tanks rather than</a:t>
            </a:r>
          </a:p>
          <a:p>
            <a:r>
              <a:rPr lang="en-US" dirty="0"/>
              <a:t>in highly vulnerable aboveground fixed facilities. Also, the use of flexible hose line systems is expected</a:t>
            </a:r>
          </a:p>
          <a:p>
            <a:r>
              <a:rPr lang="en-US" dirty="0"/>
              <a:t>to increase during limited nuclear warfare.</a:t>
            </a:r>
          </a:p>
          <a:p>
            <a:r>
              <a:rPr lang="en-US" dirty="0"/>
              <a:t>(c) Unlimited nuclear warfare will place the greatest emphasis on stabilizing an area and</a:t>
            </a:r>
          </a:p>
          <a:p>
            <a:r>
              <a:rPr lang="en-US" dirty="0"/>
              <a:t>capitalizing on the existing facilities, which will be used depending on their state of repair. All in all,</a:t>
            </a:r>
          </a:p>
          <a:p>
            <a:r>
              <a:rPr lang="en-US" dirty="0"/>
              <a:t>the bulk supply concept will still need to be performed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Pipeline System Concepts.</a:t>
            </a:r>
          </a:p>
          <a:p>
            <a:r>
              <a:rPr lang="en-US" dirty="0"/>
              <a:t>(a) When classified according to use, pipeline systems fall into three general types:</a:t>
            </a:r>
          </a:p>
          <a:p>
            <a:r>
              <a:rPr lang="en-US" dirty="0"/>
              <a:t>assault, tactical, and logistical.</a:t>
            </a:r>
          </a:p>
          <a:p>
            <a:r>
              <a:rPr lang="en-US" dirty="0"/>
              <a:t>(1) An assault system is generally a temporary system, which can be quickly</a:t>
            </a:r>
          </a:p>
          <a:p>
            <a:r>
              <a:rPr lang="en-US" dirty="0"/>
              <a:t>installed to provide petroleum products in rapidly moving combat situations.</a:t>
            </a:r>
          </a:p>
          <a:p>
            <a:r>
              <a:rPr lang="en-US" dirty="0"/>
              <a:t>(2) A tactical system is one that can be rapidly constructed or relocated in order to</a:t>
            </a:r>
          </a:p>
          <a:p>
            <a:r>
              <a:rPr lang="en-US" dirty="0"/>
              <a:t>provide sufficient fuel to a larger area or scope of operations.</a:t>
            </a:r>
          </a:p>
          <a:p>
            <a:r>
              <a:rPr lang="en-US" dirty="0"/>
              <a:t>(3) A logistical system is a more permanent pipeline designed to provide large</a:t>
            </a:r>
          </a:p>
          <a:p>
            <a:r>
              <a:rPr lang="en-US" dirty="0"/>
              <a:t>quantities of fuel to stabilized areas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(b) When classified according to construction, pipeline systems also fall into three</a:t>
            </a:r>
          </a:p>
          <a:p>
            <a:r>
              <a:rPr lang="en-US" dirty="0"/>
              <a:t>general types: </a:t>
            </a:r>
            <a:r>
              <a:rPr lang="en-US" dirty="0" err="1"/>
              <a:t>hoseline</a:t>
            </a:r>
            <a:r>
              <a:rPr lang="en-US" dirty="0"/>
              <a:t>, coupled, and welded. All three methods of construction may be found in a</a:t>
            </a:r>
          </a:p>
          <a:p>
            <a:r>
              <a:rPr lang="en-US" dirty="0"/>
              <a:t>military bulk distribution system. Usually, these construction types parallel the use classifications.</a:t>
            </a:r>
          </a:p>
          <a:p>
            <a:r>
              <a:rPr lang="en-US" dirty="0"/>
              <a:t>(1) Hose line systems are constructed of collapsible hose mounted for rapid</a:t>
            </a:r>
          </a:p>
          <a:p>
            <a:r>
              <a:rPr lang="en-US" dirty="0"/>
              <a:t>placement as a temporary extension of lateral from a more permanent location. The pumping units are</a:t>
            </a:r>
          </a:p>
          <a:p>
            <a:r>
              <a:rPr lang="en-US" dirty="0"/>
              <a:t>portable with relatively low flow rates and pressures.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Coupled systems are constructed by stringing the pipe (placing the pipe along</a:t>
            </a:r>
          </a:p>
          <a:p>
            <a:r>
              <a:rPr lang="en-US" dirty="0"/>
              <a:t>the route and then stove-piping it one joint at a time like a chimney stovepipe). Various coupling</a:t>
            </a:r>
          </a:p>
          <a:p>
            <a:r>
              <a:rPr lang="en-US" dirty="0"/>
              <a:t>methods may be used including bolted joiners or mechanical clamps.</a:t>
            </a:r>
          </a:p>
          <a:p>
            <a:r>
              <a:rPr lang="en-US" dirty="0"/>
              <a:t>(3) Welded construction is used almost exclusively for civilian or industrial</a:t>
            </a:r>
          </a:p>
          <a:p>
            <a:r>
              <a:rPr lang="en-US" dirty="0"/>
              <a:t>petroleum applications. In comparison, welded construction is a bulk military distribution system that is</a:t>
            </a:r>
          </a:p>
          <a:p>
            <a:r>
              <a:rPr lang="en-US" dirty="0"/>
              <a:t>used largely for ship-to-shore tankers unloading lines (submarine or dock) or at locations where the</a:t>
            </a:r>
          </a:p>
          <a:p>
            <a:r>
              <a:rPr lang="en-US" dirty="0"/>
              <a:t>situation dictates buried pipelines.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Army Pipeline Responsibilities. While many personnel think of pipelines as a pure</a:t>
            </a:r>
          </a:p>
          <a:p>
            <a:r>
              <a:rPr lang="en-US" dirty="0"/>
              <a:t>Quartermaster Corps mission, it is truly a team effort among several branches of the service as discussed</a:t>
            </a:r>
          </a:p>
          <a:p>
            <a:r>
              <a:rPr lang="en-US" dirty="0"/>
              <a:t>below.</a:t>
            </a:r>
          </a:p>
          <a:p>
            <a:r>
              <a:rPr lang="en-US" dirty="0"/>
              <a:t>(1) Quartermaster Corps responsibilities are to:</a:t>
            </a:r>
          </a:p>
          <a:p>
            <a:r>
              <a:rPr lang="en-US" dirty="0"/>
              <a:t>(a) Establish POL use requirements.</a:t>
            </a:r>
          </a:p>
          <a:p>
            <a:r>
              <a:rPr lang="en-US" dirty="0"/>
              <a:t>(b) Operate military pipeline systems.</a:t>
            </a:r>
          </a:p>
          <a:p>
            <a:r>
              <a:rPr lang="en-US" dirty="0"/>
              <a:t>(c) Provide organizational level maintenance to pipeline systems once in place.</a:t>
            </a:r>
          </a:p>
          <a:p>
            <a:r>
              <a:rPr lang="en-US" dirty="0"/>
              <a:t>(2) Engineer Corps POL responsibilities include designing, constructing, and maintaining:</a:t>
            </a:r>
          </a:p>
          <a:p>
            <a:r>
              <a:rPr lang="en-US" dirty="0"/>
              <a:t>(a) Pipelines.</a:t>
            </a:r>
          </a:p>
          <a:p>
            <a:r>
              <a:rPr lang="en-US" dirty="0"/>
              <a:t>(b) Bulk storage facilities.</a:t>
            </a:r>
          </a:p>
          <a:p>
            <a:r>
              <a:rPr lang="en-US" dirty="0"/>
              <a:t>(c) Marine terminal facilities.</a:t>
            </a:r>
          </a:p>
          <a:p>
            <a:r>
              <a:rPr lang="en-US" dirty="0"/>
              <a:t>(d) Fixed dispensing equipment.</a:t>
            </a:r>
          </a:p>
          <a:p>
            <a:r>
              <a:rPr lang="en-US" dirty="0"/>
              <a:t>(3) Other technical service responsibilities:</a:t>
            </a:r>
          </a:p>
          <a:p>
            <a:r>
              <a:rPr lang="en-US" dirty="0"/>
              <a:t>(a) The Transportation Corps responsibility for movement of POL by means other than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pipeline and local distribution.</a:t>
            </a:r>
          </a:p>
          <a:p>
            <a:r>
              <a:rPr lang="en-US" dirty="0"/>
              <a:t>(b) The Ordnance Corps maintains and forms petroleum product specifications because</a:t>
            </a:r>
          </a:p>
          <a:p>
            <a:r>
              <a:rPr lang="en-US" dirty="0"/>
              <a:t>of their role as developer and maintainer of engines requiring fuel.</a:t>
            </a:r>
          </a:p>
          <a:p>
            <a:r>
              <a:rPr lang="en-US" dirty="0"/>
              <a:t>(c) The Signal Corps provides communications support to pipeline operations.</a:t>
            </a:r>
          </a:p>
          <a:p>
            <a:r>
              <a:rPr lang="en-US" dirty="0"/>
              <a:t>d. Design Fuel. Before we build any pipeline, many factors must be taken into account. The first</a:t>
            </a:r>
          </a:p>
          <a:p>
            <a:r>
              <a:rPr lang="en-US" dirty="0"/>
              <a:t>we will discuss is the design fuel. The definition for design fuel is the heaviest fuel making up 24</a:t>
            </a:r>
          </a:p>
          <a:p>
            <a:r>
              <a:rPr lang="en-US" dirty="0"/>
              <a:t>percent or more of the total annual fuel requirement. Below is an example of how to determine the</a:t>
            </a:r>
          </a:p>
          <a:p>
            <a:r>
              <a:rPr lang="en-US" dirty="0"/>
              <a:t>design fuel:</a:t>
            </a:r>
          </a:p>
          <a:p>
            <a:r>
              <a:rPr lang="en-US" dirty="0"/>
              <a:t>(1) Given the following total annual fuel requirement for a theater by fuel type:</a:t>
            </a:r>
          </a:p>
          <a:p>
            <a:r>
              <a:rPr lang="en-US" dirty="0"/>
              <a:t>JP-8: 1,200,000 BBL</a:t>
            </a:r>
          </a:p>
          <a:p>
            <a:r>
              <a:rPr lang="en-US" dirty="0"/>
              <a:t>DF-2: 900,000 BBL</a:t>
            </a:r>
          </a:p>
          <a:p>
            <a:r>
              <a:rPr lang="en-US" dirty="0"/>
              <a:t>MOGAS: 1,600,000 BBL's</a:t>
            </a:r>
          </a:p>
          <a:p>
            <a:r>
              <a:rPr lang="en-US" dirty="0"/>
              <a:t>Total: </a:t>
            </a:r>
            <a:r>
              <a:rPr lang="en-US" b="1" dirty="0"/>
              <a:t>3,700,000 BBL's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 the years since World War II, the U.S. Army Quartermaster Corps has operated petroleum pipelines</a:t>
            </a:r>
          </a:p>
          <a:p>
            <a:r>
              <a:rPr lang="en-US" dirty="0"/>
              <a:t>throughout the world in locations such as Korea, Japan, Europe, and Alaska. More recently, tactical</a:t>
            </a:r>
          </a:p>
          <a:p>
            <a:r>
              <a:rPr lang="en-US" dirty="0"/>
              <a:t>pipelines have been deployed to support Desert Shield, Desert Storm, and Somalia. Also, military</a:t>
            </a:r>
          </a:p>
          <a:p>
            <a:r>
              <a:rPr lang="en-US" dirty="0"/>
              <a:t>exercises such as Roving Sands, Market Square, Bright Star, and Tandem Thrust have seen deployment</a:t>
            </a:r>
          </a:p>
          <a:p>
            <a:r>
              <a:rPr lang="en-US" dirty="0"/>
              <a:t>of tactical, multiproduct pipelines.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Divide each product by the total barrels.</a:t>
            </a:r>
          </a:p>
          <a:p>
            <a:r>
              <a:rPr lang="en-US" dirty="0"/>
              <a:t>JP-8: 32.4%</a:t>
            </a:r>
          </a:p>
          <a:p>
            <a:r>
              <a:rPr lang="en-US" dirty="0"/>
              <a:t>DF-2: 24.3%</a:t>
            </a:r>
          </a:p>
          <a:p>
            <a:r>
              <a:rPr lang="en-US" dirty="0"/>
              <a:t>MOGAS: 43.3%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Discard from consideration any not meeting criterion of 24 percent or more. Here,</a:t>
            </a:r>
          </a:p>
          <a:p>
            <a:r>
              <a:rPr lang="en-US" dirty="0"/>
              <a:t>however, all three products met the criterion of 24 percent or more. We must now determine which</a:t>
            </a:r>
          </a:p>
          <a:p>
            <a:r>
              <a:rPr lang="en-US" dirty="0"/>
              <a:t>product is the heaviest. Using FM 5-482, Table 4-1, find the average specific gravity for each product.</a:t>
            </a:r>
          </a:p>
          <a:p>
            <a:r>
              <a:rPr lang="en-US" dirty="0"/>
              <a:t>Since DF-2 is the heaviest product, it will become the Design Fuel.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e. Theory of Flow. Theory of flow studies the characteristics of liquids in motion. This is of</a:t>
            </a:r>
          </a:p>
          <a:p>
            <a:r>
              <a:rPr lang="en-US" dirty="0"/>
              <a:t>particular importance when we design pipelines. To ensure we correctly place our pump stations along</a:t>
            </a:r>
          </a:p>
          <a:p>
            <a:r>
              <a:rPr lang="en-US" dirty="0"/>
              <a:t>the pipeline and can maintain a desired flow rate we must understand how flow rates are affected by</a:t>
            </a:r>
          </a:p>
          <a:p>
            <a:r>
              <a:rPr lang="en-US" dirty="0"/>
              <a:t>friction. There are several steps, which must be done to determine head loss due to friction (</a:t>
            </a:r>
            <a:r>
              <a:rPr lang="en-US" dirty="0" err="1"/>
              <a:t>Hf</a:t>
            </a:r>
            <a:r>
              <a:rPr lang="en-US" dirty="0"/>
              <a:t>).</a:t>
            </a:r>
          </a:p>
          <a:p>
            <a:r>
              <a:rPr lang="en-US" dirty="0"/>
              <a:t>Understand that when a liquid moves through a pipe, friction occurs between the liquid and the inside</a:t>
            </a:r>
          </a:p>
          <a:p>
            <a:r>
              <a:rPr lang="en-US" dirty="0"/>
              <a:t>pipe wall. It is this friction that causes the liquid to slow its advance forward. We can overcome our</a:t>
            </a:r>
          </a:p>
          <a:p>
            <a:r>
              <a:rPr lang="en-US" dirty="0"/>
              <a:t>head loss due to friction if we know what the head loss per given distance is going to be. The Reynolds</a:t>
            </a:r>
          </a:p>
          <a:p>
            <a:r>
              <a:rPr lang="en-US" dirty="0"/>
              <a:t>number is the pivotal formula in determining our head loss due to friction. Remember, Reynold's</a:t>
            </a:r>
          </a:p>
          <a:p>
            <a:r>
              <a:rPr lang="en-US" dirty="0"/>
              <a:t>number is dimensionless.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The effect of pipe diameter, internal forces, and viscous forces is considered in the</a:t>
            </a:r>
          </a:p>
          <a:p>
            <a:r>
              <a:rPr lang="en-US" dirty="0"/>
              <a:t>Reynold's number. Two formulas can be used in determining Reynold's number depending on whether</a:t>
            </a:r>
          </a:p>
          <a:p>
            <a:r>
              <a:rPr lang="en-US" dirty="0"/>
              <a:t>the pipeline is in a developmental stage or in place. If the pipeline is in development, use the Design</a:t>
            </a:r>
          </a:p>
          <a:p>
            <a:r>
              <a:rPr lang="en-US" dirty="0"/>
              <a:t>Data formula; otherwise, use the field data formula.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(a) Formula for Reynold's Number using design data:</a:t>
            </a:r>
          </a:p>
          <a:p>
            <a:r>
              <a:rPr lang="en-US" dirty="0"/>
              <a:t>R = V D Where: V = velocity in feet per second</a:t>
            </a:r>
          </a:p>
          <a:p>
            <a:r>
              <a:rPr lang="en-US" dirty="0"/>
              <a:t>Y</a:t>
            </a:r>
          </a:p>
          <a:p>
            <a:r>
              <a:rPr lang="en-US" dirty="0"/>
              <a:t>D = inside diameter of pipe in feet</a:t>
            </a:r>
          </a:p>
          <a:p>
            <a:r>
              <a:rPr lang="en-US" dirty="0"/>
              <a:t>Y = Kinematic viscosity in squared feet per second</a:t>
            </a:r>
          </a:p>
          <a:p>
            <a:r>
              <a:rPr lang="en-US" dirty="0"/>
              <a:t>(b) Formula for Reynold's Number using field data:</a:t>
            </a:r>
          </a:p>
          <a:p>
            <a:r>
              <a:rPr lang="pt-BR" dirty="0"/>
              <a:t>R = 3160 x Q Where: 3160 = constant.</a:t>
            </a:r>
          </a:p>
          <a:p>
            <a:r>
              <a:rPr lang="en-US" dirty="0"/>
              <a:t>d x k</a:t>
            </a:r>
          </a:p>
          <a:p>
            <a:r>
              <a:rPr lang="en-US" dirty="0"/>
              <a:t>Q =flow rate in GPM</a:t>
            </a:r>
          </a:p>
          <a:p>
            <a:r>
              <a:rPr lang="en-US" dirty="0"/>
              <a:t>d = inside diameter of pipe in inches</a:t>
            </a:r>
          </a:p>
          <a:p>
            <a:r>
              <a:rPr lang="en-US" dirty="0"/>
              <a:t>k = Kinematic viscosity in centistokes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(c) Now, let's solve a problem. Given the following data, determine Reynold's number</a:t>
            </a:r>
          </a:p>
          <a:p>
            <a:r>
              <a:rPr lang="en-US" dirty="0"/>
              <a:t>using the design data formula.</a:t>
            </a:r>
          </a:p>
          <a:p>
            <a:r>
              <a:rPr lang="en-US" dirty="0"/>
              <a:t>Velocity = 540 </a:t>
            </a:r>
            <a:r>
              <a:rPr lang="en-US" dirty="0" err="1"/>
              <a:t>ft</a:t>
            </a:r>
            <a:r>
              <a:rPr lang="en-US" dirty="0"/>
              <a:t>/min</a:t>
            </a:r>
          </a:p>
          <a:p>
            <a:r>
              <a:rPr lang="en-US" dirty="0"/>
              <a:t>ID = 6.415 inches</a:t>
            </a:r>
          </a:p>
          <a:p>
            <a:r>
              <a:rPr lang="en-US" dirty="0"/>
              <a:t>Fuel = DF2 @ 50 F</a:t>
            </a:r>
          </a:p>
          <a:p>
            <a:r>
              <a:rPr lang="en-US" dirty="0"/>
              <a:t>Find V in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540 </a:t>
            </a:r>
            <a:r>
              <a:rPr lang="en-US" dirty="0" err="1"/>
              <a:t>ft</a:t>
            </a:r>
            <a:r>
              <a:rPr lang="en-US" dirty="0"/>
              <a:t> x 1 min = 9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min 60 sec</a:t>
            </a:r>
          </a:p>
          <a:p>
            <a:r>
              <a:rPr lang="en-US" dirty="0"/>
              <a:t>Find D in feet</a:t>
            </a:r>
          </a:p>
          <a:p>
            <a:r>
              <a:rPr lang="de-DE" dirty="0"/>
              <a:t>6.415 in x 1 ft = .534 ft</a:t>
            </a:r>
          </a:p>
          <a:p>
            <a:r>
              <a:rPr lang="en-US" dirty="0"/>
              <a:t>12 in</a:t>
            </a:r>
          </a:p>
          <a:p>
            <a:r>
              <a:rPr lang="en-US" dirty="0"/>
              <a:t>Find Y in </a:t>
            </a:r>
            <a:r>
              <a:rPr lang="en-US" dirty="0" err="1"/>
              <a:t>ft</a:t>
            </a:r>
            <a:r>
              <a:rPr lang="en-US" dirty="0"/>
              <a:t>/sec squared (FM 5-482, Figure C-7)</a:t>
            </a:r>
          </a:p>
          <a:p>
            <a:r>
              <a:rPr lang="en-US" dirty="0"/>
              <a:t>4.9 </a:t>
            </a:r>
            <a:r>
              <a:rPr lang="en-US" dirty="0" err="1"/>
              <a:t>cs</a:t>
            </a:r>
            <a:r>
              <a:rPr lang="en-US" dirty="0"/>
              <a:t> = .0000527ft2/sec</a:t>
            </a:r>
          </a:p>
          <a:p>
            <a:r>
              <a:rPr lang="en-US" dirty="0"/>
              <a:t>92,900</a:t>
            </a:r>
          </a:p>
          <a:p>
            <a:r>
              <a:rPr lang="en-US" dirty="0"/>
              <a:t>Solve for R</a:t>
            </a:r>
          </a:p>
          <a:p>
            <a:r>
              <a:rPr lang="en-US" dirty="0"/>
              <a:t>9 </a:t>
            </a:r>
            <a:r>
              <a:rPr lang="en-US" dirty="0" err="1"/>
              <a:t>ft</a:t>
            </a:r>
            <a:r>
              <a:rPr lang="en-US" dirty="0"/>
              <a:t>/sec x .534 </a:t>
            </a:r>
            <a:r>
              <a:rPr lang="en-US" dirty="0" err="1"/>
              <a:t>ft</a:t>
            </a:r>
            <a:r>
              <a:rPr lang="en-US" dirty="0"/>
              <a:t> = 91195.446</a:t>
            </a:r>
          </a:p>
          <a:p>
            <a:r>
              <a:rPr lang="en-US" dirty="0"/>
              <a:t>.0000527 ft2/sec</a:t>
            </a:r>
          </a:p>
          <a:p>
            <a:r>
              <a:rPr lang="en-US" dirty="0"/>
              <a:t>Finally, convert to a scientific notation</a:t>
            </a:r>
          </a:p>
          <a:p>
            <a:r>
              <a:rPr lang="en-US" dirty="0"/>
              <a:t>91195.446 = </a:t>
            </a:r>
            <a:r>
              <a:rPr lang="en-US" b="1" dirty="0"/>
              <a:t>9.12 x 104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(d) Now, let's solve a problem using the field data formula.</a:t>
            </a:r>
          </a:p>
          <a:p>
            <a:r>
              <a:rPr lang="en-US" dirty="0"/>
              <a:t>Given the following data determine Re using the field data formula.</a:t>
            </a:r>
          </a:p>
          <a:p>
            <a:r>
              <a:rPr lang="en-US" dirty="0"/>
              <a:t>Q = 350 GPM</a:t>
            </a:r>
          </a:p>
          <a:p>
            <a:r>
              <a:rPr lang="en-US" dirty="0"/>
              <a:t>d = 6.415 in</a:t>
            </a:r>
          </a:p>
          <a:p>
            <a:r>
              <a:rPr lang="en-US" dirty="0"/>
              <a:t>K= JP4 @ 50F</a:t>
            </a:r>
          </a:p>
          <a:p>
            <a:r>
              <a:rPr lang="en-US" dirty="0"/>
              <a:t>Solve for R</a:t>
            </a:r>
          </a:p>
          <a:p>
            <a:r>
              <a:rPr lang="en-US" dirty="0"/>
              <a:t>3160 x 350 = 1106000 = 144881</a:t>
            </a:r>
          </a:p>
          <a:p>
            <a:r>
              <a:rPr lang="en-US" dirty="0"/>
              <a:t>6.415 x 1.19 7.63385</a:t>
            </a:r>
          </a:p>
          <a:p>
            <a:r>
              <a:rPr lang="en-US" dirty="0"/>
              <a:t>Convert into scientific notation</a:t>
            </a:r>
          </a:p>
          <a:p>
            <a:r>
              <a:rPr lang="en-US" dirty="0"/>
              <a:t>144881 = </a:t>
            </a:r>
            <a:r>
              <a:rPr lang="en-US" b="1" dirty="0"/>
              <a:t>1.45 x 105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(e) Now that you know how to find Reynold's number, it is time to interpret it and put it to good</a:t>
            </a:r>
          </a:p>
          <a:p>
            <a:r>
              <a:rPr lang="en-US" dirty="0"/>
              <a:t>use in designing a military pipeline. Quite simply put, Reynold's number is used to determine the type</a:t>
            </a:r>
          </a:p>
          <a:p>
            <a:r>
              <a:rPr lang="en-US" dirty="0"/>
              <a:t>of flow in a pipeline, and is broken down into three categories:</a:t>
            </a:r>
          </a:p>
          <a:p>
            <a:r>
              <a:rPr lang="en-US" dirty="0"/>
              <a:t>QM5203 1-15</a:t>
            </a:r>
          </a:p>
          <a:p>
            <a:r>
              <a:rPr lang="en-US" dirty="0"/>
              <a:t>(1) 0 - 2000 Laminar (smooth and well defined)</a:t>
            </a:r>
          </a:p>
          <a:p>
            <a:r>
              <a:rPr lang="en-US" dirty="0"/>
              <a:t>2000 - 4000 Transitional (not smooth)</a:t>
            </a:r>
          </a:p>
          <a:p>
            <a:r>
              <a:rPr lang="en-US" dirty="0"/>
              <a:t>4000 - UP Turbulent (chaotic, not defined)</a:t>
            </a:r>
          </a:p>
          <a:p>
            <a:r>
              <a:rPr lang="en-US" dirty="0"/>
              <a:t>In a multiproduct pipeline, a turbulent flow is desired, as it reduces the size of the interface by reducing</a:t>
            </a:r>
          </a:p>
          <a:p>
            <a:r>
              <a:rPr lang="en-US" dirty="0"/>
              <a:t>the amount of product mixing during flow.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Determine Friction Factor for a Pipeline. The friction factor is a function of the roughness</a:t>
            </a:r>
          </a:p>
          <a:p>
            <a:r>
              <a:rPr lang="en-US" dirty="0"/>
              <a:t>of the pipe and of the Reynold’s number. The friction factor is determined by using Reynold's number,</a:t>
            </a:r>
          </a:p>
          <a:p>
            <a:r>
              <a:rPr lang="en-US" dirty="0"/>
              <a:t>nominal pipe size, and Figure C-8, FM 5-482,</a:t>
            </a:r>
          </a:p>
          <a:p>
            <a:r>
              <a:rPr lang="en-US" dirty="0"/>
              <a:t>(a) Given the following information, determine the friction factor.</a:t>
            </a:r>
          </a:p>
          <a:p>
            <a:r>
              <a:rPr lang="en-US" dirty="0"/>
              <a:t>R = 8.0 x 104</a:t>
            </a:r>
          </a:p>
          <a:p>
            <a:r>
              <a:rPr lang="en-US" dirty="0"/>
              <a:t>4 in nominal pipe size</a:t>
            </a:r>
          </a:p>
          <a:p>
            <a:r>
              <a:rPr lang="en-US" dirty="0"/>
              <a:t>(FM 5-482, Figure C-8)</a:t>
            </a:r>
          </a:p>
          <a:p>
            <a:r>
              <a:rPr lang="en-US" dirty="0"/>
              <a:t>F = .021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Determine head loss due to friction (</a:t>
            </a:r>
            <a:r>
              <a:rPr lang="en-US" dirty="0" err="1"/>
              <a:t>Hf</a:t>
            </a:r>
            <a:r>
              <a:rPr lang="en-US" dirty="0"/>
              <a:t>). The Darcy-</a:t>
            </a:r>
            <a:r>
              <a:rPr lang="en-US" dirty="0" err="1"/>
              <a:t>Weisbach</a:t>
            </a:r>
            <a:r>
              <a:rPr lang="en-US" dirty="0"/>
              <a:t> equation is used to</a:t>
            </a:r>
          </a:p>
          <a:p>
            <a:r>
              <a:rPr lang="en-US" dirty="0"/>
              <a:t>determine Hf. As with the Reynold's Number, this equation has two formulas: Design and Modified as</a:t>
            </a:r>
          </a:p>
          <a:p>
            <a:r>
              <a:rPr lang="en-US" dirty="0"/>
              <a:t>shown below in the figures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Although often thought of as insignificant during peacetime, all petroleum NCOs and Officers will find</a:t>
            </a:r>
          </a:p>
          <a:p>
            <a:r>
              <a:rPr lang="en-US" dirty="0"/>
              <a:t>themselves sought out by field commanders during wartime. Battles and wars hinge upon a leader's</a:t>
            </a:r>
          </a:p>
          <a:p>
            <a:r>
              <a:rPr lang="en-US" dirty="0"/>
              <a:t>ability to bring overwhelming destructive firepower upon the enemy. Good leaders recognize they must</a:t>
            </a:r>
          </a:p>
          <a:p>
            <a:r>
              <a:rPr lang="en-US" dirty="0"/>
              <a:t>include petroleum leaders during initial planning phases of any operation. Otherwise, they may find</a:t>
            </a:r>
          </a:p>
          <a:p>
            <a:r>
              <a:rPr lang="en-US" dirty="0"/>
              <a:t>themselves and their command </a:t>
            </a:r>
            <a:r>
              <a:rPr lang="en-US" dirty="0" err="1"/>
              <a:t>nonmission</a:t>
            </a:r>
            <a:r>
              <a:rPr lang="en-US" dirty="0"/>
              <a:t> capable. All petroleum leaders must strive to educate their</a:t>
            </a:r>
          </a:p>
          <a:p>
            <a:r>
              <a:rPr lang="en-US" dirty="0"/>
              <a:t>superiors on the importance of adequate petroleum support. You must also teach your subordinates to</a:t>
            </a:r>
          </a:p>
          <a:p>
            <a:r>
              <a:rPr lang="en-US" dirty="0"/>
              <a:t>know, understand, and be able to execute their responsibilities to support the force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95600"/>
            <a:ext cx="6577013" cy="310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868" y="2209800"/>
            <a:ext cx="7610475" cy="4523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(4) Given the following data, determine </a:t>
            </a:r>
            <a:r>
              <a:rPr lang="en-US" dirty="0" err="1"/>
              <a:t>Hf</a:t>
            </a:r>
            <a:r>
              <a:rPr lang="en-US" dirty="0"/>
              <a:t> using the design formula:</a:t>
            </a:r>
          </a:p>
          <a:p>
            <a:r>
              <a:rPr lang="en-US" dirty="0"/>
              <a:t>Pipe =.701 </a:t>
            </a:r>
            <a:r>
              <a:rPr lang="en-US" dirty="0" err="1"/>
              <a:t>ft</a:t>
            </a:r>
            <a:endParaRPr lang="en-US" dirty="0"/>
          </a:p>
          <a:p>
            <a:r>
              <a:rPr lang="en-US" dirty="0"/>
              <a:t>Fuel = DF2 @ 50F</a:t>
            </a:r>
          </a:p>
          <a:p>
            <a:r>
              <a:rPr lang="en-US" dirty="0" err="1"/>
              <a:t>Vel</a:t>
            </a:r>
            <a:r>
              <a:rPr lang="en-US" dirty="0"/>
              <a:t> = 4.0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Length of pipeline = 4000 </a:t>
            </a:r>
            <a:r>
              <a:rPr lang="en-US" dirty="0" err="1"/>
              <a:t>ft</a:t>
            </a:r>
            <a:endParaRPr lang="en-US" dirty="0"/>
          </a:p>
          <a:p>
            <a:r>
              <a:rPr lang="en-US" dirty="0"/>
              <a:t>First, we must find "f"</a:t>
            </a:r>
          </a:p>
          <a:p>
            <a:r>
              <a:rPr lang="en-US" dirty="0"/>
              <a:t>Determine Reynold's Number R = V x D</a:t>
            </a:r>
          </a:p>
          <a:p>
            <a:r>
              <a:rPr lang="en-US" dirty="0"/>
              <a:t>Y</a:t>
            </a:r>
          </a:p>
          <a:p>
            <a:r>
              <a:rPr lang="en-US" dirty="0"/>
              <a:t>V = 4.0 </a:t>
            </a:r>
            <a:r>
              <a:rPr lang="en-US" dirty="0" err="1"/>
              <a:t>ft</a:t>
            </a:r>
            <a:r>
              <a:rPr lang="en-US" dirty="0"/>
              <a:t>/sec (Given)</a:t>
            </a:r>
          </a:p>
          <a:p>
            <a:r>
              <a:rPr lang="en-US" dirty="0"/>
              <a:t>D =.701 (Given)</a:t>
            </a:r>
          </a:p>
          <a:p>
            <a:r>
              <a:rPr lang="en-US" dirty="0"/>
              <a:t>Y = 4.9 </a:t>
            </a:r>
            <a:r>
              <a:rPr lang="en-US" dirty="0" err="1"/>
              <a:t>cs</a:t>
            </a:r>
            <a:r>
              <a:rPr lang="en-US" dirty="0"/>
              <a:t> = .0000527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92,900</a:t>
            </a:r>
          </a:p>
          <a:p>
            <a:r>
              <a:rPr lang="en-US" dirty="0"/>
              <a:t>Re = 4.0 </a:t>
            </a:r>
            <a:r>
              <a:rPr lang="en-US" dirty="0" err="1"/>
              <a:t>ft</a:t>
            </a:r>
            <a:r>
              <a:rPr lang="en-US" dirty="0"/>
              <a:t>/sec x .701 </a:t>
            </a:r>
            <a:r>
              <a:rPr lang="en-US" dirty="0" err="1"/>
              <a:t>ft</a:t>
            </a:r>
            <a:r>
              <a:rPr lang="en-US" dirty="0"/>
              <a:t> = </a:t>
            </a:r>
            <a:r>
              <a:rPr lang="en-US" b="1" dirty="0"/>
              <a:t>53206.8 or 5.3 x 104</a:t>
            </a:r>
          </a:p>
          <a:p>
            <a:r>
              <a:rPr lang="en-US" dirty="0"/>
              <a:t>.0000527</a:t>
            </a:r>
          </a:p>
          <a:p>
            <a:r>
              <a:rPr lang="en-US" dirty="0"/>
              <a:t>From FM 5-482, Figure C-8 f = .0216</a:t>
            </a:r>
          </a:p>
          <a:p>
            <a:r>
              <a:rPr lang="en-US" dirty="0" err="1"/>
              <a:t>Hf</a:t>
            </a:r>
            <a:r>
              <a:rPr lang="en-US" dirty="0"/>
              <a:t>= .0216 x 4000 x 16 = 1382.4 </a:t>
            </a:r>
            <a:r>
              <a:rPr lang="en-US" dirty="0" err="1"/>
              <a:t>ft</a:t>
            </a:r>
            <a:endParaRPr lang="en-US" dirty="0"/>
          </a:p>
          <a:p>
            <a:r>
              <a:rPr lang="en-US" dirty="0"/>
              <a:t>64.4 x .701 45.1444</a:t>
            </a:r>
          </a:p>
          <a:p>
            <a:r>
              <a:rPr lang="en-US" dirty="0" err="1"/>
              <a:t>Hf</a:t>
            </a:r>
            <a:r>
              <a:rPr lang="en-US" dirty="0"/>
              <a:t>= 30.62 </a:t>
            </a:r>
            <a:r>
              <a:rPr lang="en-US" dirty="0" err="1"/>
              <a:t>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82892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(5) Given the following data, determine </a:t>
            </a:r>
            <a:r>
              <a:rPr lang="en-US" dirty="0" err="1"/>
              <a:t>Hf</a:t>
            </a:r>
            <a:r>
              <a:rPr lang="en-US" dirty="0"/>
              <a:t> using the field modified formula:</a:t>
            </a:r>
          </a:p>
          <a:p>
            <a:r>
              <a:rPr lang="en-US" dirty="0"/>
              <a:t>Pipe = 8.415 inches</a:t>
            </a:r>
          </a:p>
          <a:p>
            <a:r>
              <a:rPr lang="en-US" dirty="0"/>
              <a:t>Fuel = DF2 @ 50F</a:t>
            </a:r>
          </a:p>
          <a:p>
            <a:r>
              <a:rPr lang="en-US" dirty="0"/>
              <a:t>Q = 700 GPM</a:t>
            </a:r>
          </a:p>
          <a:p>
            <a:r>
              <a:rPr lang="en-US" dirty="0"/>
              <a:t>Pipe Length = 4000 </a:t>
            </a:r>
            <a:r>
              <a:rPr lang="en-US" dirty="0" err="1"/>
              <a:t>ft</a:t>
            </a:r>
            <a:endParaRPr lang="en-US" dirty="0"/>
          </a:p>
          <a:p>
            <a:r>
              <a:rPr lang="en-US" dirty="0"/>
              <a:t>First, you must find “f”</a:t>
            </a:r>
          </a:p>
          <a:p>
            <a:r>
              <a:rPr lang="en-US" dirty="0"/>
              <a:t>Determine Reynold's Number Re = 3160 x Q</a:t>
            </a:r>
          </a:p>
          <a:p>
            <a:r>
              <a:rPr lang="en-US" dirty="0"/>
              <a:t>d x k</a:t>
            </a:r>
          </a:p>
          <a:p>
            <a:r>
              <a:rPr lang="en-US" dirty="0"/>
              <a:t>3160 = constant</a:t>
            </a:r>
          </a:p>
          <a:p>
            <a:r>
              <a:rPr lang="en-US" dirty="0"/>
              <a:t>Q = 700 GPM (Given)</a:t>
            </a:r>
          </a:p>
          <a:p>
            <a:r>
              <a:rPr lang="en-US" dirty="0"/>
              <a:t>d = 8.415 (Given)</a:t>
            </a:r>
          </a:p>
          <a:p>
            <a:r>
              <a:rPr lang="en-US" dirty="0"/>
              <a:t>k = 4.9 </a:t>
            </a:r>
            <a:r>
              <a:rPr lang="en-US" dirty="0" err="1"/>
              <a:t>cs</a:t>
            </a:r>
            <a:r>
              <a:rPr lang="en-US" dirty="0"/>
              <a:t> (FM 5-482, Figure. C-7)</a:t>
            </a:r>
          </a:p>
          <a:p>
            <a:r>
              <a:rPr lang="en-US" dirty="0"/>
              <a:t>Re = 3160 x 700 = 2212000</a:t>
            </a:r>
          </a:p>
          <a:p>
            <a:r>
              <a:rPr lang="en-US" dirty="0"/>
              <a:t>8.415 x 4.9 41.234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 = 53645.05 or 5.35 x 104</a:t>
            </a:r>
          </a:p>
          <a:p>
            <a:r>
              <a:rPr lang="en-US" dirty="0"/>
              <a:t>From FM 5-482, Figure C-8 f=.0216</a:t>
            </a:r>
          </a:p>
          <a:p>
            <a:r>
              <a:rPr lang="en-US" dirty="0"/>
              <a:t>Next, determine d5</a:t>
            </a:r>
          </a:p>
          <a:p>
            <a:r>
              <a:rPr lang="en-US" dirty="0"/>
              <a:t>Appendix C, TABLE C, ACCP 5203, pg. C-1</a:t>
            </a:r>
          </a:p>
          <a:p>
            <a:r>
              <a:rPr lang="en-US" dirty="0"/>
              <a:t>8.4155 = 42,196</a:t>
            </a:r>
          </a:p>
          <a:p>
            <a:r>
              <a:rPr lang="de-DE" dirty="0"/>
              <a:t>So, Hf= .031 x 4000 x 490,000 = 1,312,416</a:t>
            </a:r>
          </a:p>
          <a:p>
            <a:r>
              <a:rPr lang="en-US" dirty="0"/>
              <a:t>42,196 42,196</a:t>
            </a:r>
          </a:p>
          <a:p>
            <a:r>
              <a:rPr lang="en-US" dirty="0"/>
              <a:t>Finally, you find the total </a:t>
            </a:r>
            <a:r>
              <a:rPr lang="en-US" dirty="0" err="1"/>
              <a:t>headloss</a:t>
            </a:r>
            <a:r>
              <a:rPr lang="en-US" dirty="0"/>
              <a:t> due to friction, </a:t>
            </a:r>
            <a:r>
              <a:rPr lang="en-US" dirty="0" err="1"/>
              <a:t>Hf</a:t>
            </a:r>
            <a:r>
              <a:rPr lang="en-US" dirty="0"/>
              <a:t>= </a:t>
            </a:r>
            <a:r>
              <a:rPr lang="en-US" b="1" dirty="0"/>
              <a:t>31 feet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f. Advanced Hydraulics Mathematics. Now you have a basic understanding of the reason for</a:t>
            </a:r>
          </a:p>
          <a:p>
            <a:r>
              <a:rPr lang="en-US" dirty="0"/>
              <a:t>pipelines, and general characteristics and properties of petroleum fluids. Next we will attempt to</a:t>
            </a:r>
          </a:p>
          <a:p>
            <a:r>
              <a:rPr lang="en-US" dirty="0"/>
              <a:t>familiarize you with some of the advanced petroleum math computations that will help you in your</a:t>
            </a:r>
          </a:p>
          <a:p>
            <a:r>
              <a:rPr lang="en-US" dirty="0"/>
              <a:t>future petroleum assignments. Specifically, you will be able to calculate volume correction, feet of</a:t>
            </a:r>
          </a:p>
          <a:p>
            <a:r>
              <a:rPr lang="en-US" dirty="0"/>
              <a:t>head, flow velocity, flow type, and head loss.</a:t>
            </a:r>
          </a:p>
          <a:p>
            <a:r>
              <a:rPr lang="en-US" dirty="0"/>
              <a:t>(1) You must be able to quickly apply each principle you have learned thus far before you can</a:t>
            </a:r>
          </a:p>
          <a:p>
            <a:r>
              <a:rPr lang="en-US" dirty="0"/>
              <a:t>begin to physically design a pipeline or hose line. Therefore, a thorough problem solving exercise must</a:t>
            </a:r>
          </a:p>
          <a:p>
            <a:r>
              <a:rPr lang="en-US" dirty="0"/>
              <a:t>be completed. Let us begin: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(a) Volume Correction to 60F: Volume correction is the correction of measured quantity</a:t>
            </a:r>
          </a:p>
          <a:p>
            <a:r>
              <a:rPr lang="en-US" dirty="0"/>
              <a:t>of product to the net quantity of product at 60°F after deducting bottom sediment and water.</a:t>
            </a:r>
          </a:p>
          <a:p>
            <a:r>
              <a:rPr lang="en-US" dirty="0"/>
              <a:t>(1) After determining API at 60°F, and using the average temperature of the</a:t>
            </a:r>
          </a:p>
          <a:p>
            <a:r>
              <a:rPr lang="en-US" dirty="0"/>
              <a:t>product (measured during gaging) in the tank, correct the fuel volume by using a volume correction</a:t>
            </a:r>
          </a:p>
          <a:p>
            <a:r>
              <a:rPr lang="en-US" dirty="0"/>
              <a:t>factor obtained in ASTM Table 6B. The correction factor (CF) is used as a multiplier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Corrected volume = (</a:t>
            </a:r>
            <a:r>
              <a:rPr lang="en-US" dirty="0" err="1"/>
              <a:t>Innage</a:t>
            </a:r>
            <a:r>
              <a:rPr lang="en-US" dirty="0"/>
              <a:t> - BS&amp;W) x CF</a:t>
            </a:r>
          </a:p>
          <a:p>
            <a:r>
              <a:rPr lang="en-US" dirty="0"/>
              <a:t>Calculate the corrected volume at 60°F</a:t>
            </a:r>
          </a:p>
          <a:p>
            <a:r>
              <a:rPr lang="en-US" dirty="0"/>
              <a:t>Data: </a:t>
            </a:r>
            <a:r>
              <a:rPr lang="en-US" dirty="0" err="1"/>
              <a:t>Innage</a:t>
            </a:r>
            <a:r>
              <a:rPr lang="en-US" dirty="0"/>
              <a:t> = 24,816 gallons</a:t>
            </a:r>
          </a:p>
          <a:p>
            <a:r>
              <a:rPr lang="en-US" dirty="0"/>
              <a:t>BS&amp;W = 240 gallons</a:t>
            </a:r>
          </a:p>
          <a:p>
            <a:r>
              <a:rPr lang="en-US" dirty="0"/>
              <a:t>API @ 60F = 58.5</a:t>
            </a:r>
          </a:p>
          <a:p>
            <a:r>
              <a:rPr lang="en-US" dirty="0" err="1"/>
              <a:t>Avg</a:t>
            </a:r>
            <a:r>
              <a:rPr lang="en-US" dirty="0"/>
              <a:t> Temp = 70°F</a:t>
            </a:r>
          </a:p>
          <a:p>
            <a:r>
              <a:rPr lang="en-US" dirty="0"/>
              <a:t>SOLUTION: CF = .9932 (TABLE 6B)</a:t>
            </a:r>
          </a:p>
          <a:p>
            <a:r>
              <a:rPr lang="en-US" dirty="0"/>
              <a:t>Corrected volume = (24,816 - 240) x .9932</a:t>
            </a:r>
          </a:p>
          <a:p>
            <a:r>
              <a:rPr lang="en-US" dirty="0"/>
              <a:t>=24,576 x .9932</a:t>
            </a:r>
          </a:p>
          <a:p>
            <a:r>
              <a:rPr lang="en-US" dirty="0"/>
              <a:t>= 24,409 gallons</a:t>
            </a:r>
          </a:p>
          <a:p>
            <a:r>
              <a:rPr lang="en-US" dirty="0"/>
              <a:t>(b) Feet of Head: The measure of pressure in terms of height of a column of a given fuel</a:t>
            </a:r>
          </a:p>
          <a:p>
            <a:r>
              <a:rPr lang="en-US" dirty="0"/>
              <a:t>is known as feet of head (HL).</a:t>
            </a:r>
          </a:p>
          <a:p>
            <a:r>
              <a:rPr lang="en-US" dirty="0"/>
              <a:t>Pressure (PSI) = Height (</a:t>
            </a:r>
            <a:r>
              <a:rPr lang="en-US" dirty="0" err="1"/>
              <a:t>ft</a:t>
            </a:r>
            <a:r>
              <a:rPr lang="en-US" dirty="0"/>
              <a:t>) x SG Height = 2.31 x Pressure</a:t>
            </a:r>
          </a:p>
          <a:p>
            <a:r>
              <a:rPr lang="en-US" dirty="0"/>
              <a:t>2.31 SG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PROBLEM: Determine the feet of head: SOLUTION:</a:t>
            </a:r>
          </a:p>
          <a:p>
            <a:r>
              <a:rPr lang="en-US" dirty="0"/>
              <a:t>PSI SG HL</a:t>
            </a:r>
          </a:p>
          <a:p>
            <a:r>
              <a:rPr lang="en-US" dirty="0"/>
              <a:t>25 .7250 79.7</a:t>
            </a:r>
          </a:p>
          <a:p>
            <a:r>
              <a:rPr lang="en-US" dirty="0"/>
              <a:t>50 .8420 137.2</a:t>
            </a:r>
          </a:p>
          <a:p>
            <a:r>
              <a:rPr lang="en-US" dirty="0"/>
              <a:t>100 .8035 287.5</a:t>
            </a:r>
          </a:p>
          <a:p>
            <a:r>
              <a:rPr lang="it-IT" dirty="0"/>
              <a:t>PROBLEM: Determine pressure in PSI: SOLUTION:</a:t>
            </a:r>
          </a:p>
          <a:p>
            <a:r>
              <a:rPr lang="en-US" dirty="0"/>
              <a:t>HL SG PSI</a:t>
            </a:r>
          </a:p>
          <a:p>
            <a:r>
              <a:rPr lang="en-US" dirty="0"/>
              <a:t>100 .7040 30.5</a:t>
            </a:r>
          </a:p>
          <a:p>
            <a:r>
              <a:rPr lang="en-US" dirty="0"/>
              <a:t>250 .7777 84.2</a:t>
            </a:r>
          </a:p>
          <a:p>
            <a:r>
              <a:rPr lang="en-US" dirty="0"/>
              <a:t>500 .8250 178.6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(c) Velocity of Flow: It is the flow speed usually measured in feet per second, equal to</a:t>
            </a:r>
          </a:p>
          <a:p>
            <a:r>
              <a:rPr lang="en-US" dirty="0"/>
              <a:t>flow rate (Q) in cubic feet per second, divided by the cross sectional area (A) of the pipe in square feet.</a:t>
            </a:r>
          </a:p>
          <a:p>
            <a:r>
              <a:rPr lang="en-US" dirty="0"/>
              <a:t>V=Q/A </a:t>
            </a:r>
            <a:r>
              <a:rPr lang="en-US" dirty="0" err="1"/>
              <a:t>A</a:t>
            </a:r>
            <a:r>
              <a:rPr lang="en-US" dirty="0"/>
              <a:t> = 0.785 x D2 D = Inside diameter in feet</a:t>
            </a:r>
          </a:p>
          <a:p>
            <a:r>
              <a:rPr lang="en-US" dirty="0"/>
              <a:t>PROBLEM: Determine the flow velocity in </a:t>
            </a:r>
            <a:r>
              <a:rPr lang="en-US" dirty="0" err="1"/>
              <a:t>ft</a:t>
            </a:r>
            <a:r>
              <a:rPr lang="en-US" dirty="0"/>
              <a:t>/sec:</a:t>
            </a:r>
          </a:p>
          <a:p>
            <a:r>
              <a:rPr lang="en-US" dirty="0"/>
              <a:t>Data: Q = 1,000 barrels per hour</a:t>
            </a:r>
          </a:p>
          <a:p>
            <a:r>
              <a:rPr lang="en-US" dirty="0"/>
              <a:t>D = 6 inches</a:t>
            </a:r>
          </a:p>
          <a:p>
            <a:r>
              <a:rPr lang="en-US" dirty="0"/>
              <a:t>SOLUTION:</a:t>
            </a:r>
          </a:p>
          <a:p>
            <a:r>
              <a:rPr lang="en-US" dirty="0"/>
              <a:t>Q = 1000BBL x 42 Gal x 1 ft3 x 1 </a:t>
            </a:r>
            <a:r>
              <a:rPr lang="en-US" dirty="0" err="1"/>
              <a:t>Hr</a:t>
            </a:r>
            <a:r>
              <a:rPr lang="en-US" dirty="0"/>
              <a:t> x 1 Min =1.56 ft3</a:t>
            </a:r>
          </a:p>
          <a:p>
            <a:r>
              <a:rPr lang="en-US" dirty="0" err="1"/>
              <a:t>Hr</a:t>
            </a:r>
            <a:r>
              <a:rPr lang="en-US" dirty="0"/>
              <a:t> 1 BBL 7.48 Gal 60 Min 60 Sec </a:t>
            </a:r>
            <a:r>
              <a:rPr lang="en-US" dirty="0" err="1"/>
              <a:t>Sec</a:t>
            </a:r>
            <a:endParaRPr lang="en-US" dirty="0"/>
          </a:p>
          <a:p>
            <a:r>
              <a:rPr lang="de-DE" dirty="0"/>
              <a:t>D = 6 in x l ft =.5ft</a:t>
            </a:r>
          </a:p>
          <a:p>
            <a:r>
              <a:rPr lang="en-US" dirty="0"/>
              <a:t>12in</a:t>
            </a:r>
          </a:p>
          <a:p>
            <a:r>
              <a:rPr lang="pt-BR" dirty="0"/>
              <a:t>A = .785 x .52 = .785 x .25 = .2 ft2</a:t>
            </a:r>
          </a:p>
          <a:p>
            <a:r>
              <a:rPr lang="en-US" dirty="0"/>
              <a:t>V = 1.56 = 7.8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.2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33400"/>
            <a:ext cx="6324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Terms. Here are some of the terms and definitions you will encounter during this lesson.</a:t>
            </a:r>
          </a:p>
          <a:p>
            <a:r>
              <a:rPr lang="en-US" dirty="0"/>
              <a:t>a. Darcy-</a:t>
            </a:r>
            <a:r>
              <a:rPr lang="en-US" dirty="0" err="1"/>
              <a:t>Weisbach</a:t>
            </a:r>
            <a:r>
              <a:rPr lang="en-US" dirty="0"/>
              <a:t> Equation -- Used to calculate friction head loss in a pipeline.</a:t>
            </a:r>
          </a:p>
          <a:p>
            <a:r>
              <a:rPr lang="en-US" dirty="0"/>
              <a:t>b. Design Fuel - Fuel type for which a pipeline system is designed; military pipelines will most</a:t>
            </a:r>
          </a:p>
          <a:p>
            <a:r>
              <a:rPr lang="en-US" dirty="0"/>
              <a:t>likely transport kerosene-based diesel and jet fuels.</a:t>
            </a:r>
          </a:p>
          <a:p>
            <a:r>
              <a:rPr lang="en-US" dirty="0"/>
              <a:t>c. Friction Loss - Loss of pressure, in terms of feet of head per unit of pipe length, from internal</a:t>
            </a:r>
          </a:p>
          <a:p>
            <a:r>
              <a:rPr lang="en-US" dirty="0"/>
              <a:t>resistance to flow in the product itself (viscosity) and from resistance offered by pipe walls, pipe fittings,</a:t>
            </a:r>
          </a:p>
          <a:p>
            <a:r>
              <a:rPr lang="en-US" dirty="0"/>
              <a:t>and reductions in pipe diameter.</a:t>
            </a:r>
          </a:p>
          <a:p>
            <a:r>
              <a:rPr lang="en-US" dirty="0"/>
              <a:t>d. Reynold's Number - An equation used to determine the friction factor required in the Darcy-</a:t>
            </a:r>
          </a:p>
          <a:p>
            <a:r>
              <a:rPr lang="en-US" dirty="0" err="1"/>
              <a:t>Weisbach</a:t>
            </a:r>
            <a:r>
              <a:rPr lang="en-US" dirty="0"/>
              <a:t> equation.</a:t>
            </a:r>
          </a:p>
          <a:p>
            <a:r>
              <a:rPr lang="en-US" dirty="0"/>
              <a:t>e. Specific Gravity - A physical property of liquids; the ratio of the weight of a volume of liquid to</a:t>
            </a:r>
          </a:p>
          <a:p>
            <a:r>
              <a:rPr lang="en-US" dirty="0"/>
              <a:t>the weight of an equal volume of water.</a:t>
            </a:r>
          </a:p>
          <a:p>
            <a:r>
              <a:rPr lang="en-US" dirty="0"/>
              <a:t>f. API Gravity - Scale developed by the American Petroleum Institute (API) and used by the</a:t>
            </a:r>
          </a:p>
          <a:p>
            <a:r>
              <a:rPr lang="en-US" dirty="0"/>
              <a:t>petroleum industry, that is based on reciprocals.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(d) Flow Type: There are three types of flow Laminar, transitional, and turbulent. To</a:t>
            </a:r>
          </a:p>
          <a:p>
            <a:r>
              <a:rPr lang="en-US" dirty="0"/>
              <a:t>find out the flow type in a military pipeline we use the Reynold's number (Re) formulas.</a:t>
            </a:r>
          </a:p>
          <a:p>
            <a:r>
              <a:rPr lang="en-US" dirty="0"/>
              <a:t>(1) Re formula using field data formula:</a:t>
            </a:r>
          </a:p>
          <a:p>
            <a:r>
              <a:rPr lang="en-US" dirty="0"/>
              <a:t>Re = 3160 x Q Where Q = Flow rate, GPM</a:t>
            </a:r>
          </a:p>
          <a:p>
            <a:r>
              <a:rPr lang="en-US" dirty="0"/>
              <a:t>d x K d = Pipe inside diameter, inches</a:t>
            </a:r>
          </a:p>
          <a:p>
            <a:r>
              <a:rPr lang="en-US" dirty="0"/>
              <a:t>K = Viscosity, centistokes, </a:t>
            </a:r>
            <a:r>
              <a:rPr lang="en-US" dirty="0" err="1"/>
              <a:t>cSt</a:t>
            </a:r>
            <a:endParaRPr lang="en-US" dirty="0"/>
          </a:p>
          <a:p>
            <a:r>
              <a:rPr lang="en-US" dirty="0"/>
              <a:t>(2) Re formula using design data:</a:t>
            </a:r>
          </a:p>
          <a:p>
            <a:r>
              <a:rPr lang="en-US" dirty="0"/>
              <a:t>Re = VD/Y Where V = Velocity,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D = Pipe inside diameter, feet</a:t>
            </a:r>
          </a:p>
          <a:p>
            <a:r>
              <a:rPr lang="en-US" dirty="0"/>
              <a:t>Y = Viscosity, ft2/sec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Re vs Flow type: Remember the different types of flow. Always maintain</a:t>
            </a:r>
          </a:p>
          <a:p>
            <a:r>
              <a:rPr lang="en-US" dirty="0"/>
              <a:t>turbulent flow within a multiproduct pipeline.</a:t>
            </a:r>
          </a:p>
          <a:p>
            <a:r>
              <a:rPr lang="en-US" dirty="0"/>
              <a:t>Reynold's Number Flow Type</a:t>
            </a:r>
          </a:p>
          <a:p>
            <a:r>
              <a:rPr lang="en-US" dirty="0"/>
              <a:t>0 &lt;Re&lt;2000 Laminar</a:t>
            </a:r>
          </a:p>
          <a:p>
            <a:r>
              <a:rPr lang="en-US" dirty="0"/>
              <a:t>2000 &lt;Re&lt;4000 Transitional</a:t>
            </a:r>
          </a:p>
          <a:p>
            <a:r>
              <a:rPr lang="en-US" dirty="0"/>
              <a:t>4000 &lt; Re Turbulent (Preferred in military pipelines)</a:t>
            </a:r>
          </a:p>
          <a:p>
            <a:r>
              <a:rPr lang="en-US" dirty="0"/>
              <a:t>PROBLEM: Given: V = 3.7 mile/</a:t>
            </a:r>
            <a:r>
              <a:rPr lang="en-US" dirty="0" err="1"/>
              <a:t>hr</a:t>
            </a:r>
            <a:endParaRPr lang="en-US" dirty="0"/>
          </a:p>
          <a:p>
            <a:r>
              <a:rPr lang="en-US" dirty="0"/>
              <a:t>ID = 6.145 in</a:t>
            </a:r>
          </a:p>
          <a:p>
            <a:r>
              <a:rPr lang="en-US" dirty="0"/>
              <a:t>Y = 0.08 ft2/min</a:t>
            </a:r>
          </a:p>
          <a:p>
            <a:r>
              <a:rPr lang="en-US" dirty="0"/>
              <a:t>Calculate Re, and determine the flow type.</a:t>
            </a:r>
          </a:p>
          <a:p>
            <a:r>
              <a:rPr lang="en-US" dirty="0"/>
              <a:t>SOLUTION:</a:t>
            </a:r>
          </a:p>
          <a:p>
            <a:r>
              <a:rPr lang="en-US" dirty="0"/>
              <a:t>V = 3.7 mile/</a:t>
            </a:r>
            <a:r>
              <a:rPr lang="en-US" dirty="0" err="1"/>
              <a:t>hr</a:t>
            </a:r>
            <a:r>
              <a:rPr lang="en-US" dirty="0"/>
              <a:t> x 5280 </a:t>
            </a:r>
            <a:r>
              <a:rPr lang="en-US" dirty="0" err="1"/>
              <a:t>ft</a:t>
            </a:r>
            <a:r>
              <a:rPr lang="en-US" dirty="0"/>
              <a:t>/mile x 1 </a:t>
            </a:r>
            <a:r>
              <a:rPr lang="en-US" dirty="0" err="1"/>
              <a:t>hr</a:t>
            </a:r>
            <a:r>
              <a:rPr lang="en-US" dirty="0"/>
              <a:t>/3600sec = 5.43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ID = 6.145 in x 1ft/12in = 0.512 </a:t>
            </a:r>
            <a:r>
              <a:rPr lang="en-US" dirty="0" err="1"/>
              <a:t>ft</a:t>
            </a:r>
            <a:endParaRPr lang="en-US" dirty="0"/>
          </a:p>
          <a:p>
            <a:r>
              <a:rPr lang="sv-SE" dirty="0"/>
              <a:t>Y = 0.08 ft2/min x 1min/60sec = 0.0013 ft2/sec</a:t>
            </a:r>
          </a:p>
          <a:p>
            <a:r>
              <a:rPr lang="en-US" dirty="0"/>
              <a:t>Re = 5.43 x 0.512 = 2,138 (TRANSITIONAL)</a:t>
            </a:r>
          </a:p>
          <a:p>
            <a:r>
              <a:rPr lang="en-US" dirty="0"/>
              <a:t>0.0013</a:t>
            </a:r>
          </a:p>
          <a:p>
            <a:r>
              <a:rPr lang="en-US" dirty="0"/>
              <a:t>PROBLEM: Given: V =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PROBLEM: Given: V = 5 mile/</a:t>
            </a:r>
            <a:r>
              <a:rPr lang="en-US" dirty="0" err="1"/>
              <a:t>hr</a:t>
            </a:r>
            <a:endParaRPr lang="en-US" dirty="0"/>
          </a:p>
          <a:p>
            <a:r>
              <a:rPr lang="en-US" dirty="0"/>
              <a:t>ID = 8.145 in</a:t>
            </a:r>
          </a:p>
          <a:p>
            <a:r>
              <a:rPr lang="en-US" dirty="0"/>
              <a:t>Y= 12 ft2/min</a:t>
            </a:r>
          </a:p>
          <a:p>
            <a:r>
              <a:rPr lang="en-US" dirty="0"/>
              <a:t>Calculate Re, and determine the flow type.</a:t>
            </a:r>
          </a:p>
          <a:p>
            <a:r>
              <a:rPr lang="en-US" dirty="0"/>
              <a:t>SOLUTION:</a:t>
            </a:r>
          </a:p>
          <a:p>
            <a:r>
              <a:rPr lang="en-US" dirty="0"/>
              <a:t>V = 5 mile/</a:t>
            </a:r>
            <a:r>
              <a:rPr lang="en-US" dirty="0" err="1"/>
              <a:t>hr</a:t>
            </a:r>
            <a:r>
              <a:rPr lang="en-US" dirty="0"/>
              <a:t> x 5280 </a:t>
            </a:r>
            <a:r>
              <a:rPr lang="en-US" dirty="0" err="1"/>
              <a:t>ft</a:t>
            </a:r>
            <a:r>
              <a:rPr lang="en-US" dirty="0"/>
              <a:t>/mile x 1 </a:t>
            </a:r>
            <a:r>
              <a:rPr lang="en-US" dirty="0" err="1"/>
              <a:t>hr</a:t>
            </a:r>
            <a:r>
              <a:rPr lang="en-US" dirty="0"/>
              <a:t>/3600 sec = 7.33 </a:t>
            </a:r>
            <a:r>
              <a:rPr lang="en-US" dirty="0" err="1"/>
              <a:t>ft</a:t>
            </a:r>
            <a:r>
              <a:rPr lang="en-US" dirty="0"/>
              <a:t>/sec</a:t>
            </a:r>
          </a:p>
          <a:p>
            <a:r>
              <a:rPr lang="en-US" dirty="0"/>
              <a:t>ID = 8.145 in x 1ft/12in = 0.679 </a:t>
            </a:r>
            <a:r>
              <a:rPr lang="en-US" dirty="0" err="1"/>
              <a:t>ft</a:t>
            </a:r>
            <a:endParaRPr lang="en-US" dirty="0"/>
          </a:p>
          <a:p>
            <a:r>
              <a:rPr lang="sv-SE" dirty="0"/>
              <a:t>Y = 12ft2/min x 1min/60sec = 0.2 ft2/sec</a:t>
            </a:r>
          </a:p>
          <a:p>
            <a:r>
              <a:rPr lang="it-IT" dirty="0"/>
              <a:t>Re= 7.33 x .678 = 24.8 (Laminar)</a:t>
            </a:r>
          </a:p>
          <a:p>
            <a:r>
              <a:rPr lang="en-US" dirty="0"/>
              <a:t>.2</a:t>
            </a:r>
          </a:p>
          <a:p>
            <a:r>
              <a:rPr lang="en-US" dirty="0"/>
              <a:t>PROBLEM: Given: Q = 500 BPH</a:t>
            </a:r>
          </a:p>
          <a:p>
            <a:r>
              <a:rPr lang="en-US" dirty="0"/>
              <a:t>ID = 6 in</a:t>
            </a:r>
          </a:p>
          <a:p>
            <a:r>
              <a:rPr lang="en-US" dirty="0"/>
              <a:t>K = 42 </a:t>
            </a:r>
            <a:r>
              <a:rPr lang="en-US" dirty="0" err="1"/>
              <a:t>cSt</a:t>
            </a:r>
            <a:endParaRPr lang="en-US" dirty="0"/>
          </a:p>
          <a:p>
            <a:r>
              <a:rPr lang="en-US" dirty="0"/>
              <a:t>Calculate Re, and determine the flow type.</a:t>
            </a:r>
          </a:p>
          <a:p>
            <a:r>
              <a:rPr lang="en-US" dirty="0"/>
              <a:t>SOLUTION:</a:t>
            </a:r>
          </a:p>
          <a:p>
            <a:r>
              <a:rPr lang="en-US" dirty="0"/>
              <a:t>Q = 500 x 42/60 = 350 GPM</a:t>
            </a:r>
          </a:p>
          <a:p>
            <a:r>
              <a:rPr lang="en-US" dirty="0"/>
              <a:t>Re = 3160 x 350 = 4,389 (Turbulent)</a:t>
            </a:r>
          </a:p>
          <a:p>
            <a:r>
              <a:rPr lang="en-US" dirty="0"/>
              <a:t>6 x 42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72553" y="228600"/>
            <a:ext cx="6705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g. Head Loss (HL): It is the pressure loss in a pipeline due to friction, measured in feet of head.</a:t>
            </a:r>
          </a:p>
          <a:p>
            <a:r>
              <a:rPr lang="en-US" sz="1200" dirty="0"/>
              <a:t>The most accurate method of determining HL, is using the Darcy-</a:t>
            </a:r>
            <a:r>
              <a:rPr lang="en-US" sz="1200" dirty="0" err="1"/>
              <a:t>Weisbach's</a:t>
            </a:r>
            <a:r>
              <a:rPr lang="en-US" sz="1200" dirty="0"/>
              <a:t> equations.</a:t>
            </a:r>
          </a:p>
          <a:p>
            <a:r>
              <a:rPr lang="de-DE" sz="1200" dirty="0"/>
              <a:t>(1) Darcy-Weisbach equation (Design Model)</a:t>
            </a:r>
          </a:p>
          <a:p>
            <a:r>
              <a:rPr lang="en-US" sz="1200" dirty="0"/>
              <a:t>HL = f x L x V2 Where f = Friction factor, dimensionless</a:t>
            </a:r>
          </a:p>
          <a:p>
            <a:r>
              <a:rPr lang="en-US" sz="1200" dirty="0"/>
              <a:t>64.4 x D L = Pipe length, feet</a:t>
            </a:r>
          </a:p>
          <a:p>
            <a:r>
              <a:rPr lang="en-US" sz="1200" dirty="0"/>
              <a:t>V = Velocity, </a:t>
            </a:r>
            <a:r>
              <a:rPr lang="en-US" sz="1200" dirty="0" err="1"/>
              <a:t>ft</a:t>
            </a:r>
            <a:r>
              <a:rPr lang="en-US" sz="1200" dirty="0"/>
              <a:t>/sec</a:t>
            </a:r>
          </a:p>
          <a:p>
            <a:r>
              <a:rPr lang="en-US" sz="1200" dirty="0"/>
              <a:t>D = Inside diameter, feet</a:t>
            </a:r>
          </a:p>
          <a:p>
            <a:r>
              <a:rPr lang="en-US" sz="1200" dirty="0"/>
              <a:t>(2) Darcy-</a:t>
            </a:r>
            <a:r>
              <a:rPr lang="en-US" sz="1200" dirty="0" err="1"/>
              <a:t>Weisbach</a:t>
            </a:r>
            <a:r>
              <a:rPr lang="en-US" sz="1200" dirty="0"/>
              <a:t> equation (Modified Model)</a:t>
            </a:r>
          </a:p>
          <a:p>
            <a:r>
              <a:rPr lang="en-US" sz="1200" dirty="0"/>
              <a:t>HL= 0.031 x f x L x Q2 Where f = friction factor</a:t>
            </a:r>
          </a:p>
          <a:p>
            <a:r>
              <a:rPr lang="en-US" sz="1200" dirty="0"/>
              <a:t>d5 L = Pipe length, feet</a:t>
            </a:r>
          </a:p>
          <a:p>
            <a:r>
              <a:rPr lang="en-US" sz="1200" dirty="0"/>
              <a:t>Q = Flow rate, GPM</a:t>
            </a:r>
          </a:p>
          <a:p>
            <a:r>
              <a:rPr lang="en-US" sz="1200" dirty="0"/>
              <a:t>d = Inside diameter, in</a:t>
            </a:r>
          </a:p>
          <a:p>
            <a:r>
              <a:rPr lang="en-US" sz="1200" dirty="0"/>
              <a:t>PROBLEM: Given: f = 0.035</a:t>
            </a:r>
          </a:p>
          <a:p>
            <a:r>
              <a:rPr lang="en-US" sz="1200" dirty="0"/>
              <a:t>L = 0.5 mile</a:t>
            </a:r>
          </a:p>
          <a:p>
            <a:r>
              <a:rPr lang="en-US" sz="1200" dirty="0"/>
              <a:t>V = 300 </a:t>
            </a:r>
            <a:r>
              <a:rPr lang="en-US" sz="1200" dirty="0" err="1"/>
              <a:t>ft</a:t>
            </a:r>
            <a:r>
              <a:rPr lang="en-US" sz="1200" dirty="0"/>
              <a:t>/min</a:t>
            </a:r>
          </a:p>
          <a:p>
            <a:r>
              <a:rPr lang="en-US" sz="1200" dirty="0"/>
              <a:t>D = 0.5 </a:t>
            </a:r>
            <a:r>
              <a:rPr lang="en-US" sz="1200" dirty="0" err="1"/>
              <a:t>ft</a:t>
            </a:r>
            <a:endParaRPr lang="en-US" sz="1200" dirty="0"/>
          </a:p>
          <a:p>
            <a:r>
              <a:rPr lang="en-US" sz="1200" dirty="0"/>
              <a:t>SG = 0.8260</a:t>
            </a:r>
          </a:p>
          <a:p>
            <a:r>
              <a:rPr lang="en-US" sz="1200" dirty="0"/>
              <a:t>Determine HL in PSI.</a:t>
            </a:r>
          </a:p>
          <a:p>
            <a:r>
              <a:rPr lang="en-US" sz="1200" dirty="0"/>
              <a:t>SOLUTION:</a:t>
            </a:r>
          </a:p>
          <a:p>
            <a:r>
              <a:rPr lang="en-US" sz="1200" dirty="0"/>
              <a:t>L = 0.5 mile x 5280 </a:t>
            </a:r>
            <a:r>
              <a:rPr lang="en-US" sz="1200" dirty="0" err="1"/>
              <a:t>ft</a:t>
            </a:r>
            <a:r>
              <a:rPr lang="en-US" sz="1200" dirty="0"/>
              <a:t>/mile = 2640 </a:t>
            </a:r>
            <a:r>
              <a:rPr lang="en-US" sz="1200" dirty="0" err="1"/>
              <a:t>ft</a:t>
            </a:r>
            <a:endParaRPr lang="en-US" sz="1200" dirty="0"/>
          </a:p>
          <a:p>
            <a:r>
              <a:rPr lang="sv-SE" sz="1200" dirty="0"/>
              <a:t>V = 300 ft/min x 1min/60sec = 5 ft/sec</a:t>
            </a:r>
          </a:p>
          <a:p>
            <a:r>
              <a:rPr lang="en-US" sz="1200" dirty="0"/>
              <a:t>V2 = 25 (</a:t>
            </a:r>
            <a:r>
              <a:rPr lang="en-US" sz="1200" dirty="0" err="1"/>
              <a:t>ft</a:t>
            </a:r>
            <a:r>
              <a:rPr lang="en-US" sz="1200" dirty="0"/>
              <a:t>/sec2)</a:t>
            </a:r>
          </a:p>
          <a:p>
            <a:r>
              <a:rPr lang="de-DE" sz="1200" dirty="0"/>
              <a:t>HL = 0.035 x 2640 x 25 = 71.7 FT</a:t>
            </a:r>
          </a:p>
          <a:p>
            <a:r>
              <a:rPr lang="en-US" sz="1200" dirty="0"/>
              <a:t>64.4 x 0.5</a:t>
            </a:r>
          </a:p>
          <a:p>
            <a:r>
              <a:rPr lang="it-IT" sz="1200" dirty="0"/>
              <a:t>PSI = - HL x SG = 71.7 x 0.8260 = </a:t>
            </a:r>
            <a:r>
              <a:rPr lang="it-IT" sz="1200" b="1" dirty="0"/>
              <a:t>25.7</a:t>
            </a:r>
          </a:p>
          <a:p>
            <a:r>
              <a:rPr lang="en-US" sz="1200" dirty="0"/>
              <a:t>2.31 2.31</a:t>
            </a:r>
          </a:p>
          <a:p>
            <a:r>
              <a:rPr lang="en-US" sz="1200" dirty="0"/>
              <a:t>PROBLEM: Given: f = 0.92</a:t>
            </a:r>
          </a:p>
          <a:p>
            <a:r>
              <a:rPr lang="en-US" sz="1200" dirty="0"/>
              <a:t>L = 2 miles</a:t>
            </a:r>
          </a:p>
          <a:p>
            <a:r>
              <a:rPr lang="en-US" sz="1200" dirty="0"/>
              <a:t>Q = 300 BPH</a:t>
            </a:r>
          </a:p>
          <a:p>
            <a:r>
              <a:rPr lang="en-US" sz="1200" dirty="0"/>
              <a:t>d = 8 in LWST</a:t>
            </a:r>
          </a:p>
          <a:p>
            <a:r>
              <a:rPr lang="en-US" sz="1200" dirty="0"/>
              <a:t>SG = 0.8448</a:t>
            </a:r>
          </a:p>
          <a:p>
            <a:r>
              <a:rPr lang="en-US" sz="1200" dirty="0"/>
              <a:t>Determine HL in PS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SOLUTION:</a:t>
            </a:r>
          </a:p>
          <a:p>
            <a:r>
              <a:rPr lang="en-US" dirty="0"/>
              <a:t>L = 2 miles x 5280 </a:t>
            </a:r>
            <a:r>
              <a:rPr lang="en-US" dirty="0" err="1"/>
              <a:t>ft</a:t>
            </a:r>
            <a:r>
              <a:rPr lang="en-US" dirty="0"/>
              <a:t>/mile = 10,560 </a:t>
            </a:r>
            <a:r>
              <a:rPr lang="en-US" dirty="0" err="1"/>
              <a:t>ft</a:t>
            </a:r>
            <a:endParaRPr lang="en-US" dirty="0"/>
          </a:p>
          <a:p>
            <a:r>
              <a:rPr lang="en-US" dirty="0"/>
              <a:t>Q = 300 </a:t>
            </a:r>
            <a:r>
              <a:rPr lang="en-US" dirty="0" err="1"/>
              <a:t>BBl</a:t>
            </a:r>
            <a:r>
              <a:rPr lang="en-US" dirty="0"/>
              <a:t>/</a:t>
            </a:r>
            <a:r>
              <a:rPr lang="en-US" dirty="0" err="1"/>
              <a:t>hr</a:t>
            </a:r>
            <a:r>
              <a:rPr lang="en-US" dirty="0"/>
              <a:t> x 42 Gal/BBL x 1hr/60min = 210 GPM</a:t>
            </a:r>
          </a:p>
          <a:p>
            <a:r>
              <a:rPr lang="en-US" dirty="0"/>
              <a:t>Q2 = 44,100</a:t>
            </a:r>
          </a:p>
          <a:p>
            <a:r>
              <a:rPr lang="en-US" dirty="0"/>
              <a:t>d5 = 32,768</a:t>
            </a:r>
          </a:p>
          <a:p>
            <a:r>
              <a:rPr lang="de-DE" dirty="0"/>
              <a:t>HL = 0.031 x.92 x 10,560 x 44,100 = 315 ft</a:t>
            </a:r>
          </a:p>
          <a:p>
            <a:r>
              <a:rPr lang="en-US" dirty="0"/>
              <a:t>42,196</a:t>
            </a:r>
          </a:p>
          <a:p>
            <a:r>
              <a:rPr lang="it-IT" dirty="0"/>
              <a:t>PSI = HL x SG = 315 x 0.8448 = </a:t>
            </a:r>
            <a:r>
              <a:rPr lang="it-IT" b="1" dirty="0"/>
              <a:t>115.2</a:t>
            </a:r>
          </a:p>
          <a:p>
            <a:r>
              <a:rPr lang="en-US" dirty="0"/>
              <a:t>2.31 2.31</a:t>
            </a:r>
          </a:p>
        </p:txBody>
      </p:sp>
    </p:spTree>
    <p:extLst>
      <p:ext uri="{BB962C8B-B14F-4D97-AF65-F5344CB8AC3E}">
        <p14:creationId xmlns:p14="http://schemas.microsoft.com/office/powerpoint/2010/main" val="3216263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213277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9106" y="29738"/>
            <a:ext cx="6553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Basic Petroleum Mathematics.</a:t>
            </a:r>
          </a:p>
          <a:p>
            <a:r>
              <a:rPr lang="en-US" dirty="0"/>
              <a:t>Now that you are familiar with the terms related to petroleum hydraulics and pipeline design, we will</a:t>
            </a:r>
          </a:p>
          <a:p>
            <a:r>
              <a:rPr lang="en-US" dirty="0"/>
              <a:t>begin with an introduction to mathematics. As a student in the petroleum officer course and, more</a:t>
            </a:r>
          </a:p>
          <a:p>
            <a:r>
              <a:rPr lang="en-US" dirty="0"/>
              <a:t>importantly, as a petroleum officer, you will often encounter problems requiring more than just basic</a:t>
            </a:r>
          </a:p>
          <a:p>
            <a:r>
              <a:rPr lang="en-US" dirty="0"/>
              <a:t>mathematical abilities. These problems will require an officer able to not only solve a given problem,</a:t>
            </a:r>
          </a:p>
          <a:p>
            <a:r>
              <a:rPr lang="en-US" dirty="0"/>
              <a:t>but determine multiple unknowns along the way, each of which can greatly affect the final solution.</a:t>
            </a:r>
          </a:p>
          <a:p>
            <a:r>
              <a:rPr lang="en-US" dirty="0"/>
              <a:t>This mathematical evaluation is designed to test not only your mathematical skills but also your</a:t>
            </a:r>
          </a:p>
          <a:p>
            <a:r>
              <a:rPr lang="en-US" dirty="0"/>
              <a:t>analytical thinking abilities. To be successful, you must learn and understand flow rates and velocities.</a:t>
            </a:r>
          </a:p>
          <a:p>
            <a:r>
              <a:rPr lang="en-US" dirty="0"/>
              <a:t>You must learn to perform basic calculation related to flow rates and velocities, determine mathematical</a:t>
            </a:r>
          </a:p>
          <a:p>
            <a:r>
              <a:rPr lang="en-US" dirty="0"/>
              <a:t>hierarchies using rules of mathematics, and solve for an unknown variable given all other variables in an</a:t>
            </a:r>
          </a:p>
          <a:p>
            <a:r>
              <a:rPr lang="en-US" dirty="0"/>
              <a:t>equation.</a:t>
            </a:r>
          </a:p>
        </p:txBody>
      </p:sp>
    </p:spTree>
    <p:extLst>
      <p:ext uri="{BB962C8B-B14F-4D97-AF65-F5344CB8AC3E}">
        <p14:creationId xmlns:p14="http://schemas.microsoft.com/office/powerpoint/2010/main" val="954996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8007</Words>
  <Application>Microsoft Office PowerPoint</Application>
  <PresentationFormat>On-screen Show (4:3)</PresentationFormat>
  <Paragraphs>676</Paragraphs>
  <Slides>84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2016-10-09T23:03:54Z</dcterms:created>
  <dcterms:modified xsi:type="dcterms:W3CDTF">2016-10-09T23:21:55Z</dcterms:modified>
</cp:coreProperties>
</file>