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429" r:id="rId3"/>
    <p:sldId id="430" r:id="rId4"/>
    <p:sldId id="42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8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9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7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50CB-17A6-465F-B6E1-EB705160660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8AC4-3A09-48EF-8CF9-BF542B88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583"/>
            <a:ext cx="7162800" cy="63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7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U.S. Army and Registration Numbers.</a:t>
            </a:r>
          </a:p>
          <a:p>
            <a:r>
              <a:rPr lang="en-US" dirty="0"/>
              <a:t> Color - black or white.</a:t>
            </a:r>
          </a:p>
          <a:p>
            <a:r>
              <a:rPr lang="en-US" dirty="0"/>
              <a:t> Placement - sides and back.</a:t>
            </a:r>
          </a:p>
          <a:p>
            <a:r>
              <a:rPr lang="en-US" dirty="0"/>
              <a:t> Sizes - 2” on sides and 3” on back.</a:t>
            </a:r>
          </a:p>
          <a:p>
            <a:r>
              <a:rPr lang="en-US" dirty="0"/>
              <a:t>According to AR 750-58, there is no further requirement to mark vehicles and equipment with the</a:t>
            </a:r>
          </a:p>
          <a:p>
            <a:r>
              <a:rPr lang="en-US" dirty="0"/>
              <a:t>identification legend “U.S. Army.” When vehicles and equipment are camouflaged, both the “U.S. Army” and</a:t>
            </a:r>
          </a:p>
          <a:p>
            <a:r>
              <a:rPr lang="en-US" dirty="0"/>
              <a:t>the registration number will be removed from vehicle/equipment exterior.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Nozzles</a:t>
            </a:r>
            <a:r>
              <a:rPr lang="en-US" dirty="0"/>
              <a:t>. The HTARS is equipped with four types of nozzles. There are four CCR nozzles with unisex</a:t>
            </a:r>
          </a:p>
          <a:p>
            <a:r>
              <a:rPr lang="en-US" dirty="0"/>
              <a:t>adapters. Four </a:t>
            </a:r>
            <a:r>
              <a:rPr lang="en-US" dirty="0" err="1"/>
              <a:t>overwing</a:t>
            </a:r>
            <a:r>
              <a:rPr lang="en-US" dirty="0"/>
              <a:t> nozzles can be mated to the CCR nozzles to perform open-port refueling. The</a:t>
            </a:r>
          </a:p>
          <a:p>
            <a:r>
              <a:rPr lang="en-US" dirty="0"/>
              <a:t>system has one recirculation nozzle that can be connected to the HEMTT tanker to recirculate fuel in the</a:t>
            </a:r>
          </a:p>
          <a:p>
            <a:r>
              <a:rPr lang="en-US" dirty="0"/>
              <a:t>system. It is equipped with a fuel sample port to obtain a sample of fuel. The recirculation nozzle mates to</a:t>
            </a:r>
          </a:p>
          <a:p>
            <a:r>
              <a:rPr lang="en-US" dirty="0"/>
              <a:t>the CCR nozzle. There are four D-1 nozzles to equip the system for center-point refueling.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Overpack</a:t>
            </a:r>
            <a:r>
              <a:rPr lang="en-US" b="1" dirty="0"/>
              <a:t> and Other Required Items</a:t>
            </a:r>
            <a:r>
              <a:rPr lang="en-US" dirty="0"/>
              <a:t>. Each system has one </a:t>
            </a:r>
            <a:r>
              <a:rPr lang="en-US" dirty="0" err="1"/>
              <a:t>overpack</a:t>
            </a:r>
            <a:r>
              <a:rPr lang="en-US" dirty="0"/>
              <a:t> spare with additional parts</a:t>
            </a:r>
          </a:p>
          <a:p>
            <a:r>
              <a:rPr lang="en-US" dirty="0"/>
              <a:t>and accessories. The following parts are in the </a:t>
            </a:r>
            <a:r>
              <a:rPr lang="en-US" dirty="0" err="1"/>
              <a:t>overpack</a:t>
            </a:r>
            <a:r>
              <a:rPr lang="en-US" dirty="0"/>
              <a:t> spares: one T-connector, one 2-inch by 50-foot</a:t>
            </a:r>
          </a:p>
          <a:p>
            <a:r>
              <a:rPr lang="en-US" dirty="0"/>
              <a:t>discharge hose, one carrying strap for easier handling of the rolled hoses, 10 dust seals, two dust caps, and</a:t>
            </a:r>
          </a:p>
          <a:p>
            <a:r>
              <a:rPr lang="en-US" dirty="0"/>
              <a:t>four grounding rods.</a:t>
            </a:r>
          </a:p>
          <a:p>
            <a:r>
              <a:rPr lang="en-US" dirty="0"/>
              <a:t>Other items of equipment are required to conduct aircraft refueling operations with the HTARS. A</a:t>
            </a:r>
          </a:p>
          <a:p>
            <a:r>
              <a:rPr lang="en-US" dirty="0"/>
              <a:t>minimum of five fire extinguishers is required, one to be within reach of the on-board pump and one at each</a:t>
            </a:r>
          </a:p>
          <a:p>
            <a:r>
              <a:rPr lang="en-US" dirty="0"/>
              <a:t>refueling point. Signs will need to be posted at the refueling site. Also, water cans and spill containers will</a:t>
            </a:r>
          </a:p>
          <a:p>
            <a:r>
              <a:rPr lang="en-US" dirty="0"/>
              <a:t>need to be available.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381250"/>
            <a:ext cx="53863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EQUIPMENT LAYOUT</a:t>
            </a:r>
          </a:p>
          <a:p>
            <a:r>
              <a:rPr lang="en-US" dirty="0"/>
              <a:t>Lay out the HTARS (Figure 7-2) in a manner most practical for the situation. Avoid obstacles and take</a:t>
            </a:r>
          </a:p>
          <a:p>
            <a:r>
              <a:rPr lang="en-US" dirty="0"/>
              <a:t>advantage of terrain features. When laying out the equipment, never remove a dust cap until you are ready to</a:t>
            </a:r>
          </a:p>
          <a:p>
            <a:r>
              <a:rPr lang="en-US" dirty="0"/>
              <a:t>make a connection. This will prevent dust or particulate matter from entering the system and causing fuel</a:t>
            </a:r>
          </a:p>
          <a:p>
            <a:r>
              <a:rPr lang="en-US" dirty="0"/>
              <a:t>contamination. Likewise, when disassembling cap equipment immediately after uncoupling. When laying out</a:t>
            </a:r>
          </a:p>
          <a:p>
            <a:r>
              <a:rPr lang="en-US" dirty="0"/>
              <a:t>the HTARS follow the procedures below.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Position Vehicle</a:t>
            </a:r>
            <a:r>
              <a:rPr lang="en-US" dirty="0"/>
              <a:t>. Select the most level ground to position the M978 HEMTT tanker. Avoid areas near</a:t>
            </a:r>
          </a:p>
          <a:p>
            <a:r>
              <a:rPr lang="en-US" dirty="0"/>
              <a:t>bodies of water to avoid contamination and use the highest ground possible to prevent vapor accumulation.</a:t>
            </a:r>
          </a:p>
          <a:p>
            <a:r>
              <a:rPr lang="en-US" dirty="0"/>
              <a:t>When positioning the vehicle remember the system should be laid out so that helicopters can land and refuel</a:t>
            </a:r>
          </a:p>
          <a:p>
            <a:r>
              <a:rPr lang="en-US" dirty="0"/>
              <a:t>into a headwind or crosswind. Make the most use of natural concealment. Position the vehicle to allow easy</a:t>
            </a:r>
          </a:p>
          <a:p>
            <a:r>
              <a:rPr lang="en-US" dirty="0"/>
              <a:t>exit without blocking any exits. After positioning vehicle, drive a ground rod at least 3 feet into the ground,</a:t>
            </a:r>
          </a:p>
          <a:p>
            <a:r>
              <a:rPr lang="en-US" dirty="0"/>
              <a:t>attach the vehicle ground cable to the ground rod, and position fire extinguishers within easy reach, and post</a:t>
            </a:r>
          </a:p>
          <a:p>
            <a:r>
              <a:rPr lang="en-US" dirty="0"/>
              <a:t>the "NO SMOKING" signs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Connect System Components</a:t>
            </a:r>
            <a:r>
              <a:rPr lang="en-US" dirty="0"/>
              <a:t>. Connect the 3-inch by 50-foot discharge hose to the suction hose on</a:t>
            </a:r>
          </a:p>
          <a:p>
            <a:r>
              <a:rPr lang="en-US" dirty="0"/>
              <a:t>the HEMTT tanker (the tanker suction hose is connected to the bulk receptacle filtered on the HEMTT tanker).</a:t>
            </a:r>
          </a:p>
          <a:p>
            <a:r>
              <a:rPr lang="en-US" dirty="0"/>
              <a:t>Connect the T-to the 30-inch discharge hose. Roll a 2-inch by 50-foot discharge hose from both sides of the</a:t>
            </a:r>
          </a:p>
          <a:p>
            <a:r>
              <a:rPr lang="en-US" dirty="0"/>
              <a:t>T-and connect both discharge hoses to the T. Connect another T to the end of each 2-inch discharge hose.</a:t>
            </a:r>
          </a:p>
          <a:p>
            <a:r>
              <a:rPr lang="en-US" dirty="0"/>
              <a:t>Roll out and connect two 2-inch by 50-foot discharge hoses to each outer tree. At the end of both outer 2-inch</a:t>
            </a:r>
          </a:p>
          <a:p>
            <a:r>
              <a:rPr lang="en-US" dirty="0"/>
              <a:t>discharge hoses, connect an elbow fitting. Unroll and connect a 2-inch by 50-foot discharge hose to each of</a:t>
            </a:r>
          </a:p>
          <a:p>
            <a:r>
              <a:rPr lang="en-US" dirty="0"/>
              <a:t>the two </a:t>
            </a:r>
            <a:r>
              <a:rPr lang="en-US" dirty="0" err="1"/>
              <a:t>Ts</a:t>
            </a:r>
            <a:r>
              <a:rPr lang="en-US" dirty="0"/>
              <a:t> and elbow fittings. Put FLOW handles in flow position after connections are made.</a:t>
            </a:r>
          </a:p>
          <a:p>
            <a:r>
              <a:rPr lang="en-US" b="1" dirty="0"/>
              <a:t>NOTE: </a:t>
            </a:r>
            <a:r>
              <a:rPr lang="en-US" dirty="0"/>
              <a:t>The unisex fittings will not connect if the FLOW handles are in the flow position.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Connect Nozzles</a:t>
            </a:r>
            <a:r>
              <a:rPr lang="en-US" dirty="0"/>
              <a:t>. Connect the type of nozzle to be used for the operation to the 2-inch discharge hose at</a:t>
            </a:r>
          </a:p>
          <a:p>
            <a:r>
              <a:rPr lang="en-US" dirty="0"/>
              <a:t>each point. The CCR and D-1 nozzle connect to the 2-inch discharge hose. The </a:t>
            </a:r>
            <a:r>
              <a:rPr lang="en-US" dirty="0" err="1"/>
              <a:t>overwing</a:t>
            </a:r>
            <a:r>
              <a:rPr lang="en-US" dirty="0"/>
              <a:t> (open-port) and</a:t>
            </a:r>
          </a:p>
          <a:p>
            <a:r>
              <a:rPr lang="en-US" dirty="0"/>
              <a:t>recirculation nozzle mate to the outlet of the CCR nozzle. Refer to TM 5-4930-235-13&amp;P (Operators, Unit, and</a:t>
            </a:r>
          </a:p>
          <a:p>
            <a:r>
              <a:rPr lang="en-US" dirty="0"/>
              <a:t>Intermediate Direct Support Maintenance Manual and repair Parts and Special Tools List for Closed Circuit</a:t>
            </a:r>
          </a:p>
          <a:p>
            <a:r>
              <a:rPr lang="en-US" dirty="0"/>
              <a:t>Refueling Nozzle Assembly, Model Number 125-10,000 and Model Number 125-0505) for information on</a:t>
            </a:r>
          </a:p>
          <a:p>
            <a:r>
              <a:rPr lang="en-US" dirty="0"/>
              <a:t>nozzles.</a:t>
            </a:r>
          </a:p>
        </p:txBody>
      </p:sp>
    </p:spTree>
    <p:extLst>
      <p:ext uri="{BB962C8B-B14F-4D97-AF65-F5344CB8AC3E}">
        <p14:creationId xmlns:p14="http://schemas.microsoft.com/office/powerpoint/2010/main" val="23151450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Ground Equipment</a:t>
            </a:r>
            <a:r>
              <a:rPr lang="en-US" dirty="0"/>
              <a:t>. Drive a grounding rod into the ground 10 feet back from the end of each dispensing</a:t>
            </a:r>
          </a:p>
          <a:p>
            <a:r>
              <a:rPr lang="en-US" dirty="0"/>
              <a:t>hose. Loop the dispensing hose at each point back to the ground rod and hang the nozzle on the ground rod</a:t>
            </a:r>
          </a:p>
          <a:p>
            <a:r>
              <a:rPr lang="en-US" dirty="0"/>
              <a:t>hanger. Connect the clip of the nozzle grounding wire to the ground rod at each point. At each point, place a</a:t>
            </a:r>
          </a:p>
          <a:p>
            <a:r>
              <a:rPr lang="en-US" dirty="0"/>
              <a:t>CO2 or dry chemical fire extinguisher. Also, place a spill container and a filled 5-gallon water can at each</a:t>
            </a:r>
          </a:p>
          <a:p>
            <a:r>
              <a:rPr lang="en-US" dirty="0"/>
              <a:t>point.</a:t>
            </a:r>
          </a:p>
        </p:txBody>
      </p:sp>
    </p:spTree>
    <p:extLst>
      <p:ext uri="{BB962C8B-B14F-4D97-AF65-F5344CB8AC3E}">
        <p14:creationId xmlns:p14="http://schemas.microsoft.com/office/powerpoint/2010/main" val="27378736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Camouflage Equipment</a:t>
            </a:r>
            <a:r>
              <a:rPr lang="en-US" dirty="0"/>
              <a:t>. Camouflage the truck and system to the extent required by the tactical</a:t>
            </a:r>
          </a:p>
          <a:p>
            <a:r>
              <a:rPr lang="en-US" dirty="0"/>
              <a:t>situation. Natural concealment such as </a:t>
            </a:r>
            <a:r>
              <a:rPr lang="en-US" dirty="0" err="1"/>
              <a:t>woodlines</a:t>
            </a:r>
            <a:r>
              <a:rPr lang="en-US" dirty="0"/>
              <a:t>, hedgerows, vegetation, and natural terrain contours should</a:t>
            </a:r>
          </a:p>
          <a:p>
            <a:r>
              <a:rPr lang="en-US" dirty="0"/>
              <a:t>be used when possible. Straight lines of the </a:t>
            </a:r>
            <a:r>
              <a:rPr lang="en-US" dirty="0" err="1"/>
              <a:t>hoseline</a:t>
            </a:r>
            <a:r>
              <a:rPr lang="en-US" dirty="0"/>
              <a:t> can be broken up by breaking branches and placing</a:t>
            </a:r>
          </a:p>
          <a:p>
            <a:r>
              <a:rPr lang="en-US" dirty="0"/>
              <a:t>them under the </a:t>
            </a:r>
            <a:r>
              <a:rPr lang="en-US" dirty="0" err="1"/>
              <a:t>hoseline</a:t>
            </a:r>
            <a:r>
              <a:rPr lang="en-US" dirty="0"/>
              <a:t> to hold the branches in place</a:t>
            </a:r>
          </a:p>
        </p:txBody>
      </p:sp>
    </p:spTree>
    <p:extLst>
      <p:ext uri="{BB962C8B-B14F-4D97-AF65-F5344CB8AC3E}">
        <p14:creationId xmlns:p14="http://schemas.microsoft.com/office/powerpoint/2010/main" val="34142872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257424"/>
            <a:ext cx="560182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35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38188"/>
            <a:ext cx="45720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990601"/>
            <a:ext cx="6629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C - OPERATION</a:t>
            </a:r>
          </a:p>
          <a:p>
            <a:r>
              <a:rPr lang="en-US" b="1" dirty="0"/>
              <a:t>Preparation for Operation. </a:t>
            </a:r>
            <a:r>
              <a:rPr lang="en-US" dirty="0"/>
              <a:t>Ensure all safety and environmental precautions have been taken. Verify</a:t>
            </a:r>
          </a:p>
          <a:p>
            <a:r>
              <a:rPr lang="en-US" dirty="0"/>
              <a:t>that all safety and fire-fighting equipment is in place and serviceable. Check landing lights if they are required.</a:t>
            </a:r>
          </a:p>
          <a:p>
            <a:r>
              <a:rPr lang="en-US" dirty="0"/>
              <a:t>Perform daily and before operations PMCS on the HEMTT tanker IAW TM 9-2320-279-10-1 (Operator's</a:t>
            </a:r>
          </a:p>
          <a:p>
            <a:r>
              <a:rPr lang="en-US" dirty="0"/>
              <a:t>Manual, Volume No. 11 for M977 Series 8x8 Heavy Expanded, Mobility Tactical Trucks (HEMTT)) and on the</a:t>
            </a:r>
          </a:p>
          <a:p>
            <a:r>
              <a:rPr lang="en-US" dirty="0"/>
              <a:t>HTARS TM 5-4930-237-10. Inspect the discharge hoses, valves and fittings, nozzles, and grounding systems.</a:t>
            </a:r>
          </a:p>
          <a:p>
            <a:r>
              <a:rPr lang="en-US" dirty="0"/>
              <a:t>Ensure that all refueling personnel are wearing the proper protective clothing. As soon as the system is full of</a:t>
            </a:r>
          </a:p>
          <a:p>
            <a:r>
              <a:rPr lang="en-US" dirty="0"/>
              <a:t>fuel and ready to operate each day, draw a sample from each nozzle. If the fuel does not pass tests and</a:t>
            </a:r>
          </a:p>
          <a:p>
            <a:r>
              <a:rPr lang="en-US" dirty="0"/>
              <a:t>inspections. Do not use it. Isolate, resample, and send the fuel sample to the supporting laboratory, and</a:t>
            </a:r>
          </a:p>
          <a:p>
            <a:r>
              <a:rPr lang="en-US" dirty="0"/>
              <a:t>await the laboratory’s instructions on disposition</a:t>
            </a:r>
          </a:p>
        </p:txBody>
      </p:sp>
    </p:spTree>
    <p:extLst>
      <p:ext uri="{BB962C8B-B14F-4D97-AF65-F5344CB8AC3E}">
        <p14:creationId xmlns:p14="http://schemas.microsoft.com/office/powerpoint/2010/main" val="25879065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Sequence of Operations</a:t>
            </a:r>
            <a:r>
              <a:rPr lang="en-US" dirty="0"/>
              <a:t>. The HTARS has two primary modes of operation, refuel and recirculation. In</a:t>
            </a:r>
          </a:p>
          <a:p>
            <a:r>
              <a:rPr lang="en-US" dirty="0"/>
              <a:t>the refueling mode, fuel is pumped from the HEMTT tanker through the system hoses to the refueling points</a:t>
            </a:r>
          </a:p>
          <a:p>
            <a:r>
              <a:rPr lang="en-US" dirty="0"/>
              <a:t>(nozzles). In the recirculation mode, the refueling nozzle (CCR or D-1) is disconnected from the refueling</a:t>
            </a:r>
          </a:p>
          <a:p>
            <a:r>
              <a:rPr lang="en-US" dirty="0"/>
              <a:t>point and the recirculation nozzle is connected. The recirculation nozzle is connected to the HEMTT tanker</a:t>
            </a:r>
          </a:p>
          <a:p>
            <a:r>
              <a:rPr lang="en-US" dirty="0"/>
              <a:t>and fuel circulates through the system hoses and back to the tanker. The HTARS can operate in both modes</a:t>
            </a:r>
          </a:p>
          <a:p>
            <a:r>
              <a:rPr lang="en-US" dirty="0"/>
              <a:t>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14250071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Refueling mode</a:t>
            </a:r>
            <a:r>
              <a:rPr lang="en-US" dirty="0"/>
              <a:t>. To operate the HTARS in the refueling mode, follow these procedures:</a:t>
            </a:r>
          </a:p>
          <a:p>
            <a:r>
              <a:rPr lang="en-US" dirty="0"/>
              <a:t> Start and operate the HEMTT tanker IAW TM 9-2320-279-10-1.</a:t>
            </a:r>
          </a:p>
          <a:p>
            <a:r>
              <a:rPr lang="en-US" dirty="0"/>
              <a:t> Ensure the soldier manning the nozzle guides the aircraft into position using signals. Check with the pilot</a:t>
            </a:r>
          </a:p>
          <a:p>
            <a:r>
              <a:rPr lang="en-US" dirty="0"/>
              <a:t>to be sure that all armaments are on SAFE.</a:t>
            </a:r>
          </a:p>
          <a:p>
            <a:r>
              <a:rPr lang="en-US" dirty="0"/>
              <a:t> Deplane the crew and passengers. Passengers must go to the designated passenger marshaling area.</a:t>
            </a:r>
          </a:p>
          <a:p>
            <a:r>
              <a:rPr lang="en-US" dirty="0"/>
              <a:t>Members of the crew, except the pilot or copilot who may remain at the controls if necessary, should</a:t>
            </a:r>
          </a:p>
          <a:p>
            <a:r>
              <a:rPr lang="en-US" dirty="0"/>
              <a:t>deplane and assist with the refueling, and place it within reach of the aircraft fill port.</a:t>
            </a:r>
          </a:p>
          <a:p>
            <a:r>
              <a:rPr lang="en-US" dirty="0"/>
              <a:t> Ensure the pilot notifies his commander that he will be off the air during refueling. He may monitor his</a:t>
            </a:r>
          </a:p>
          <a:p>
            <a:r>
              <a:rPr lang="en-US" dirty="0"/>
              <a:t>radios during refueling but he should never transmit. The crew chief and pilot may talk by intercom during</a:t>
            </a:r>
          </a:p>
          <a:p>
            <a:r>
              <a:rPr lang="en-US" dirty="0"/>
              <a:t>refueling.</a:t>
            </a:r>
          </a:p>
        </p:txBody>
      </p:sp>
    </p:spTree>
    <p:extLst>
      <p:ext uri="{BB962C8B-B14F-4D97-AF65-F5344CB8AC3E}">
        <p14:creationId xmlns:p14="http://schemas.microsoft.com/office/powerpoint/2010/main" val="21383315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457200"/>
            <a:ext cx="6477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Ground the aircraft. Grounding of aircraft during refueling is no longer required by NFPA standards 77</a:t>
            </a:r>
          </a:p>
          <a:p>
            <a:r>
              <a:rPr lang="en-US" dirty="0"/>
              <a:t>and 407. Grounding will not prevent sparking at the fuel surface.</a:t>
            </a:r>
          </a:p>
          <a:p>
            <a:r>
              <a:rPr lang="en-US" dirty="0"/>
              <a:t> Bond the nozzle to the aircraft in one of two ways. Either by inserting the bonding plug into the plug</a:t>
            </a:r>
          </a:p>
          <a:p>
            <a:r>
              <a:rPr lang="en-US" dirty="0"/>
              <a:t>receiver or attaching the clip of the nozzle bonding cable to a bare metal part of the aircraft other than the</a:t>
            </a:r>
          </a:p>
          <a:p>
            <a:r>
              <a:rPr lang="en-US" dirty="0"/>
              <a:t>antenna.</a:t>
            </a:r>
          </a:p>
          <a:p>
            <a:r>
              <a:rPr lang="en-US" dirty="0"/>
              <a:t>7-5</a:t>
            </a:r>
          </a:p>
          <a:p>
            <a:r>
              <a:rPr lang="en-US" dirty="0"/>
              <a:t>QM 5094</a:t>
            </a:r>
          </a:p>
          <a:p>
            <a:r>
              <a:rPr lang="en-US" dirty="0"/>
              <a:t> After the nozzle is bonded to the aircraft, remove the dust cap from the nozzle and open the aircraft's fill</a:t>
            </a:r>
          </a:p>
          <a:p>
            <a:r>
              <a:rPr lang="en-US" dirty="0"/>
              <a:t>port.</a:t>
            </a:r>
          </a:p>
          <a:p>
            <a:r>
              <a:rPr lang="en-US" dirty="0"/>
              <a:t> Verify that all valves between the HEMTT tanker and the fuel nozzle are open.</a:t>
            </a:r>
          </a:p>
          <a:p>
            <a:r>
              <a:rPr lang="en-US" dirty="0"/>
              <a:t> Do not leave the nozzle at any time during refueling. Stop the flow of fuel if there is any emergency at the</a:t>
            </a:r>
          </a:p>
          <a:p>
            <a:r>
              <a:rPr lang="en-US" dirty="0"/>
              <a:t>refueling point. Three types of nozzles can be used for aircraft refueling. Use of the center point (D- 1),</a:t>
            </a:r>
          </a:p>
          <a:p>
            <a:r>
              <a:rPr lang="en-US" dirty="0"/>
              <a:t>CCR, and </a:t>
            </a:r>
            <a:r>
              <a:rPr lang="en-US" dirty="0" err="1"/>
              <a:t>overwing</a:t>
            </a:r>
            <a:r>
              <a:rPr lang="en-US" dirty="0"/>
              <a:t> (open-port) nozzle are described below.</a:t>
            </a:r>
          </a:p>
        </p:txBody>
      </p:sp>
    </p:spTree>
    <p:extLst>
      <p:ext uri="{BB962C8B-B14F-4D97-AF65-F5344CB8AC3E}">
        <p14:creationId xmlns:p14="http://schemas.microsoft.com/office/powerpoint/2010/main" val="322277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304800"/>
            <a:ext cx="655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</a:t>
            </a:r>
            <a:r>
              <a:rPr lang="en-US" dirty="0"/>
              <a:t>Center point refueling nozzle operation. Remove the dust cover from the end of the nozzle body.</a:t>
            </a:r>
          </a:p>
          <a:p>
            <a:r>
              <a:rPr lang="en-US" dirty="0"/>
              <a:t>Grasp the handles and hold the nozzle in alignment with the aircraft refueling adapter. Press the</a:t>
            </a:r>
          </a:p>
          <a:p>
            <a:r>
              <a:rPr lang="en-US" dirty="0"/>
              <a:t>nozzle body against the adapter and turn handles to the right until the end of the nozzle mates and</a:t>
            </a:r>
          </a:p>
          <a:p>
            <a:r>
              <a:rPr lang="en-US" dirty="0"/>
              <a:t>locks to the aircraft refueling adapter. Rotate the control handle to the full OPEN position. The pilot will</a:t>
            </a:r>
          </a:p>
          <a:p>
            <a:r>
              <a:rPr lang="en-US" dirty="0"/>
              <a:t>signal when the tank is full. To disconnect, rotate the control lever to the fill CLOSED position. Grasp</a:t>
            </a:r>
          </a:p>
          <a:p>
            <a:r>
              <a:rPr lang="en-US" dirty="0"/>
              <a:t>the handles and rotate the nozzle body to the left until it disconnects from the aircraft adapter.</a:t>
            </a:r>
          </a:p>
          <a:p>
            <a:r>
              <a:rPr lang="en-US" b="1" dirty="0"/>
              <a:t>- </a:t>
            </a:r>
            <a:r>
              <a:rPr lang="en-US" dirty="0"/>
              <a:t>CCR nozzle. Mate the CCR nozzle to the fill port. Pull back on the control handle latch, and then push</a:t>
            </a:r>
          </a:p>
          <a:p>
            <a:r>
              <a:rPr lang="en-US" dirty="0"/>
              <a:t>the control handle up toward the aircraft into the FLOW position. If the aircraft is to be filled</a:t>
            </a:r>
          </a:p>
          <a:p>
            <a:r>
              <a:rPr lang="en-US" dirty="0"/>
              <a:t>completely, watch the back of the nozzle. A red indicator will pop out of the back of the nozzle when</a:t>
            </a:r>
          </a:p>
          <a:p>
            <a:r>
              <a:rPr lang="en-US" dirty="0"/>
              <a:t>the aircraft tank is full. Pull back on the flow control handle to move it into the NO FLOW position.</a:t>
            </a:r>
          </a:p>
          <a:p>
            <a:r>
              <a:rPr lang="en-US" dirty="0"/>
              <a:t>Unlatch the nozzle.</a:t>
            </a:r>
          </a:p>
        </p:txBody>
      </p:sp>
    </p:spTree>
    <p:extLst>
      <p:ext uri="{BB962C8B-B14F-4D97-AF65-F5344CB8AC3E}">
        <p14:creationId xmlns:p14="http://schemas.microsoft.com/office/powerpoint/2010/main" val="51128975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609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</a:t>
            </a:r>
            <a:r>
              <a:rPr lang="en-US" dirty="0" err="1"/>
              <a:t>Overwing</a:t>
            </a:r>
            <a:r>
              <a:rPr lang="en-US" dirty="0"/>
              <a:t> (open-port) nozzle. Rapid refueling (hot) using the open-port nozzle is restricted to combat</a:t>
            </a:r>
          </a:p>
          <a:p>
            <a:r>
              <a:rPr lang="en-US" dirty="0"/>
              <a:t>or vital training (Chapter 14, FM 10-67-1). The decision to use the open-port nozzle must be made by</a:t>
            </a:r>
          </a:p>
          <a:p>
            <a:r>
              <a:rPr lang="en-US" dirty="0"/>
              <a:t>the commander. The open-port nozzle is mated to the CCR nozzle. The end of the nozzle is placed in</a:t>
            </a:r>
          </a:p>
          <a:p>
            <a:r>
              <a:rPr lang="en-US" dirty="0"/>
              <a:t>the aircraft fuel tank adapter. Set the CCR nozzle to FLOW. Squeeze the control handle to dispense</a:t>
            </a:r>
          </a:p>
          <a:p>
            <a:r>
              <a:rPr lang="en-US" dirty="0"/>
              <a:t>fuel. Watch the fill port when filling the tank. As the tank nears full, ease up on the trigger and finish</a:t>
            </a:r>
          </a:p>
          <a:p>
            <a:r>
              <a:rPr lang="en-US" dirty="0"/>
              <a:t>filling more slowly. When the tank is full, release the trigger. Move the flow control handle on the CCR</a:t>
            </a:r>
          </a:p>
          <a:p>
            <a:r>
              <a:rPr lang="en-US" dirty="0"/>
              <a:t>nozzle to the NO FLOW position. Be sure that flow has stopped completely before removing the</a:t>
            </a:r>
          </a:p>
          <a:p>
            <a:r>
              <a:rPr lang="en-US" dirty="0"/>
              <a:t>nozzle from the fill port.</a:t>
            </a:r>
          </a:p>
        </p:txBody>
      </p:sp>
    </p:spTree>
    <p:extLst>
      <p:ext uri="{BB962C8B-B14F-4D97-AF65-F5344CB8AC3E}">
        <p14:creationId xmlns:p14="http://schemas.microsoft.com/office/powerpoint/2010/main" val="37232070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Replace the cover of the aircraft fill port and put the dust cap back on the nozzle.</a:t>
            </a:r>
          </a:p>
          <a:p>
            <a:r>
              <a:rPr lang="en-US" dirty="0"/>
              <a:t> Unplug the nozzle bonding plug or release the bonding clip. Carry the nozzle back to the hanger. Do not</a:t>
            </a:r>
          </a:p>
          <a:p>
            <a:r>
              <a:rPr lang="en-US" dirty="0"/>
              <a:t>lay it or drag it across the ground.</a:t>
            </a:r>
          </a:p>
          <a:p>
            <a:r>
              <a:rPr lang="en-US" dirty="0"/>
              <a:t> Release the grounding cable clip from the aircraft.</a:t>
            </a:r>
          </a:p>
          <a:p>
            <a:r>
              <a:rPr lang="en-US" dirty="0"/>
              <a:t> Take the fire extinguisher back to a position near the nozzle hanger.</a:t>
            </a:r>
          </a:p>
          <a:p>
            <a:r>
              <a:rPr lang="en-US" dirty="0"/>
              <a:t> Have the aircrew and passengers </a:t>
            </a:r>
            <a:r>
              <a:rPr lang="en-US" dirty="0" err="1"/>
              <a:t>reboard</a:t>
            </a:r>
            <a:r>
              <a:rPr lang="en-US" dirty="0"/>
              <a:t> the aircraft.</a:t>
            </a:r>
          </a:p>
          <a:p>
            <a:r>
              <a:rPr lang="en-US" dirty="0"/>
              <a:t> Turn off the pump on the HEMTT tanker if no other aircraft is being refueled.</a:t>
            </a:r>
          </a:p>
          <a:p>
            <a:r>
              <a:rPr lang="en-US" dirty="0"/>
              <a:t> After receiving clearance, the aircraft lifts off.</a:t>
            </a:r>
          </a:p>
        </p:txBody>
      </p:sp>
    </p:spTree>
    <p:extLst>
      <p:ext uri="{BB962C8B-B14F-4D97-AF65-F5344CB8AC3E}">
        <p14:creationId xmlns:p14="http://schemas.microsoft.com/office/powerpoint/2010/main" val="23151450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Recirculation mode. </a:t>
            </a:r>
            <a:r>
              <a:rPr lang="en-US" dirty="0"/>
              <a:t>One recirculation nozzle is supplied with the HTARS. To recirculate the entire</a:t>
            </a:r>
          </a:p>
          <a:p>
            <a:r>
              <a:rPr lang="en-US" dirty="0"/>
              <a:t>system, the recirculation procedure must be performed for each refueling point. To perform recirculation,</a:t>
            </a:r>
          </a:p>
          <a:p>
            <a:r>
              <a:rPr lang="en-US" dirty="0"/>
              <a:t>follow the procedures listed below:</a:t>
            </a:r>
          </a:p>
          <a:p>
            <a:r>
              <a:rPr lang="en-US" dirty="0"/>
              <a:t> Connect the recirculation nozzle to the refueling point (CCR nozzle).</a:t>
            </a:r>
          </a:p>
          <a:p>
            <a:r>
              <a:rPr lang="en-US" dirty="0"/>
              <a:t> Reposition hoses as required to reach the HEMTT tanker.</a:t>
            </a:r>
          </a:p>
          <a:p>
            <a:r>
              <a:rPr lang="en-US" dirty="0"/>
              <a:t> Connect the recirculation nozzle to the HEMTT tanker bottom loading receptacle A. Press the nozzle body</a:t>
            </a:r>
          </a:p>
          <a:p>
            <a:r>
              <a:rPr lang="en-US" dirty="0"/>
              <a:t>against the A receptacle and turn the handles to the right until the nozzle body locks firmly to the</a:t>
            </a:r>
          </a:p>
          <a:p>
            <a:r>
              <a:rPr lang="en-US" dirty="0"/>
              <a:t>receptacle.</a:t>
            </a:r>
          </a:p>
          <a:p>
            <a:r>
              <a:rPr lang="en-US" dirty="0"/>
              <a:t> Start and operate the HEMTT tanker IAW TM 9-2320-279-10.</a:t>
            </a:r>
          </a:p>
        </p:txBody>
      </p:sp>
    </p:spTree>
    <p:extLst>
      <p:ext uri="{BB962C8B-B14F-4D97-AF65-F5344CB8AC3E}">
        <p14:creationId xmlns:p14="http://schemas.microsoft.com/office/powerpoint/2010/main" val="27378736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Set the CCR nozzle to OPEN. Rotate the recirculation nozzle control lever to the full OPEN position.</a:t>
            </a:r>
          </a:p>
          <a:p>
            <a:r>
              <a:rPr lang="en-US" dirty="0"/>
              <a:t> If needed, fuel samples may be taken during the recirculation mode. The recirculation nozzle is equipped</a:t>
            </a:r>
          </a:p>
          <a:p>
            <a:r>
              <a:rPr lang="en-US" dirty="0"/>
              <a:t>with a hand-operated ball valve to allow sampling of the fuel entering the tanker. To take the fuel sample,</a:t>
            </a:r>
          </a:p>
          <a:p>
            <a:r>
              <a:rPr lang="en-US" dirty="0"/>
              <a:t>place the end of the tube in the sample container. Slowly move the control handle on the ball valve to the</a:t>
            </a:r>
          </a:p>
          <a:p>
            <a:r>
              <a:rPr lang="en-US" dirty="0"/>
              <a:t>open position. When sampling is complete, set the control handle on the ball valve to the closed position.</a:t>
            </a:r>
          </a:p>
          <a:p>
            <a:r>
              <a:rPr lang="en-US" dirty="0"/>
              <a:t> When recirculation is complete, set the recirculation nozzle control handle to the closed position. Set the</a:t>
            </a:r>
          </a:p>
          <a:p>
            <a:r>
              <a:rPr lang="en-US" dirty="0"/>
              <a:t>CCR nozzle to the NO FLOW position.</a:t>
            </a:r>
          </a:p>
          <a:p>
            <a:r>
              <a:rPr lang="en-US" dirty="0"/>
              <a:t> Shut down the HEMTT tanker IAW TM 9-2320-279-10-1.</a:t>
            </a:r>
          </a:p>
          <a:p>
            <a:r>
              <a:rPr lang="en-US" dirty="0"/>
              <a:t> Disconnect the recirculation nozzle from the HEMTT tanker.</a:t>
            </a:r>
          </a:p>
        </p:txBody>
      </p:sp>
    </p:spTree>
    <p:extLst>
      <p:ext uri="{BB962C8B-B14F-4D97-AF65-F5344CB8AC3E}">
        <p14:creationId xmlns:p14="http://schemas.microsoft.com/office/powerpoint/2010/main" val="341428722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8</a:t>
            </a:r>
          </a:p>
          <a:p>
            <a:r>
              <a:rPr lang="en-US" dirty="0"/>
              <a:t>DIRECT THE LOADING AND UNLOADING OF WATERBORNE BARGES AND TANKERS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101-519-3166</a:t>
            </a:r>
          </a:p>
        </p:txBody>
      </p:sp>
    </p:spTree>
    <p:extLst>
      <p:ext uri="{BB962C8B-B14F-4D97-AF65-F5344CB8AC3E}">
        <p14:creationId xmlns:p14="http://schemas.microsoft.com/office/powerpoint/2010/main" val="250635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Tank Capacity Tire Pressure, Hearing Protection, Diesel Fuel Only, Lift and</a:t>
            </a:r>
          </a:p>
          <a:p>
            <a:r>
              <a:rPr lang="en-US" b="1" dirty="0"/>
              <a:t>Emergency Valve.</a:t>
            </a:r>
          </a:p>
          <a:p>
            <a:r>
              <a:rPr lang="en-US" dirty="0"/>
              <a:t> All sizes are the same (1”).</a:t>
            </a:r>
          </a:p>
          <a:p>
            <a:r>
              <a:rPr lang="en-US" dirty="0"/>
              <a:t> All colors are the same (black, gray, or white).</a:t>
            </a:r>
          </a:p>
          <a:p>
            <a:r>
              <a:rPr lang="en-US" dirty="0"/>
              <a:t> The emergency valve size is 1” and red in color.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More than half the tonnage handled in the military is petroleum. To do your job as a supervisor, you must</a:t>
            </a:r>
          </a:p>
          <a:p>
            <a:r>
              <a:rPr lang="en-US" dirty="0"/>
              <a:t>know the responsibilities and procedures for loading and unloading petroleum tankers and barges.</a:t>
            </a:r>
          </a:p>
        </p:txBody>
      </p:sp>
    </p:spTree>
    <p:extLst>
      <p:ext uri="{BB962C8B-B14F-4D97-AF65-F5344CB8AC3E}">
        <p14:creationId xmlns:p14="http://schemas.microsoft.com/office/powerpoint/2010/main" val="25879065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7620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Military Sealift Command (MSC) controlled tanker fleet provides worldwide transportation for the delivery</a:t>
            </a:r>
          </a:p>
          <a:p>
            <a:r>
              <a:rPr lang="en-US" dirty="0"/>
              <a:t>of petroleum products from refineries to Department of Defense (DOD) storage facilities. The tanker fleet</a:t>
            </a:r>
          </a:p>
          <a:p>
            <a:r>
              <a:rPr lang="en-US" dirty="0"/>
              <a:t>consists of approximately 30 tankers, which vary in size from 27,000 to 38,000 tons. The various types of</a:t>
            </a:r>
          </a:p>
          <a:p>
            <a:r>
              <a:rPr lang="en-US" dirty="0"/>
              <a:t>lease contracts are as follows:</a:t>
            </a:r>
          </a:p>
          <a:p>
            <a:r>
              <a:rPr lang="en-US" dirty="0"/>
              <a:t> </a:t>
            </a:r>
            <a:r>
              <a:rPr lang="en-US" b="1" dirty="0"/>
              <a:t>Bareboat Charter </a:t>
            </a:r>
            <a:r>
              <a:rPr lang="en-US" dirty="0"/>
              <a:t>- The tanker is leased to MSC and MSC personnel crew the ship and are responsible</a:t>
            </a:r>
          </a:p>
          <a:p>
            <a:r>
              <a:rPr lang="en-US" dirty="0"/>
              <a:t>for all expenses.</a:t>
            </a:r>
          </a:p>
          <a:p>
            <a:r>
              <a:rPr lang="en-US" dirty="0"/>
              <a:t> </a:t>
            </a:r>
            <a:r>
              <a:rPr lang="en-US" b="1" dirty="0"/>
              <a:t>Time Charter </a:t>
            </a:r>
            <a:r>
              <a:rPr lang="en-US" dirty="0"/>
              <a:t>- From a few weeks to a number of years the owner provides the crew and pays all</a:t>
            </a:r>
          </a:p>
          <a:p>
            <a:r>
              <a:rPr lang="en-US" dirty="0"/>
              <a:t>expenses.</a:t>
            </a:r>
          </a:p>
          <a:p>
            <a:r>
              <a:rPr lang="en-US" dirty="0"/>
              <a:t> </a:t>
            </a:r>
            <a:r>
              <a:rPr lang="en-US" b="1" dirty="0"/>
              <a:t>Single Voyage Charter </a:t>
            </a:r>
            <a:r>
              <a:rPr lang="en-US" dirty="0"/>
              <a:t>- The ship is leased for a single voyage and the owner is responsible for the crew</a:t>
            </a:r>
          </a:p>
          <a:p>
            <a:r>
              <a:rPr lang="en-US" dirty="0"/>
              <a:t>and all expenses.</a:t>
            </a:r>
          </a:p>
          <a:p>
            <a:r>
              <a:rPr lang="en-US" dirty="0"/>
              <a:t> </a:t>
            </a:r>
            <a:r>
              <a:rPr lang="en-US" b="1" dirty="0"/>
              <a:t>Dirty Service </a:t>
            </a:r>
            <a:r>
              <a:rPr lang="en-US" dirty="0"/>
              <a:t>- For heating oils and crude service.</a:t>
            </a:r>
          </a:p>
          <a:p>
            <a:r>
              <a:rPr lang="en-US" dirty="0"/>
              <a:t> </a:t>
            </a:r>
            <a:r>
              <a:rPr lang="en-US" b="1" dirty="0"/>
              <a:t>Clean Service </a:t>
            </a:r>
            <a:r>
              <a:rPr lang="en-US" dirty="0"/>
              <a:t>- For finished products only. Ships cannot carry split cargoes without prior approval from</a:t>
            </a:r>
          </a:p>
          <a:p>
            <a:r>
              <a:rPr lang="en-US" dirty="0"/>
              <a:t>the Defense Energy Supply Center (DESC)</a:t>
            </a:r>
          </a:p>
        </p:txBody>
      </p:sp>
    </p:spTree>
    <p:extLst>
      <p:ext uri="{BB962C8B-B14F-4D97-AF65-F5344CB8AC3E}">
        <p14:creationId xmlns:p14="http://schemas.microsoft.com/office/powerpoint/2010/main" val="142500714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70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When referring to various locations on a ship, or when describing certain conditions of the ship, the following</a:t>
            </a:r>
          </a:p>
          <a:p>
            <a:r>
              <a:rPr lang="en-US" sz="1400" dirty="0"/>
              <a:t>terms are used: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Bow </a:t>
            </a:r>
            <a:r>
              <a:rPr lang="en-US" sz="1400" dirty="0"/>
              <a:t>- Front end vessel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Stern </a:t>
            </a:r>
            <a:r>
              <a:rPr lang="en-US" sz="1400" dirty="0"/>
              <a:t>- Rear end of the vessel, also called the “aft section”</a:t>
            </a:r>
          </a:p>
          <a:p>
            <a:r>
              <a:rPr lang="en-US" sz="1400" dirty="0"/>
              <a:t> </a:t>
            </a:r>
            <a:r>
              <a:rPr lang="en-US" sz="1400" b="1" dirty="0" err="1"/>
              <a:t>Midships</a:t>
            </a:r>
            <a:r>
              <a:rPr lang="en-US" sz="1400" b="1" dirty="0"/>
              <a:t> </a:t>
            </a:r>
            <a:r>
              <a:rPr lang="en-US" sz="1400" dirty="0"/>
              <a:t>- Center of the vessel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Port </a:t>
            </a:r>
            <a:r>
              <a:rPr lang="en-US" sz="1400" dirty="0"/>
              <a:t>- The left side of the ship when standing </a:t>
            </a:r>
            <a:r>
              <a:rPr lang="en-US" sz="1400" dirty="0" err="1"/>
              <a:t>midships</a:t>
            </a:r>
            <a:r>
              <a:rPr lang="en-US" sz="1400" dirty="0"/>
              <a:t> and facing the bow.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Starboard </a:t>
            </a:r>
            <a:r>
              <a:rPr lang="en-US" sz="1400" dirty="0"/>
              <a:t>- The right side of the ship when standing </a:t>
            </a:r>
            <a:r>
              <a:rPr lang="en-US" sz="1400" dirty="0" err="1"/>
              <a:t>midships</a:t>
            </a:r>
            <a:r>
              <a:rPr lang="en-US" sz="1400" dirty="0"/>
              <a:t> and facing the bow.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Bunkering </a:t>
            </a:r>
            <a:r>
              <a:rPr lang="en-US" sz="1400" dirty="0"/>
              <a:t>- The fuel that is used to power the ship.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Gross Tonnage </a:t>
            </a:r>
            <a:r>
              <a:rPr lang="en-US" sz="1400" dirty="0"/>
              <a:t>- The total internal cubic capacity of a vessel less exempted spaces, such as tanks for</a:t>
            </a:r>
          </a:p>
          <a:p>
            <a:r>
              <a:rPr lang="en-US" sz="1400" dirty="0"/>
              <a:t>ballast water. This weight is expressed in units of 100 cubic feet per ton.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Net Tonnage </a:t>
            </a:r>
            <a:r>
              <a:rPr lang="en-US" sz="1400" dirty="0"/>
              <a:t>- The registered tonnage of a ship after deductions have been made from the gross</a:t>
            </a:r>
          </a:p>
          <a:p>
            <a:r>
              <a:rPr lang="en-US" sz="1400" dirty="0"/>
              <a:t>tonnage. Examples of deductions are crew and navigation spaces.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Light Displacement </a:t>
            </a:r>
            <a:r>
              <a:rPr lang="en-US" sz="1400" dirty="0"/>
              <a:t>- The weight of the vessel. This does not include the weight of cargo, passengers,</a:t>
            </a:r>
          </a:p>
          <a:p>
            <a:r>
              <a:rPr lang="en-US" sz="1400" dirty="0"/>
              <a:t>fuel, water, stores, and other items that are needed on a voyage.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Loaded Displacement </a:t>
            </a:r>
            <a:r>
              <a:rPr lang="en-US" sz="1400" dirty="0"/>
              <a:t>- The total weight of the vessel. This includes the weight of cargo, passengers,</a:t>
            </a:r>
          </a:p>
          <a:p>
            <a:r>
              <a:rPr lang="en-US" sz="1400" dirty="0"/>
              <a:t>fuel, water, stores, and other items that are needed on a voyage.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Deadweight Tonnage </a:t>
            </a:r>
            <a:r>
              <a:rPr lang="en-US" sz="1400" dirty="0"/>
              <a:t>- The carrying capacity of a vessel in long tons (2,240 pounds). It is the difference</a:t>
            </a:r>
          </a:p>
          <a:p>
            <a:r>
              <a:rPr lang="en-US" sz="1400" dirty="0"/>
              <a:t>between light and loaded displacement.</a:t>
            </a:r>
          </a:p>
        </p:txBody>
      </p:sp>
    </p:spTree>
    <p:extLst>
      <p:ext uri="{BB962C8B-B14F-4D97-AF65-F5344CB8AC3E}">
        <p14:creationId xmlns:p14="http://schemas.microsoft.com/office/powerpoint/2010/main" val="21383315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BARGES, PUMP, TANKS, AND MANIFOLDS</a:t>
            </a:r>
          </a:p>
          <a:p>
            <a:r>
              <a:rPr lang="en-US" b="1" dirty="0"/>
              <a:t>Barges.</a:t>
            </a:r>
          </a:p>
          <a:p>
            <a:r>
              <a:rPr lang="en-US" dirty="0"/>
              <a:t> Self propelled. These barges move under their own power and are used in inland and coastal waterways.</a:t>
            </a:r>
          </a:p>
          <a:p>
            <a:r>
              <a:rPr lang="en-US" dirty="0"/>
              <a:t>They must maintain a crew at all times.</a:t>
            </a:r>
          </a:p>
          <a:p>
            <a:r>
              <a:rPr lang="en-US" dirty="0"/>
              <a:t> Non-self propelled. They must be moved by tugboats, and can be used for temporary storage. They are</a:t>
            </a:r>
          </a:p>
          <a:p>
            <a:r>
              <a:rPr lang="en-US" dirty="0"/>
              <a:t>equipped with their own pumping systems.</a:t>
            </a:r>
          </a:p>
          <a:p>
            <a:r>
              <a:rPr lang="en-US" b="1" dirty="0"/>
              <a:t>Pumps. </a:t>
            </a:r>
            <a:r>
              <a:rPr lang="en-US" dirty="0"/>
              <a:t>Most tankers have two pumping systems.</a:t>
            </a:r>
          </a:p>
          <a:p>
            <a:r>
              <a:rPr lang="en-US" dirty="0"/>
              <a:t> Centrifugal pumps for off loading the cargo.</a:t>
            </a:r>
          </a:p>
          <a:p>
            <a:r>
              <a:rPr lang="en-US" dirty="0"/>
              <a:t> Gear or piston pumps for stripping the cargo tanks dry.</a:t>
            </a:r>
          </a:p>
          <a:p>
            <a:r>
              <a:rPr lang="en-US" b="1" dirty="0"/>
              <a:t>Ship’s Tanks and Manifolds. </a:t>
            </a:r>
            <a:r>
              <a:rPr lang="en-US" dirty="0"/>
              <a:t>Most tankers have the capability to carry up to five different products.</a:t>
            </a:r>
          </a:p>
          <a:p>
            <a:r>
              <a:rPr lang="en-US" dirty="0"/>
              <a:t>Ships' tanks are arranged abreast and numbered from bow to stern.</a:t>
            </a:r>
          </a:p>
        </p:txBody>
      </p:sp>
    </p:spTree>
    <p:extLst>
      <p:ext uri="{BB962C8B-B14F-4D97-AF65-F5344CB8AC3E}">
        <p14:creationId xmlns:p14="http://schemas.microsoft.com/office/powerpoint/2010/main" val="322277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WATERFRONT FACILITIES</a:t>
            </a:r>
          </a:p>
          <a:p>
            <a:r>
              <a:rPr lang="en-US" dirty="0"/>
              <a:t> </a:t>
            </a:r>
            <a:r>
              <a:rPr lang="en-US" dirty="0" err="1"/>
              <a:t>Multileg</a:t>
            </a:r>
            <a:r>
              <a:rPr lang="en-US" dirty="0"/>
              <a:t> mooring systems.</a:t>
            </a:r>
          </a:p>
          <a:p>
            <a:r>
              <a:rPr lang="en-US" dirty="0"/>
              <a:t> Single point mooring systems (mono buoy).</a:t>
            </a:r>
          </a:p>
          <a:p>
            <a:r>
              <a:rPr lang="en-US" dirty="0"/>
              <a:t> Jetties: Jetties are used when the water depth or the shore line is unsuitable for bringing in tankers.</a:t>
            </a:r>
          </a:p>
          <a:p>
            <a:r>
              <a:rPr lang="en-US" dirty="0"/>
              <a:t> Docks and piers: Docks or piers are the most secure for unloading tankers. Security is easier to</a:t>
            </a:r>
          </a:p>
          <a:p>
            <a:r>
              <a:rPr lang="en-US" dirty="0"/>
              <a:t>maintain. Access to the tanker is easier in case of emergency and for maintenance. They are protected</a:t>
            </a:r>
          </a:p>
          <a:p>
            <a:r>
              <a:rPr lang="en-US" dirty="0"/>
              <a:t>from winds and tide and should be separated from other classes of supply. The depth should be at least</a:t>
            </a:r>
          </a:p>
          <a:p>
            <a:r>
              <a:rPr lang="en-US" dirty="0"/>
              <a:t>ten feet of water under the biggest tanker you expect to receive fully loaded at mean low tide (Figure 8-1).</a:t>
            </a:r>
          </a:p>
        </p:txBody>
      </p:sp>
    </p:spTree>
    <p:extLst>
      <p:ext uri="{BB962C8B-B14F-4D97-AF65-F5344CB8AC3E}">
        <p14:creationId xmlns:p14="http://schemas.microsoft.com/office/powerpoint/2010/main" val="5112897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720944"/>
            <a:ext cx="6234112" cy="560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2070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219200"/>
            <a:ext cx="5715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D - EQUIPMENT REQUIREMENTS</a:t>
            </a:r>
          </a:p>
          <a:p>
            <a:r>
              <a:rPr lang="en-US" dirty="0"/>
              <a:t> Storage tanks. Minimum of two tanks for each product and ballast water.</a:t>
            </a:r>
          </a:p>
          <a:p>
            <a:r>
              <a:rPr lang="en-US" dirty="0"/>
              <a:t> Oily water separator for treatment of ballast water.</a:t>
            </a:r>
          </a:p>
          <a:p>
            <a:r>
              <a:rPr lang="en-US" dirty="0"/>
              <a:t> Fire fighting equipment. Portable fire extinguishers and an engineer fire fighting detachment.</a:t>
            </a:r>
          </a:p>
          <a:p>
            <a:r>
              <a:rPr lang="en-US" dirty="0"/>
              <a:t> Pollution control equipment. Skimmer boats, sorbent materials, and containment booms.</a:t>
            </a:r>
          </a:p>
          <a:p>
            <a:r>
              <a:rPr lang="en-US" dirty="0"/>
              <a:t> Communications. Communications have to be from the dock to the ship and to the tank farm.</a:t>
            </a:r>
          </a:p>
          <a:p>
            <a:r>
              <a:rPr lang="en-US" dirty="0"/>
              <a:t> Transportation. Ground transportation and workboats for transporting men and equipment to the tanker.</a:t>
            </a:r>
          </a:p>
          <a:p>
            <a:r>
              <a:rPr lang="en-US" dirty="0"/>
              <a:t> Grounding system. For bonding the ship to the dock. If the dock has a cathodic protection system it</a:t>
            </a:r>
          </a:p>
          <a:p>
            <a:r>
              <a:rPr lang="en-US" dirty="0"/>
              <a:t>should be turned off before the transfer of fuel begins.</a:t>
            </a:r>
          </a:p>
          <a:p>
            <a:r>
              <a:rPr lang="en-US" dirty="0"/>
              <a:t> Base laboratory. A lab should be available for testing the products.</a:t>
            </a:r>
          </a:p>
        </p:txBody>
      </p:sp>
    </p:spTree>
    <p:extLst>
      <p:ext uri="{BB962C8B-B14F-4D97-AF65-F5344CB8AC3E}">
        <p14:creationId xmlns:p14="http://schemas.microsoft.com/office/powerpoint/2010/main" val="23151450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4208" y="381000"/>
            <a:ext cx="63339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E - PREPARATION FOR ARRIVAL</a:t>
            </a:r>
          </a:p>
          <a:p>
            <a:r>
              <a:rPr lang="en-US" dirty="0"/>
              <a:t>The tanker arrival schedule is checked to ensure the type and quantity of product is known. Personnel are</a:t>
            </a:r>
          </a:p>
          <a:p>
            <a:r>
              <a:rPr lang="en-US" dirty="0"/>
              <a:t>required to meet the tanker and go aboard in the harbor. A terminal representative, lab technician, and</a:t>
            </a:r>
          </a:p>
          <a:p>
            <a:r>
              <a:rPr lang="en-US" dirty="0"/>
              <a:t>customs official may also be required. Make sure the berthing facilities are cleared for the tanker to tie up.</a:t>
            </a:r>
          </a:p>
          <a:p>
            <a:r>
              <a:rPr lang="en-US" dirty="0"/>
              <a:t>The cargo loading arms will be checked and maintenance performed. If cargo hoses are to be used, they will</a:t>
            </a:r>
          </a:p>
          <a:p>
            <a:r>
              <a:rPr lang="en-US" dirty="0"/>
              <a:t>QM 5094</a:t>
            </a:r>
          </a:p>
          <a:p>
            <a:r>
              <a:rPr lang="en-US" dirty="0"/>
              <a:t>8-4</a:t>
            </a:r>
          </a:p>
          <a:p>
            <a:r>
              <a:rPr lang="en-US" dirty="0"/>
              <a:t>be pressure tested and the flanges checked. Shore tanks are gaged and sampled and product is transferred</a:t>
            </a:r>
          </a:p>
          <a:p>
            <a:r>
              <a:rPr lang="en-US" dirty="0"/>
              <a:t>to create ullage if required. All pipelines and manifolds are checked and packed with product to the dock.</a:t>
            </a:r>
          </a:p>
          <a:p>
            <a:r>
              <a:rPr lang="en-US" dirty="0"/>
              <a:t>Maintenance is performed on all pumps and all gages are checked. All communications are checked from the</a:t>
            </a:r>
          </a:p>
          <a:p>
            <a:r>
              <a:rPr lang="en-US" dirty="0"/>
              <a:t>dock to the vessel and to the tank farm. Booms and skimmer boats are made ready to be deployed. Portable</a:t>
            </a:r>
          </a:p>
          <a:p>
            <a:r>
              <a:rPr lang="en-US" dirty="0"/>
              <a:t>fire extinguishers are placed at all critical locations.</a:t>
            </a:r>
          </a:p>
        </p:txBody>
      </p:sp>
    </p:spTree>
    <p:extLst>
      <p:ext uri="{BB962C8B-B14F-4D97-AF65-F5344CB8AC3E}">
        <p14:creationId xmlns:p14="http://schemas.microsoft.com/office/powerpoint/2010/main" val="27378736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terminal commander is responsible for all operations starting at the ship’s manifold:</a:t>
            </a:r>
          </a:p>
          <a:p>
            <a:r>
              <a:rPr lang="en-US" dirty="0"/>
              <a:t> Pipeline patrol.</a:t>
            </a:r>
          </a:p>
          <a:p>
            <a:r>
              <a:rPr lang="en-US" dirty="0"/>
              <a:t> Hose watch.</a:t>
            </a:r>
          </a:p>
          <a:p>
            <a:r>
              <a:rPr lang="en-US" dirty="0"/>
              <a:t> Shift changes.</a:t>
            </a:r>
          </a:p>
          <a:p>
            <a:r>
              <a:rPr lang="en-US" dirty="0"/>
              <a:t>The master of the vessel is responsible for all shipboard actions. Paper work includes the tanker activity</a:t>
            </a:r>
          </a:p>
          <a:p>
            <a:r>
              <a:rPr lang="en-US" dirty="0"/>
              <a:t>report and DD Form 250-1 (Tanker/Barge Material Inspection and Receiving Report). The tanker activity</a:t>
            </a:r>
          </a:p>
          <a:p>
            <a:r>
              <a:rPr lang="en-US" dirty="0"/>
              <a:t>report is used as a worksheet to fill in DD Form 250-1. Information concerning the completion of DD Form</a:t>
            </a:r>
          </a:p>
          <a:p>
            <a:r>
              <a:rPr lang="en-US" dirty="0"/>
              <a:t>250-1 can be found in AR 710-2-1.</a:t>
            </a:r>
          </a:p>
        </p:txBody>
      </p:sp>
    </p:spTree>
    <p:extLst>
      <p:ext uri="{BB962C8B-B14F-4D97-AF65-F5344CB8AC3E}">
        <p14:creationId xmlns:p14="http://schemas.microsoft.com/office/powerpoint/2010/main" val="341428722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8691" y="304800"/>
            <a:ext cx="670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PART F - UNLOADING PROCEDURES</a:t>
            </a:r>
          </a:p>
          <a:p>
            <a:r>
              <a:rPr lang="en-US" sz="1200" dirty="0"/>
              <a:t>As the supervisor, you are to ensure that all environmental and safety procedures are observed and that any</a:t>
            </a:r>
          </a:p>
          <a:p>
            <a:r>
              <a:rPr lang="en-US" sz="1200" dirty="0"/>
              <a:t>infractions are immediately corrected. All spills will be cleaned up and reported IAW applicable regulations</a:t>
            </a:r>
          </a:p>
          <a:p>
            <a:r>
              <a:rPr lang="en-US" sz="1200" dirty="0"/>
              <a:t>and procedures.</a:t>
            </a:r>
          </a:p>
          <a:p>
            <a:r>
              <a:rPr lang="en-US" sz="1200" dirty="0"/>
              <a:t> Valve seals. Prior to unloading, the valves aboard the vessel are checked to ensure they have been</a:t>
            </a:r>
          </a:p>
          <a:p>
            <a:r>
              <a:rPr lang="en-US" sz="1200" dirty="0"/>
              <a:t>sealed and the seal numbers have been recorded on DD Form 250-1.</a:t>
            </a:r>
          </a:p>
          <a:p>
            <a:r>
              <a:rPr lang="en-US" sz="1200" dirty="0"/>
              <a:t> Pumping. For JP-4, pumping will commence at a reduced flow rate not to exceed three feet per second</a:t>
            </a:r>
          </a:p>
          <a:p>
            <a:r>
              <a:rPr lang="en-US" sz="1200" dirty="0"/>
              <a:t>until the fill line in the tank is covered with fuel.</a:t>
            </a:r>
          </a:p>
          <a:p>
            <a:r>
              <a:rPr lang="en-US" sz="1200" dirty="0"/>
              <a:t> Delays. Any delays will be recorded in the time section of DD Form 250-1. This may determine who pays</a:t>
            </a:r>
          </a:p>
          <a:p>
            <a:r>
              <a:rPr lang="en-US" sz="1200" dirty="0"/>
              <a:t>demurrage.</a:t>
            </a:r>
          </a:p>
          <a:p>
            <a:r>
              <a:rPr lang="en-US" sz="1200" dirty="0"/>
              <a:t> Stripping. Once the centrifugal pumps lose suction the stripper pumps are brought on line and the tanks</a:t>
            </a:r>
          </a:p>
          <a:p>
            <a:r>
              <a:rPr lang="en-US" sz="1200" dirty="0"/>
              <a:t>are pumped dry.</a:t>
            </a:r>
          </a:p>
          <a:p>
            <a:r>
              <a:rPr lang="en-US" sz="1200" dirty="0"/>
              <a:t> Completion of off loading. When the ships' tanks are empty, they are inspected by terminal personnel and</a:t>
            </a:r>
          </a:p>
          <a:p>
            <a:r>
              <a:rPr lang="en-US" sz="1200" dirty="0"/>
              <a:t>a dry tank certificate is issued. If product is found in a tank and cannot be removed the fact is recorded in</a:t>
            </a:r>
          </a:p>
          <a:p>
            <a:r>
              <a:rPr lang="en-US" sz="1200" dirty="0"/>
              <a:t>the remarks section of the DD Form 250-1.</a:t>
            </a:r>
          </a:p>
          <a:p>
            <a:r>
              <a:rPr lang="en-US" sz="1200" dirty="0"/>
              <a:t> Gaging of shore tanks. After the proper settling time, the shore tanks are gaged and the amount is</a:t>
            </a:r>
          </a:p>
          <a:p>
            <a:r>
              <a:rPr lang="en-US" sz="1200" dirty="0"/>
              <a:t>recorded on the DD Form 250-1. If the amount received is less than that recorded on the DD Form 250-1</a:t>
            </a:r>
          </a:p>
          <a:p>
            <a:r>
              <a:rPr lang="en-US" sz="1200" dirty="0"/>
              <a:t>as loaded, and the shortage is more than one half of one percent it will require an investigation by the</a:t>
            </a:r>
          </a:p>
          <a:p>
            <a:r>
              <a:rPr lang="en-US" sz="1200" dirty="0"/>
              <a:t>applicable DFSC fuel region upon receipt of the DD Form 250-1. For this reason the inventories and</a:t>
            </a:r>
          </a:p>
          <a:p>
            <a:r>
              <a:rPr lang="en-US" sz="1200" dirty="0"/>
              <a:t>submission of the paper work must be done as soon as possible.</a:t>
            </a:r>
          </a:p>
          <a:p>
            <a:r>
              <a:rPr lang="en-US" sz="1200" dirty="0"/>
              <a:t> Departure. After the tanker has departed, the pier is cleaned up and made ready for the next </a:t>
            </a:r>
            <a:r>
              <a:rPr lang="en-US" sz="1200" dirty="0" err="1"/>
              <a:t>operati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635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Bulk Systems. </a:t>
            </a:r>
            <a:r>
              <a:rPr lang="en-US" dirty="0"/>
              <a:t>The piping systems are any pipeline or part thereof used to convey liquid petroleum</a:t>
            </a:r>
          </a:p>
          <a:p>
            <a:r>
              <a:rPr lang="en-US" dirty="0"/>
              <a:t>products, including heating fuel and hydrocarbon missile fuels. These may be classified as tank car and tank</a:t>
            </a:r>
          </a:p>
          <a:p>
            <a:r>
              <a:rPr lang="en-US" dirty="0"/>
              <a:t>truck loading and unloading connections; storage tank valves; pump manifold and valves; cross-country</a:t>
            </a:r>
          </a:p>
          <a:p>
            <a:r>
              <a:rPr lang="en-US" dirty="0"/>
              <a:t>pipelines and their points of tie-in with pumping stations; oil tankers’ connections and manifolds; and other</a:t>
            </a:r>
          </a:p>
          <a:p>
            <a:r>
              <a:rPr lang="en-US" dirty="0"/>
              <a:t>similar dispensing outlets. Storage systems include all exposed fixed storage tanks except aircraft and ships.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0"/>
            <a:ext cx="6629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PART G - LOADING PROCEDURES</a:t>
            </a:r>
          </a:p>
          <a:p>
            <a:r>
              <a:rPr lang="en-US" sz="1400" dirty="0"/>
              <a:t> As soon as the vessel is docked, the terminal commander or his representative should check the cargo to</a:t>
            </a:r>
          </a:p>
          <a:p>
            <a:r>
              <a:rPr lang="en-US" sz="1400" dirty="0"/>
              <a:t>determine which product will be loaded first. This action will be mutually agreed upon.</a:t>
            </a:r>
          </a:p>
          <a:p>
            <a:r>
              <a:rPr lang="en-US" sz="1400" dirty="0"/>
              <a:t> Ballast. The shore ballast tanks should be checked to ensure that enough ullage is available to accept</a:t>
            </a:r>
          </a:p>
          <a:p>
            <a:r>
              <a:rPr lang="en-US" sz="1400" dirty="0"/>
              <a:t>ballast from the tanker.</a:t>
            </a:r>
          </a:p>
          <a:p>
            <a:r>
              <a:rPr lang="en-US" sz="1400" dirty="0"/>
              <a:t> Checking ship’s tanks. The ship’s tanks should be checked to ensure they are clean and free of ballast</a:t>
            </a:r>
          </a:p>
          <a:p>
            <a:r>
              <a:rPr lang="en-US" sz="1400" dirty="0"/>
              <a:t>and suitable for receiving product.</a:t>
            </a:r>
          </a:p>
          <a:p>
            <a:r>
              <a:rPr lang="en-US" sz="1400" dirty="0"/>
              <a:t> Pumping. Follow the same procedures as for unloading.</a:t>
            </a:r>
          </a:p>
          <a:p>
            <a:r>
              <a:rPr lang="en-US" sz="1400" dirty="0"/>
              <a:t> When tanks are 90 percent full, reduce the pumping rate to avoid spills or overflow.</a:t>
            </a:r>
          </a:p>
          <a:p>
            <a:r>
              <a:rPr lang="en-US" sz="1400" dirty="0"/>
              <a:t> Follow up procedures. Allow enough time for tanks to settle before gaging each tank. Calculate the</a:t>
            </a:r>
          </a:p>
          <a:p>
            <a:r>
              <a:rPr lang="en-US" sz="1400" dirty="0"/>
              <a:t>quantity loaded.</a:t>
            </a:r>
          </a:p>
          <a:p>
            <a:r>
              <a:rPr lang="en-US" sz="1400" dirty="0"/>
              <a:t> Obtain an all-levels sample from each compartment and run a type c test according to MIL HDBK 200.</a:t>
            </a:r>
          </a:p>
          <a:p>
            <a:r>
              <a:rPr lang="en-US" sz="1400" dirty="0"/>
              <a:t> Gage shore tanks and compare quantities pumped with quantities received.</a:t>
            </a:r>
          </a:p>
          <a:p>
            <a:r>
              <a:rPr lang="en-US" sz="1400" dirty="0"/>
              <a:t> After the product quality and quantity have been determined, check and seal all hatches, seal valves and</a:t>
            </a:r>
          </a:p>
          <a:p>
            <a:r>
              <a:rPr lang="en-US" sz="1400" dirty="0"/>
              <a:t>crossovers, and record all seal numbers on the DD Form 250-1.</a:t>
            </a:r>
          </a:p>
        </p:txBody>
      </p:sp>
    </p:spTree>
    <p:extLst>
      <p:ext uri="{BB962C8B-B14F-4D97-AF65-F5344CB8AC3E}">
        <p14:creationId xmlns:p14="http://schemas.microsoft.com/office/powerpoint/2010/main" val="25879065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9</a:t>
            </a:r>
          </a:p>
          <a:p>
            <a:r>
              <a:rPr lang="en-US" dirty="0"/>
              <a:t>DIRECT RAIL CAR OPERATIONS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101-519-3314</a:t>
            </a:r>
          </a:p>
        </p:txBody>
      </p:sp>
    </p:spTree>
    <p:extLst>
      <p:ext uri="{BB962C8B-B14F-4D97-AF65-F5344CB8AC3E}">
        <p14:creationId xmlns:p14="http://schemas.microsoft.com/office/powerpoint/2010/main" val="142500714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Most countries in the world have established railway networks as a major means of transportation. Petroleum</a:t>
            </a:r>
          </a:p>
          <a:p>
            <a:r>
              <a:rPr lang="en-US" dirty="0"/>
              <a:t>rail tank cars can provide an effective way to transport large quantities of bulk fuel efficiently. As a petroleum</a:t>
            </a:r>
          </a:p>
          <a:p>
            <a:r>
              <a:rPr lang="en-US" dirty="0"/>
              <a:t>specialist, you are subject to worldwide assignment and may encounter rail tank cars at every duty station. It</a:t>
            </a:r>
          </a:p>
          <a:p>
            <a:r>
              <a:rPr lang="en-US" dirty="0"/>
              <a:t>is essential that you be proficient in all aspects of rail tank car operations.</a:t>
            </a:r>
          </a:p>
        </p:txBody>
      </p:sp>
    </p:spTree>
    <p:extLst>
      <p:ext uri="{BB962C8B-B14F-4D97-AF65-F5344CB8AC3E}">
        <p14:creationId xmlns:p14="http://schemas.microsoft.com/office/powerpoint/2010/main" val="213833157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0141" y="381000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PART A - INSPECTION OF RAIL CARS</a:t>
            </a:r>
          </a:p>
          <a:p>
            <a:r>
              <a:rPr lang="en-US" sz="1400" dirty="0"/>
              <a:t>Cars are inspected for suitability of use, proper documentation, and security seals. Generally, a petroleum rail</a:t>
            </a:r>
          </a:p>
          <a:p>
            <a:r>
              <a:rPr lang="en-US" sz="1400" dirty="0"/>
              <a:t>car has only one compartment; however, some have more than one compartment and can carry </a:t>
            </a:r>
            <a:r>
              <a:rPr lang="en-US" sz="1400" dirty="0" err="1"/>
              <a:t>multiproducts</a:t>
            </a:r>
            <a:r>
              <a:rPr lang="en-US" sz="1400" dirty="0"/>
              <a:t>.</a:t>
            </a:r>
          </a:p>
          <a:p>
            <a:r>
              <a:rPr lang="en-US" sz="1400" dirty="0"/>
              <a:t>Cars are manufactured from different gages of steel depending on usage and may be equipped</a:t>
            </a:r>
          </a:p>
          <a:p>
            <a:r>
              <a:rPr lang="en-US" sz="1400" dirty="0"/>
              <a:t>with heaters to liquefy highly viscous product. Typically each compartment has a bottom outlet. In the U.S. 5-</a:t>
            </a:r>
          </a:p>
          <a:p>
            <a:r>
              <a:rPr lang="en-US" sz="1400" dirty="0"/>
              <a:t>inch outlets are standard; overseas 4-inch outlets are standard. Each compartment has a dome through</a:t>
            </a:r>
          </a:p>
          <a:p>
            <a:r>
              <a:rPr lang="en-US" sz="1400" dirty="0"/>
              <a:t>which the rail car may be loaded, unloaded, inspected, cleaned, and repaired. The dome provides room for</a:t>
            </a:r>
          </a:p>
          <a:p>
            <a:r>
              <a:rPr lang="en-US" sz="1400" dirty="0"/>
              <a:t>expansion of product in the event of temperature rise and may be hinged and bolted or screwed on. The tank</a:t>
            </a:r>
          </a:p>
          <a:p>
            <a:r>
              <a:rPr lang="en-US" sz="1400" dirty="0"/>
              <a:t>car is also equipped with a safety valve. The safety valve used on most tank cars consists of a poppet valve,</a:t>
            </a:r>
          </a:p>
          <a:p>
            <a:r>
              <a:rPr lang="en-US" sz="1400" dirty="0"/>
              <a:t>that is spring-loaded to predetermined pressure. As pressure develops in the dome and increases to a point</a:t>
            </a:r>
          </a:p>
          <a:p>
            <a:r>
              <a:rPr lang="en-US" sz="1400" dirty="0"/>
              <a:t>in excess of the pressure setting of the valve. The valve is forced off the valve seat, thereby permitting excess</a:t>
            </a:r>
          </a:p>
          <a:p>
            <a:r>
              <a:rPr lang="en-US" sz="1400" dirty="0"/>
              <a:t>vapor to escape. When the pressure drops to a level equal to the valve setting, the spring closes the valve</a:t>
            </a:r>
          </a:p>
          <a:p>
            <a:r>
              <a:rPr lang="en-US" sz="1400" dirty="0"/>
              <a:t>automatically.</a:t>
            </a:r>
          </a:p>
        </p:txBody>
      </p:sp>
    </p:spTree>
    <p:extLst>
      <p:ext uri="{BB962C8B-B14F-4D97-AF65-F5344CB8AC3E}">
        <p14:creationId xmlns:p14="http://schemas.microsoft.com/office/powerpoint/2010/main" val="3222773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629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PART B - LOADING AND UNLOADING OF RAIL TANK CARS</a:t>
            </a:r>
          </a:p>
          <a:p>
            <a:r>
              <a:rPr lang="en-US" sz="1400" dirty="0"/>
              <a:t>The minimum distance from a tank car loading operation to a building should be 100 feet. A spur track or</a:t>
            </a:r>
          </a:p>
          <a:p>
            <a:r>
              <a:rPr lang="en-US" sz="1400" dirty="0"/>
              <a:t>bypass should be provided for loading or unloading tank cars. </a:t>
            </a:r>
            <a:r>
              <a:rPr lang="en-US" sz="1400" dirty="0" err="1"/>
              <a:t>Trackage</a:t>
            </a:r>
            <a:r>
              <a:rPr lang="en-US" sz="1400" dirty="0"/>
              <a:t> should be level to maintain equal</a:t>
            </a:r>
          </a:p>
          <a:p>
            <a:r>
              <a:rPr lang="en-US" sz="1400" dirty="0"/>
              <a:t>depth of product throughout the tank car compartments. Level </a:t>
            </a:r>
            <a:r>
              <a:rPr lang="en-US" sz="1400" dirty="0" err="1"/>
              <a:t>trackage</a:t>
            </a:r>
            <a:r>
              <a:rPr lang="en-US" sz="1400" dirty="0"/>
              <a:t> is necessary for accurate gaging of</a:t>
            </a:r>
          </a:p>
          <a:p>
            <a:r>
              <a:rPr lang="en-US" sz="1400" dirty="0"/>
              <a:t>the tank and to prevent air from being trapped at one end of a tank when the tank is closed. The site should</a:t>
            </a:r>
          </a:p>
          <a:p>
            <a:r>
              <a:rPr lang="en-US" sz="1400" dirty="0"/>
              <a:t>provide adequate drainage. Bond and ground the car with a minimum of four cables. Derails should be</a:t>
            </a:r>
          </a:p>
          <a:p>
            <a:r>
              <a:rPr lang="en-US" sz="1400" dirty="0"/>
              <a:t>installed at the head of the siding to prevent other cars from backing into the siding during transfer operations.</a:t>
            </a:r>
          </a:p>
          <a:p>
            <a:r>
              <a:rPr lang="en-US" sz="1400" dirty="0"/>
              <a:t>A metal derail is approximately 18-inches long; the forward or flat portion is about 6-inches long and the rear</a:t>
            </a:r>
          </a:p>
          <a:p>
            <a:r>
              <a:rPr lang="en-US" sz="1400" dirty="0"/>
              <a:t>or wedge shaped portion, is about 12-inches long. It is attached to the top of one rail of the track. The 6-inch</a:t>
            </a:r>
          </a:p>
          <a:p>
            <a:r>
              <a:rPr lang="en-US" sz="1400" dirty="0"/>
              <a:t>portion lays flat on the track and the wedge shaped portion gradually elevates to a height of about 1-foot 1/4-</a:t>
            </a:r>
          </a:p>
          <a:p>
            <a:r>
              <a:rPr lang="en-US" sz="1400" dirty="0"/>
              <a:t>inch to either </a:t>
            </a:r>
            <a:r>
              <a:rPr lang="en-US" sz="1400" dirty="0" smtClean="0"/>
              <a:t>stop </a:t>
            </a:r>
            <a:r>
              <a:rPr lang="en-US" sz="1400" dirty="0"/>
              <a:t>or derail the first car of a train backing into the siding. Some derails designed in a similar</a:t>
            </a:r>
          </a:p>
          <a:p>
            <a:r>
              <a:rPr lang="en-US" sz="1400" dirty="0"/>
              <a:t>manner, are made of wood. Derails may also be installed at other locations to prevent cars from rolling into</a:t>
            </a:r>
          </a:p>
          <a:p>
            <a:r>
              <a:rPr lang="en-US" sz="1400" dirty="0"/>
              <a:t>danger areas if the brakes are released accidentally or fail to hold. Where derails are provided, they must be</a:t>
            </a:r>
          </a:p>
          <a:p>
            <a:r>
              <a:rPr lang="en-US" sz="1400" dirty="0"/>
              <a:t>set and locked or operated so that they furnish the protection intended.</a:t>
            </a:r>
          </a:p>
        </p:txBody>
      </p:sp>
    </p:spTree>
    <p:extLst>
      <p:ext uri="{BB962C8B-B14F-4D97-AF65-F5344CB8AC3E}">
        <p14:creationId xmlns:p14="http://schemas.microsoft.com/office/powerpoint/2010/main" val="5112897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228600"/>
            <a:ext cx="6629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PART C - LOADING/UNLOADING FACILITIES AND EQUIPMENT</a:t>
            </a:r>
          </a:p>
          <a:p>
            <a:r>
              <a:rPr lang="en-US" sz="1400" dirty="0"/>
              <a:t>Where more than one filling point is used, loading racks should be spaced to allow several cars to be loaded</a:t>
            </a:r>
          </a:p>
          <a:p>
            <a:r>
              <a:rPr lang="en-US" sz="1400" dirty="0"/>
              <a:t>at one time. Each filling point should be grounded and should be equipped with bonding cables for bonding</a:t>
            </a:r>
          </a:p>
          <a:p>
            <a:r>
              <a:rPr lang="en-US" sz="1400" dirty="0"/>
              <a:t>the filling point to the tank car shell and to the track. A flexible hose long enough to reach the bottom of the</a:t>
            </a:r>
          </a:p>
          <a:p>
            <a:r>
              <a:rPr lang="en-US" sz="1400" dirty="0"/>
              <a:t>tank should be connected to the outlet of the loading arm. An emergency valve should be located some</a:t>
            </a:r>
          </a:p>
          <a:p>
            <a:r>
              <a:rPr lang="en-US" sz="1400" dirty="0"/>
              <a:t>distance from the rack so that the line can be cut off in case of fire at the loading rack. Loading racks may be</a:t>
            </a:r>
          </a:p>
          <a:p>
            <a:r>
              <a:rPr lang="en-US" sz="1400" dirty="0"/>
              <a:t>supplied with product directly from bulk storage tanks or pipelines by gravity flow or fixed or portable pumping</a:t>
            </a:r>
          </a:p>
          <a:p>
            <a:r>
              <a:rPr lang="en-US" sz="1400" dirty="0"/>
              <a:t>units may be used to transfer product. A distribution manifold consisting of necessary piping and valves,</a:t>
            </a:r>
          </a:p>
          <a:p>
            <a:r>
              <a:rPr lang="en-US" sz="1400" dirty="0"/>
              <a:t>extends along the loading rack and provides outlets for loading and unloading several cars at one time.</a:t>
            </a:r>
          </a:p>
          <a:p>
            <a:r>
              <a:rPr lang="en-US" sz="1400" dirty="0"/>
              <a:t>Flexible hose lengths should be provided to permit loading cars through the domes. Manifolds must be</a:t>
            </a:r>
          </a:p>
          <a:p>
            <a:r>
              <a:rPr lang="en-US" sz="1400" dirty="0"/>
              <a:t>grounded and equipped with cable for bonding the manifold to the track and to the tank car. A standard car</a:t>
            </a:r>
          </a:p>
          <a:p>
            <a:r>
              <a:rPr lang="en-US" sz="1400" dirty="0"/>
              <a:t>mover should be provided for spotting tank cars. Electrical equipment operating in the area such as lights,</a:t>
            </a:r>
          </a:p>
          <a:p>
            <a:r>
              <a:rPr lang="en-US" sz="1400" dirty="0"/>
              <a:t>switches, and motors, must be of explosion proof construction and must be in good working condition. A</a:t>
            </a:r>
          </a:p>
          <a:p>
            <a:r>
              <a:rPr lang="en-US" sz="1400" dirty="0"/>
              <a:t>wooden cone-shaped plug, suitable for plugging the bottom outlet of the tank car, should be available in case</a:t>
            </a:r>
          </a:p>
          <a:p>
            <a:r>
              <a:rPr lang="en-US" sz="1400" dirty="0"/>
              <a:t>of emergency. The pump assembly must be positioned a minimum of 50 feet away from rail car.</a:t>
            </a:r>
          </a:p>
        </p:txBody>
      </p:sp>
    </p:spTree>
    <p:extLst>
      <p:ext uri="{BB962C8B-B14F-4D97-AF65-F5344CB8AC3E}">
        <p14:creationId xmlns:p14="http://schemas.microsoft.com/office/powerpoint/2010/main" val="372320706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PRECAUTIONARY AND SAFETY MEASURES</a:t>
            </a:r>
          </a:p>
          <a:p>
            <a:r>
              <a:rPr lang="en-US" dirty="0"/>
              <a:t>Place signs prohibiting smoking conspicuously about the area. Do not allow welding, matches, lighters, open</a:t>
            </a:r>
          </a:p>
          <a:p>
            <a:r>
              <a:rPr lang="en-US" dirty="0"/>
              <a:t>flames of any kind, or lights, other than approved explosion proof flashlights or lanterns, within 100 feet of the</a:t>
            </a:r>
          </a:p>
          <a:p>
            <a:r>
              <a:rPr lang="en-US" dirty="0"/>
              <a:t>transfer operation. Coal burning locomotives operating near the transfer area should be equipped with</a:t>
            </a:r>
          </a:p>
          <a:p>
            <a:r>
              <a:rPr lang="en-US" dirty="0"/>
              <a:t>smokestacks and fire box screens. All loading and unloading equipment must be grounded and bonded.</a:t>
            </a:r>
          </a:p>
          <a:p>
            <a:r>
              <a:rPr lang="en-US" dirty="0"/>
              <a:t>Position one CO2 or foam fire extinguisher on the ground, the other on the loading rack.</a:t>
            </a:r>
          </a:p>
        </p:txBody>
      </p:sp>
    </p:spTree>
    <p:extLst>
      <p:ext uri="{BB962C8B-B14F-4D97-AF65-F5344CB8AC3E}">
        <p14:creationId xmlns:p14="http://schemas.microsoft.com/office/powerpoint/2010/main" val="23151450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8424"/>
            <a:ext cx="6705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PART E - PROCEDURES FOR LOADING TANK CARS</a:t>
            </a:r>
          </a:p>
          <a:p>
            <a:r>
              <a:rPr lang="en-US" sz="1200" b="1" dirty="0"/>
              <a:t>Preparation for Loading.</a:t>
            </a:r>
          </a:p>
          <a:p>
            <a:r>
              <a:rPr lang="en-US" sz="1200" b="1" dirty="0"/>
              <a:t>Sampling and Gaging Product to be Transferred</a:t>
            </a:r>
            <a:r>
              <a:rPr lang="en-US" sz="1200" dirty="0"/>
              <a:t>. Take a sample of product that is to be transferred to the</a:t>
            </a:r>
          </a:p>
          <a:p>
            <a:r>
              <a:rPr lang="en-US" sz="1200" dirty="0"/>
              <a:t>tank car and inspect visually to make sure that product has no unusual appearance. If the identity or quality of</a:t>
            </a:r>
          </a:p>
          <a:p>
            <a:r>
              <a:rPr lang="en-US" sz="1200" dirty="0"/>
              <a:t>product is questionable, have the test performed to make sure that product meets specifications before</a:t>
            </a:r>
          </a:p>
          <a:p>
            <a:r>
              <a:rPr lang="en-US" sz="1200" dirty="0"/>
              <a:t>starting the transfer operation. Gage the contents of supply tank and record data. Obtain a water cut from the</a:t>
            </a:r>
          </a:p>
          <a:p>
            <a:r>
              <a:rPr lang="en-US" sz="1200" dirty="0"/>
              <a:t>supply tank measuring with water indicating paste. If the water layer in the tank approaches the level of the</a:t>
            </a:r>
          </a:p>
          <a:p>
            <a:r>
              <a:rPr lang="en-US" sz="1200" dirty="0"/>
              <a:t>tank outlet, drain water before transferring product. Inspect pumps, hose, loading racks, pipelines, and</a:t>
            </a:r>
          </a:p>
          <a:p>
            <a:r>
              <a:rPr lang="en-US" sz="1200" dirty="0"/>
              <a:t>manifolds to see that they are clean, free of any contaminating product, and in good operating condition.</a:t>
            </a:r>
          </a:p>
          <a:p>
            <a:r>
              <a:rPr lang="en-US" sz="1200" b="1" dirty="0"/>
              <a:t>Equipment preparation</a:t>
            </a:r>
            <a:r>
              <a:rPr lang="en-US" sz="1200" dirty="0"/>
              <a:t>. When possible, use equipment exclusively for handling one product. If it is</a:t>
            </a:r>
          </a:p>
          <a:p>
            <a:r>
              <a:rPr lang="en-US" sz="1200" dirty="0"/>
              <a:t>necessary to use the same equipment for handling several products, drain the equipment thoroughly of</a:t>
            </a:r>
          </a:p>
          <a:p>
            <a:r>
              <a:rPr lang="en-US" sz="1200" dirty="0"/>
              <a:t>preceding product before introducing the new product into the line. See that track rails are properly bonded</a:t>
            </a:r>
          </a:p>
          <a:p>
            <a:r>
              <a:rPr lang="en-US" sz="1200" dirty="0"/>
              <a:t>and grounded. Inspect </a:t>
            </a:r>
            <a:r>
              <a:rPr lang="en-US" sz="1200" dirty="0" smtClean="0"/>
              <a:t>cable </a:t>
            </a:r>
            <a:r>
              <a:rPr lang="en-US" sz="1200" dirty="0"/>
              <a:t>connections to make sure that they are secure and make bare metal-to-metal</a:t>
            </a:r>
          </a:p>
          <a:p>
            <a:r>
              <a:rPr lang="en-US" sz="1200" dirty="0"/>
              <a:t>contact. Position car so that there will be no unnecessary strain on hose connections. If the loading rack is to</a:t>
            </a:r>
          </a:p>
          <a:p>
            <a:r>
              <a:rPr lang="en-US" sz="1200" dirty="0"/>
              <a:t>be used, position the car so that dome is opposite the filling point. Set brakes and block wheels of the tank</a:t>
            </a:r>
          </a:p>
          <a:p>
            <a:r>
              <a:rPr lang="en-US" sz="1200" dirty="0"/>
              <a:t>car to prevent movement and to ensure safety of connections during loading operations. Set and lock derails,</a:t>
            </a:r>
          </a:p>
          <a:p>
            <a:r>
              <a:rPr lang="en-US" sz="1200" dirty="0"/>
              <a:t>if provided. Place warning signs and fire extinguishers as required. Attach a ground wire to the shell of the</a:t>
            </a:r>
          </a:p>
          <a:p>
            <a:r>
              <a:rPr lang="en-US" sz="1200" dirty="0"/>
              <a:t>tank car and to the stake and saturate the ground around the stake with water to make sure that grounding is</a:t>
            </a:r>
          </a:p>
          <a:p>
            <a:r>
              <a:rPr lang="en-US" sz="1200" dirty="0"/>
              <a:t>effective. If a loading rack or tank car manifold is to be used, bond it to the tank car shell and to the loading</a:t>
            </a:r>
          </a:p>
          <a:p>
            <a:r>
              <a:rPr lang="en-US" sz="1200" dirty="0"/>
              <a:t>rack.</a:t>
            </a:r>
          </a:p>
        </p:txBody>
      </p:sp>
    </p:spTree>
    <p:extLst>
      <p:ext uri="{BB962C8B-B14F-4D97-AF65-F5344CB8AC3E}">
        <p14:creationId xmlns:p14="http://schemas.microsoft.com/office/powerpoint/2010/main" val="273787369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106" y="36488"/>
            <a:ext cx="6172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Tank preparation</a:t>
            </a:r>
            <a:r>
              <a:rPr lang="en-US" dirty="0"/>
              <a:t>. Remove the dome cover and determine whether the tank car is suitable for receiving</a:t>
            </a:r>
          </a:p>
          <a:p>
            <a:r>
              <a:rPr lang="en-US" dirty="0"/>
              <a:t>product. Make sure that the product last carried by the tank is the same as the product that is to be</a:t>
            </a:r>
          </a:p>
          <a:p>
            <a:r>
              <a:rPr lang="en-US" dirty="0"/>
              <a:t>transferred to the tank. If the product differs the tank must be cleaned before it is released for filling. Inspect</a:t>
            </a:r>
          </a:p>
          <a:p>
            <a:r>
              <a:rPr lang="en-US" dirty="0"/>
              <a:t>the interior of tank for cleanliness; if there is residue on the bottom of the tank, the tank must be rejected and</a:t>
            </a:r>
          </a:p>
          <a:p>
            <a:r>
              <a:rPr lang="en-US" dirty="0"/>
              <a:t>cleaned before it can be filled. Look for any foreign objects, such as tools, bolts, or old tank car seals that may</a:t>
            </a:r>
          </a:p>
          <a:p>
            <a:r>
              <a:rPr lang="en-US" dirty="0"/>
              <a:t>have fallen into the tank. Objects should be removed by authorized persons. Although some objects do not</a:t>
            </a:r>
          </a:p>
          <a:p>
            <a:r>
              <a:rPr lang="en-US" dirty="0"/>
              <a:t>contaminate the product, they may damage valves. Inspect the interior and exterior of tank to make sure that</a:t>
            </a:r>
          </a:p>
          <a:p>
            <a:r>
              <a:rPr lang="en-US" dirty="0"/>
              <a:t>there are no holes, cracks, or loose plates. Be sure that there are no leaks in loose the plates. Be sure that</a:t>
            </a:r>
          </a:p>
          <a:p>
            <a:r>
              <a:rPr lang="en-US" dirty="0"/>
              <a:t>there are no leaks in the tank. See that the tank is properly mounted to under frame and that the tank is safe</a:t>
            </a:r>
          </a:p>
          <a:p>
            <a:r>
              <a:rPr lang="en-US" dirty="0"/>
              <a:t>and road worthy. Inspect the dome, dome cover, and safety valve to see that they are operable and in good</a:t>
            </a:r>
          </a:p>
          <a:p>
            <a:r>
              <a:rPr lang="en-US" dirty="0"/>
              <a:t>condition. Make sure that the vent holes in the dome cover are open and free of dirt. See that outlet chamber</a:t>
            </a:r>
          </a:p>
          <a:p>
            <a:r>
              <a:rPr lang="en-US" dirty="0"/>
              <a:t>has not been damaged.</a:t>
            </a:r>
          </a:p>
        </p:txBody>
      </p:sp>
    </p:spTree>
    <p:extLst>
      <p:ext uri="{BB962C8B-B14F-4D97-AF65-F5344CB8AC3E}">
        <p14:creationId xmlns:p14="http://schemas.microsoft.com/office/powerpoint/2010/main" val="341428722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106" y="228600"/>
            <a:ext cx="6705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Tank valve inspection</a:t>
            </a:r>
            <a:r>
              <a:rPr lang="en-US" sz="1400" dirty="0"/>
              <a:t>. Make sure that the outlet valve closes and seals properly. Place a suitable container</a:t>
            </a:r>
          </a:p>
          <a:p>
            <a:r>
              <a:rPr lang="en-US" sz="1400" dirty="0"/>
              <a:t>underneath the bottom outlet chamber to catch drainage and open and close the outlet valve several times by</a:t>
            </a:r>
          </a:p>
          <a:p>
            <a:r>
              <a:rPr lang="en-US" sz="1400" dirty="0"/>
              <a:t>operating the valve rod handle or hand wheel located inside dome. If valve does not close properly, the valve</a:t>
            </a:r>
          </a:p>
          <a:p>
            <a:r>
              <a:rPr lang="en-US" sz="1400" dirty="0"/>
              <a:t>gasket should be replaced or the valve repaired. In an emergency, a tank car may be loaded without repairing</a:t>
            </a:r>
          </a:p>
          <a:p>
            <a:r>
              <a:rPr lang="en-US" sz="1400" dirty="0"/>
              <a:t>the outlet valve; however, this condition must be reported so that persons receiving the tank will unload</a:t>
            </a:r>
          </a:p>
          <a:p>
            <a:r>
              <a:rPr lang="en-US" sz="1400" dirty="0"/>
              <a:t>through the dome. In this case the car should be scheduled for repair as soon as possible. When the outlet</a:t>
            </a:r>
          </a:p>
          <a:p>
            <a:r>
              <a:rPr lang="en-US" sz="1400" dirty="0"/>
              <a:t>valve is operating properly, close the valve. The drainage tub should remain underneath the outlet until the</a:t>
            </a:r>
          </a:p>
          <a:p>
            <a:r>
              <a:rPr lang="en-US" sz="1400" dirty="0"/>
              <a:t>transfer operation is completed. When considered necessary, tank cars may be flushed with a small amount</a:t>
            </a:r>
          </a:p>
          <a:p>
            <a:r>
              <a:rPr lang="en-US" sz="1400" dirty="0"/>
              <a:t>of the product to be loaded to remove the last traces of previous product, as well as rust and scale, from the</a:t>
            </a:r>
          </a:p>
          <a:p>
            <a:r>
              <a:rPr lang="en-US" sz="1400" dirty="0"/>
              <a:t>outlet sump of the tank car. Before removing the bottom outlet cap make sure that the outlet valve is properly</a:t>
            </a:r>
          </a:p>
          <a:p>
            <a:r>
              <a:rPr lang="en-US" sz="1400" dirty="0"/>
              <a:t>closed. With a tank car wrench, remove the bottom outlet cap. Allow any product trapped in outlet chamber</a:t>
            </a:r>
          </a:p>
          <a:p>
            <a:r>
              <a:rPr lang="en-US" sz="1400" dirty="0"/>
              <a:t>to drain into the drainage tub. If there is any residual product in the tank, open the outlet valve and allow the</a:t>
            </a:r>
          </a:p>
          <a:p>
            <a:r>
              <a:rPr lang="en-US" sz="1400" dirty="0"/>
              <a:t>product to drain into the tub. Close the outlet valve, but do not replace the outlet cap until the car is completely</a:t>
            </a:r>
          </a:p>
          <a:p>
            <a:r>
              <a:rPr lang="en-US" sz="1400" dirty="0"/>
              <a:t>loaded. Dispose of any product collected in the drainage tub, and place tub in position to catch leakage.</a:t>
            </a:r>
          </a:p>
        </p:txBody>
      </p:sp>
    </p:spTree>
    <p:extLst>
      <p:ext uri="{BB962C8B-B14F-4D97-AF65-F5344CB8AC3E}">
        <p14:creationId xmlns:p14="http://schemas.microsoft.com/office/powerpoint/2010/main" val="250635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0"/>
            <a:ext cx="624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Bulk petroleum products and hydrocarbon missile fuels are classified by groups. This method assigns a</a:t>
            </a:r>
          </a:p>
          <a:p>
            <a:r>
              <a:rPr lang="en-US" dirty="0"/>
              <a:t>yellow band (or group of yellow bands) to each of eight groups or similar type products in a distinctive and</a:t>
            </a:r>
          </a:p>
          <a:p>
            <a:r>
              <a:rPr lang="en-US" dirty="0"/>
              <a:t>conspicuous manner as a visual aid and shipment to the written identification. The groups and number of</a:t>
            </a:r>
          </a:p>
          <a:p>
            <a:r>
              <a:rPr lang="en-US" dirty="0"/>
              <a:t>bands are:</a:t>
            </a:r>
          </a:p>
          <a:p>
            <a:r>
              <a:rPr lang="en-US" dirty="0"/>
              <a:t> Aviation gasoline One narrow band</a:t>
            </a:r>
          </a:p>
          <a:p>
            <a:r>
              <a:rPr lang="en-US" dirty="0"/>
              <a:t> Automotive gasoline Two narrow bands</a:t>
            </a:r>
          </a:p>
          <a:p>
            <a:r>
              <a:rPr lang="en-US" dirty="0"/>
              <a:t> Jet fuels Three narrow bands</a:t>
            </a:r>
          </a:p>
          <a:p>
            <a:r>
              <a:rPr lang="en-US" dirty="0"/>
              <a:t> Distillates Four narrow bands</a:t>
            </a:r>
          </a:p>
          <a:p>
            <a:r>
              <a:rPr lang="en-US" dirty="0"/>
              <a:t> Heavy fuel (black oils) Five narrow bands</a:t>
            </a:r>
          </a:p>
          <a:p>
            <a:r>
              <a:rPr lang="en-US" dirty="0"/>
              <a:t> Lubricating oils Sign (refer to FM 10-67-1 Concepts and Equipment of Petroleum</a:t>
            </a:r>
          </a:p>
          <a:p>
            <a:r>
              <a:rPr lang="en-US" dirty="0"/>
              <a:t>Operations)</a:t>
            </a:r>
          </a:p>
          <a:p>
            <a:r>
              <a:rPr lang="en-US" dirty="0"/>
              <a:t> Thermally stable jet fuels Wide band-narrow band-wide</a:t>
            </a:r>
          </a:p>
          <a:p>
            <a:r>
              <a:rPr lang="en-US" dirty="0"/>
              <a:t> Missile fuels One wide/one narrow band</a:t>
            </a:r>
          </a:p>
          <a:p>
            <a:r>
              <a:rPr lang="en-US" dirty="0"/>
              <a:t>The title shall identify the contents by complete nomenclature, type/grade or product, and military symbol (if</a:t>
            </a:r>
          </a:p>
          <a:p>
            <a:r>
              <a:rPr lang="en-US" dirty="0"/>
              <a:t>established).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106" y="381000"/>
            <a:ext cx="6705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Loading Product</a:t>
            </a:r>
            <a:r>
              <a:rPr lang="en-US" sz="1400" dirty="0"/>
              <a:t>. Tank cars should be loaded through the bottom outlet (Figure 9-1) whenever possible</a:t>
            </a:r>
          </a:p>
          <a:p>
            <a:r>
              <a:rPr lang="en-US" sz="1400" dirty="0"/>
              <a:t>to prevent vapor loss, reduce the generation of static electricity, and protect the fuel against contamination</a:t>
            </a:r>
          </a:p>
          <a:p>
            <a:r>
              <a:rPr lang="en-US" sz="1400" dirty="0"/>
              <a:t>from outside sources. To bottom load a tank car proceed as follows. Locate and ground a pumping assembly</a:t>
            </a:r>
          </a:p>
          <a:p>
            <a:r>
              <a:rPr lang="en-US" sz="1400" dirty="0"/>
              <a:t>at least 50 feet away from the tank car. Make sure that the supply container is properly grounded and vented.</a:t>
            </a:r>
          </a:p>
          <a:p>
            <a:r>
              <a:rPr lang="en-US" sz="1400" dirty="0"/>
              <a:t>Connect the hose lines and take care to prevent hose connections from lying on the ground or from becoming</a:t>
            </a:r>
          </a:p>
          <a:p>
            <a:r>
              <a:rPr lang="en-US" sz="1400" dirty="0"/>
              <a:t>otherwise contaminated. Station a man on the windward side of the dome to signal when the full mark is</a:t>
            </a:r>
          </a:p>
          <a:p>
            <a:r>
              <a:rPr lang="en-US" sz="1400" dirty="0"/>
              <a:t>reached. Before starting the pump, open the appropriate valves to avoid pumping against a closed system.</a:t>
            </a:r>
          </a:p>
          <a:p>
            <a:r>
              <a:rPr lang="en-US" sz="1400" dirty="0"/>
              <a:t>Start the pump and observe safety </a:t>
            </a:r>
            <a:r>
              <a:rPr lang="en-US" sz="1400" dirty="0" smtClean="0"/>
              <a:t>precautions</a:t>
            </a:r>
            <a:r>
              <a:rPr lang="en-US" sz="1400" dirty="0"/>
              <a:t>. When the transfer operation is halted for any reason,</a:t>
            </a:r>
          </a:p>
          <a:p>
            <a:r>
              <a:rPr lang="en-US" sz="1400" dirty="0"/>
              <a:t>disconnect the pump discharge hose. When the level of product in the tank car is near the full mark of the</a:t>
            </a:r>
          </a:p>
          <a:p>
            <a:r>
              <a:rPr lang="en-US" sz="1400" dirty="0"/>
              <a:t>bench mark, signal the pump operator to reduce the pump speed and be alert to stop the pump. When using</a:t>
            </a:r>
          </a:p>
          <a:p>
            <a:r>
              <a:rPr lang="en-US" sz="1400" dirty="0"/>
              <a:t>a loading rack or other system that provides a control valve, reduce the flow of product into the tank by</a:t>
            </a:r>
          </a:p>
          <a:p>
            <a:r>
              <a:rPr lang="en-US" sz="1400" dirty="0"/>
              <a:t>partially closing the valve. If the tank does not have a full mark, load the tank until the product reaches the top</a:t>
            </a:r>
          </a:p>
          <a:p>
            <a:r>
              <a:rPr lang="en-US" sz="1400" dirty="0"/>
              <a:t>of the shell. When the product reaches the full mark or top of shell shut down the pump, close all valves, and</a:t>
            </a:r>
          </a:p>
          <a:p>
            <a:r>
              <a:rPr lang="en-US" sz="1400" dirty="0"/>
              <a:t>disconnect the pump discharge hose.</a:t>
            </a:r>
          </a:p>
        </p:txBody>
      </p:sp>
    </p:spTree>
    <p:extLst>
      <p:ext uri="{BB962C8B-B14F-4D97-AF65-F5344CB8AC3E}">
        <p14:creationId xmlns:p14="http://schemas.microsoft.com/office/powerpoint/2010/main" val="258790650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971675"/>
            <a:ext cx="48863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00714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8071" y="228600"/>
            <a:ext cx="662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Top Loading. </a:t>
            </a:r>
            <a:r>
              <a:rPr lang="en-US" dirty="0"/>
              <a:t>Top loading is done only in emergency situations when bottom loading is not possible and is</a:t>
            </a:r>
          </a:p>
          <a:p>
            <a:r>
              <a:rPr lang="en-US" dirty="0"/>
              <a:t>accomplished by inserting the end of the loading hose or drop tube through the dome of the tank until it almost</a:t>
            </a:r>
          </a:p>
          <a:p>
            <a:r>
              <a:rPr lang="en-US" dirty="0"/>
              <a:t>touches the bottom of the tank (Figure 9-2). If the hose or drop tube does not extend far enough into the tank,</a:t>
            </a:r>
          </a:p>
          <a:p>
            <a:r>
              <a:rPr lang="en-US" dirty="0"/>
              <a:t>the product splashes, causes undue loss of product through vaporization, and creates a potential fire hazard.</a:t>
            </a:r>
          </a:p>
          <a:p>
            <a:r>
              <a:rPr lang="en-US" dirty="0"/>
              <a:t>Make sure that there is no unnecessary strain on the hose, which could cause the hose to move or come out</a:t>
            </a:r>
          </a:p>
          <a:p>
            <a:r>
              <a:rPr lang="en-US" dirty="0"/>
              <a:t>of the tank during the transfer. Before starting the pump, open the appropriate valves to avoid pumping</a:t>
            </a:r>
          </a:p>
          <a:p>
            <a:r>
              <a:rPr lang="en-US" dirty="0"/>
              <a:t>against a closed system. When all connections are secure and the necessary valves are open, start the</a:t>
            </a:r>
          </a:p>
          <a:p>
            <a:r>
              <a:rPr lang="en-US" dirty="0"/>
              <a:t>pump. When product starts to flow into the tank, observe the bottom outlet to see if there is any leakage. If</a:t>
            </a:r>
          </a:p>
          <a:p>
            <a:r>
              <a:rPr lang="en-US" dirty="0"/>
              <a:t>leakage is apparent, stop the pump and attempt to seat the bottom outlet valve by turning the valve rod handle</a:t>
            </a:r>
          </a:p>
          <a:p>
            <a:r>
              <a:rPr lang="en-US" dirty="0"/>
              <a:t>in a clockwise direction. If the leak cannot be stopped, discontinue loading operations, recover product from</a:t>
            </a:r>
          </a:p>
          <a:p>
            <a:r>
              <a:rPr lang="en-US" dirty="0"/>
              <a:t>the tank, and clear the area of spilled product. Follow safety precautions as given for bottom loading above.</a:t>
            </a:r>
          </a:p>
        </p:txBody>
      </p:sp>
    </p:spTree>
    <p:extLst>
      <p:ext uri="{BB962C8B-B14F-4D97-AF65-F5344CB8AC3E}">
        <p14:creationId xmlns:p14="http://schemas.microsoft.com/office/powerpoint/2010/main" val="21383315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679691"/>
            <a:ext cx="5948362" cy="429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73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219200"/>
            <a:ext cx="655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Follow-Up Procedures. </a:t>
            </a:r>
            <a:r>
              <a:rPr lang="en-US" sz="1200" dirty="0"/>
              <a:t>After loading the car follow-up procedures are performed. Allow product to</a:t>
            </a:r>
          </a:p>
          <a:p>
            <a:r>
              <a:rPr lang="en-US" sz="1200" dirty="0"/>
              <a:t>stand for 15 minutes so that suspended water or sediment can settle. Gage and sample contents of tank.</a:t>
            </a:r>
          </a:p>
          <a:p>
            <a:r>
              <a:rPr lang="en-US" sz="1200" dirty="0"/>
              <a:t>Take the temperature of product, correct volume to 60 degrees F, and record data. Retain sample for</a:t>
            </a:r>
          </a:p>
          <a:p>
            <a:r>
              <a:rPr lang="en-US" sz="1200" dirty="0"/>
              <a:t>reference until car has been delivered. If tank contains any water or sediment, drain it from the tank, and</a:t>
            </a:r>
          </a:p>
          <a:p>
            <a:r>
              <a:rPr lang="en-US" sz="1200" dirty="0"/>
              <a:t>again load product until the tank is full. After daily closing gages are taken, compare total storage tank issue</a:t>
            </a:r>
          </a:p>
          <a:p>
            <a:r>
              <a:rPr lang="en-US" sz="1200" dirty="0"/>
              <a:t>with total quantities loaded on tank cars. Report excessive loss to the proper authority. When a tank car is full</a:t>
            </a:r>
          </a:p>
          <a:p>
            <a:r>
              <a:rPr lang="en-US" sz="1200" dirty="0"/>
              <a:t>of product, replace bottom outlet, cap, and close and lock the dome cover. Place an identification seal on the</a:t>
            </a:r>
          </a:p>
          <a:p>
            <a:r>
              <a:rPr lang="en-US" sz="1200" dirty="0"/>
              <a:t>dome cover; it must be an approved seal, one which cannot be removed without being destroyed. The</a:t>
            </a:r>
          </a:p>
          <a:p>
            <a:r>
              <a:rPr lang="en-US" sz="1200" dirty="0"/>
              <a:t>receiver is assured that the car has not been tampered with if the seal is in place. Record the seal marking on</a:t>
            </a:r>
          </a:p>
          <a:p>
            <a:r>
              <a:rPr lang="en-US" sz="1200" dirty="0"/>
              <a:t>all shipping papers. Remove the drainage tub from under the bottom outlet and discard any product that is in</a:t>
            </a:r>
          </a:p>
          <a:p>
            <a:r>
              <a:rPr lang="en-US" sz="1200" dirty="0"/>
              <a:t>the tub. If the car has DANGEROUS-EMPTY placards, remove them and replace them with FLAMMABLE</a:t>
            </a:r>
          </a:p>
          <a:p>
            <a:r>
              <a:rPr lang="en-US" sz="1200" dirty="0"/>
              <a:t>placards. Some placards bear the two signs; they only need to be reversed. Disconnect grounding wire from</a:t>
            </a:r>
          </a:p>
          <a:p>
            <a:r>
              <a:rPr lang="en-US" sz="1200" dirty="0"/>
              <a:t>tank car; remove derails, if provided; and remove TANK CAR CONNECTED signs. Release brakes and</a:t>
            </a:r>
          </a:p>
          <a:p>
            <a:r>
              <a:rPr lang="en-US" sz="1200" dirty="0"/>
              <a:t>remove car from transfer area.</a:t>
            </a:r>
          </a:p>
        </p:txBody>
      </p:sp>
    </p:spTree>
    <p:extLst>
      <p:ext uri="{BB962C8B-B14F-4D97-AF65-F5344CB8AC3E}">
        <p14:creationId xmlns:p14="http://schemas.microsoft.com/office/powerpoint/2010/main" val="5112897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685800"/>
            <a:ext cx="64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F - PROCEDURES FOR UNLOADING TANK CARS</a:t>
            </a:r>
          </a:p>
          <a:p>
            <a:r>
              <a:rPr lang="en-US" b="1" dirty="0"/>
              <a:t>Equipment Preparation</a:t>
            </a:r>
            <a:r>
              <a:rPr lang="en-US" dirty="0"/>
              <a:t>. Inspect the unloading equipment such as pumps, hose, loading racks, pipelines,</a:t>
            </a:r>
          </a:p>
          <a:p>
            <a:r>
              <a:rPr lang="en-US" dirty="0"/>
              <a:t>and manifolds to see that they are clean, free of any contaminating product, and in good operating condition.</a:t>
            </a:r>
          </a:p>
          <a:p>
            <a:r>
              <a:rPr lang="en-US" dirty="0"/>
              <a:t>When possible, use equipment exclusively for handling one product. If it is necessary to use the same</a:t>
            </a:r>
          </a:p>
          <a:p>
            <a:r>
              <a:rPr lang="en-US" dirty="0"/>
              <a:t>equipment for handling several products, drain the equipment thoroughly of preceding product before</a:t>
            </a:r>
          </a:p>
          <a:p>
            <a:r>
              <a:rPr lang="en-US" dirty="0"/>
              <a:t>introducing the new product into the line. If product in the tank car is to be transferred to cans, drums, tank</a:t>
            </a:r>
          </a:p>
          <a:p>
            <a:r>
              <a:rPr lang="en-US" dirty="0"/>
              <a:t>trucks, or semitrailers inspect the containers or vehicle and make sure that they are clean and in good</a:t>
            </a:r>
          </a:p>
          <a:p>
            <a:r>
              <a:rPr lang="en-US" dirty="0"/>
              <a:t>condition. If the product in the tank car is to be transferred to storage tanks, make sure that the tanks are</a:t>
            </a:r>
          </a:p>
          <a:p>
            <a:r>
              <a:rPr lang="en-US" dirty="0"/>
              <a:t>clean and suitable for receiving the assigned product. If the tanks are not clean, they must be freed of vapors</a:t>
            </a:r>
          </a:p>
          <a:p>
            <a:r>
              <a:rPr lang="en-US" dirty="0"/>
              <a:t>and cleaned before receiving product.</a:t>
            </a:r>
          </a:p>
        </p:txBody>
      </p:sp>
    </p:spTree>
    <p:extLst>
      <p:ext uri="{BB962C8B-B14F-4D97-AF65-F5344CB8AC3E}">
        <p14:creationId xmlns:p14="http://schemas.microsoft.com/office/powerpoint/2010/main" val="372320706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2359"/>
            <a:ext cx="6553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Sampling and Gaging Receiving Tank</a:t>
            </a:r>
            <a:r>
              <a:rPr lang="en-US" sz="1200" dirty="0"/>
              <a:t>. When a receiving tank already contains product, gage and sample</a:t>
            </a:r>
          </a:p>
          <a:p>
            <a:r>
              <a:rPr lang="en-US" sz="1200" dirty="0"/>
              <a:t>the contents of tank. Take the temperature of the product, correct volume to 60 degrees Fahrenheit, and</a:t>
            </a:r>
          </a:p>
          <a:p>
            <a:r>
              <a:rPr lang="en-US" sz="1200" dirty="0"/>
              <a:t>record data. Make sure that there is enough space (outage) in tank to receive product. Inspect the sample</a:t>
            </a:r>
          </a:p>
          <a:p>
            <a:r>
              <a:rPr lang="en-US" sz="1200" dirty="0"/>
              <a:t>visually to make sure the product in the receiving tank is the same as product in the tank car. If there is any</a:t>
            </a:r>
          </a:p>
          <a:p>
            <a:r>
              <a:rPr lang="en-US" sz="1200" dirty="0"/>
              <a:t>doubt as to the identity or quality of the product, have the test performed to verify correct grade and quality</a:t>
            </a:r>
          </a:p>
          <a:p>
            <a:r>
              <a:rPr lang="en-US" sz="1200" dirty="0"/>
              <a:t>QM 5094</a:t>
            </a:r>
          </a:p>
          <a:p>
            <a:r>
              <a:rPr lang="en-US" sz="1200" dirty="0"/>
              <a:t>9-6</a:t>
            </a:r>
          </a:p>
          <a:p>
            <a:r>
              <a:rPr lang="en-US" sz="1200" dirty="0"/>
              <a:t>before mixing new product with it. Drain water from the tank before starting transfer. Gage tank again and</a:t>
            </a:r>
          </a:p>
          <a:p>
            <a:r>
              <a:rPr lang="en-US" sz="1200" dirty="0"/>
              <a:t>record the data. Make sure that the receiving container and tank car are properly grounded and vented.</a:t>
            </a:r>
          </a:p>
          <a:p>
            <a:r>
              <a:rPr lang="en-US" sz="1200" b="1" dirty="0"/>
              <a:t>Tank Car Inspection</a:t>
            </a:r>
            <a:r>
              <a:rPr lang="en-US" sz="1200" dirty="0"/>
              <a:t>. Compare car number and seal number with numbers on shipping papers to see that</a:t>
            </a:r>
          </a:p>
          <a:p>
            <a:r>
              <a:rPr lang="en-US" sz="1200" dirty="0"/>
              <a:t>the car to be unloaded is at the right destination. Examine the seals and locks carefully for evidence of</a:t>
            </a:r>
          </a:p>
          <a:p>
            <a:r>
              <a:rPr lang="en-US" sz="1200" dirty="0"/>
              <a:t>tampering. If cars arrive with broken seals or locks, notify the proper authority. If it is absolutely necessary</a:t>
            </a:r>
          </a:p>
          <a:p>
            <a:r>
              <a:rPr lang="en-US" sz="1200" dirty="0"/>
              <a:t>that the car be released because of a shortage of tank cars, transfer the contents into a separate container,</a:t>
            </a:r>
          </a:p>
          <a:p>
            <a:r>
              <a:rPr lang="en-US" sz="1200" dirty="0"/>
              <a:t>but do not use the product for any purpose until tested samples have been approved. Shortage of product</a:t>
            </a:r>
          </a:p>
          <a:p>
            <a:r>
              <a:rPr lang="en-US" sz="1200" dirty="0"/>
              <a:t>should be made a matter of record. Pry seals loose and remove the dome cover. In hot weather extremely</a:t>
            </a:r>
          </a:p>
          <a:p>
            <a:r>
              <a:rPr lang="en-US" sz="1200" dirty="0"/>
              <a:t>high pressures may develop in tank cars if the safety valve is not functioning. When time permits, relieve</a:t>
            </a:r>
          </a:p>
          <a:p>
            <a:r>
              <a:rPr lang="en-US" sz="1200" dirty="0"/>
              <a:t>pressure by permitting the car to cool overnight. If pressure is released by venting, large quantities of product</a:t>
            </a:r>
          </a:p>
          <a:p>
            <a:r>
              <a:rPr lang="en-US" sz="1200" dirty="0"/>
              <a:t>are lost through vaporization creating potential fire hazard. Inspect the tank car for leaks through the shell and</a:t>
            </a:r>
          </a:p>
          <a:p>
            <a:r>
              <a:rPr lang="en-US" sz="1200" dirty="0"/>
              <a:t>bottom outlet. If the car shows evidence of leaking, schedule the car for immediate unloading. Place</a:t>
            </a:r>
          </a:p>
          <a:p>
            <a:r>
              <a:rPr lang="en-US" sz="1200" dirty="0"/>
              <a:t>containers in position to catch leaking product.</a:t>
            </a:r>
          </a:p>
        </p:txBody>
      </p:sp>
    </p:spTree>
    <p:extLst>
      <p:ext uri="{BB962C8B-B14F-4D97-AF65-F5344CB8AC3E}">
        <p14:creationId xmlns:p14="http://schemas.microsoft.com/office/powerpoint/2010/main" val="231514509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Sampling and Gaging Tank Car</a:t>
            </a:r>
            <a:r>
              <a:rPr lang="en-US" dirty="0"/>
              <a:t>. Gage and sample the contents of the tank car, and examine the sample</a:t>
            </a:r>
          </a:p>
          <a:p>
            <a:r>
              <a:rPr lang="en-US" dirty="0"/>
              <a:t>for appearance and color. Take temperature of the product, correct the volume to 60 degrees Fahrenheit, and</a:t>
            </a:r>
          </a:p>
          <a:p>
            <a:r>
              <a:rPr lang="en-US" dirty="0"/>
              <a:t>record the data. Remove any water present in the tank by draining water slowly through the bottom outlet. If</a:t>
            </a:r>
          </a:p>
          <a:p>
            <a:r>
              <a:rPr lang="en-US" dirty="0"/>
              <a:t>water is removed, gage the contents again, correct volume to 60 degrees Fahrenheit, and record data.</a:t>
            </a:r>
          </a:p>
          <a:p>
            <a:r>
              <a:rPr lang="en-US" dirty="0"/>
              <a:t>Examine a sample of the product visually to make sure that the product is of proper grade. Fuel having a</a:t>
            </a:r>
          </a:p>
          <a:p>
            <a:r>
              <a:rPr lang="en-US" dirty="0"/>
              <a:t>cloudy or decidedly “off color” appearance should be suspected of having some contamination. Any</a:t>
            </a:r>
          </a:p>
          <a:p>
            <a:r>
              <a:rPr lang="en-US" dirty="0"/>
              <a:t>questionable product should be thoroughly tested to make sure that it meets specifications before it is</a:t>
            </a:r>
          </a:p>
          <a:p>
            <a:r>
              <a:rPr lang="en-US" dirty="0"/>
              <a:t>unloaded.</a:t>
            </a:r>
          </a:p>
        </p:txBody>
      </p:sp>
    </p:spTree>
    <p:extLst>
      <p:ext uri="{BB962C8B-B14F-4D97-AF65-F5344CB8AC3E}">
        <p14:creationId xmlns:p14="http://schemas.microsoft.com/office/powerpoint/2010/main" val="273787369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Tank Car Valve Inspection</a:t>
            </a:r>
            <a:r>
              <a:rPr lang="en-US" dirty="0"/>
              <a:t>. If the car is to be unloaded through the bottom outlet; make sure that the outlet</a:t>
            </a:r>
          </a:p>
          <a:p>
            <a:r>
              <a:rPr lang="en-US" dirty="0"/>
              <a:t>chamber is in good condition and that the outlet valve is operating properly. The valve may become</a:t>
            </a:r>
          </a:p>
          <a:p>
            <a:r>
              <a:rPr lang="en-US" dirty="0"/>
              <a:t>inoperable in cold weather because water in the tank is likely to settle and freeze around the outlet valve. To</a:t>
            </a:r>
          </a:p>
          <a:p>
            <a:r>
              <a:rPr lang="en-US" dirty="0"/>
              <a:t>free frozen valves, apply steam jet, hot water, or hot cloths to the outlet chamber. When authorized a hot air</a:t>
            </a:r>
          </a:p>
          <a:p>
            <a:r>
              <a:rPr lang="en-US" dirty="0"/>
              <a:t>duct tent heater, or a slave kit may be used by trained personnel to thaw the outlet. If time permits, allow the</a:t>
            </a:r>
          </a:p>
          <a:p>
            <a:r>
              <a:rPr lang="en-US" dirty="0"/>
              <a:t>valve to thaw during the warm part of the day.</a:t>
            </a:r>
          </a:p>
        </p:txBody>
      </p:sp>
    </p:spTree>
    <p:extLst>
      <p:ext uri="{BB962C8B-B14F-4D97-AF65-F5344CB8AC3E}">
        <p14:creationId xmlns:p14="http://schemas.microsoft.com/office/powerpoint/2010/main" val="341428722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4624" y="228600"/>
            <a:ext cx="6629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Unloading Tank Car</a:t>
            </a:r>
            <a:r>
              <a:rPr lang="en-US" sz="1200" dirty="0"/>
              <a:t>.</a:t>
            </a:r>
          </a:p>
          <a:p>
            <a:r>
              <a:rPr lang="en-US" sz="1200" dirty="0"/>
              <a:t> To unload a tank car through the bottom outlet, locate the pump at least 50 feet from tank car and ground</a:t>
            </a:r>
          </a:p>
          <a:p>
            <a:r>
              <a:rPr lang="en-US" sz="1200" dirty="0"/>
              <a:t>the pump.</a:t>
            </a:r>
          </a:p>
          <a:p>
            <a:r>
              <a:rPr lang="en-US" sz="1200" dirty="0"/>
              <a:t> Make sure that the outlet valve is seated properly.</a:t>
            </a:r>
          </a:p>
          <a:p>
            <a:r>
              <a:rPr lang="en-US" sz="1200" dirty="0"/>
              <a:t> Place a suitable drainage tub under the bottom outlet.</a:t>
            </a:r>
          </a:p>
          <a:p>
            <a:r>
              <a:rPr lang="en-US" sz="1200" dirty="0"/>
              <a:t> The tub should remain under the outlet until the transfer operation is completed.</a:t>
            </a:r>
          </a:p>
          <a:p>
            <a:r>
              <a:rPr lang="en-US" sz="1200" dirty="0"/>
              <a:t> Loosen the bottom outlet cap one or two turns to permit product trapped in the outlet chamber to drain out</a:t>
            </a:r>
          </a:p>
          <a:p>
            <a:r>
              <a:rPr lang="en-US" sz="1200" dirty="0"/>
              <a:t>around the threads into the tub. (If flow from the outlet does not slow down after approximately 15</a:t>
            </a:r>
          </a:p>
          <a:p>
            <a:r>
              <a:rPr lang="en-US" sz="1200" dirty="0"/>
              <a:t>minutes, attempt to seat the valve properly.</a:t>
            </a:r>
          </a:p>
          <a:p>
            <a:r>
              <a:rPr lang="en-US" sz="1200" dirty="0"/>
              <a:t> If the valve cannot be seated, unload the tank car through the dome. Connect the pump suction line to the</a:t>
            </a:r>
          </a:p>
          <a:p>
            <a:r>
              <a:rPr lang="en-US" sz="1200" dirty="0"/>
              <a:t>tank car outlet.</a:t>
            </a:r>
          </a:p>
          <a:p>
            <a:r>
              <a:rPr lang="en-US" sz="1200" dirty="0"/>
              <a:t> Connect the pump discharge line to the inlet of the receiving container.</a:t>
            </a:r>
          </a:p>
          <a:p>
            <a:r>
              <a:rPr lang="en-US" sz="1200" dirty="0"/>
              <a:t> Dispose of drainage collected in the drainage tub and again place the tub in position to catch any further</a:t>
            </a:r>
          </a:p>
          <a:p>
            <a:r>
              <a:rPr lang="en-US" sz="1200" dirty="0"/>
              <a:t>leakage.</a:t>
            </a:r>
          </a:p>
          <a:p>
            <a:r>
              <a:rPr lang="en-US" sz="1200" dirty="0"/>
              <a:t> Place the dome cover over the manhole in such a way that air can enter the tank as product is unloaded.</a:t>
            </a:r>
          </a:p>
          <a:p>
            <a:r>
              <a:rPr lang="en-US" sz="1200" dirty="0"/>
              <a:t> Place a block of wood under the edge of a hinged dome cover to ensure ample venting.</a:t>
            </a:r>
          </a:p>
          <a:p>
            <a:r>
              <a:rPr lang="en-US" sz="1200" dirty="0"/>
              <a:t> When all connections are secure, open the bottom outlet valve.</a:t>
            </a:r>
          </a:p>
          <a:p>
            <a:r>
              <a:rPr lang="en-US" sz="1200" dirty="0"/>
              <a:t> Open the necessary valves in the line to permit the free flow of product, and start the pump.</a:t>
            </a:r>
          </a:p>
          <a:p>
            <a:r>
              <a:rPr lang="en-US" sz="1200" dirty="0"/>
              <a:t> As product starts to flow through the line observe all connections to make sure that there are no leaks.</a:t>
            </a:r>
          </a:p>
          <a:p>
            <a:r>
              <a:rPr lang="en-US" sz="1200" dirty="0"/>
              <a:t> If leaks are apparent, stop the pump and make necessary repairs or adjustments to stop the leaks before</a:t>
            </a:r>
          </a:p>
          <a:p>
            <a:r>
              <a:rPr lang="en-US" sz="1200" dirty="0"/>
              <a:t>continuing.</a:t>
            </a:r>
          </a:p>
          <a:p>
            <a:r>
              <a:rPr lang="en-US" sz="1200" dirty="0"/>
              <a:t> When all product has been unloaded from the tank, wait until the pump drains the suction line, and then</a:t>
            </a:r>
          </a:p>
          <a:p>
            <a:r>
              <a:rPr lang="en-US" sz="1200" dirty="0"/>
              <a:t>shut down the pump.</a:t>
            </a:r>
          </a:p>
          <a:p>
            <a:r>
              <a:rPr lang="en-US" sz="1200" dirty="0"/>
              <a:t> Close the inlet valve of the receiving container immediately after shutting down the pump so that product</a:t>
            </a:r>
          </a:p>
          <a:p>
            <a:r>
              <a:rPr lang="en-US" sz="1200" dirty="0"/>
              <a:t>will not drain back into the line.</a:t>
            </a:r>
          </a:p>
        </p:txBody>
      </p:sp>
    </p:spTree>
    <p:extLst>
      <p:ext uri="{BB962C8B-B14F-4D97-AF65-F5344CB8AC3E}">
        <p14:creationId xmlns:p14="http://schemas.microsoft.com/office/powerpoint/2010/main" val="250635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106" y="304800"/>
            <a:ext cx="655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NATO symbol number indicates that the product is interchangeable or has an intended use with a</a:t>
            </a:r>
          </a:p>
          <a:p>
            <a:r>
              <a:rPr lang="en-US" dirty="0"/>
              <a:t>particular product produced in one or more of the NATO participating nations. Systems handling products for</a:t>
            </a:r>
          </a:p>
          <a:p>
            <a:r>
              <a:rPr lang="en-US" dirty="0"/>
              <a:t>which a NATO symbol has been established, and are located in an area subject to servicing ground, sea, or</a:t>
            </a:r>
          </a:p>
          <a:p>
            <a:r>
              <a:rPr lang="en-US" dirty="0"/>
              <a:t>air equipment of NATO countries will, in addition to the NATO symbol, include the appropriate U.S. military</a:t>
            </a:r>
          </a:p>
          <a:p>
            <a:r>
              <a:rPr lang="en-US" dirty="0"/>
              <a:t>symbol. Should the product become off-specification in any respect in any excess of the NATO allowable</a:t>
            </a:r>
          </a:p>
          <a:p>
            <a:r>
              <a:rPr lang="en-US" dirty="0"/>
              <a:t>deterioration limits before use, a line of color contrasting with the NATO symbol and the background color will</a:t>
            </a:r>
          </a:p>
          <a:p>
            <a:r>
              <a:rPr lang="en-US" dirty="0"/>
              <a:t>be drawn diagonally across and beyond the rectangle enclosing the NATO symbol. The thickness of this line</a:t>
            </a:r>
          </a:p>
          <a:p>
            <a:r>
              <a:rPr lang="en-US" dirty="0"/>
              <a:t>will be such that it is clearly visible and the NATO symbol is then considered canceled and the product may, if</a:t>
            </a:r>
          </a:p>
          <a:p>
            <a:r>
              <a:rPr lang="en-US" dirty="0"/>
              <a:t>desired, be considered as an emergency substitute to the original product and will be used only under</a:t>
            </a:r>
          </a:p>
          <a:p>
            <a:r>
              <a:rPr lang="en-US" dirty="0"/>
              <a:t>technical advice. The line or system will be promptly remarked when the deteriorated product is replaced.</a:t>
            </a:r>
          </a:p>
          <a:p>
            <a:r>
              <a:rPr lang="en-US" dirty="0"/>
              <a:t>NATO symbols are: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2553" y="964736"/>
            <a:ext cx="624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Dome Unloading. </a:t>
            </a:r>
            <a:r>
              <a:rPr lang="en-US" dirty="0"/>
              <a:t>To unload the tank car through the dome locate the pump at least 50 feet from the</a:t>
            </a:r>
          </a:p>
          <a:p>
            <a:r>
              <a:rPr lang="en-US" dirty="0"/>
              <a:t>tank car and ground the pump. Place a drainage tub under the bottom outlet to catch any drainage. Insert the</a:t>
            </a:r>
          </a:p>
          <a:p>
            <a:r>
              <a:rPr lang="en-US" dirty="0"/>
              <a:t>end of the unloading hose through the tank dome until it almost touches the bottom of the tank. Keep the</a:t>
            </a:r>
          </a:p>
          <a:p>
            <a:r>
              <a:rPr lang="en-US" dirty="0"/>
              <a:t>9-7</a:t>
            </a:r>
          </a:p>
          <a:p>
            <a:r>
              <a:rPr lang="en-US" dirty="0"/>
              <a:t>QM 5094</a:t>
            </a:r>
          </a:p>
          <a:p>
            <a:r>
              <a:rPr lang="en-US" dirty="0"/>
              <a:t>hose below the surface of the product until the tank is completely unloaded. Connect the pump discharge line</a:t>
            </a:r>
          </a:p>
          <a:p>
            <a:r>
              <a:rPr lang="en-US" dirty="0"/>
              <a:t>to the inlet of the receiving container. Place the dome cover over the manhole so that the cover rests against</a:t>
            </a:r>
          </a:p>
          <a:p>
            <a:r>
              <a:rPr lang="en-US" dirty="0"/>
              <a:t>the hose and allows ample space for venting. Follow pumping procedures described above. When the tank</a:t>
            </a:r>
          </a:p>
          <a:p>
            <a:r>
              <a:rPr lang="en-US" dirty="0"/>
              <a:t>car is almost empty, manipulate the hose so that all product is drawn from the car. If possible, remove the</a:t>
            </a:r>
          </a:p>
          <a:p>
            <a:r>
              <a:rPr lang="en-US" dirty="0"/>
              <a:t>bottom outlet cap and drain product from the outlet chamber into the tub</a:t>
            </a:r>
          </a:p>
        </p:txBody>
      </p:sp>
    </p:spTree>
    <p:extLst>
      <p:ext uri="{BB962C8B-B14F-4D97-AF65-F5344CB8AC3E}">
        <p14:creationId xmlns:p14="http://schemas.microsoft.com/office/powerpoint/2010/main" val="258790650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0762" y="533400"/>
            <a:ext cx="6553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Follow-Up Procedures. </a:t>
            </a:r>
            <a:r>
              <a:rPr lang="en-US" sz="1400" dirty="0"/>
              <a:t>Make sure that the tank car is completely empty. Gage and sample the</a:t>
            </a:r>
          </a:p>
          <a:p>
            <a:r>
              <a:rPr lang="en-US" sz="1400" dirty="0"/>
              <a:t>contents of the receiving tank, correct volume to 60 degrees Fahrenheit, and record the data. Compare the</a:t>
            </a:r>
          </a:p>
          <a:p>
            <a:r>
              <a:rPr lang="en-US" sz="1400" dirty="0"/>
              <a:t>quantity of product delivered to the receiving tank with quantity taken from the tank car. Report excessive loss</a:t>
            </a:r>
          </a:p>
          <a:p>
            <a:r>
              <a:rPr lang="en-US" sz="1400" dirty="0"/>
              <a:t>to the proper authority. Allow ample time for any suspended water and sediment to settle in the receiving tank,</a:t>
            </a:r>
          </a:p>
          <a:p>
            <a:r>
              <a:rPr lang="en-US" sz="1400" dirty="0"/>
              <a:t>drain the water, gage the contents again, and record data. Close the bottom outlet valve. Remove the</a:t>
            </a:r>
          </a:p>
          <a:p>
            <a:r>
              <a:rPr lang="en-US" sz="1400" dirty="0"/>
              <a:t>unloading hose from the tank car. If a wooden block is used to hold the dome cover open, be sure that the</a:t>
            </a:r>
          </a:p>
          <a:p>
            <a:r>
              <a:rPr lang="en-US" sz="1400" dirty="0"/>
              <a:t>block does not fall into the tank car. Disconnect the tank car adapter, and replace the outlet cap; tighten the</a:t>
            </a:r>
          </a:p>
          <a:p>
            <a:r>
              <a:rPr lang="en-US" sz="1400" dirty="0"/>
              <a:t>cap with a tank car wrench. Close and lock the dome cover; remove the drainage tub and discard any product</a:t>
            </a:r>
          </a:p>
          <a:p>
            <a:r>
              <a:rPr lang="en-US" sz="1400" dirty="0"/>
              <a:t>in the tub. If the car has FLAMMABLE placards, remove and replace them with DANGEROUS-EMPTY</a:t>
            </a:r>
          </a:p>
          <a:p>
            <a:r>
              <a:rPr lang="en-US" sz="1400" dirty="0"/>
              <a:t>placards. Disconnect grounding wire from the tank car; remove derails, if provided; and remove TANK CAR</a:t>
            </a:r>
          </a:p>
          <a:p>
            <a:r>
              <a:rPr lang="en-US" sz="1400" dirty="0"/>
              <a:t>CONNECTED signs. Release the brakes and remove the car from the transfer area. Notify the proper</a:t>
            </a:r>
          </a:p>
          <a:p>
            <a:r>
              <a:rPr lang="en-US" sz="1400" dirty="0"/>
              <a:t>authority that the unloaded tank car is ready for removal and is being returned empty, free for load. Report</a:t>
            </a:r>
          </a:p>
          <a:p>
            <a:r>
              <a:rPr lang="en-US" sz="1400" dirty="0"/>
              <a:t>any defective car to the property authority.</a:t>
            </a:r>
          </a:p>
        </p:txBody>
      </p:sp>
    </p:spTree>
    <p:extLst>
      <p:ext uri="{BB962C8B-B14F-4D97-AF65-F5344CB8AC3E}">
        <p14:creationId xmlns:p14="http://schemas.microsoft.com/office/powerpoint/2010/main" val="14250071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6280" y="8382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G - CLEANING TANK RAIL CARS</a:t>
            </a:r>
          </a:p>
          <a:p>
            <a:r>
              <a:rPr lang="en-US" dirty="0"/>
              <a:t>The two most common reasons for cleaning tank cars are contamination and change of product. Prior to</a:t>
            </a:r>
          </a:p>
          <a:p>
            <a:r>
              <a:rPr lang="en-US" dirty="0"/>
              <a:t>beginning cleaning operations, appropriate safety measures must be taken. These include bonding and</a:t>
            </a:r>
          </a:p>
          <a:p>
            <a:r>
              <a:rPr lang="en-US" dirty="0"/>
              <a:t>grounding the car and placement of safety signs and fire extinguishers. Clean uncoated tanks by steaming for</a:t>
            </a:r>
          </a:p>
          <a:p>
            <a:r>
              <a:rPr lang="en-US" dirty="0"/>
              <a:t>one hour. If sludge remains, continue steaming until clean. On tank cars with multiple compartments clean</a:t>
            </a:r>
          </a:p>
          <a:p>
            <a:r>
              <a:rPr lang="en-US" dirty="0"/>
              <a:t>one compartment at a time. Allow the tank(s) to cool then check with </a:t>
            </a:r>
            <a:r>
              <a:rPr lang="en-US" dirty="0" err="1"/>
              <a:t>explosimeter</a:t>
            </a:r>
            <a:r>
              <a:rPr lang="en-US" dirty="0"/>
              <a:t>. Remove residual sludge</a:t>
            </a:r>
          </a:p>
          <a:p>
            <a:r>
              <a:rPr lang="en-US" dirty="0"/>
              <a:t>and steam again with cleaning solvent. Allow the tank to cool then dry with lint-free rags.</a:t>
            </a:r>
          </a:p>
          <a:p>
            <a:r>
              <a:rPr lang="en-US" dirty="0"/>
              <a:t>Never clean coated tanks with steam. Use air ejector or air </a:t>
            </a:r>
            <a:r>
              <a:rPr lang="en-US" dirty="0" err="1"/>
              <a:t>eductor</a:t>
            </a:r>
            <a:r>
              <a:rPr lang="en-US" dirty="0"/>
              <a:t> to vapor free the tank, check with</a:t>
            </a:r>
          </a:p>
          <a:p>
            <a:r>
              <a:rPr lang="en-US" dirty="0" err="1"/>
              <a:t>explosimeter</a:t>
            </a:r>
            <a:r>
              <a:rPr lang="en-US" dirty="0"/>
              <a:t>, then remove sludge. Scrub the tank with solvent, rinse with warm water and dry with lint-free</a:t>
            </a:r>
          </a:p>
          <a:p>
            <a:r>
              <a:rPr lang="en-US" dirty="0"/>
              <a:t>rags.</a:t>
            </a:r>
          </a:p>
        </p:txBody>
      </p:sp>
    </p:spTree>
    <p:extLst>
      <p:ext uri="{BB962C8B-B14F-4D97-AF65-F5344CB8AC3E}">
        <p14:creationId xmlns:p14="http://schemas.microsoft.com/office/powerpoint/2010/main" val="213833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line or system will be promptly remarked when the deteriorated product is replaced.</a:t>
            </a:r>
          </a:p>
          <a:p>
            <a:r>
              <a:rPr lang="en-US" dirty="0"/>
              <a:t>NATO symbols are:</a:t>
            </a:r>
          </a:p>
          <a:p>
            <a:r>
              <a:rPr lang="en-US" dirty="0"/>
              <a:t> Combat MOGAS F-49</a:t>
            </a:r>
          </a:p>
          <a:p>
            <a:r>
              <a:rPr lang="en-US" dirty="0"/>
              <a:t> JP-4 F-40</a:t>
            </a:r>
          </a:p>
          <a:p>
            <a:r>
              <a:rPr lang="en-US" dirty="0"/>
              <a:t> JP-5 F-44</a:t>
            </a:r>
          </a:p>
          <a:p>
            <a:r>
              <a:rPr lang="en-US" dirty="0"/>
              <a:t> Kerosene F-58</a:t>
            </a:r>
          </a:p>
          <a:p>
            <a:r>
              <a:rPr lang="en-US" dirty="0"/>
              <a:t> DF-2 F-54</a:t>
            </a:r>
          </a:p>
          <a:p>
            <a:r>
              <a:rPr lang="en-US" dirty="0"/>
              <a:t> JP-8 F-34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Yellow is assigned as a primary warning for all flammable materials in accordance with the provisions of</a:t>
            </a:r>
          </a:p>
          <a:p>
            <a:r>
              <a:rPr lang="en-US" dirty="0"/>
              <a:t>the basic code, MIL-STD-101. Black and white are used to mark titles across yellow bands. Markings (which</a:t>
            </a:r>
          </a:p>
          <a:p>
            <a:r>
              <a:rPr lang="en-US" dirty="0"/>
              <a:t>include titles, bands, and arrows) will be applied by painting and stenciling or, if desired, by means of decals,</a:t>
            </a:r>
          </a:p>
          <a:p>
            <a:r>
              <a:rPr lang="en-US" dirty="0"/>
              <a:t>elastomeric film, or reflective sheeting. Markings shall be applied at all receiving concessions; at all</a:t>
            </a:r>
          </a:p>
          <a:p>
            <a:r>
              <a:rPr lang="en-US" dirty="0"/>
              <a:t>dispensing outlets; at all tank fill and discharge lines; at locations where line connections are made to</a:t>
            </a:r>
          </a:p>
          <a:p>
            <a:r>
              <a:rPr lang="en-US" dirty="0"/>
              <a:t>manifolds; and at any other locations necessary to assure ready identification of the product in the system.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On 5-gallon cans:</a:t>
            </a:r>
          </a:p>
          <a:p>
            <a:r>
              <a:rPr lang="en-US" dirty="0"/>
              <a:t> Use 3/4-inch letters.</a:t>
            </a:r>
          </a:p>
          <a:p>
            <a:r>
              <a:rPr lang="en-US" dirty="0"/>
              <a:t> Stencil the front of each can with the nomenclature, NATO code number, and fill dates.</a:t>
            </a:r>
          </a:p>
          <a:p>
            <a:r>
              <a:rPr lang="en-US" dirty="0"/>
              <a:t>On 55-gallon drums:</a:t>
            </a:r>
          </a:p>
          <a:p>
            <a:r>
              <a:rPr lang="en-US" dirty="0"/>
              <a:t> Use lettering at least 3/4 of an inch tall.</a:t>
            </a:r>
          </a:p>
          <a:p>
            <a:r>
              <a:rPr lang="en-US" dirty="0"/>
              <a:t> Stencil the top of each drum with the nomenclature, NATO code number, weight or volume of contents,</a:t>
            </a:r>
          </a:p>
          <a:p>
            <a:r>
              <a:rPr lang="en-US" dirty="0"/>
              <a:t>and fill date.</a:t>
            </a:r>
          </a:p>
          <a:p>
            <a:r>
              <a:rPr lang="en-US" dirty="0"/>
              <a:t>On 500-gallon collapsible drums:</a:t>
            </a:r>
          </a:p>
          <a:p>
            <a:r>
              <a:rPr lang="en-US" dirty="0"/>
              <a:t> Stencil both ends of each drum with the nomenclature, weight or volume of contents, and the NATO code</a:t>
            </a:r>
          </a:p>
          <a:p>
            <a:r>
              <a:rPr lang="en-US" dirty="0"/>
              <a:t>number of the product in the drum.</a:t>
            </a:r>
          </a:p>
          <a:p>
            <a:r>
              <a:rPr lang="en-US" dirty="0"/>
              <a:t> Stencil both ends of each drum with the fill date when using drum for temporary storage of fuels.</a:t>
            </a:r>
          </a:p>
          <a:p>
            <a:r>
              <a:rPr lang="en-US" dirty="0"/>
              <a:t> Stencil both ends of each drum with the word “flammable.”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106" y="4572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Titles will be applied in such a manner as to be clearly visible from operating positions. The black</a:t>
            </a:r>
          </a:p>
          <a:p>
            <a:r>
              <a:rPr lang="en-US" sz="1200" dirty="0"/>
              <a:t>background will have a minimum border three-fourths of an inch wider than lettered area. For piping smaller</a:t>
            </a:r>
          </a:p>
          <a:p>
            <a:r>
              <a:rPr lang="en-US" sz="1200" dirty="0"/>
              <a:t>1-5</a:t>
            </a:r>
          </a:p>
          <a:p>
            <a:r>
              <a:rPr lang="en-US" sz="1200" dirty="0"/>
              <a:t>QM 5094</a:t>
            </a:r>
          </a:p>
          <a:p>
            <a:r>
              <a:rPr lang="en-US" sz="1200" dirty="0"/>
              <a:t>than three inches in diameter, metal flags or signs securely fastened to the pipe may be used with the</a:t>
            </a:r>
          </a:p>
          <a:p>
            <a:r>
              <a:rPr lang="en-US" sz="1200" dirty="0"/>
              <a:t>appropriate title and product group band(s) lettered thereon. For multiproduct lines, a flag or sign identifying</a:t>
            </a:r>
          </a:p>
          <a:p>
            <a:r>
              <a:rPr lang="en-US" sz="1200" dirty="0"/>
              <a:t>the product currently in transit may be used in lieu of or as a supplement to the yellow band and nomenclature.</a:t>
            </a:r>
          </a:p>
          <a:p>
            <a:r>
              <a:rPr lang="en-US" sz="1200" dirty="0"/>
              <a:t>An arrow painted in yellow may be used to indicate direction of flow of the product in the line. It will appear</a:t>
            </a:r>
          </a:p>
          <a:p>
            <a:r>
              <a:rPr lang="en-US" sz="1200" dirty="0"/>
              <a:t>adjacent to the title and band(s). In instances where a piping system or tankage is buried or inaccessible, and</a:t>
            </a:r>
          </a:p>
          <a:p>
            <a:r>
              <a:rPr lang="en-US" sz="1200" dirty="0"/>
              <a:t>only a valve stem and wheel or gaging hatch are exposed, a metal flag or brass disc will be used as an aid</a:t>
            </a:r>
          </a:p>
          <a:p>
            <a:r>
              <a:rPr lang="en-US" sz="1200" dirty="0"/>
              <a:t>identifying the product in the facility. The flag post may be permanently fixed to the pipeline or tank or in</a:t>
            </a:r>
          </a:p>
          <a:p>
            <a:r>
              <a:rPr lang="en-US" sz="1200" dirty="0"/>
              <a:t>concrete adjacent thereto. The brass identification disc will be placed on top of the valve or gaging hatch. In</a:t>
            </a:r>
          </a:p>
          <a:p>
            <a:r>
              <a:rPr lang="en-US" sz="1200" dirty="0"/>
              <a:t>concrete pits and similar conditions where space will not permit banding and stenciling of the pipe, the vertical</a:t>
            </a:r>
          </a:p>
          <a:p>
            <a:r>
              <a:rPr lang="en-US" sz="1200" dirty="0"/>
              <a:t>band(s) will be painted on the wall adjacent to the pipe. The title of the product will be stenciled horizontally in</a:t>
            </a:r>
          </a:p>
          <a:p>
            <a:r>
              <a:rPr lang="en-US" sz="1200" dirty="0"/>
              <a:t>white across the band(s). Where pit covers are installed, markings may be applied to the top of the covers.</a:t>
            </a:r>
          </a:p>
          <a:p>
            <a:r>
              <a:rPr lang="en-US" sz="1200" dirty="0"/>
              <a:t>Camouflaged Systems.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718"/>
            <a:ext cx="56769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8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Product title, grade, and NATO symbol stenciled at the same locations as non-camouflaged systems</a:t>
            </a:r>
          </a:p>
          <a:p>
            <a:r>
              <a:rPr lang="en-US" dirty="0"/>
              <a:t>using gray or black, whichever shows up best against background color.</a:t>
            </a:r>
          </a:p>
          <a:p>
            <a:r>
              <a:rPr lang="en-US" dirty="0"/>
              <a:t> Yellow bands and markings which would detract from the camouflage will not be used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Pumping units and filter/separators are widely used throughout the theater. Pumping units serve as a primary</a:t>
            </a:r>
          </a:p>
          <a:p>
            <a:r>
              <a:rPr lang="en-US" dirty="0"/>
              <a:t>means for the receipt, storage, and issue of petroleum fuels during bulk and retail Class III operations.</a:t>
            </a:r>
          </a:p>
          <a:p>
            <a:r>
              <a:rPr lang="en-US" dirty="0"/>
              <a:t>Filter/separators provide an effective means for insuring that fuels are free from contamination. As an NCO</a:t>
            </a:r>
          </a:p>
          <a:p>
            <a:r>
              <a:rPr lang="en-US" dirty="0"/>
              <a:t>there are several assignments that require knowledge of maintaining this equipment.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USE OF FILTER/SEPARATORS</a:t>
            </a:r>
          </a:p>
          <a:p>
            <a:r>
              <a:rPr lang="en-US" dirty="0"/>
              <a:t>Filter/separators (Figure 2-1, and 2-2) remove solid contaminants and entrained water from liquid fuels.</a:t>
            </a:r>
          </a:p>
          <a:p>
            <a:r>
              <a:rPr lang="en-US" dirty="0"/>
              <a:t>Filter/separators range in size from 15-GPM to 600-GPM capacity. Organizational maintenance personnel are</a:t>
            </a:r>
          </a:p>
          <a:p>
            <a:r>
              <a:rPr lang="en-US" dirty="0"/>
              <a:t>responsible (with the help of the equipment operators) for replacing the filter elements in all filter/separators.</a:t>
            </a:r>
          </a:p>
          <a:p>
            <a:r>
              <a:rPr lang="en-US" dirty="0"/>
              <a:t>The use of standard interchangeable elements and canisters make it simple to replace elements in</a:t>
            </a:r>
          </a:p>
          <a:p>
            <a:r>
              <a:rPr lang="en-US" dirty="0"/>
              <a:t>filter/separators. They may be used when ground product, such as automotive gasoline and diesel fuel, are</a:t>
            </a:r>
          </a:p>
          <a:p>
            <a:r>
              <a:rPr lang="en-US" dirty="0"/>
              <a:t>pumped to the user’s vehicles. They must be used on all lines pumping fuel directly to aircraft and to vehicles</a:t>
            </a:r>
          </a:p>
          <a:p>
            <a:r>
              <a:rPr lang="en-US" dirty="0"/>
              <a:t>that refuel aircraft. In addition, all fuel loaded into aircraft refueling vehicles should be filtered again before it is</a:t>
            </a:r>
          </a:p>
          <a:p>
            <a:r>
              <a:rPr lang="en-US" dirty="0"/>
              <a:t>pumped to aircraft.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standard filter element fits inside the canister. It is a perforated tube surrounded by a fiberglass</a:t>
            </a:r>
          </a:p>
          <a:p>
            <a:r>
              <a:rPr lang="en-US" dirty="0"/>
              <a:t>filtering material, which in turn is wrapped with several layers of different material. The fiberglass material</a:t>
            </a:r>
          </a:p>
          <a:p>
            <a:r>
              <a:rPr lang="en-US" dirty="0"/>
              <a:t>filters solid particles from fuel. The cotton knit and fiberglass screen and combine fine particles of water in</a:t>
            </a:r>
          </a:p>
          <a:p>
            <a:r>
              <a:rPr lang="en-US" dirty="0"/>
              <a:t>fuel to form water droplets which settle because they are heavier than fuel. The expected service life of the</a:t>
            </a:r>
          </a:p>
          <a:p>
            <a:r>
              <a:rPr lang="en-US" dirty="0"/>
              <a:t>standard filter element is 24 months.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canister is a cylinder approximately 5 inches in diameter and 23 inches long. It consists of an outer</a:t>
            </a:r>
          </a:p>
          <a:p>
            <a:r>
              <a:rPr lang="en-US" dirty="0"/>
              <a:t>and inner-tube. The inner tube is made of perforated metal and metal screen. The outer tube is made of</a:t>
            </a:r>
          </a:p>
          <a:p>
            <a:r>
              <a:rPr lang="en-US" dirty="0"/>
              <a:t>perforated metal lined with a Teflon coated screen.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609600"/>
            <a:ext cx="6705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Raw fuel enters the center tube of the filter element through a fitting at the bottom of the canister. Solid</a:t>
            </a:r>
          </a:p>
          <a:p>
            <a:r>
              <a:rPr lang="en-US" sz="1400" dirty="0"/>
              <a:t>contaminants are removed as the fuel flows outward from the perforated center tube, through the fiberglass</a:t>
            </a:r>
          </a:p>
          <a:p>
            <a:r>
              <a:rPr lang="en-US" sz="1400" dirty="0"/>
              <a:t>filtering material. As the fuel passes through the outer layers of the element, fine particles of water in the fuel</a:t>
            </a:r>
          </a:p>
          <a:p>
            <a:r>
              <a:rPr lang="en-US" sz="1400" dirty="0"/>
              <a:t>are coalesced into droplets. The fuel containing the coalesced water passes through the inner tube of the</a:t>
            </a:r>
          </a:p>
          <a:p>
            <a:r>
              <a:rPr lang="en-US" sz="1400" dirty="0"/>
              <a:t>canister to the space between the inner and outer tubes. The Teflon coated screen of the outer tube throws</a:t>
            </a:r>
          </a:p>
          <a:p>
            <a:r>
              <a:rPr lang="en-US" sz="1400" dirty="0"/>
              <a:t>off water droplets, and they fall to the bottom chamber of the filter separator. Only clean fuel passes through</a:t>
            </a:r>
          </a:p>
          <a:p>
            <a:r>
              <a:rPr lang="en-US" sz="1400" dirty="0"/>
              <a:t>the outer canister tube into the filter separator tank. Tank vehicles such as the M131A5C tank semitrailer</a:t>
            </a:r>
          </a:p>
          <a:p>
            <a:r>
              <a:rPr lang="en-US" sz="1400" dirty="0"/>
              <a:t>have filter/separators that work in three stages. The first stage has 15 filter elements that remove solid</a:t>
            </a:r>
          </a:p>
          <a:p>
            <a:r>
              <a:rPr lang="en-US" sz="1400" dirty="0"/>
              <a:t>contaminants. The second stage has five canisters to separate water from fuel and let water drain into the</a:t>
            </a:r>
          </a:p>
          <a:p>
            <a:r>
              <a:rPr lang="en-US" sz="1400" dirty="0"/>
              <a:t>sump. The third stage has 15 go/no go fuses. They shut off the flow of fuel if the other two stages allow water</a:t>
            </a:r>
          </a:p>
          <a:p>
            <a:r>
              <a:rPr lang="en-US" sz="1400" dirty="0"/>
              <a:t>or contaminants to exceed a safe level. M49AC filter/separators have three filter elements, three separator</a:t>
            </a:r>
          </a:p>
          <a:p>
            <a:r>
              <a:rPr lang="en-US" sz="1400" dirty="0"/>
              <a:t>canisters, and three go/no go fuses. The go/no go fuses automatically shut off the flow of fuel if the water</a:t>
            </a:r>
          </a:p>
          <a:p>
            <a:r>
              <a:rPr lang="en-US" sz="1400" dirty="0"/>
              <a:t>and/or contaminants reach a high level.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Performing Before Operational Maintenance.</a:t>
            </a:r>
          </a:p>
          <a:p>
            <a:r>
              <a:rPr lang="en-US" dirty="0"/>
              <a:t> Make a visual check for leaks and for loose or missing parts in cover assembly and other connections.</a:t>
            </a:r>
          </a:p>
          <a:p>
            <a:r>
              <a:rPr lang="en-US" dirty="0"/>
              <a:t> Ensure that all valves operate freely and do not leak. Ensure drain valves are in closed position.</a:t>
            </a:r>
          </a:p>
          <a:p>
            <a:r>
              <a:rPr lang="en-US" dirty="0"/>
              <a:t> Ensure the ground wire is connected properly and is not broken.</a:t>
            </a:r>
          </a:p>
          <a:p>
            <a:r>
              <a:rPr lang="en-US" dirty="0"/>
              <a:t> Ensure gaskets are in place and not leaking.</a:t>
            </a:r>
          </a:p>
          <a:p>
            <a:r>
              <a:rPr lang="en-US" dirty="0"/>
              <a:t> Ensure a fire extinguisher is easily accessible and in working order.</a:t>
            </a:r>
          </a:p>
          <a:p>
            <a:r>
              <a:rPr lang="en-US" b="1" dirty="0"/>
              <a:t>Performing During Operational Maintenance.</a:t>
            </a:r>
          </a:p>
          <a:p>
            <a:r>
              <a:rPr lang="en-US" dirty="0"/>
              <a:t> Check the pressure gage reading to ensure pressure reading is below the red band on the gage. If it is in</a:t>
            </a:r>
          </a:p>
          <a:p>
            <a:r>
              <a:rPr lang="en-US" dirty="0"/>
              <a:t>the yellow band change elements after the operation. (If in the red stop operation).</a:t>
            </a:r>
          </a:p>
          <a:p>
            <a:r>
              <a:rPr lang="en-US" dirty="0"/>
              <a:t> Check the water level sight gage and drain the water if necessary.</a:t>
            </a:r>
          </a:p>
          <a:p>
            <a:r>
              <a:rPr lang="en-US" dirty="0"/>
              <a:t> Check the filter separator for leaks.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747838"/>
            <a:ext cx="45053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Performing After Operational Maintenance.</a:t>
            </a:r>
          </a:p>
          <a:p>
            <a:r>
              <a:rPr lang="en-US" dirty="0"/>
              <a:t> Clean and store the equipment.</a:t>
            </a:r>
          </a:p>
          <a:p>
            <a:r>
              <a:rPr lang="en-US" dirty="0"/>
              <a:t> Ensure all dust caps and plugs are installed after the operation.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685800"/>
            <a:ext cx="6553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Different Sizes of Filter Separators.</a:t>
            </a:r>
          </a:p>
          <a:p>
            <a:r>
              <a:rPr lang="en-US" sz="1400" dirty="0"/>
              <a:t> 15 GPM liquid fuel filter separator is a vertical, portable unit consisting of an aluminum tank mounted on</a:t>
            </a:r>
          </a:p>
          <a:p>
            <a:r>
              <a:rPr lang="en-US" sz="1400" dirty="0"/>
              <a:t>an aluminum skid. This tank has fuel inlet and outlet valves, a water drain </a:t>
            </a:r>
            <a:r>
              <a:rPr lang="en-US" sz="1400" dirty="0" smtClean="0"/>
              <a:t>valve, </a:t>
            </a:r>
            <a:r>
              <a:rPr lang="en-US" sz="1400" dirty="0"/>
              <a:t>and a water level sight</a:t>
            </a:r>
          </a:p>
          <a:p>
            <a:r>
              <a:rPr lang="en-US" sz="1400" dirty="0"/>
              <a:t>gage. The pressure vent valve’s working pressure is 25 psi. The 15 GPM filter separator is used with the</a:t>
            </a:r>
          </a:p>
          <a:p>
            <a:r>
              <a:rPr lang="en-US" sz="1400" dirty="0"/>
              <a:t>15 GPM hand operated dispensing pump.</a:t>
            </a:r>
          </a:p>
          <a:p>
            <a:r>
              <a:rPr lang="en-US" sz="1400" dirty="0"/>
              <a:t> 50 GPM filter separator consists of an aluminum tank with removable cover, inlet pipe with dust plug,</a:t>
            </a:r>
          </a:p>
          <a:p>
            <a:r>
              <a:rPr lang="en-US" sz="1400" dirty="0"/>
              <a:t>outlet pipe with dust cap, water drain valve, an air vent valve, a pressure differential indicator, eight glass,</a:t>
            </a:r>
          </a:p>
          <a:p>
            <a:r>
              <a:rPr lang="en-US" sz="1400" dirty="0"/>
              <a:t>four elements and a canister. A reading in the green (0-20 psi) means the elements are clean. A reading</a:t>
            </a:r>
          </a:p>
          <a:p>
            <a:r>
              <a:rPr lang="en-US" sz="1400" dirty="0"/>
              <a:t>in the yellow (20-35 psi) means the elements must be changed at the end of the day’s operations. A</a:t>
            </a:r>
          </a:p>
          <a:p>
            <a:r>
              <a:rPr lang="en-US" sz="1400" dirty="0"/>
              <a:t>reading in the red (35 psi and up) means the elements must be changed at once. The maximum working</a:t>
            </a:r>
          </a:p>
          <a:p>
            <a:r>
              <a:rPr lang="en-US" sz="1400" dirty="0"/>
              <a:t>pressure is 75 psi. It is used in refueling systems and for servicing ground vehicles.</a:t>
            </a:r>
          </a:p>
          <a:p>
            <a:r>
              <a:rPr lang="en-US" sz="1400" dirty="0"/>
              <a:t> 100 GPM filter separator, aluminum pressure tank with removable head. The tank is welded in a tubular</a:t>
            </a:r>
          </a:p>
          <a:p>
            <a:r>
              <a:rPr lang="en-US" sz="1400" dirty="0"/>
              <a:t>aluminum frame. The maximum working pressure is 75 psi.</a:t>
            </a:r>
          </a:p>
          <a:p>
            <a:r>
              <a:rPr lang="en-US" sz="1400" dirty="0"/>
              <a:t> The 350 GPM filter separator is used in the 150 psi airfield refueling systems, motor fuel servicing</a:t>
            </a:r>
          </a:p>
          <a:p>
            <a:r>
              <a:rPr lang="en-US" sz="1400" dirty="0"/>
              <a:t>equipment and military </a:t>
            </a:r>
            <a:r>
              <a:rPr lang="en-US" sz="1400" dirty="0" err="1"/>
              <a:t>hoseline</a:t>
            </a:r>
            <a:r>
              <a:rPr lang="en-US" sz="1400" dirty="0"/>
              <a:t> systems, and as a component of the FSSP.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000250"/>
            <a:ext cx="5676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954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047875"/>
            <a:ext cx="46767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166938"/>
            <a:ext cx="44005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DIFFERENT TYPES OF PUMPS AND THEIR CHARACTERISTICS</a:t>
            </a:r>
          </a:p>
          <a:p>
            <a:r>
              <a:rPr lang="en-US" dirty="0"/>
              <a:t>The 50 GPM pumping assembly (Figure 2-3) consists of a pump and engine assembly mounted on an oval</a:t>
            </a:r>
          </a:p>
          <a:p>
            <a:r>
              <a:rPr lang="en-US" dirty="0"/>
              <a:t>aluminum base. A one cylinder four-cycle air cooled gasoline engine is used to power the pump. The pump is</a:t>
            </a:r>
          </a:p>
          <a:p>
            <a:r>
              <a:rPr lang="en-US" dirty="0"/>
              <a:t>a self-priming, centrifugal pump. The pump suction and discharge port have 1 1/2-inch cam locking coupling</a:t>
            </a:r>
          </a:p>
          <a:p>
            <a:r>
              <a:rPr lang="en-US" dirty="0"/>
              <a:t>adapters with dust caps.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495550"/>
            <a:ext cx="3562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71725"/>
            <a:ext cx="3048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100 GPM pumping assembly (Figure 2-4) is used as a component of the FARE system. An air</a:t>
            </a:r>
          </a:p>
          <a:p>
            <a:r>
              <a:rPr lang="en-US" dirty="0"/>
              <a:t>cooled, one cylinder, gasoline driven, four cycle engine is used to power the pump. It develops 2 1/2</a:t>
            </a:r>
          </a:p>
          <a:p>
            <a:r>
              <a:rPr lang="en-US" dirty="0"/>
              <a:t>2-5</a:t>
            </a:r>
          </a:p>
          <a:p>
            <a:r>
              <a:rPr lang="en-US" dirty="0"/>
              <a:t>QM 5094</a:t>
            </a:r>
          </a:p>
          <a:p>
            <a:r>
              <a:rPr lang="en-US" dirty="0"/>
              <a:t>horsepower at 3,500 RPM. The 100 GPM pumping assembly is used to transfer fuel from storage tanks, tank</a:t>
            </a:r>
          </a:p>
          <a:p>
            <a:r>
              <a:rPr lang="en-US" dirty="0"/>
              <a:t>cars, and tank vehicles to smaller capacity containers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3929" y="990601"/>
            <a:ext cx="5867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350 GPM pumping assembly (Figure 2-5) is used mainly with the fuel system supply point (FSSP).</a:t>
            </a:r>
          </a:p>
          <a:p>
            <a:r>
              <a:rPr lang="en-US" sz="1200" dirty="0"/>
              <a:t>Towing speeds.</a:t>
            </a:r>
          </a:p>
          <a:p>
            <a:r>
              <a:rPr lang="en-US" sz="1200" dirty="0"/>
              <a:t> Hard surface 20 MPH</a:t>
            </a:r>
          </a:p>
          <a:p>
            <a:r>
              <a:rPr lang="en-US" sz="1200" dirty="0"/>
              <a:t> Gravel road 10 MPH</a:t>
            </a:r>
          </a:p>
          <a:p>
            <a:r>
              <a:rPr lang="en-US" sz="1200" dirty="0"/>
              <a:t> Rough cross country 8 MPH</a:t>
            </a:r>
          </a:p>
          <a:p>
            <a:r>
              <a:rPr lang="en-US" sz="1200" dirty="0"/>
              <a:t>Gasoline Models (350 GPM)</a:t>
            </a:r>
          </a:p>
          <a:p>
            <a:r>
              <a:rPr lang="en-US" sz="1200" dirty="0"/>
              <a:t> Barnes Model, Idle speed 700-800 RPMs. The normal operational speed 3200-3600 RPMs.</a:t>
            </a:r>
          </a:p>
          <a:p>
            <a:r>
              <a:rPr lang="en-US" sz="1200" dirty="0"/>
              <a:t> </a:t>
            </a:r>
            <a:r>
              <a:rPr lang="en-US" sz="1200" dirty="0" err="1"/>
              <a:t>Gormann</a:t>
            </a:r>
            <a:r>
              <a:rPr lang="en-US" sz="1200" dirty="0"/>
              <a:t> Rupp Model, Idle speed 1000 RPMs. The normal operational speed 220-2350 .</a:t>
            </a:r>
          </a:p>
          <a:p>
            <a:r>
              <a:rPr lang="en-US" sz="1200" dirty="0"/>
              <a:t>Diesel Models. The 350 GPM pumping assembly is designed specifically to transfer gasoline, jet fuels, light</a:t>
            </a:r>
          </a:p>
          <a:p>
            <a:r>
              <a:rPr lang="en-US" sz="1200" dirty="0"/>
              <a:t>liquid petroleum fuels and water. It consists of an air cooled, three cylinder diesel engine and a self priming</a:t>
            </a:r>
          </a:p>
          <a:p>
            <a:r>
              <a:rPr lang="en-US" sz="1200" dirty="0"/>
              <a:t>centrifugal pump mounted on a two wheel frame assembly .</a:t>
            </a:r>
          </a:p>
          <a:p>
            <a:r>
              <a:rPr lang="en-US" sz="1200" dirty="0"/>
              <a:t> Model 1322021070 (97403). This model is used to transfer fuel only and does not have a regulator. It is</a:t>
            </a:r>
          </a:p>
          <a:p>
            <a:r>
              <a:rPr lang="en-US" sz="1200" dirty="0"/>
              <a:t>manually controlled and has a recommend warm up and cool down time of 2 minutes.</a:t>
            </a:r>
          </a:p>
          <a:p>
            <a:r>
              <a:rPr lang="en-US" sz="1200" dirty="0"/>
              <a:t> Model 13226E2289 (97403). This model is used to transfer fuel only and has a regulator that provides</a:t>
            </a:r>
          </a:p>
          <a:p>
            <a:r>
              <a:rPr lang="en-US" sz="1200" dirty="0"/>
              <a:t>manual and automatic modes of operation.</a:t>
            </a:r>
          </a:p>
          <a:p>
            <a:r>
              <a:rPr lang="en-US" sz="1200" dirty="0"/>
              <a:t> Model 13225E9200 (97403). This model is used to transfer water only and does not have a regulator.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</a:t>
            </a:r>
          </a:p>
          <a:p>
            <a:r>
              <a:rPr lang="en-US" dirty="0"/>
              <a:t>INSPECT PETROLEUM MARKINGS, VEHICLES, AND EQUIPMENT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101-519-3313</a:t>
            </a:r>
          </a:p>
        </p:txBody>
      </p:sp>
    </p:spTree>
    <p:extLst>
      <p:ext uri="{BB962C8B-B14F-4D97-AF65-F5344CB8AC3E}">
        <p14:creationId xmlns:p14="http://schemas.microsoft.com/office/powerpoint/2010/main" val="4131010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As a petroleum supervisor, you must understand the basic workings of the types of power units used in</a:t>
            </a:r>
          </a:p>
          <a:p>
            <a:r>
              <a:rPr lang="en-US" dirty="0"/>
              <a:t>petroleum operations. You must also understand the operating characteristics of pumps in order to properly</a:t>
            </a:r>
          </a:p>
          <a:p>
            <a:r>
              <a:rPr lang="en-US" dirty="0"/>
              <a:t>supervise you subordinates.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TYPES OF POWER UNITS</a:t>
            </a:r>
          </a:p>
          <a:p>
            <a:r>
              <a:rPr lang="en-US" dirty="0"/>
              <a:t>There are two types of internal combustion engines: reciprocating and turbine. The reciprocating spark</a:t>
            </a:r>
          </a:p>
          <a:p>
            <a:r>
              <a:rPr lang="en-US" dirty="0"/>
              <a:t>ignition engine is of the gasoline burning type. The fuel is ignited by a spark plug when the piston is at the top</a:t>
            </a:r>
          </a:p>
          <a:p>
            <a:r>
              <a:rPr lang="en-US" dirty="0"/>
              <a:t>of the cylinder. There are two classifications of reciprocating engines: four cycle and two cycle, The four</a:t>
            </a:r>
          </a:p>
          <a:p>
            <a:r>
              <a:rPr lang="en-US" dirty="0"/>
              <a:t>cycle produces more power than the two cycle engine, but it is a much heavier engine than the two cycle.</a:t>
            </a:r>
          </a:p>
          <a:p>
            <a:r>
              <a:rPr lang="en-US" dirty="0"/>
              <a:t>Gasoline engines used in the military are generally used with small equipment such as 100 GPM pumps (four</a:t>
            </a:r>
          </a:p>
          <a:p>
            <a:r>
              <a:rPr lang="en-US" dirty="0"/>
              <a:t>cycle), chain saws, and outboard motors (two cycle).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38200"/>
            <a:ext cx="6477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compression ignition engine functions the same as the spark ignition except it does not have spark</a:t>
            </a:r>
          </a:p>
          <a:p>
            <a:r>
              <a:rPr lang="en-US" dirty="0"/>
              <a:t>plugs. Heat of compression is the source of ignition. For this reason, the engine is of much heavier</a:t>
            </a:r>
          </a:p>
          <a:p>
            <a:r>
              <a:rPr lang="en-US" dirty="0"/>
              <a:t>construction. As the piston moves in the upward stroke, the air is compressed and heated to approximately</a:t>
            </a:r>
          </a:p>
          <a:p>
            <a:r>
              <a:rPr lang="en-US" dirty="0"/>
              <a:t>900 to 1000 degrees Fahrenheit. At this point fuel is forced into the chamber by means of an injector and</a:t>
            </a:r>
          </a:p>
          <a:p>
            <a:r>
              <a:rPr lang="en-US" dirty="0"/>
              <a:t>combustion takes place. The compression ignition engine will produce more horsepower and because of fuel</a:t>
            </a:r>
          </a:p>
          <a:p>
            <a:r>
              <a:rPr lang="en-US" dirty="0"/>
              <a:t>injection is much more efficient than the spark ignition engine. The cost is much more than the gasoline</a:t>
            </a:r>
          </a:p>
          <a:p>
            <a:r>
              <a:rPr lang="en-US" dirty="0"/>
              <a:t>engine, but there is less maintenance required. Diesel engines are very well suited for large pumps and</a:t>
            </a:r>
          </a:p>
          <a:p>
            <a:r>
              <a:rPr lang="en-US" dirty="0"/>
              <a:t>stationary applications where low speeds and high horsepower are required. Because diesel engines use</a:t>
            </a:r>
          </a:p>
          <a:p>
            <a:r>
              <a:rPr lang="en-US" dirty="0"/>
              <a:t>heat compression for ignition, they need assistance in order to start in cold weather. This is accomplished by</a:t>
            </a:r>
          </a:p>
          <a:p>
            <a:r>
              <a:rPr lang="en-US" dirty="0"/>
              <a:t>glow plugs or ether injection.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85800"/>
            <a:ext cx="5791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Turbine engines work on the principal of heat of compression, but do not use pistons to create hot air.</a:t>
            </a:r>
          </a:p>
          <a:p>
            <a:r>
              <a:rPr lang="en-US" dirty="0"/>
              <a:t>The air is compressed by the use of compressors and is directed to a combustion chamber where fuel is</a:t>
            </a:r>
          </a:p>
          <a:p>
            <a:r>
              <a:rPr lang="en-US" dirty="0"/>
              <a:t>injected and combustion takes place. The basic design is very simple and there are less moving parts than</a:t>
            </a:r>
          </a:p>
          <a:p>
            <a:r>
              <a:rPr lang="en-US" dirty="0"/>
              <a:t>reciprocating engines. The following are characteristics of turbine engines:</a:t>
            </a:r>
          </a:p>
          <a:p>
            <a:r>
              <a:rPr lang="en-US" dirty="0"/>
              <a:t> Lightweight.</a:t>
            </a:r>
          </a:p>
          <a:p>
            <a:r>
              <a:rPr lang="en-US" dirty="0"/>
              <a:t> Produce more horsepower per size.</a:t>
            </a:r>
          </a:p>
          <a:p>
            <a:r>
              <a:rPr lang="en-US" dirty="0"/>
              <a:t> Require less maintenance.</a:t>
            </a:r>
          </a:p>
          <a:p>
            <a:r>
              <a:rPr lang="en-US" dirty="0"/>
              <a:t> Initial cost is very high.</a:t>
            </a:r>
          </a:p>
          <a:p>
            <a:r>
              <a:rPr lang="en-US" dirty="0"/>
              <a:t> Sensitive to dust and dirt.</a:t>
            </a:r>
          </a:p>
          <a:p>
            <a:r>
              <a:rPr lang="en-US" dirty="0"/>
              <a:t>Electric motors are used in fixed facilities because of their lower maintenance and operating cost. Electric</a:t>
            </a:r>
          </a:p>
          <a:p>
            <a:r>
              <a:rPr lang="en-US" dirty="0"/>
              <a:t>motors operate in a magnetic field. When energy is applied, the magnetic field is established and creates a</a:t>
            </a:r>
          </a:p>
          <a:p>
            <a:r>
              <a:rPr lang="en-US" dirty="0"/>
              <a:t>push-pull action which causes the armature to turn.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PRINCIPLES OF PUMPS</a:t>
            </a:r>
          </a:p>
          <a:p>
            <a:r>
              <a:rPr lang="en-US" dirty="0"/>
              <a:t>There are three basic types of pumps used by the Army. These are: reciprocating, rotary, and centrifugal.</a:t>
            </a:r>
          </a:p>
          <a:p>
            <a:r>
              <a:rPr lang="en-US" dirty="0"/>
              <a:t>Reciprocating pumps displace liquid by a reciprocating or back and forth motion. The most common</a:t>
            </a:r>
          </a:p>
          <a:p>
            <a:r>
              <a:rPr lang="en-US" dirty="0"/>
              <a:t>application is a piston or plunger moving back and forth in a cylinder. As the piston moves backward, a</a:t>
            </a:r>
          </a:p>
          <a:p>
            <a:r>
              <a:rPr lang="en-US" dirty="0"/>
              <a:t>suction is created and the liquid is drawn into the cylinder. As the piston moves forward the liquid is expelled.</a:t>
            </a:r>
          </a:p>
          <a:p>
            <a:r>
              <a:rPr lang="en-US" dirty="0"/>
              <a:t>When only one piston is used, it is classified as a simplex pump. When two pistons are used, it is known as a</a:t>
            </a:r>
          </a:p>
          <a:p>
            <a:r>
              <a:rPr lang="en-US" dirty="0"/>
              <a:t>duplex pump, this will move fluid in both directions. Because of their action, they are classified as positive</a:t>
            </a:r>
          </a:p>
          <a:p>
            <a:r>
              <a:rPr lang="en-US" dirty="0"/>
              <a:t>displacement pumps. These pumps create special problems.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These pumps create special problems.</a:t>
            </a:r>
          </a:p>
          <a:p>
            <a:r>
              <a:rPr lang="en-US" dirty="0"/>
              <a:t> They must be equipped with surge tanks or pressure relief valves.</a:t>
            </a:r>
          </a:p>
          <a:p>
            <a:r>
              <a:rPr lang="en-US" dirty="0"/>
              <a:t> They create pulsations on a pipeline.</a:t>
            </a:r>
          </a:p>
          <a:p>
            <a:r>
              <a:rPr lang="en-US" dirty="0"/>
              <a:t> They require a higher degree of maintenance than other types of pumping units (i.e., packing around the</a:t>
            </a:r>
          </a:p>
          <a:p>
            <a:r>
              <a:rPr lang="en-US" dirty="0"/>
              <a:t>piston, cooling the unit).</a:t>
            </a:r>
          </a:p>
          <a:p>
            <a:r>
              <a:rPr lang="en-US" dirty="0"/>
              <a:t>The pump you will see the Army use is the ROWPU, because of the high pressure required to pump the water</a:t>
            </a:r>
          </a:p>
          <a:p>
            <a:r>
              <a:rPr lang="en-US" dirty="0"/>
              <a:t>through the system. Advantages of the reciprocating pumps are:</a:t>
            </a:r>
          </a:p>
          <a:p>
            <a:r>
              <a:rPr lang="en-US" dirty="0"/>
              <a:t> Self priming.</a:t>
            </a:r>
          </a:p>
          <a:p>
            <a:r>
              <a:rPr lang="en-US" dirty="0"/>
              <a:t> High suction pressure, high discharge pressure.</a:t>
            </a:r>
          </a:p>
          <a:p>
            <a:r>
              <a:rPr lang="en-US" dirty="0"/>
              <a:t>Disadvantages of the reciprocating pumps are:</a:t>
            </a:r>
          </a:p>
          <a:p>
            <a:r>
              <a:rPr lang="en-US" dirty="0"/>
              <a:t> Must have relief valve and surge tank.</a:t>
            </a:r>
          </a:p>
          <a:p>
            <a:r>
              <a:rPr lang="en-US" dirty="0"/>
              <a:t> Pulsating effect on pipelines.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Rotary pumps are positive displacement pumps in which the main pumping action is caused by rotating</a:t>
            </a:r>
          </a:p>
          <a:p>
            <a:r>
              <a:rPr lang="en-US" dirty="0"/>
              <a:t>gears. As the gears rotate, the fluid is trapped between their teeth and is carried around to the discharge</a:t>
            </a:r>
          </a:p>
          <a:p>
            <a:r>
              <a:rPr lang="en-US" dirty="0"/>
              <a:t>outlet. There are a variety of rotary pumps. In petroleum handling operations, their principal application is in</a:t>
            </a:r>
          </a:p>
          <a:p>
            <a:r>
              <a:rPr lang="en-US" dirty="0"/>
              <a:t>low pressure, low capacity operations. The advantage of rotary pumps is their ability to pull fluid into the</a:t>
            </a:r>
          </a:p>
          <a:p>
            <a:r>
              <a:rPr lang="en-US" dirty="0"/>
              <a:t>housing without the aid of a priming tank or vacuum pump (self-priming). They also have constant discharge</a:t>
            </a:r>
          </a:p>
          <a:p>
            <a:r>
              <a:rPr lang="en-US" dirty="0"/>
              <a:t>characteristics. The only petroleum vehicle that presently uses rotary motion is the M49A2C.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Centrifugal pumps employ centrifugal force as the principle of operation. Simply put, the action of this</a:t>
            </a:r>
          </a:p>
          <a:p>
            <a:r>
              <a:rPr lang="en-US" dirty="0"/>
              <a:t>pump is an impeller rotating in a volute casing. Fluid forced into the eye of the impeller is picked up by the</a:t>
            </a:r>
          </a:p>
          <a:p>
            <a:r>
              <a:rPr lang="en-US" dirty="0"/>
              <a:t>vanes and discharged into the casing by centrifugal force. Because of their simplicity and low cost and ability</a:t>
            </a:r>
          </a:p>
          <a:p>
            <a:r>
              <a:rPr lang="en-US" dirty="0"/>
              <a:t>to operate under a wide variety of conditions, centrifugal pumps are one of the most popular types.</a:t>
            </a:r>
          </a:p>
          <a:p>
            <a:r>
              <a:rPr lang="en-US" dirty="0"/>
              <a:t>Centrifugal pumps that are in use in the petroleum pipeline and TPT operations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990601"/>
            <a:ext cx="579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 The 600-GPM hose line pump which is a 6-inch, single stage, self-priming pump, diesel-engine-driven,</a:t>
            </a:r>
          </a:p>
          <a:p>
            <a:r>
              <a:rPr lang="en-US" sz="1200" dirty="0"/>
              <a:t>wheel-mounted, air-cooled, centrifugal pump.</a:t>
            </a:r>
          </a:p>
          <a:p>
            <a:r>
              <a:rPr lang="en-US" sz="1200" dirty="0"/>
              <a:t> The 1,250-GPM flood and transfer pump is a 6-inch, single-stage, skid-mounted, diesel-engine-driven,</a:t>
            </a:r>
          </a:p>
          <a:p>
            <a:r>
              <a:rPr lang="en-US" sz="1200" dirty="0"/>
              <a:t>self-priming centrifugal pump.</a:t>
            </a:r>
          </a:p>
          <a:p>
            <a:r>
              <a:rPr lang="en-US" sz="1200" dirty="0"/>
              <a:t> The 800-GPM mainline pump is a skid-mounted, diesel-engine-driven, three stage centrifugal pump.</a:t>
            </a:r>
          </a:p>
          <a:p>
            <a:r>
              <a:rPr lang="en-US" sz="1200" dirty="0"/>
              <a:t>Centrifugal pumps can be classified or described by:</a:t>
            </a:r>
          </a:p>
          <a:p>
            <a:r>
              <a:rPr lang="en-US" sz="1200" dirty="0"/>
              <a:t> Size of the suction and discharge ports.</a:t>
            </a:r>
          </a:p>
          <a:p>
            <a:r>
              <a:rPr lang="en-US" sz="1200" dirty="0"/>
              <a:t> Number of impellers or stages.</a:t>
            </a:r>
          </a:p>
          <a:p>
            <a:r>
              <a:rPr lang="en-US" sz="1200" dirty="0"/>
              <a:t> Whether they are self priming or must be force fed.</a:t>
            </a:r>
          </a:p>
          <a:p>
            <a:r>
              <a:rPr lang="en-US" sz="1200" dirty="0"/>
              <a:t> Six inch, single stage, self priming pump.</a:t>
            </a:r>
          </a:p>
          <a:p>
            <a:r>
              <a:rPr lang="en-US" sz="1200" dirty="0"/>
              <a:t>Centrifugal pumps are used to transfer fuel from storage tanks to truck loading racks, from one tank to</a:t>
            </a:r>
          </a:p>
          <a:p>
            <a:r>
              <a:rPr lang="en-US" sz="1200" dirty="0"/>
              <a:t>another, and to feed pump stations on the main pipeline.</a:t>
            </a:r>
          </a:p>
          <a:p>
            <a:r>
              <a:rPr lang="en-US" sz="1200" dirty="0"/>
              <a:t> Six inch, two stages: Used on six, eight, and ten inch pipelines as booster pumps. May be used in</a:t>
            </a:r>
          </a:p>
          <a:p>
            <a:r>
              <a:rPr lang="en-US" sz="1200" dirty="0"/>
              <a:t>parallel at ocean terminals to off load tankers.</a:t>
            </a:r>
          </a:p>
          <a:p>
            <a:r>
              <a:rPr lang="en-US" sz="1200" dirty="0"/>
              <a:t> Four inch, four stage: Used on four and six inch pipelines as booster pumps.</a:t>
            </a:r>
          </a:p>
          <a:p>
            <a:r>
              <a:rPr lang="en-US" sz="1200" dirty="0"/>
              <a:t> Six inch, three stage, diesel engine driven: Used on six, eight, and ten inch pipelines as booster pumps.</a:t>
            </a:r>
          </a:p>
          <a:p>
            <a:r>
              <a:rPr lang="en-US" sz="1200" dirty="0"/>
              <a:t>This pump will replace the four-inch, four stage and the six inch, two stage pump in the Army system.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As a petroleum supervisor, you must be able to ensure that vehicles and equipment are properly marked for</a:t>
            </a:r>
          </a:p>
          <a:p>
            <a:r>
              <a:rPr lang="en-US" dirty="0"/>
              <a:t>both safety reasons and to prevent commingling of products</a:t>
            </a:r>
          </a:p>
        </p:txBody>
      </p:sp>
    </p:spTree>
    <p:extLst>
      <p:ext uri="{BB962C8B-B14F-4D97-AF65-F5344CB8AC3E}">
        <p14:creationId xmlns:p14="http://schemas.microsoft.com/office/powerpoint/2010/main" val="1762366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The use of the tank vehicles in the Army is increasing because of the need for larger volumes of bulk fuels</a:t>
            </a:r>
          </a:p>
          <a:p>
            <a:r>
              <a:rPr lang="en-US" dirty="0"/>
              <a:t>and rapid, uninterrupted distribution requirements for refueling military aircraft and vehicles.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TANK TRUCKS</a:t>
            </a:r>
          </a:p>
          <a:p>
            <a:r>
              <a:rPr lang="en-US" dirty="0"/>
              <a:t>The Army utilizes several different tank vehicles for use in refueling operations. Below is a description of</a:t>
            </a:r>
          </a:p>
          <a:p>
            <a:r>
              <a:rPr lang="en-US" dirty="0"/>
              <a:t>these vehicles and their typical uses.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M49A2C Tank Truck. </a:t>
            </a:r>
            <a:r>
              <a:rPr lang="en-US" sz="1200" dirty="0"/>
              <a:t>The M49A2C tank truck is mounted on a modified M45A2 chassis (2 1/2 ton).</a:t>
            </a:r>
          </a:p>
          <a:p>
            <a:r>
              <a:rPr lang="en-US" sz="1200" dirty="0"/>
              <a:t>The truck has a multi-fuel engine with single front and rear dual tires. It is about 23 feet long, 8 feet wide and</a:t>
            </a:r>
          </a:p>
          <a:p>
            <a:r>
              <a:rPr lang="en-US" sz="1200" dirty="0"/>
              <a:t>7 2/3 feet high. TM 9-2320-209-10 (Operator's Manual for Truck, 2 1/2 ton 6x6 Gasoline Engine Models)</a:t>
            </a:r>
          </a:p>
          <a:p>
            <a:r>
              <a:rPr lang="en-US" sz="1200" dirty="0"/>
              <a:t>gives details on this truck. The tank body is a stainless steel 1,200-gallon tank shell divided into two 600-</a:t>
            </a:r>
          </a:p>
          <a:p>
            <a:r>
              <a:rPr lang="en-US" sz="1200" dirty="0"/>
              <a:t>gallon compartments. Each compartment has a manhole cover. One each five-pound carbon dioxide fire</a:t>
            </a:r>
          </a:p>
          <a:p>
            <a:r>
              <a:rPr lang="en-US" sz="1200" dirty="0"/>
              <a:t>extinguisher is mounted on the left and right front of the vehicle. The rear equipment cabinet consists of a</a:t>
            </a:r>
          </a:p>
          <a:p>
            <a:r>
              <a:rPr lang="en-US" sz="1200" dirty="0"/>
              <a:t>manifold, pump, filter/separator, discharge valve control and meter, water separator chamber, gage stick,</a:t>
            </a:r>
          </a:p>
          <a:p>
            <a:r>
              <a:rPr lang="en-US" sz="1200" dirty="0"/>
              <a:t>grounding assembly, pump delivery line valve, gravity delivery line valve, filter/separator drain valve, and</a:t>
            </a:r>
          </a:p>
          <a:p>
            <a:r>
              <a:rPr lang="en-US" sz="1200" dirty="0"/>
              <a:t>pressure gage. The pressure differential gage measures the effectiveness of the filter/separator. When the</a:t>
            </a:r>
          </a:p>
          <a:p>
            <a:r>
              <a:rPr lang="en-US" sz="1200" dirty="0"/>
              <a:t>pressure differential between the inlet and outlet pressure is more than 20 psi, change the filter elements and</a:t>
            </a:r>
          </a:p>
          <a:p>
            <a:r>
              <a:rPr lang="en-US" sz="1200" dirty="0"/>
              <a:t>the go/no go fuses. If pressure differential between the inlet and internal is 15 psi, replace filter elements only.</a:t>
            </a:r>
          </a:p>
          <a:p>
            <a:r>
              <a:rPr lang="en-US" sz="1200" dirty="0"/>
              <a:t>Change only the go/no go fuses when the pressure differential reading is 15 psi between the internal and the</a:t>
            </a:r>
          </a:p>
          <a:p>
            <a:r>
              <a:rPr lang="en-US" sz="1200" dirty="0"/>
              <a:t>outlet. A power take off shifting lever is located in the cab to the left side of driver seat. It operates the pump.</a:t>
            </a:r>
          </a:p>
          <a:p>
            <a:r>
              <a:rPr lang="en-US" sz="1200" dirty="0"/>
              <a:t>The lever is moved backward to ENGAGE the pump. To DISENGAGE the pump, pull lever forward. The</a:t>
            </a:r>
          </a:p>
          <a:p>
            <a:r>
              <a:rPr lang="en-US" sz="1200" dirty="0"/>
              <a:t>M49A2C is used for top and bottom loading, defueling aircraft, and pressure discharging.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4209" y="381000"/>
            <a:ext cx="67056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M131A5C 5,000-Gallon Semitrailer. </a:t>
            </a:r>
            <a:r>
              <a:rPr lang="en-US" sz="1100" dirty="0"/>
              <a:t>The M131A5C 5,000-gallon semitrailer (Figure 4-1) is the most</a:t>
            </a:r>
          </a:p>
          <a:p>
            <a:r>
              <a:rPr lang="en-US" sz="1100" dirty="0"/>
              <a:t>commonly used fuel servicing tank semitrailer in the Army. It has 5,000-gallon capacity and weighs 12 tons.</a:t>
            </a:r>
          </a:p>
          <a:p>
            <a:r>
              <a:rPr lang="en-US" sz="1100" dirty="0"/>
              <a:t>The entire vehicle is about 31 feet long, 8 feet wide, and 9 feet high. It is towed by a 5 ton, 6x6 tractor truck or</a:t>
            </a:r>
          </a:p>
          <a:p>
            <a:r>
              <a:rPr lang="en-US" sz="1100" dirty="0"/>
              <a:t>like vehicle that has a fifth wheel. The semitrailer is used to carry and transfer fuel, service containers, and</a:t>
            </a:r>
          </a:p>
          <a:p>
            <a:r>
              <a:rPr lang="en-US" sz="1100" dirty="0"/>
              <a:t>refuel ground vehicles. The semitrailer can travel cross-country at a reduced payload of 3,300 gallons (1,650</a:t>
            </a:r>
          </a:p>
          <a:p>
            <a:r>
              <a:rPr lang="en-US" sz="1100" dirty="0"/>
              <a:t>gallons in each tank compartment). It can fill or empty 3,000-, 10,000- or 50,000-gallon collapsible tanks. The</a:t>
            </a:r>
          </a:p>
          <a:p>
            <a:r>
              <a:rPr lang="en-US" sz="1100" dirty="0"/>
              <a:t>vehicle can transfer product to or receive it from the fuel system supply point (FSSP). The stainless steel tank</a:t>
            </a:r>
          </a:p>
          <a:p>
            <a:r>
              <a:rPr lang="en-US" sz="1100" dirty="0"/>
              <a:t>body is divided into two 2,500-gallon compartments, has a 20-inch manhole and filler cover assembly, with a</a:t>
            </a:r>
          </a:p>
          <a:p>
            <a:r>
              <a:rPr lang="en-US" sz="1100" dirty="0"/>
              <a:t>vent valve and locking device, a discharge valve with screw assembly, and a drain pipe. A full marker gage</a:t>
            </a:r>
          </a:p>
          <a:p>
            <a:r>
              <a:rPr lang="en-US" sz="1100" dirty="0"/>
              <a:t>that indicates when the tank is full is welded to each manhole cover. There is a walkway on top of the tank</a:t>
            </a:r>
          </a:p>
          <a:p>
            <a:r>
              <a:rPr lang="en-US" sz="1100" dirty="0"/>
              <a:t>body with a slip-resistant steel grating. A ladder at the rear of the vehicle gives access to the manhole covers.</a:t>
            </a:r>
          </a:p>
          <a:p>
            <a:r>
              <a:rPr lang="en-US" sz="1100" dirty="0"/>
              <a:t>The two compartments are connected by piping to the vehicle’s fuel delivery system. There is one equipment</a:t>
            </a:r>
          </a:p>
          <a:p>
            <a:r>
              <a:rPr lang="en-US" sz="1100" dirty="0"/>
              <a:t>cabinet and a filter/separator on the curbside of the vehicle. The curbside equipment cabinet houses an</a:t>
            </a:r>
          </a:p>
          <a:p>
            <a:r>
              <a:rPr lang="en-US" sz="1100" dirty="0"/>
              <a:t>auxiliary engine, pump, and battery. There are three hose tubes and one equipment cabinet on the roadside</a:t>
            </a:r>
          </a:p>
          <a:p>
            <a:r>
              <a:rPr lang="en-US" sz="1100" dirty="0"/>
              <a:t>of the vehicle. The roadside equipment cabinet houses a meter, a 1 1/2-inch (0-55 GPM) dispensing</a:t>
            </a:r>
          </a:p>
          <a:p>
            <a:r>
              <a:rPr lang="en-US" sz="1100" dirty="0"/>
              <a:t>assembly, 2 1/2-inch (225 GPM) dispensing assembly, filter/separator pressure gages, engine controls, fixed</a:t>
            </a:r>
          </a:p>
          <a:p>
            <a:r>
              <a:rPr lang="en-US" sz="1100" dirty="0"/>
              <a:t>fire extinguisher system, portable fire extinguisher, and fuel handling controls. The three hose tubes are</a:t>
            </a:r>
          </a:p>
          <a:p>
            <a:r>
              <a:rPr lang="en-US" sz="1100" dirty="0"/>
              <a:t>located directly above the roadside equipment cabinet. They hold three sections of suction hose and a gage</a:t>
            </a:r>
          </a:p>
          <a:p>
            <a:r>
              <a:rPr lang="en-US" sz="1100" dirty="0"/>
              <a:t>stick. There is a door on both ends of the hose tubes. The auxiliary engine and pump assembly have a 2-</a:t>
            </a:r>
          </a:p>
          <a:p>
            <a:r>
              <a:rPr lang="en-US" sz="1100" dirty="0"/>
              <a:t>cylinder, 4-cycle, air-cooled gasoline engine, a self-priming centrifugal pump and a 24-volt battery. The choke</a:t>
            </a:r>
          </a:p>
          <a:p>
            <a:r>
              <a:rPr lang="en-US" sz="1100" dirty="0"/>
              <a:t>is on the left side of the engine. The engine controls are on the instrument panel located in the roadside</a:t>
            </a:r>
          </a:p>
          <a:p>
            <a:r>
              <a:rPr lang="en-US" sz="1100" dirty="0"/>
              <a:t>equipment cabinet. These controls consist of a power panel switch, starter button, ignition switch, oil</a:t>
            </a:r>
          </a:p>
          <a:p>
            <a:r>
              <a:rPr lang="en-US" sz="1100" dirty="0"/>
              <a:t>pressure, and voltage gage. The pump is connected to the auxiliary engine by bearing mounted shaft. A</a:t>
            </a:r>
          </a:p>
          <a:p>
            <a:r>
              <a:rPr lang="en-US" sz="1100" dirty="0"/>
              <a:t>firewall separates the two items. The entire pumping system has a total capacity of 225 GPM. The</a:t>
            </a:r>
          </a:p>
          <a:p>
            <a:r>
              <a:rPr lang="en-US" sz="1100" dirty="0"/>
              <a:t>filter/separator has three filtering stages. In the first stage 15 filter elements remove solid contaminants and</a:t>
            </a:r>
          </a:p>
          <a:p>
            <a:r>
              <a:rPr lang="en-US" sz="1100" dirty="0"/>
              <a:t>coalesce any water in the fuel. In the second stage, five canisters separate the water from the fuel and let it</a:t>
            </a:r>
          </a:p>
          <a:p>
            <a:r>
              <a:rPr lang="en-US" sz="1100" dirty="0"/>
              <a:t>drain into the filter/separator sump. Finally, there are 15 go/no go fuses as safety devices to shut off the flow</a:t>
            </a:r>
          </a:p>
          <a:p>
            <a:r>
              <a:rPr lang="en-US" sz="1100" dirty="0"/>
              <a:t>of fuel if the other two stages allow water or solid contaminants to exceed a safe level. There are three of</a:t>
            </a:r>
          </a:p>
          <a:p>
            <a:r>
              <a:rPr lang="en-US" sz="1100" dirty="0"/>
              <a:t>these fuses in each of the second-stage canisters. Other parts of the filter include an automatic dump valve, a</a:t>
            </a:r>
          </a:p>
          <a:p>
            <a:r>
              <a:rPr lang="en-US" sz="1100" dirty="0"/>
              <a:t>manual drain valve, an emergency shutoff control, and three pressure gages. Any water collected in the</a:t>
            </a:r>
          </a:p>
          <a:p>
            <a:r>
              <a:rPr lang="en-US" sz="1100" dirty="0"/>
              <a:t>filter/separator is removed by the automatic dump valve. This valve is operated by a float that rises in water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3929" y="762000"/>
            <a:ext cx="655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and sinks in fuel. Drain water from the unit by opening the manual drain valve located at the bottom of the</a:t>
            </a:r>
          </a:p>
          <a:p>
            <a:r>
              <a:rPr lang="en-US" sz="1100" dirty="0"/>
              <a:t>sump. Keep the valve open as long as water is running out. When fuel appears close the value. While</a:t>
            </a:r>
          </a:p>
          <a:p>
            <a:r>
              <a:rPr lang="en-US" sz="1100" dirty="0"/>
              <a:t>product is flowing through the separator, check the pressure differential. A 300 GPM positive displacement</a:t>
            </a:r>
          </a:p>
          <a:p>
            <a:r>
              <a:rPr lang="en-US" sz="1100" dirty="0"/>
              <a:t>meter is located on the right side of the roadside equipment cabinet. The meter counter registers up to 9,999</a:t>
            </a:r>
          </a:p>
          <a:p>
            <a:r>
              <a:rPr lang="en-US" sz="1100" dirty="0"/>
              <a:t>gallons. A knob on the side of the meter is used to reset the counter. Turn the knob clockwise until the</a:t>
            </a:r>
          </a:p>
          <a:p>
            <a:r>
              <a:rPr lang="en-US" sz="1100" dirty="0"/>
              <a:t>counter is back to zero. The meter also has a totalizer which keeps a record of all issues. There are three</a:t>
            </a:r>
          </a:p>
          <a:p>
            <a:r>
              <a:rPr lang="en-US" sz="1100" dirty="0"/>
              <a:t>dispensing assemblies on the M131A5C tank semitrailer. One assembly is made up of three 15-foot sections</a:t>
            </a:r>
          </a:p>
          <a:p>
            <a:r>
              <a:rPr lang="en-US" sz="1100" dirty="0"/>
              <a:t>of 3-inch suction hose. These sections are stored in tubes located on the roadside of the vehicle. The other</a:t>
            </a:r>
          </a:p>
          <a:p>
            <a:r>
              <a:rPr lang="en-US" sz="1100" dirty="0"/>
              <a:t>two assemblies are housed in the roadside equipment cabinet. The one on the left side of the cabinet is a 0-</a:t>
            </a:r>
          </a:p>
          <a:p>
            <a:r>
              <a:rPr lang="en-US" sz="1100" dirty="0"/>
              <a:t>55 GPM dispensing assembly. It has a 50-foot section of 1 1/2-inch discharge hose, a hose reel, and a 1 1/2-</a:t>
            </a:r>
          </a:p>
          <a:p>
            <a:r>
              <a:rPr lang="en-US" sz="1100" dirty="0"/>
              <a:t>inch nozzle with a bonding clip and a plug. The assembly on the right side of the cabinet is a 225 GPM</a:t>
            </a:r>
          </a:p>
          <a:p>
            <a:r>
              <a:rPr lang="en-US" sz="1100" dirty="0"/>
              <a:t>dispensing assembly. It has a 50-foot section of 2 1/2-inch discharge hose, a hose reel and a 2 1/2-inch</a:t>
            </a:r>
          </a:p>
          <a:p>
            <a:r>
              <a:rPr lang="en-US" sz="1100" dirty="0"/>
              <a:t>nozzle with bonding clip and plug. The 2 1/2-inch nozzle comes with two nozzle spouts. The standard 14-inch</a:t>
            </a:r>
          </a:p>
          <a:p>
            <a:r>
              <a:rPr lang="en-US" sz="1100" dirty="0"/>
              <a:t>spout used for most fueling operations is normally attached to the nozzle. The 24-inch spout, is used only for</a:t>
            </a:r>
          </a:p>
          <a:p>
            <a:r>
              <a:rPr lang="en-US" sz="1100" dirty="0"/>
              <a:t>defueling operations and is stored on the left side of the fire extinguisher, in the roadside equipment cabinet.</a:t>
            </a:r>
          </a:p>
          <a:p>
            <a:r>
              <a:rPr lang="en-US" sz="1100" dirty="0"/>
              <a:t>Each dispensing assembly is controlled by a brake assembly and a rewind mechanism. There are two fusible</a:t>
            </a:r>
          </a:p>
          <a:p>
            <a:r>
              <a:rPr lang="en-US" sz="1100" dirty="0"/>
              <a:t>link connections and two fusible nut connections on the semitrailer. The two fusible links are installed at the</a:t>
            </a:r>
          </a:p>
          <a:p>
            <a:r>
              <a:rPr lang="en-US" sz="1100" dirty="0"/>
              <a:t>tank compartment discharge valves and the two fusible nuts are part of the operating lever assembly. If there</a:t>
            </a:r>
          </a:p>
          <a:p>
            <a:r>
              <a:rPr lang="en-US" sz="1100" dirty="0"/>
              <a:t>is a fire in any of these places, the fusible links and nuts melt and close the tank compartment discharge</a:t>
            </a:r>
          </a:p>
          <a:p>
            <a:r>
              <a:rPr lang="en-US" sz="1100" dirty="0"/>
              <a:t>valves.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300288"/>
            <a:ext cx="5874814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0482" y="1057210"/>
            <a:ext cx="6553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M967 5,000-Gallon Semitrailer. </a:t>
            </a:r>
            <a:r>
              <a:rPr lang="en-US" sz="1000" dirty="0"/>
              <a:t>The M967 5,000-gallon semitrailer is a bulk hauler with </a:t>
            </a:r>
            <a:r>
              <a:rPr lang="en-US" sz="1000" dirty="0" err="1"/>
              <a:t>selfload</a:t>
            </a:r>
            <a:r>
              <a:rPr lang="en-US" sz="1000" dirty="0"/>
              <a:t>/</a:t>
            </a:r>
          </a:p>
          <a:p>
            <a:r>
              <a:rPr lang="en-US" sz="1000" dirty="0"/>
              <a:t>unload capability. It is designed for general highway and limited cross-country use. It has a 5,000-gallon</a:t>
            </a:r>
          </a:p>
          <a:p>
            <a:r>
              <a:rPr lang="en-US" sz="1000" dirty="0"/>
              <a:t>capacity and weighs 13,000 pounds empty and 46,950 pounds full. The entire vehicle is about 31 feet long, 8</a:t>
            </a:r>
          </a:p>
          <a:p>
            <a:r>
              <a:rPr lang="en-US" sz="1000" dirty="0"/>
              <a:t>feet wide, 9 feet high. The semitrailer can be transported by a C-130 aircraft. It is also designed to be towed</a:t>
            </a:r>
          </a:p>
          <a:p>
            <a:r>
              <a:rPr lang="en-US" sz="1000" dirty="0"/>
              <a:t>by a 5-ton, 6x6 truck tractor or similar vehicle equipped with a fifth wheel. It has a fording capability of 24</a:t>
            </a:r>
          </a:p>
          <a:p>
            <a:r>
              <a:rPr lang="en-US" sz="1000" dirty="0"/>
              <a:t>inches in salt or fresh water without major component preparation. TM 9-2320-356-12&amp;P gives detailed</a:t>
            </a:r>
          </a:p>
          <a:p>
            <a:r>
              <a:rPr lang="en-US" sz="1000" dirty="0"/>
              <a:t>information on this tank semitrailer. The stainless steel tank body of the M967 is constructed as one 5,000</a:t>
            </a:r>
          </a:p>
          <a:p>
            <a:r>
              <a:rPr lang="en-US" sz="1000" dirty="0"/>
              <a:t>gallon compartment with evenly distributed integral baffles. The compartment has pressure and vacuum</a:t>
            </a:r>
          </a:p>
          <a:p>
            <a:r>
              <a:rPr lang="en-US" sz="1000" dirty="0"/>
              <a:t>vents and a manhole with locking device. There is a walkway on top of the tank body with a slip-resistant steel</a:t>
            </a:r>
          </a:p>
          <a:p>
            <a:r>
              <a:rPr lang="en-US" sz="1000" dirty="0"/>
              <a:t>grating. A ladder at the front of the tank leads to the walkway. The tank compartment is connected by piping</a:t>
            </a:r>
          </a:p>
          <a:p>
            <a:r>
              <a:rPr lang="en-US" sz="1000" dirty="0"/>
              <a:t>to the vehicle’s fuel receipt and delivery system. This system is mounted on the roadside of the vehicle.</a:t>
            </a:r>
          </a:p>
          <a:p>
            <a:r>
              <a:rPr lang="en-US" sz="1000" dirty="0"/>
              <a:t>There is a pump and engine compartment, pump engine fuel tank, landing gear crank, and landing gear</a:t>
            </a:r>
          </a:p>
          <a:p>
            <a:r>
              <a:rPr lang="en-US" sz="1000" dirty="0"/>
              <a:t>ground board on the curbside of the vehicle. There is also a hose trough, emergency valve shutoff, and two</a:t>
            </a:r>
          </a:p>
          <a:p>
            <a:r>
              <a:rPr lang="en-US" sz="1000" dirty="0"/>
              <a:t>batteries on the curbside of the vehicle. There is a hose trough, landing gear ground box, toolbox, and control</a:t>
            </a:r>
          </a:p>
          <a:p>
            <a:r>
              <a:rPr lang="en-US" sz="1000" dirty="0"/>
              <a:t>panel on the roadside of the vehicle. There is also a portable grounding rod and manifold valve on the</a:t>
            </a:r>
          </a:p>
          <a:p>
            <a:r>
              <a:rPr lang="en-US" sz="1000" dirty="0"/>
              <a:t>roadside of the vehicle. The auxiliary engine and pump assembly are located in the curbside equipment</a:t>
            </a:r>
          </a:p>
          <a:p>
            <a:r>
              <a:rPr lang="en-US" sz="1000" dirty="0"/>
              <a:t>cabinet. It has a 4-cylinder, 4-cycle, variable speed, air-cooled diesel engine and a self-priming, centrifugal 4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inch low pressure pump. The auxiliary engine is started by two 12-volt batteries connected in series. The</a:t>
            </a:r>
          </a:p>
          <a:p>
            <a:r>
              <a:rPr lang="en-US" dirty="0"/>
              <a:t>batteries are located on the left side of the equipment cabinet. The engine controls are on the instrument</a:t>
            </a:r>
          </a:p>
          <a:p>
            <a:r>
              <a:rPr lang="en-US" dirty="0"/>
              <a:t>panel located on the roadside of the vehicle. These controls include an engine preheater switch, engine</a:t>
            </a:r>
          </a:p>
          <a:p>
            <a:r>
              <a:rPr lang="en-US" dirty="0"/>
              <a:t>throttle, and control panel light. The instrument panel also includes a voltmeter, tachometer, hour meter, oil</a:t>
            </a:r>
          </a:p>
          <a:p>
            <a:r>
              <a:rPr lang="en-US" dirty="0"/>
              <a:t>pressure gage, fuel pressure gage, and pump pressure gage. The pump is connected to the auxiliary engine</a:t>
            </a:r>
          </a:p>
          <a:p>
            <a:r>
              <a:rPr lang="en-US" dirty="0"/>
              <a:t>by a bearing-mounted shaft. A firewall separates the two items. The pumping system has a bulk fuel deliver</a:t>
            </a:r>
          </a:p>
          <a:p>
            <a:r>
              <a:rPr lang="en-US" dirty="0"/>
              <a:t>rate of up to 600 GPM and a self-load rate of up to 300 GPM.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0421" y="304800"/>
            <a:ext cx="670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M969 5,000-Gallon Semitrailer. </a:t>
            </a:r>
            <a:r>
              <a:rPr lang="en-US" sz="1000" dirty="0"/>
              <a:t>The M969 5000-gallon semitrailer is a fuel dispensing semitrailer</a:t>
            </a:r>
          </a:p>
          <a:p>
            <a:r>
              <a:rPr lang="en-US" sz="1000" dirty="0"/>
              <a:t>used primarily for refueling ground vehicles. The M969 has the same bulk delivery and self load capabilities</a:t>
            </a:r>
          </a:p>
          <a:p>
            <a:r>
              <a:rPr lang="en-US" sz="1000" dirty="0"/>
              <a:t>as the M967. It has a 5000-gallon capacity and weighs 15,000 pounds empty and 48,950 pounds full. The</a:t>
            </a:r>
          </a:p>
          <a:p>
            <a:r>
              <a:rPr lang="en-US" sz="1000" dirty="0"/>
              <a:t>M969 has the same dimensions and can be towed and transported in the same manner as the M967 tank</a:t>
            </a:r>
          </a:p>
          <a:p>
            <a:r>
              <a:rPr lang="en-US" sz="1000" dirty="0"/>
              <a:t>semitrailer. The tank body and auxiliary engine and pump assembly are identical to that of the M967. TM 9-</a:t>
            </a:r>
          </a:p>
          <a:p>
            <a:r>
              <a:rPr lang="en-US" sz="1000" dirty="0"/>
              <a:t>2320-356-12&amp;P gives detailed information on this tank semitrailer. In addition to the equipment included with</a:t>
            </a:r>
          </a:p>
          <a:p>
            <a:r>
              <a:rPr lang="en-US" sz="1000" dirty="0"/>
              <a:t>the M967, the M969 includes equipment required for automotive refueling and limited aircraft refueling. This</a:t>
            </a:r>
          </a:p>
          <a:p>
            <a:r>
              <a:rPr lang="en-US" sz="1000" dirty="0"/>
              <a:t>equipment is mounted on the sides of the vehicles. There is a filter/separator, pump and engine</a:t>
            </a:r>
          </a:p>
          <a:p>
            <a:r>
              <a:rPr lang="en-US" sz="1000" dirty="0"/>
              <a:t>compartment, engine fuel tank, landing gear crank, and landing gear ground board on the curbside of the</a:t>
            </a:r>
          </a:p>
          <a:p>
            <a:r>
              <a:rPr lang="en-US" sz="1000" dirty="0"/>
              <a:t>vehicle. There is also an emergency valve shutoff, hose trough, and battery compartment for two batteries on</a:t>
            </a:r>
          </a:p>
          <a:p>
            <a:r>
              <a:rPr lang="en-US" sz="1000" dirty="0"/>
              <a:t>the curbside of the vehicle. There is a hose trough, portable grounding rod, landing gear ground board,</a:t>
            </a:r>
          </a:p>
          <a:p>
            <a:r>
              <a:rPr lang="en-US" sz="1000" dirty="0"/>
              <a:t>toolbox, control panel, manifold assembly, and hose reel cabinet on the roadside of the vehicle. The</a:t>
            </a:r>
          </a:p>
          <a:p>
            <a:r>
              <a:rPr lang="en-US" sz="1000" dirty="0"/>
              <a:t>filter/separator is rated at 300 GPM and 15 psi. It has three filtering stages. In the first stage, 15-filter</a:t>
            </a:r>
          </a:p>
          <a:p>
            <a:r>
              <a:rPr lang="en-US" sz="1000" dirty="0"/>
              <a:t>elements remove solid particles and coalesce any water in the fuel. In the second stage, five canisters</a:t>
            </a:r>
          </a:p>
          <a:p>
            <a:r>
              <a:rPr lang="en-US" sz="1000" dirty="0"/>
              <a:t>separate the water from the fuel and let it drain into the filter/separator sump. Finally, 15 go/no go fuses act as</a:t>
            </a:r>
          </a:p>
          <a:p>
            <a:r>
              <a:rPr lang="en-US" sz="1000" dirty="0"/>
              <a:t>safety devices to shut off the flow of fuel if the other two stages allow water to exceed a safe level. Three of</a:t>
            </a:r>
          </a:p>
          <a:p>
            <a:r>
              <a:rPr lang="en-US" sz="1000" dirty="0"/>
              <a:t>these fuses are in each of the second stage elements. Other parts of the filter/separator include an automatic</a:t>
            </a:r>
          </a:p>
          <a:p>
            <a:r>
              <a:rPr lang="en-US" sz="1000" dirty="0"/>
              <a:t>drain valve, a manual drain valve, and a pressure gage. When water in the filter sump reaches a certain level,</a:t>
            </a:r>
          </a:p>
          <a:p>
            <a:r>
              <a:rPr lang="en-US" sz="1000" dirty="0"/>
              <a:t>the water is removed by the automatic drain valve. This valve is operated by a float which rises in water and</a:t>
            </a:r>
          </a:p>
          <a:p>
            <a:r>
              <a:rPr lang="en-US" sz="1000" dirty="0"/>
              <a:t>sinks in fuel. As water enters the filter sump the float rises. When the float rises to a certain level, a valve</a:t>
            </a:r>
          </a:p>
          <a:p>
            <a:r>
              <a:rPr lang="en-US" sz="1000" dirty="0"/>
              <a:t>opens in the drain valve assembly allowing pump pressure to be applied to a diaphragm valve. The opening</a:t>
            </a:r>
          </a:p>
          <a:p>
            <a:r>
              <a:rPr lang="en-US" sz="1000" dirty="0"/>
              <a:t>of diaphragm valves causes the automatic drain valve to open, allowing the water to drain. As the water is</a:t>
            </a:r>
          </a:p>
          <a:p>
            <a:r>
              <a:rPr lang="en-US" sz="1000" dirty="0"/>
              <a:t>being drained, fuel flow is continued. If water enters the sump faster than the automatic drain valve can carry</a:t>
            </a:r>
          </a:p>
          <a:p>
            <a:r>
              <a:rPr lang="en-US" sz="1000" dirty="0"/>
              <a:t>it away, or if the filter elements fail, the go/no go fuses stop the flow of fuel completely. The pressure gage is</a:t>
            </a:r>
          </a:p>
          <a:p>
            <a:r>
              <a:rPr lang="en-US" sz="1000" dirty="0"/>
              <a:t>located on the instrument panel in the roadside equipment cabinet. It indicates the amount of restriction in the</a:t>
            </a:r>
          </a:p>
          <a:p>
            <a:r>
              <a:rPr lang="en-US" sz="1000" dirty="0"/>
              <a:t>filter/separator. Two 100 GPM meters are located in the roadside equipment cabinet of the M969. The meter</a:t>
            </a:r>
          </a:p>
          <a:p>
            <a:r>
              <a:rPr lang="en-US" sz="1000" dirty="0"/>
              <a:t>counter registers up to 9,999 gallons. To reset the count to zero, push in the meter reset knob on the side of</a:t>
            </a:r>
          </a:p>
          <a:p>
            <a:r>
              <a:rPr lang="en-US" sz="1000" dirty="0"/>
              <a:t>the meter and turn clockwise. The meter may also be used during defueling operations. If any trouble with</a:t>
            </a:r>
          </a:p>
          <a:p>
            <a:r>
              <a:rPr lang="en-US" sz="1000" dirty="0"/>
              <a:t>the meter occurs, take the vehicle to organizational maintenance. The utility meter must also be checked for</a:t>
            </a:r>
          </a:p>
          <a:p>
            <a:r>
              <a:rPr lang="en-US" sz="1000" dirty="0"/>
              <a:t>accuracy to make sure the correct amount of fuel is being delivered. There are three dispensing assemblies</a:t>
            </a:r>
          </a:p>
          <a:p>
            <a:r>
              <a:rPr lang="en-US" sz="1000" dirty="0"/>
              <a:t>on the M969 tank semitrailer. One assembly is made up of three 14-foot sections of 4-inch suction hose.</a:t>
            </a:r>
          </a:p>
          <a:p>
            <a:r>
              <a:rPr lang="en-US" sz="1000" dirty="0"/>
              <a:t>These sections are stored in troughs located on both sides of the vehicle. This assembly has a bulk deliver</a:t>
            </a:r>
          </a:p>
          <a:p>
            <a:r>
              <a:rPr lang="en-US" sz="1000" dirty="0"/>
              <a:t>rate of up to 600 GPM and a self-load rate of up to 300 GPM. The other two assemblies are housed in the</a:t>
            </a:r>
          </a:p>
          <a:p>
            <a:r>
              <a:rPr lang="en-US" sz="1000" dirty="0"/>
              <a:t>roadside equipment cabinet. Each of these dispensing assemblies includes a meter, a hose reel with electric</a:t>
            </a:r>
          </a:p>
          <a:p>
            <a:r>
              <a:rPr lang="en-US" sz="1000" dirty="0"/>
              <a:t>rewind, 50 feet of 1 1/4-inch dispensing hose, and a dispensing nozzle. Flow rate for metered delivery of fuel</a:t>
            </a:r>
          </a:p>
          <a:p>
            <a:r>
              <a:rPr lang="en-US" sz="1000" dirty="0"/>
              <a:t>(gasoline or diesel) is up to 600 GPM, through one nozzle only or through both nozzles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106" y="395320"/>
            <a:ext cx="6477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M970 5,000-Gallon Semitrailer. </a:t>
            </a:r>
            <a:r>
              <a:rPr lang="en-US" sz="1600" dirty="0"/>
              <a:t>The M970 5,000-gallon semitrailer is a fuel dispensing semitrailer</a:t>
            </a:r>
          </a:p>
          <a:p>
            <a:r>
              <a:rPr lang="en-US" sz="1600" dirty="0"/>
              <a:t>used primarily for under-wing/over-wing refueling of aircraft. It has a 5,000-gallon capacity and weighs 15,200</a:t>
            </a:r>
          </a:p>
          <a:p>
            <a:r>
              <a:rPr lang="en-US" sz="1600" dirty="0"/>
              <a:t>pounds empty and 49,150 pounds full. The M970 has a bulk delivery rate up to 600 GPM and a self-load rate</a:t>
            </a:r>
          </a:p>
          <a:p>
            <a:r>
              <a:rPr lang="en-US" sz="1600" dirty="0"/>
              <a:t>up to 300 GPM. It is designed to be towed by a 5 ton, 6x6 truck or similar vehicle equipped with a fifth wheel.</a:t>
            </a:r>
          </a:p>
          <a:p>
            <a:r>
              <a:rPr lang="en-US" sz="1600" dirty="0"/>
              <a:t>The tank body is stainless steel and is constructed as one 5,000-gallon compartment with evenly distributed</a:t>
            </a:r>
          </a:p>
          <a:p>
            <a:r>
              <a:rPr lang="en-US" sz="1600" dirty="0"/>
              <a:t>integral baffles. The compartment has pressure and vacuum vents and a manhole with locking device. The</a:t>
            </a:r>
          </a:p>
          <a:p>
            <a:r>
              <a:rPr lang="en-US" sz="1600" dirty="0"/>
              <a:t>tank compartment is connected by piping to the vehicles fuel receipt and delivery system. In the curbside</a:t>
            </a:r>
          </a:p>
          <a:p>
            <a:r>
              <a:rPr lang="en-US" sz="1600" dirty="0"/>
              <a:t>cabinet there is a filter/separator, two 12-volt batteries, pump and engine compartment, engine fuel tank,</a:t>
            </a:r>
          </a:p>
          <a:p>
            <a:r>
              <a:rPr lang="en-US" sz="1600" dirty="0"/>
              <a:t>landing gear control, and emergency valve shutoff. The roadside cabinet houses the landing gear ground</a:t>
            </a:r>
          </a:p>
          <a:p>
            <a:r>
              <a:rPr lang="en-US" sz="1600" dirty="0"/>
              <a:t>board, recirculation fitting, portable grounding rod, toolbox, manifold assembly, control and instrument panel,</a:t>
            </a:r>
          </a:p>
          <a:p>
            <a:r>
              <a:rPr lang="en-US" sz="1600" dirty="0"/>
              <a:t>hose reel cabinet. In the hose reel cabinet you have 1 1/2-inch hose reel and hose, 2 1/2-inch hose reel and</a:t>
            </a:r>
          </a:p>
          <a:p>
            <a:r>
              <a:rPr lang="en-US" sz="1600" dirty="0"/>
              <a:t>hose, and 300 GPM meter assembly.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INSPECTION OF PETROLEUM MARKINGS</a:t>
            </a:r>
          </a:p>
          <a:p>
            <a:r>
              <a:rPr lang="en-US" dirty="0"/>
              <a:t>Tank vehicles include the M49A2C, M131A5C (Figure 1-1), M967, M969, M970, and M978. The driver’s side</a:t>
            </a:r>
          </a:p>
          <a:p>
            <a:r>
              <a:rPr lang="en-US" dirty="0"/>
              <a:t>of the tanker is the roadside, and the passenger side of the tanker is the curbside.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0482" y="228600"/>
            <a:ext cx="6477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M978 Heavy Extended Mobility Tactical Truck (HEMTT) Tanker. </a:t>
            </a:r>
            <a:r>
              <a:rPr lang="en-US" sz="1400" dirty="0"/>
              <a:t>The M978 HEMTT tanker</a:t>
            </a:r>
          </a:p>
          <a:p>
            <a:r>
              <a:rPr lang="en-US" sz="1400" dirty="0"/>
              <a:t>(Figure 4-2) is used for refueling wheeled and track vehicles, and aircraft, which on today’s modern battlefield,</a:t>
            </a:r>
          </a:p>
          <a:p>
            <a:r>
              <a:rPr lang="en-US" sz="1400" dirty="0"/>
              <a:t>are more mobile than ever before. The M978 comes equipped with two hose reels, each containing 50 feet of</a:t>
            </a:r>
          </a:p>
          <a:p>
            <a:r>
              <a:rPr lang="en-US" sz="1400" dirty="0"/>
              <a:t>1 1/2 inch hose, with service nozzle of 2 1/2 inch in diameter and a pressure differential gage which indicates</a:t>
            </a:r>
          </a:p>
          <a:p>
            <a:r>
              <a:rPr lang="en-US" sz="1400" dirty="0"/>
              <a:t>a dirty or clean filter/separator. There are 18 elements and 18 canisters. The vehicle can operate in</a:t>
            </a:r>
          </a:p>
          <a:p>
            <a:r>
              <a:rPr lang="en-US" sz="1400" dirty="0"/>
              <a:t>temperatures from 25 to 120 degrees Fahrenheit, ford water up to 48 inches deep for 5 minutes without</a:t>
            </a:r>
          </a:p>
          <a:p>
            <a:r>
              <a:rPr lang="en-US" sz="1400" dirty="0"/>
              <a:t>damage or requiring maintenance before operation can continue, maintain a speed of 25 MPH on a 3 percent</a:t>
            </a:r>
          </a:p>
          <a:p>
            <a:r>
              <a:rPr lang="en-US" sz="1400" dirty="0"/>
              <a:t>grade with full trailer (100,000 </a:t>
            </a:r>
            <a:r>
              <a:rPr lang="en-US" sz="1400" dirty="0" err="1"/>
              <a:t>lbs</a:t>
            </a:r>
            <a:r>
              <a:rPr lang="en-US" sz="1400" dirty="0"/>
              <a:t>) and 40 MPH on a 3 percent grade vehicle only (60,000 </a:t>
            </a:r>
            <a:r>
              <a:rPr lang="en-US" sz="1400" dirty="0" err="1"/>
              <a:t>lbs</a:t>
            </a:r>
            <a:r>
              <a:rPr lang="en-US" sz="1400" dirty="0"/>
              <a:t>), maintain speed</a:t>
            </a:r>
          </a:p>
          <a:p>
            <a:r>
              <a:rPr lang="en-US" sz="1400" dirty="0"/>
              <a:t>up to 55 MPH while operating at full load without a trailer on good, level road, and start and climb a 30 percent</a:t>
            </a:r>
          </a:p>
          <a:p>
            <a:r>
              <a:rPr lang="en-US" sz="1400" dirty="0"/>
              <a:t>grade fully loaded with a trailer or start and climb a 60 percent grade fully loaded without a trailer. The normal</a:t>
            </a:r>
          </a:p>
          <a:p>
            <a:r>
              <a:rPr lang="en-US" sz="1400" dirty="0"/>
              <a:t>operating range for the transmission, eight wheel drive vehicle is 300 miles, based on 159 gallons of fuel. The</a:t>
            </a:r>
          </a:p>
          <a:p>
            <a:r>
              <a:rPr lang="en-US" sz="1400" dirty="0"/>
              <a:t>M978 can be utilized for self-loading (filtered or nonfiltered), recirculation, bulk delivery filtered, dispensing</a:t>
            </a:r>
          </a:p>
          <a:p>
            <a:r>
              <a:rPr lang="en-US" sz="1400" dirty="0"/>
              <a:t>using over wing/CCR nozzle, and defueling. The M978 can also be used for aircraft refueling operations by</a:t>
            </a:r>
          </a:p>
          <a:p>
            <a:r>
              <a:rPr lang="en-US" sz="1400" dirty="0"/>
              <a:t>utilizing the HEMTT Tanker Aircraft Refueling System (HTARS). The HTARS kit, it’s components, use, and</a:t>
            </a:r>
          </a:p>
          <a:p>
            <a:r>
              <a:rPr lang="en-US" sz="1400" dirty="0"/>
              <a:t>operation are discussed in the following lesson.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295524"/>
            <a:ext cx="640384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Vapor Recovery System. </a:t>
            </a:r>
            <a:r>
              <a:rPr lang="en-US" dirty="0"/>
              <a:t>The vapor recovery system can be installed on all models of tank semitrailers,</a:t>
            </a:r>
          </a:p>
          <a:p>
            <a:r>
              <a:rPr lang="en-US" dirty="0"/>
              <a:t>and is required in certain ecological areas. The system allows a fuel depot to collect or recover the</a:t>
            </a:r>
          </a:p>
          <a:p>
            <a:r>
              <a:rPr lang="en-US" dirty="0"/>
              <a:t>vapors and gases that are present during the loading operation. Vapors can also be recycled back to the</a:t>
            </a:r>
          </a:p>
          <a:p>
            <a:r>
              <a:rPr lang="en-US" dirty="0"/>
              <a:t>semitrailer through the recovery system during the loading operation. This system consists of a vapor-tight</a:t>
            </a:r>
          </a:p>
          <a:p>
            <a:r>
              <a:rPr lang="en-US" dirty="0"/>
              <a:t>line running from the sealed hood on the emergency valve vent (directly behind the manhole cover) to the rear</a:t>
            </a:r>
          </a:p>
          <a:p>
            <a:r>
              <a:rPr lang="en-US" dirty="0"/>
              <a:t>of the tank. The rollover rail on the roadside of the semitrailer is used as part of the line. The adapter on the</a:t>
            </a:r>
          </a:p>
          <a:p>
            <a:r>
              <a:rPr lang="en-US" dirty="0"/>
              <a:t>end of the line is compatible with the 4-inch quick-disconnect, vapor recovery connections at a majority of fuel</a:t>
            </a:r>
          </a:p>
          <a:p>
            <a:r>
              <a:rPr lang="en-US" dirty="0"/>
              <a:t>depots.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3588" y="141187"/>
            <a:ext cx="6629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Tank and Pump Unit. </a:t>
            </a:r>
            <a:r>
              <a:rPr lang="en-US" dirty="0"/>
              <a:t>The tank and pump unit consists of a 50-GPM pumping assembly, two 500- or</a:t>
            </a:r>
          </a:p>
          <a:p>
            <a:r>
              <a:rPr lang="en-US" dirty="0"/>
              <a:t>600-gallon aluminum tanks, and related equipment. The unit is designed to be transported on the 5-ton, 6X6</a:t>
            </a:r>
          </a:p>
          <a:p>
            <a:r>
              <a:rPr lang="en-US" dirty="0"/>
              <a:t>cargo truck due to the fact that when the unit is filled with fuel it exceeds the load limit of the 2 ½-ton cargo</a:t>
            </a:r>
          </a:p>
          <a:p>
            <a:r>
              <a:rPr lang="en-US" dirty="0"/>
              <a:t>truck. The unit can be used to fill and empty 500- and 600-gallon collapsible drums, 55-gallon drums, and 5-</a:t>
            </a:r>
          </a:p>
          <a:p>
            <a:r>
              <a:rPr lang="en-US" dirty="0"/>
              <a:t>gallon cans; temporarily store product; refuel ground vehicles; and replace or supplement special purpose</a:t>
            </a:r>
          </a:p>
          <a:p>
            <a:r>
              <a:rPr lang="en-US" dirty="0"/>
              <a:t>vehicles. The unit may also be used to fuel aircraft if no other aircraft refueling equipment is available.</a:t>
            </a:r>
          </a:p>
          <a:p>
            <a:r>
              <a:rPr lang="en-US" dirty="0"/>
              <a:t>There are several standard models of the tank and pump unit. The main differences are in their pumps,</a:t>
            </a:r>
          </a:p>
          <a:p>
            <a:r>
              <a:rPr lang="en-US" dirty="0"/>
              <a:t>filter/separators, manifolds, and hoses. TM 10-4930-204-15(Operator's Organizational Direct Support General</a:t>
            </a:r>
          </a:p>
          <a:p>
            <a:r>
              <a:rPr lang="en-US" dirty="0"/>
              <a:t>Support, and Depot Maintenance Manual) gives details on installing, operating, and maintaining the different</a:t>
            </a:r>
          </a:p>
          <a:p>
            <a:r>
              <a:rPr lang="en-US" dirty="0"/>
              <a:t>models of the unit. A description of the various components is provided as follows:</a:t>
            </a:r>
          </a:p>
          <a:p>
            <a:r>
              <a:rPr lang="en-US" b="1" dirty="0"/>
              <a:t>Tanks</a:t>
            </a:r>
            <a:r>
              <a:rPr lang="en-US" dirty="0"/>
              <a:t>. The tank shells have a manhole assembly, pump-port drain plug, and discharge valve assembly.</a:t>
            </a:r>
          </a:p>
          <a:p>
            <a:r>
              <a:rPr lang="en-US" dirty="0"/>
              <a:t>Controls for the discharge valve are on the top of the tanks. The discharge valve outlet is at the bottom rear of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228600"/>
            <a:ext cx="621702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tank, and the drain plug is at the bottom front. A baffle inside the shell helps keep down the surge of the</a:t>
            </a:r>
          </a:p>
          <a:p>
            <a:r>
              <a:rPr lang="en-US" dirty="0"/>
              <a:t>product during transport. Two lifting rings are attached to the top of each end of the shell to make handling</a:t>
            </a:r>
          </a:p>
          <a:p>
            <a:r>
              <a:rPr lang="en-US" dirty="0"/>
              <a:t>easier. Tie downs are provided for securing the tanks in the vehicle bed.</a:t>
            </a:r>
          </a:p>
          <a:p>
            <a:r>
              <a:rPr lang="en-US" b="1" dirty="0"/>
              <a:t>Pump. </a:t>
            </a:r>
            <a:r>
              <a:rPr lang="en-US" dirty="0"/>
              <a:t>The pump is a 50 GPM, self-priming, centrifugal pump. The impeller is screwed on the extension of</a:t>
            </a:r>
          </a:p>
          <a:p>
            <a:r>
              <a:rPr lang="en-US" dirty="0"/>
              <a:t>the engine crankshaft. The engine is a 1-cylinder, 4-cycle, air-cooled, hand cranked engine. Some models</a:t>
            </a:r>
          </a:p>
          <a:p>
            <a:r>
              <a:rPr lang="en-US" dirty="0"/>
              <a:t>have 2-cylinder, 4-cycle, overhead-valve, air-cooled engines. A radio-shielded magneto supplies the ignition</a:t>
            </a:r>
          </a:p>
          <a:p>
            <a:r>
              <a:rPr lang="en-US" dirty="0"/>
              <a:t>spark, and a governor controls the engine speed by varying the throttle openings to suit pump loads. The</a:t>
            </a:r>
          </a:p>
          <a:p>
            <a:r>
              <a:rPr lang="en-US" dirty="0"/>
              <a:t>gasoline tanks hold one gallon. The pump and engine are mounted on a common base so that they can be</a:t>
            </a:r>
          </a:p>
          <a:p>
            <a:r>
              <a:rPr lang="en-US" dirty="0"/>
              <a:t>easily removed for servicing and can be used in other pumping operations.</a:t>
            </a:r>
          </a:p>
          <a:p>
            <a:r>
              <a:rPr lang="en-US" b="1" dirty="0"/>
              <a:t>Filter/Separator. </a:t>
            </a:r>
            <a:r>
              <a:rPr lang="en-US" dirty="0"/>
              <a:t>The filter/separator is a vertical, 50 GPM capacity unit with four standard canisters and filter</a:t>
            </a:r>
          </a:p>
          <a:p>
            <a:r>
              <a:rPr lang="en-US" dirty="0"/>
              <a:t>elements. The tank and pump unit can be used to refuel aircraft because the filter/separator qualify under</a:t>
            </a:r>
          </a:p>
          <a:p>
            <a:r>
              <a:rPr lang="en-US" dirty="0"/>
              <a:t>military specification MIL-F-8901C.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8071" y="381000"/>
            <a:ext cx="6705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Manifold. </a:t>
            </a:r>
            <a:r>
              <a:rPr lang="en-US" sz="1200" dirty="0"/>
              <a:t>The manifold controls the flow of product to the suction side of the pump. Two quick couplers</a:t>
            </a:r>
          </a:p>
          <a:p>
            <a:r>
              <a:rPr lang="en-US" sz="1200" dirty="0"/>
              <a:t>provide connections or inlets for the tank suction lines. The product flows from either or both tanks to the</a:t>
            </a:r>
          </a:p>
          <a:p>
            <a:r>
              <a:rPr lang="en-US" sz="1200" dirty="0"/>
              <a:t>pump suction through the manifold outlet and a section of hose. Some models have a discharge hose that</a:t>
            </a:r>
          </a:p>
          <a:p>
            <a:r>
              <a:rPr lang="en-US" sz="1200" dirty="0"/>
              <a:t>runs from the filter/separator to the manifold and product can be discharged from the manifold outlet when the</a:t>
            </a:r>
          </a:p>
          <a:p>
            <a:r>
              <a:rPr lang="en-US" sz="1200" dirty="0"/>
              <a:t>three-way valve issued to close off the suction side. Other models use the only manifold for suction.</a:t>
            </a:r>
          </a:p>
          <a:p>
            <a:r>
              <a:rPr lang="en-US" sz="1200" b="1" dirty="0"/>
              <a:t>Hose Reels. </a:t>
            </a:r>
            <a:r>
              <a:rPr lang="en-US" sz="1200" dirty="0"/>
              <a:t>The dispensing hoses are stored on two hose reels each with a recoil tension spring. A 40-foot</a:t>
            </a:r>
          </a:p>
          <a:p>
            <a:r>
              <a:rPr lang="en-US" sz="1200" dirty="0"/>
              <a:t>length of 1 1/2-inch non-collapsible discharge hose is used on each reel. Product from the filter/separator</a:t>
            </a:r>
          </a:p>
          <a:p>
            <a:r>
              <a:rPr lang="en-US" sz="1200" dirty="0"/>
              <a:t>enters through a pipe at the hub of the reel and is discharged through the hoses.</a:t>
            </a:r>
          </a:p>
          <a:p>
            <a:r>
              <a:rPr lang="en-US" sz="1200" b="1" dirty="0"/>
              <a:t>Ground Reel. </a:t>
            </a:r>
            <a:r>
              <a:rPr lang="en-US" sz="1200" dirty="0"/>
              <a:t>A ground reel is attached to the frame of the pumping assembly so that the tank and pump unit</a:t>
            </a:r>
          </a:p>
          <a:p>
            <a:r>
              <a:rPr lang="en-US" sz="1200" dirty="0"/>
              <a:t>can be grounded. One section of the ground wire must be clipped to a ground rod near the tank and pump</a:t>
            </a:r>
          </a:p>
          <a:p>
            <a:r>
              <a:rPr lang="en-US" sz="1200" dirty="0"/>
              <a:t>unit before the other section is connected to the vehicle being fueled.</a:t>
            </a:r>
          </a:p>
          <a:p>
            <a:r>
              <a:rPr lang="en-US" sz="1200" b="1" dirty="0"/>
              <a:t>Metering Kit. </a:t>
            </a:r>
            <a:r>
              <a:rPr lang="en-US" sz="1200" dirty="0"/>
              <a:t>The metering kit consists of a meter, hose assembly, couplers, cap screws, and washers. The</a:t>
            </a:r>
          </a:p>
          <a:p>
            <a:r>
              <a:rPr lang="en-US" sz="1200" dirty="0"/>
              <a:t>kit is used with pumping assemblies on all tank and pump units.</a:t>
            </a:r>
          </a:p>
          <a:p>
            <a:r>
              <a:rPr lang="en-US" sz="1200" b="1" dirty="0"/>
              <a:t>Other Items. </a:t>
            </a:r>
            <a:r>
              <a:rPr lang="en-US" sz="1200" dirty="0"/>
              <a:t>Other items issued with the pumping assembly are a drum-unloaded suction stub for emptying</a:t>
            </a:r>
          </a:p>
          <a:p>
            <a:r>
              <a:rPr lang="en-US" sz="1200" dirty="0"/>
              <a:t>55-gallon drums, two dispensing nozzles, a starter rope, a carbon dioxide fire extinguisher, and tie down</a:t>
            </a:r>
          </a:p>
          <a:p>
            <a:r>
              <a:rPr lang="en-US" sz="1200" dirty="0"/>
              <a:t>assemblies. If the nozzles have lock-on, latch-open devices, the devices must be fixed so that they must be</a:t>
            </a:r>
          </a:p>
          <a:p>
            <a:r>
              <a:rPr lang="en-US" sz="1200" dirty="0"/>
              <a:t>held open by hand and attended at all times.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33332"/>
            <a:ext cx="6248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GAGING PETROLEUM TANK VEHICLES</a:t>
            </a:r>
          </a:p>
          <a:p>
            <a:r>
              <a:rPr lang="en-US" dirty="0"/>
              <a:t>Each tank has its own gage stick. It may be made of wood or metal depending on the type of vehicle. It is</a:t>
            </a:r>
          </a:p>
          <a:p>
            <a:r>
              <a:rPr lang="en-US" dirty="0"/>
              <a:t>important that you keep the stick protected from the elements whenever not in use. The gage stick is usually</a:t>
            </a:r>
          </a:p>
          <a:p>
            <a:r>
              <a:rPr lang="en-US" dirty="0"/>
              <a:t>graduated into 25-gallon divisions. Before gaging any type of vehicle, bond and ground the tank vehicle and</a:t>
            </a:r>
          </a:p>
          <a:p>
            <a:r>
              <a:rPr lang="en-US" dirty="0"/>
              <a:t>ground yourself from static electricity by touching a bare hand to the tank shell. Do not wear headgear or</a:t>
            </a:r>
          </a:p>
          <a:p>
            <a:r>
              <a:rPr lang="en-US" dirty="0"/>
              <a:t>loose items when you are on top of the tank vehicles. Never gage during an electric storm. Position the fire</a:t>
            </a:r>
          </a:p>
          <a:p>
            <a:r>
              <a:rPr lang="en-US" dirty="0"/>
              <a:t>extinguisher within 10 to 15 feet of the tank vehicle. Verify the shipping document for kind of fuel in the tank</a:t>
            </a:r>
          </a:p>
          <a:p>
            <a:r>
              <a:rPr lang="en-US" dirty="0"/>
              <a:t>vehicle. Insert the thermometer as soon as you open the hatch. (If quantity is less than 3,500 gallons, it is not</a:t>
            </a:r>
          </a:p>
          <a:p>
            <a:r>
              <a:rPr lang="en-US" dirty="0"/>
              <a:t>necessary to take the temperature). Gage the compartment. Take all-level sample. Measure the API gravity</a:t>
            </a:r>
          </a:p>
          <a:p>
            <a:r>
              <a:rPr lang="en-US" dirty="0"/>
              <a:t>of the sample and record it on the gage work sheet. Correct the volume to 60 degrees Fahrenheit if required.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5</a:t>
            </a:r>
          </a:p>
          <a:p>
            <a:r>
              <a:rPr lang="en-US" dirty="0"/>
              <a:t>DIRECT UNIT MAINTENANCE WITHIN THE ARMY MAINTENANCE MANAGEMENT SYSTEM (TAMMS) ON</a:t>
            </a:r>
          </a:p>
          <a:p>
            <a:r>
              <a:rPr lang="en-US" dirty="0"/>
              <a:t>ASSIGNED EQUIPMENT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101-519-3302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The Army must remain in a state of readiness at all times. It is imperative that all equipment be maintained</a:t>
            </a:r>
          </a:p>
          <a:p>
            <a:r>
              <a:rPr lang="en-US" dirty="0"/>
              <a:t>and that records indicating conditions which render any piece of equipment not mission-ready be maintained</a:t>
            </a:r>
          </a:p>
          <a:p>
            <a:r>
              <a:rPr lang="en-US" dirty="0"/>
              <a:t>and updated in a consistent manner at all bases. This lesson provides the background and procedures to</a:t>
            </a:r>
          </a:p>
          <a:p>
            <a:r>
              <a:rPr lang="en-US" dirty="0"/>
              <a:t>accomplish this task.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TECHNICAL MANUALS (TM)</a:t>
            </a:r>
          </a:p>
          <a:p>
            <a:r>
              <a:rPr lang="en-US" dirty="0"/>
              <a:t>The most important task associated with the proper performance of operator/crew-level preventive</a:t>
            </a:r>
          </a:p>
          <a:p>
            <a:r>
              <a:rPr lang="en-US" dirty="0"/>
              <a:t>maintenance checks and services (PMCS) is mastering the proper use of the operators TM. Once an</a:t>
            </a:r>
          </a:p>
          <a:p>
            <a:r>
              <a:rPr lang="en-US" dirty="0"/>
              <a:t>understanding of how to use the TM as a guide through the PMCS task is acquired, a PMCS on any piece of</a:t>
            </a:r>
          </a:p>
          <a:p>
            <a:r>
              <a:rPr lang="en-US" dirty="0"/>
              <a:t>Army equipment can be accomplished with minimal additional training. All TM (-10s) are broken down into the</a:t>
            </a:r>
          </a:p>
          <a:p>
            <a:r>
              <a:rPr lang="en-US" dirty="0"/>
              <a:t>following sections:</a:t>
            </a:r>
          </a:p>
          <a:p>
            <a:r>
              <a:rPr lang="en-US" dirty="0"/>
              <a:t> Table of contents</a:t>
            </a:r>
          </a:p>
          <a:p>
            <a:r>
              <a:rPr lang="en-US" dirty="0"/>
              <a:t> Cautions and warnings</a:t>
            </a:r>
          </a:p>
          <a:p>
            <a:r>
              <a:rPr lang="en-US" dirty="0"/>
              <a:t> The chapter containing the PMCS table</a:t>
            </a:r>
          </a:p>
          <a:p>
            <a:r>
              <a:rPr lang="en-US" dirty="0"/>
              <a:t> The Basic Issue Items List</a:t>
            </a:r>
          </a:p>
          <a:p>
            <a:r>
              <a:rPr lang="en-US" dirty="0"/>
              <a:t> The chapter containing maintenance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533400"/>
            <a:ext cx="6858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Safety Markings. </a:t>
            </a:r>
            <a:r>
              <a:rPr lang="en-US" sz="1400" dirty="0"/>
              <a:t>Vehicles used for the bulk transportation of gasoline, fuel oil, or other flammable liquids</a:t>
            </a:r>
          </a:p>
          <a:p>
            <a:r>
              <a:rPr lang="en-US" sz="1400" dirty="0"/>
              <a:t>will be marked on both sides and on the rear of the body with the word “FLAMMABLE” in 6-inch block letters,</a:t>
            </a:r>
          </a:p>
          <a:p>
            <a:r>
              <a:rPr lang="en-US" sz="1400" dirty="0"/>
              <a:t>and directly below where space permits, or on the same line with the words “NO SMOKING WITHIN 50 FEET”</a:t>
            </a:r>
          </a:p>
          <a:p>
            <a:r>
              <a:rPr lang="en-US" sz="1400" dirty="0"/>
              <a:t>in 3-inch block letters and numerals. On vehicles which are used under tactical conditions, markings will be</a:t>
            </a:r>
          </a:p>
          <a:p>
            <a:r>
              <a:rPr lang="en-US" sz="1400" dirty="0"/>
              <a:t>lusterless white number 37875. Vehicles which are used on public highways in CONUS, whether military or</a:t>
            </a:r>
          </a:p>
          <a:p>
            <a:r>
              <a:rPr lang="en-US" sz="1400" dirty="0"/>
              <a:t>commercial design, must comply with Title 49, Code of Federal Regulations, Section 177.823, which requires</a:t>
            </a:r>
          </a:p>
          <a:p>
            <a:r>
              <a:rPr lang="en-US" sz="1400" dirty="0"/>
              <a:t>the above markings in red lettering on a white background allowing a 1-inch margin all around the lettering.</a:t>
            </a:r>
          </a:p>
          <a:p>
            <a:r>
              <a:rPr lang="en-US" sz="1400" dirty="0"/>
              <a:t>Lettering will be gloss red number 11105 or 11136, and background will be gloss white number 17875. On</a:t>
            </a:r>
          </a:p>
          <a:p>
            <a:r>
              <a:rPr lang="en-US" sz="1400" dirty="0"/>
              <a:t>vehicles customarily used on public highways, the markings may be permanently installed by painting or by</a:t>
            </a:r>
          </a:p>
          <a:p>
            <a:r>
              <a:rPr lang="en-US" sz="1400" dirty="0"/>
              <a:t>use of adhesive-backed decals. Vehicles infrequently used on public highways and camouflaged vehicles will</a:t>
            </a:r>
          </a:p>
          <a:p>
            <a:r>
              <a:rPr lang="en-US" sz="1400" dirty="0"/>
              <a:t>be marked by the use of removable or reversible signs which are securely fastened while in use. Individual</a:t>
            </a:r>
          </a:p>
          <a:p>
            <a:r>
              <a:rPr lang="en-US" sz="1400" dirty="0"/>
              <a:t>vehicles and convoy must comply with the above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PMCS table lists the services that are to be performed by the operator or crew. They are performed</a:t>
            </a:r>
          </a:p>
          <a:p>
            <a:r>
              <a:rPr lang="en-US" dirty="0"/>
              <a:t>within the interval shown and in numerical sequence within each interval as indicated by item number. The</a:t>
            </a:r>
          </a:p>
          <a:p>
            <a:r>
              <a:rPr lang="en-US" dirty="0"/>
              <a:t>PMCS tables are broken into the following sections:</a:t>
            </a:r>
          </a:p>
          <a:p>
            <a:r>
              <a:rPr lang="en-US" dirty="0"/>
              <a:t> Item/sequence numbers column</a:t>
            </a:r>
          </a:p>
          <a:p>
            <a:r>
              <a:rPr lang="en-US" dirty="0"/>
              <a:t> Intervals</a:t>
            </a:r>
          </a:p>
          <a:p>
            <a:r>
              <a:rPr lang="en-US" dirty="0"/>
              <a:t> Not ready if/not mission capable column</a:t>
            </a:r>
          </a:p>
          <a:p>
            <a:r>
              <a:rPr lang="en-US" dirty="0"/>
              <a:t> Item to be inspected/checked column</a:t>
            </a:r>
          </a:p>
          <a:p>
            <a:r>
              <a:rPr lang="en-US" dirty="0"/>
              <a:t>All Army vehicles, and most other equipment that requires operator-level maintenance have a -10 TM</a:t>
            </a:r>
          </a:p>
          <a:p>
            <a:r>
              <a:rPr lang="en-US" dirty="0"/>
              <a:t>organized in a similar manner. Operators/crews perform different types of checks and services at different</a:t>
            </a:r>
          </a:p>
          <a:p>
            <a:r>
              <a:rPr lang="en-US" dirty="0"/>
              <a:t>intervals for different reasons as described below: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 </a:t>
            </a:r>
            <a:r>
              <a:rPr lang="en-US" sz="1400" b="1" dirty="0"/>
              <a:t>Before-Operation PMCS </a:t>
            </a:r>
            <a:r>
              <a:rPr lang="en-US" sz="1400" dirty="0"/>
              <a:t>-These are checks performed by the operator/crew per the -10 TM PMCS. The</a:t>
            </a:r>
          </a:p>
          <a:p>
            <a:r>
              <a:rPr lang="en-US" sz="1400" dirty="0"/>
              <a:t>tables identify faults which prevent the performance of the mission and must be corrected prior to the start</a:t>
            </a:r>
          </a:p>
          <a:p>
            <a:r>
              <a:rPr lang="en-US" sz="1400" dirty="0"/>
              <a:t>of the mission. All other faults are corrected or (if above operator/crew authorization to correct) reported</a:t>
            </a:r>
          </a:p>
          <a:p>
            <a:r>
              <a:rPr lang="en-US" sz="1400" dirty="0"/>
              <a:t>during or after the mission.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During-Operation PMCS </a:t>
            </a:r>
            <a:r>
              <a:rPr lang="en-US" sz="1400" dirty="0"/>
              <a:t>- These are checks performed by the operator/crew per the -10 TM PMCS</a:t>
            </a:r>
          </a:p>
          <a:p>
            <a:r>
              <a:rPr lang="en-US" sz="1400" dirty="0"/>
              <a:t>tables. These tables monitor and identify faults in equipment performance during the mission. Faults</a:t>
            </a:r>
          </a:p>
          <a:p>
            <a:r>
              <a:rPr lang="en-US" sz="1400" dirty="0"/>
              <a:t>which render the equipment not-mission-capable (NMC) require immediate correction. All other faults are</a:t>
            </a:r>
          </a:p>
          <a:p>
            <a:r>
              <a:rPr lang="en-US" sz="1400" dirty="0"/>
              <a:t>corrected or (if above operator/crew authorization to correct) reported during or after the mission.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After-Operation PMCS </a:t>
            </a:r>
            <a:r>
              <a:rPr lang="en-US" sz="1400" dirty="0"/>
              <a:t>- These are checks and services performed per the -10 TM PMCS tables. The</a:t>
            </a:r>
          </a:p>
          <a:p>
            <a:r>
              <a:rPr lang="en-US" sz="1400" dirty="0"/>
              <a:t>tables immediately at the conclusion of the mission are used to identify and correct faults which will</a:t>
            </a:r>
          </a:p>
          <a:p>
            <a:r>
              <a:rPr lang="en-US" sz="1400" dirty="0"/>
              <a:t>prevent the next mission and to maintain the equipment to -10/20 standards. Faults which render the</a:t>
            </a:r>
          </a:p>
          <a:p>
            <a:r>
              <a:rPr lang="en-US" sz="1400" dirty="0"/>
              <a:t>equipment NMC must be corrected prior to the start of the next mission. All other faults are corrected or</a:t>
            </a:r>
          </a:p>
          <a:p>
            <a:r>
              <a:rPr lang="en-US" sz="1400" dirty="0"/>
              <a:t>(if above operator/crew level authorization to correct) reported to unit maintenance before the next</a:t>
            </a:r>
          </a:p>
          <a:p>
            <a:r>
              <a:rPr lang="en-US" sz="1400" dirty="0"/>
              <a:t>mission.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7035" y="457200"/>
            <a:ext cx="6629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 </a:t>
            </a:r>
            <a:r>
              <a:rPr lang="en-US" sz="1400" b="1" dirty="0"/>
              <a:t>Periodic Operator/Crew PMCS </a:t>
            </a:r>
            <a:r>
              <a:rPr lang="en-US" sz="1400" dirty="0"/>
              <a:t>- Checks and services performed by the operator/crew per the -10 TM</a:t>
            </a:r>
          </a:p>
          <a:p>
            <a:r>
              <a:rPr lang="en-US" sz="1400" dirty="0"/>
              <a:t>PMCS tables Items-To-Be-Checked column to identify faults which must be corrected to maintain</a:t>
            </a:r>
          </a:p>
          <a:p>
            <a:r>
              <a:rPr lang="en-US" sz="1400" dirty="0"/>
              <a:t>equipment to the -10/20 TM standards. Faults requiring correction beyond operator/crew level will be</a:t>
            </a:r>
          </a:p>
          <a:p>
            <a:r>
              <a:rPr lang="en-US" sz="1400" dirty="0"/>
              <a:t>reported to unit level maintenance for correction.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The LO (lubricating order) </a:t>
            </a:r>
            <a:r>
              <a:rPr lang="en-US" sz="1400" dirty="0"/>
              <a:t>- This is where you find the locations for, type of, and capacity of POL</a:t>
            </a:r>
          </a:p>
          <a:p>
            <a:r>
              <a:rPr lang="en-US" sz="1400" dirty="0"/>
              <a:t>products for the equipment.</a:t>
            </a:r>
          </a:p>
          <a:p>
            <a:r>
              <a:rPr lang="en-US" sz="1400" dirty="0"/>
              <a:t>The purpose of the various checks and services is to identify equipment faults (things that are wrong with the</a:t>
            </a:r>
          </a:p>
          <a:p>
            <a:r>
              <a:rPr lang="en-US" sz="1400" dirty="0"/>
              <a:t>equipment), and service some points that require frequent attention. There are two types of equipment</a:t>
            </a:r>
          </a:p>
          <a:p>
            <a:r>
              <a:rPr lang="en-US" sz="1400" dirty="0"/>
              <a:t>defects that are identified during PMCS periods: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Fault </a:t>
            </a:r>
            <a:r>
              <a:rPr lang="en-US" sz="1400" dirty="0"/>
              <a:t>- A fault is a defect in a piece of equipment that does not prevent the operation of the equipment,</a:t>
            </a:r>
          </a:p>
          <a:p>
            <a:r>
              <a:rPr lang="en-US" sz="1400" dirty="0"/>
              <a:t>but must be corrected as soon as possible. The "/" status symbol is entered on DA Form 2404 to indicate</a:t>
            </a:r>
          </a:p>
          <a:p>
            <a:r>
              <a:rPr lang="en-US" sz="1400" dirty="0"/>
              <a:t>a fault exists.</a:t>
            </a:r>
          </a:p>
          <a:p>
            <a:r>
              <a:rPr lang="en-US" sz="1400" dirty="0"/>
              <a:t>5-3</a:t>
            </a:r>
          </a:p>
          <a:p>
            <a:r>
              <a:rPr lang="en-US" sz="1400" dirty="0"/>
              <a:t>QM 5094</a:t>
            </a:r>
          </a:p>
          <a:p>
            <a:r>
              <a:rPr lang="en-US" sz="1400" dirty="0"/>
              <a:t> </a:t>
            </a:r>
            <a:r>
              <a:rPr lang="en-US" sz="1400" b="1" dirty="0"/>
              <a:t>Deficiency </a:t>
            </a:r>
            <a:r>
              <a:rPr lang="en-US" sz="1400" dirty="0"/>
              <a:t>- A deficiency is a fault in a piece of equipment so severe that it causes the equipment to be</a:t>
            </a:r>
          </a:p>
          <a:p>
            <a:r>
              <a:rPr lang="en-US" sz="1400" dirty="0"/>
              <a:t>not mission capable (NMC). The "X" status symbol is entered in the status column on DA Form 2404 to</a:t>
            </a:r>
          </a:p>
          <a:p>
            <a:r>
              <a:rPr lang="en-US" sz="1400" dirty="0"/>
              <a:t>indicate a deficiency.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 the PMCS is being performed, the "Item To Be Checked/Inspected" column of the PMCS table tells what to</a:t>
            </a:r>
          </a:p>
          <a:p>
            <a:r>
              <a:rPr lang="en-US" dirty="0"/>
              <a:t>check and how to check to see if there is an equipment fault or deficiency. If a fault or deficiency is identified,</a:t>
            </a:r>
          </a:p>
          <a:p>
            <a:r>
              <a:rPr lang="en-US" dirty="0"/>
              <a:t>it must be determined if it can be corrected at the operator/crew level or if it will have to be entered on DA</a:t>
            </a:r>
          </a:p>
          <a:p>
            <a:r>
              <a:rPr lang="en-US" dirty="0"/>
              <a:t>Form 2404 for unit level mechanics to correct. If it is beyond the capability of the operator/crew to correct,</a:t>
            </a:r>
          </a:p>
          <a:p>
            <a:r>
              <a:rPr lang="en-US" dirty="0"/>
              <a:t>then you must find out if the fault has been previously identified and reported to unit maintenance personnel.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0"/>
            <a:ext cx="6248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the fault has been previously identified, it should be entered on the equipment's Uncorrected Fault</a:t>
            </a:r>
          </a:p>
          <a:p>
            <a:r>
              <a:rPr lang="en-US" dirty="0"/>
              <a:t>Record (DA Form 2408-14). This form lists all faults on the equipment and tells why the necessary corrective</a:t>
            </a:r>
          </a:p>
          <a:p>
            <a:r>
              <a:rPr lang="en-US" dirty="0"/>
              <a:t>action has been delayed. A copy of the equipment's DA Form 2408-14 should be in the equipment record</a:t>
            </a:r>
          </a:p>
          <a:p>
            <a:r>
              <a:rPr lang="en-US" dirty="0"/>
              <a:t>folder whenever PMCS are performed so the previously reported faults are not entered again. If a new fault</a:t>
            </a:r>
          </a:p>
          <a:p>
            <a:r>
              <a:rPr lang="en-US" dirty="0"/>
              <a:t>has been identified while checking DA Form 2408-14, enter the sequence number of the check being made</a:t>
            </a:r>
          </a:p>
          <a:p>
            <a:r>
              <a:rPr lang="en-US" dirty="0"/>
              <a:t>when the fault was found and a description of the fault. Then look to the Not Ready/Available If column of the</a:t>
            </a:r>
          </a:p>
          <a:p>
            <a:r>
              <a:rPr lang="en-US" dirty="0"/>
              <a:t>PMCS table to determine if the fault identified fits the description of a deficiency. The last step in the recording</a:t>
            </a:r>
          </a:p>
          <a:p>
            <a:r>
              <a:rPr lang="en-US" dirty="0"/>
              <a:t>process is to circle the PMCS item number and enter the status symbol "X" which tells unit level mechanics</a:t>
            </a:r>
          </a:p>
          <a:p>
            <a:r>
              <a:rPr lang="en-US" dirty="0"/>
              <a:t>that the equipment is not mission capable. There are four categories of maintenance that you should be</a:t>
            </a:r>
          </a:p>
          <a:p>
            <a:r>
              <a:rPr lang="en-US" dirty="0"/>
              <a:t>familiar with: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O/C </a:t>
            </a:r>
            <a:r>
              <a:rPr lang="en-US" dirty="0"/>
              <a:t>- operator or crew maintenance (check and tighten or replace screws).</a:t>
            </a:r>
          </a:p>
          <a:p>
            <a:r>
              <a:rPr lang="en-US" dirty="0"/>
              <a:t> </a:t>
            </a:r>
            <a:r>
              <a:rPr lang="en-US" b="1" dirty="0"/>
              <a:t>F </a:t>
            </a:r>
            <a:r>
              <a:rPr lang="en-US" dirty="0"/>
              <a:t>- direct support maintenance (replace and adjust).</a:t>
            </a:r>
          </a:p>
          <a:p>
            <a:r>
              <a:rPr lang="en-US" dirty="0"/>
              <a:t> </a:t>
            </a:r>
            <a:r>
              <a:rPr lang="en-US" b="1" dirty="0"/>
              <a:t>H </a:t>
            </a:r>
            <a:r>
              <a:rPr lang="en-US" dirty="0"/>
              <a:t>- general support maintenance (rebuilt).</a:t>
            </a:r>
          </a:p>
          <a:p>
            <a:r>
              <a:rPr lang="en-US" dirty="0"/>
              <a:t> </a:t>
            </a:r>
            <a:r>
              <a:rPr lang="en-US" b="1" dirty="0"/>
              <a:t>D </a:t>
            </a:r>
            <a:r>
              <a:rPr lang="en-US" dirty="0"/>
              <a:t>- depot maintenance (renovates and sends equipment back to supply systems)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THE EQUIPMENT RECORD FOLDER</a:t>
            </a:r>
          </a:p>
          <a:p>
            <a:r>
              <a:rPr lang="en-US" dirty="0"/>
              <a:t>The Equipment Record Folder holds the forms needed to keep up with equipment use, operation, and</a:t>
            </a:r>
          </a:p>
          <a:p>
            <a:r>
              <a:rPr lang="en-US" dirty="0"/>
              <a:t>condition while on dispatch. It is used each time an item of equipment goes on dispatch. Descriptions of the</a:t>
            </a:r>
          </a:p>
          <a:p>
            <a:r>
              <a:rPr lang="en-US" dirty="0"/>
              <a:t>items it contains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295400"/>
            <a:ext cx="609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DD 314 (The Equipment Identification Card) </a:t>
            </a:r>
            <a:r>
              <a:rPr lang="en-US" dirty="0"/>
              <a:t>- Ties a particular Equipment Record Folder to an item of</a:t>
            </a:r>
          </a:p>
          <a:p>
            <a:r>
              <a:rPr lang="en-US" dirty="0"/>
              <a:t>equipment. An Equipment Identification Card goes in the outside front pocket of each Equipment Record</a:t>
            </a:r>
          </a:p>
          <a:p>
            <a:r>
              <a:rPr lang="en-US" dirty="0"/>
              <a:t>Folder. Information on the card is used to identify the equipment covered, keep track of services due, and</a:t>
            </a:r>
          </a:p>
          <a:p>
            <a:r>
              <a:rPr lang="en-US" dirty="0"/>
              <a:t>identify the assigned operator and leader. The dispatcher and operator make the card locally, use the</a:t>
            </a:r>
          </a:p>
          <a:p>
            <a:r>
              <a:rPr lang="en-US" dirty="0"/>
              <a:t>card to keep up with services, and make sure the right folder is issued. The dispatcher and whoever</a:t>
            </a:r>
          </a:p>
          <a:p>
            <a:r>
              <a:rPr lang="en-US" dirty="0"/>
              <a:t>keeps the DD Form 314 update the information on the card after each scheduled service. It is extremely</a:t>
            </a:r>
          </a:p>
          <a:p>
            <a:r>
              <a:rPr lang="en-US" dirty="0"/>
              <a:t>important that you keep information on the Equipment Identification Card current. The Equipment</a:t>
            </a:r>
          </a:p>
          <a:p>
            <a:r>
              <a:rPr lang="en-US" dirty="0"/>
              <a:t>Identification Card is thrown away when it is no longer needed or no longer readable. Replace forms</a:t>
            </a:r>
          </a:p>
          <a:p>
            <a:r>
              <a:rPr lang="en-US" dirty="0"/>
              <a:t>when they are no longer readable.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09600"/>
            <a:ext cx="6629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DD Form 1970 (Motor Equipment Utilization Record) </a:t>
            </a:r>
            <a:r>
              <a:rPr lang="en-US" dirty="0"/>
              <a:t>- Used to record motor equipment use in order to</a:t>
            </a:r>
          </a:p>
          <a:p>
            <a:r>
              <a:rPr lang="en-US" dirty="0"/>
              <a:t>control the use of special purpose, combat, tactical and </a:t>
            </a:r>
            <a:r>
              <a:rPr lang="en-US" dirty="0" err="1"/>
              <a:t>nontactical</a:t>
            </a:r>
            <a:r>
              <a:rPr lang="en-US" dirty="0"/>
              <a:t> vehicles and equipment, including</a:t>
            </a:r>
          </a:p>
          <a:p>
            <a:r>
              <a:rPr lang="en-US" dirty="0"/>
              <a:t>material handling equipment. This form also keeps the running time on equipment that requires services</a:t>
            </a:r>
          </a:p>
          <a:p>
            <a:r>
              <a:rPr lang="en-US" dirty="0"/>
              <a:t>by hours only. This includes such equipment as generators, air compressors, and centrifugal pumps.</a:t>
            </a:r>
          </a:p>
          <a:p>
            <a:r>
              <a:rPr lang="en-US" dirty="0"/>
              <a:t>Running time is the period of operation. Forms keeping running time only will be used until the destination</a:t>
            </a:r>
          </a:p>
          <a:p>
            <a:r>
              <a:rPr lang="en-US" dirty="0"/>
              <a:t>section is filled. This form is used for varying periods depending on its use. For regular dispatches this</a:t>
            </a:r>
          </a:p>
          <a:p>
            <a:r>
              <a:rPr lang="en-US" dirty="0"/>
              <a:t>form is used until all the spaces in either the operator or destination section have been filled. For</a:t>
            </a:r>
          </a:p>
          <a:p>
            <a:r>
              <a:rPr lang="en-US" dirty="0"/>
              <a:t>extended dispatches, this form is used until all the spaces in the operator or destination section have been</a:t>
            </a:r>
          </a:p>
          <a:p>
            <a:r>
              <a:rPr lang="en-US" dirty="0"/>
              <a:t>filled. DA Form 5987-E (Motor Equipment Dispatch (EGA), when generated by ULLS, replaces the</a:t>
            </a:r>
          </a:p>
          <a:p>
            <a:r>
              <a:rPr lang="en-US" dirty="0"/>
              <a:t>requirement for a DD Form 1970.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dispatcher fills out the following spaces:</a:t>
            </a:r>
          </a:p>
          <a:p>
            <a:r>
              <a:rPr lang="en-US" dirty="0"/>
              <a:t> Date (day, month, year).</a:t>
            </a:r>
          </a:p>
          <a:p>
            <a:r>
              <a:rPr lang="en-US" dirty="0"/>
              <a:t> Type of equipment.</a:t>
            </a:r>
          </a:p>
          <a:p>
            <a:r>
              <a:rPr lang="en-US" dirty="0"/>
              <a:t> Registration or serial number.</a:t>
            </a:r>
          </a:p>
          <a:p>
            <a:r>
              <a:rPr lang="en-US" dirty="0"/>
              <a:t> Administration number.</a:t>
            </a:r>
          </a:p>
          <a:p>
            <a:r>
              <a:rPr lang="en-US" dirty="0"/>
              <a:t> Organization name (user).</a:t>
            </a:r>
          </a:p>
          <a:p>
            <a:r>
              <a:rPr lang="en-US" dirty="0"/>
              <a:t> Operator name.</a:t>
            </a:r>
          </a:p>
          <a:p>
            <a:r>
              <a:rPr lang="en-US" dirty="0"/>
              <a:t> Time out, miles, hours.</a:t>
            </a:r>
          </a:p>
          <a:p>
            <a:r>
              <a:rPr lang="en-US" dirty="0"/>
              <a:t> Person to whom the operator reports.</a:t>
            </a:r>
          </a:p>
          <a:p>
            <a:r>
              <a:rPr lang="en-US" dirty="0"/>
              <a:t> Dispatcher's signature.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Type of Product Service. </a:t>
            </a:r>
            <a:r>
              <a:rPr lang="en-US" dirty="0"/>
              <a:t>Fuel and oil dispensing vehicles and equipment used for servicing aircraft will</a:t>
            </a:r>
          </a:p>
          <a:p>
            <a:r>
              <a:rPr lang="en-US" dirty="0"/>
              <a:t>be marked with the grade of fuel or oil on each side of the tank. Marking will be lusterless white number 37875</a:t>
            </a:r>
          </a:p>
          <a:p>
            <a:r>
              <a:rPr lang="en-US" dirty="0"/>
              <a:t>in the following sizes:</a:t>
            </a:r>
          </a:p>
          <a:p>
            <a:r>
              <a:rPr lang="en-US" dirty="0"/>
              <a:t> Semitrailer........................6 inches high.</a:t>
            </a:r>
          </a:p>
          <a:p>
            <a:r>
              <a:rPr lang="en-US" dirty="0"/>
              <a:t> Trucks..............................4 inches high.</a:t>
            </a:r>
          </a:p>
          <a:p>
            <a:r>
              <a:rPr lang="en-US" dirty="0"/>
              <a:t> 2-wheel trailers….............3 inches high.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operator fills in the following:</a:t>
            </a:r>
          </a:p>
          <a:p>
            <a:r>
              <a:rPr lang="en-US" dirty="0"/>
              <a:t> Operator's signature.</a:t>
            </a:r>
          </a:p>
          <a:p>
            <a:r>
              <a:rPr lang="en-US" dirty="0"/>
              <a:t> Time in, miles, hours.</a:t>
            </a:r>
          </a:p>
          <a:p>
            <a:r>
              <a:rPr lang="en-US" dirty="0"/>
              <a:t> Total time equipment was used, total miles, hours.</a:t>
            </a:r>
          </a:p>
          <a:p>
            <a:r>
              <a:rPr lang="en-US" dirty="0"/>
              <a:t> Destination section.</a:t>
            </a:r>
          </a:p>
          <a:p>
            <a:r>
              <a:rPr lang="en-US" dirty="0"/>
              <a:t> Fuel, oil added.</a:t>
            </a:r>
          </a:p>
          <a:p>
            <a:r>
              <a:rPr lang="en-US" dirty="0"/>
              <a:t> Remarks.</a:t>
            </a:r>
          </a:p>
          <a:p>
            <a:r>
              <a:rPr lang="en-US" dirty="0"/>
              <a:t>The person named in the "Report To" section of the form signs the form in the “Released By” section.</a:t>
            </a:r>
          </a:p>
          <a:p>
            <a:r>
              <a:rPr lang="en-US" dirty="0"/>
              <a:t>The operator returns the completed form to the dispatcher.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DA Form 2404 (Maintenance Request) </a:t>
            </a:r>
            <a:r>
              <a:rPr lang="en-US" dirty="0"/>
              <a:t>- Used to report battlefield damage, repair, and/or replacement</a:t>
            </a:r>
          </a:p>
          <a:p>
            <a:r>
              <a:rPr lang="en-US" dirty="0"/>
              <a:t>actions by unit level maintenance. It is also used by anyone performing inspections, maintenance</a:t>
            </a:r>
          </a:p>
          <a:p>
            <a:r>
              <a:rPr lang="en-US" dirty="0"/>
              <a:t>services, diagnostic checks, technical evaluation, and PMCS. Operators use this form to list faults they</a:t>
            </a:r>
          </a:p>
          <a:p>
            <a:r>
              <a:rPr lang="en-US" dirty="0"/>
              <a:t>cannot fix; it is also used as a temporary record of required and completed maintenance. DA Form 5988-</a:t>
            </a:r>
          </a:p>
          <a:p>
            <a:r>
              <a:rPr lang="en-US" dirty="0"/>
              <a:t>E, when generated by ULLS, replaces the requirement for a DA Form 2404.</a:t>
            </a:r>
          </a:p>
          <a:p>
            <a:r>
              <a:rPr lang="en-US" dirty="0"/>
              <a:t>Status Symbol entries on DA Form 2404 are made as follows: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7315" y="609600"/>
            <a:ext cx="632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X </a:t>
            </a:r>
            <a:r>
              <a:rPr lang="en-US" dirty="0"/>
              <a:t>indicates a deficiency in the equipment that places it in an inoperable status.</a:t>
            </a:r>
          </a:p>
          <a:p>
            <a:r>
              <a:rPr lang="en-US" dirty="0"/>
              <a:t> </a:t>
            </a:r>
            <a:r>
              <a:rPr lang="en-US" b="1" dirty="0"/>
              <a:t>CIRCLED "X": </a:t>
            </a:r>
            <a:r>
              <a:rPr lang="en-US" dirty="0"/>
              <a:t>indicates a deficiency; however, the equipment may be operated under specific</a:t>
            </a:r>
          </a:p>
          <a:p>
            <a:r>
              <a:rPr lang="en-US" dirty="0"/>
              <a:t>limitations as directed by higher authority as prescribed locally until correction action can be</a:t>
            </a:r>
          </a:p>
          <a:p>
            <a:r>
              <a:rPr lang="en-US" dirty="0"/>
              <a:t>accomplished.</a:t>
            </a:r>
          </a:p>
          <a:p>
            <a:r>
              <a:rPr lang="en-US" dirty="0"/>
              <a:t> </a:t>
            </a:r>
            <a:r>
              <a:rPr lang="en-US" b="1" dirty="0"/>
              <a:t>HORIZONTAL DASH "-": </a:t>
            </a:r>
            <a:r>
              <a:rPr lang="en-US" dirty="0"/>
              <a:t>indicates that a required inspection, component replacement, maintenance</a:t>
            </a:r>
          </a:p>
          <a:p>
            <a:r>
              <a:rPr lang="en-US" dirty="0"/>
              <a:t>operation check, or test flight is due but has not been accomplished, or an overdue Modification Work</a:t>
            </a:r>
          </a:p>
          <a:p>
            <a:r>
              <a:rPr lang="en-US" dirty="0"/>
              <a:t>Order (MWO) has not been accomplished.</a:t>
            </a:r>
          </a:p>
          <a:p>
            <a:r>
              <a:rPr lang="en-US" dirty="0"/>
              <a:t> </a:t>
            </a:r>
            <a:r>
              <a:rPr lang="en-US" b="1" dirty="0"/>
              <a:t>DIAGONAL "/": </a:t>
            </a:r>
            <a:r>
              <a:rPr lang="en-US" dirty="0"/>
              <a:t>indicates a material defect other than a deficiency that must be corrected to increase</a:t>
            </a:r>
          </a:p>
          <a:p>
            <a:r>
              <a:rPr lang="en-US" dirty="0"/>
              <a:t>efficiency or to make the item completely serviceable.</a:t>
            </a:r>
          </a:p>
          <a:p>
            <a:r>
              <a:rPr lang="en-US" dirty="0"/>
              <a:t> </a:t>
            </a:r>
            <a:r>
              <a:rPr lang="en-US" b="1" dirty="0"/>
              <a:t>LAST NAME INITIAL IN BLACK OR BLUE-BLACK INK, OR PENCIL: </a:t>
            </a:r>
            <a:r>
              <a:rPr lang="en-US" dirty="0"/>
              <a:t>indicates that a completely</a:t>
            </a:r>
          </a:p>
          <a:p>
            <a:r>
              <a:rPr lang="en-US" dirty="0"/>
              <a:t>satisfactory condition exists.</a:t>
            </a:r>
          </a:p>
          <a:p>
            <a:r>
              <a:rPr lang="en-US" dirty="0"/>
              <a:t> </a:t>
            </a:r>
            <a:r>
              <a:rPr lang="en-US" b="1" dirty="0"/>
              <a:t>FOR AIRCRAFT: </a:t>
            </a:r>
            <a:r>
              <a:rPr lang="en-US" dirty="0"/>
              <a:t>status symbols are recorded in red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Status symbols can be changed at the discretion of the commander or the maintenance/motor officer.</a:t>
            </a:r>
          </a:p>
          <a:p>
            <a:r>
              <a:rPr lang="en-US" dirty="0"/>
              <a:t>When the commander or the maintenance/motor officer disagrees with an assigned status symbol, he/she</a:t>
            </a:r>
          </a:p>
          <a:p>
            <a:r>
              <a:rPr lang="en-US" dirty="0"/>
              <a:t>takes the following actions:</a:t>
            </a:r>
          </a:p>
          <a:p>
            <a:r>
              <a:rPr lang="en-US" dirty="0"/>
              <a:t> In column d, write "status symbol changed.”</a:t>
            </a:r>
          </a:p>
          <a:p>
            <a:r>
              <a:rPr lang="en-US" dirty="0"/>
              <a:t> On the next open line, enter the new status symbol and fault.</a:t>
            </a:r>
          </a:p>
          <a:p>
            <a:r>
              <a:rPr lang="en-US" dirty="0"/>
              <a:t> Sign in block 9a and initial column e.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7035" y="1002916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The commander or the maintenance/motor officer are the only persons who can CIRCLE X or change</a:t>
            </a:r>
          </a:p>
          <a:p>
            <a:r>
              <a:rPr lang="en-US" sz="1100" dirty="0"/>
              <a:t>status symbols. Other entries on DA Form 2404 are made as follows:</a:t>
            </a:r>
          </a:p>
          <a:p>
            <a:r>
              <a:rPr lang="en-US" sz="1100" dirty="0"/>
              <a:t> Block 1: unit to which equipment belongs.</a:t>
            </a:r>
          </a:p>
          <a:p>
            <a:r>
              <a:rPr lang="en-US" sz="1100" dirty="0"/>
              <a:t> Block 2: name and model of equipment.</a:t>
            </a:r>
          </a:p>
          <a:p>
            <a:r>
              <a:rPr lang="en-US" sz="1100" dirty="0"/>
              <a:t> Block 3: serial number or registration number of equipment.</a:t>
            </a:r>
          </a:p>
          <a:p>
            <a:r>
              <a:rPr lang="en-US" sz="1100" dirty="0"/>
              <a:t> Block 6: type of PMCS performed (daily, weekly, etc.).</a:t>
            </a:r>
          </a:p>
          <a:p>
            <a:r>
              <a:rPr lang="en-US" sz="1100" dirty="0"/>
              <a:t> Block 7: TM number, TM date (if manual has changes, print latest change number after TM number).</a:t>
            </a:r>
          </a:p>
          <a:p>
            <a:r>
              <a:rPr lang="en-US" sz="1100" dirty="0"/>
              <a:t> Blocks 4, 5, 8a, and columns a, b, and d: Left blank until the deficiency or fault is found. When the</a:t>
            </a:r>
          </a:p>
          <a:p>
            <a:r>
              <a:rPr lang="en-US" sz="1100" dirty="0"/>
              <a:t>deficiency or fault is corrected or downgraded to a CIRCLE X, entries will be made in blocks 4 and 5</a:t>
            </a:r>
          </a:p>
          <a:p>
            <a:r>
              <a:rPr lang="en-US" sz="1100" dirty="0"/>
              <a:t>at the end of the dispatch or operation.</a:t>
            </a:r>
          </a:p>
          <a:p>
            <a:r>
              <a:rPr lang="en-US" sz="1100" dirty="0"/>
              <a:t> Block 4a and 4b: miles, hours. Enter the applicable meter reading as of the date in block 5.</a:t>
            </a:r>
          </a:p>
          <a:p>
            <a:r>
              <a:rPr lang="en-US" sz="1100" dirty="0"/>
              <a:t> Block 5: current calendar date.</a:t>
            </a:r>
          </a:p>
          <a:p>
            <a:r>
              <a:rPr lang="en-US" sz="1100" dirty="0"/>
              <a:t> Column a: TM item number. If TM has no number for deficiency or fault, enter page, paragraph, or</a:t>
            </a:r>
          </a:p>
          <a:p>
            <a:r>
              <a:rPr lang="en-US" sz="1100" dirty="0"/>
              <a:t>sequence number. Faults not covered by the PMCS, leave blank.</a:t>
            </a:r>
          </a:p>
          <a:p>
            <a:r>
              <a:rPr lang="en-US" sz="1100" dirty="0"/>
              <a:t> Column b: status symbol that applies.</a:t>
            </a:r>
          </a:p>
          <a:p>
            <a:r>
              <a:rPr lang="en-US" sz="1100" dirty="0"/>
              <a:t> Column c: deficiencies or shortcomings. Briefly describe the fault. Continue inspection to make sure</a:t>
            </a:r>
          </a:p>
          <a:p>
            <a:r>
              <a:rPr lang="en-US" sz="1100" dirty="0"/>
              <a:t>no other faults exist.</a:t>
            </a:r>
          </a:p>
          <a:p>
            <a:r>
              <a:rPr lang="en-US" sz="1100" dirty="0"/>
              <a:t> Column d: list corrective action taken.</a:t>
            </a:r>
          </a:p>
          <a:p>
            <a:r>
              <a:rPr lang="en-US" sz="1100" dirty="0"/>
              <a:t>After the PMCS is completed and all faults that cannot fixed by the operator are listed, the form is turned over</a:t>
            </a:r>
          </a:p>
          <a:p>
            <a:r>
              <a:rPr lang="en-US" sz="1100" dirty="0"/>
              <a:t>to the maintenance supervisor.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6</a:t>
            </a:r>
          </a:p>
          <a:p>
            <a:r>
              <a:rPr lang="en-US" dirty="0"/>
              <a:t>DIRECT REFUEL-ON-THE-MOVE (ROM) OPERATIONS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101-519-3311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Due to an increase in ground equipment, convoys are being used throughout the theater to transport</a:t>
            </a:r>
          </a:p>
          <a:p>
            <a:r>
              <a:rPr lang="en-US" dirty="0"/>
              <a:t>personnel, equipment, and fuel to forward areas. The "doctrinal purpose" of ROM is to extend the time that</a:t>
            </a:r>
          </a:p>
          <a:p>
            <a:r>
              <a:rPr lang="en-US" dirty="0"/>
              <a:t>ground maneuver forces can spend on the objective. Refuel-on-the-move operations are flexible and should</a:t>
            </a:r>
          </a:p>
          <a:p>
            <a:r>
              <a:rPr lang="en-US" dirty="0"/>
              <a:t>be tailored to meet the situation. While providing several options on how to conduct a ROM operation, this</a:t>
            </a:r>
          </a:p>
          <a:p>
            <a:r>
              <a:rPr lang="en-US" dirty="0"/>
              <a:t>lesson does not dictate a one-and-only "school solution.”</a:t>
            </a:r>
          </a:p>
          <a:p>
            <a:r>
              <a:rPr lang="en-US" dirty="0"/>
              <a:t>Safety is a consideration, especially in peacetime training. ROM operations should be carefully thought</a:t>
            </a:r>
          </a:p>
          <a:p>
            <a:r>
              <a:rPr lang="en-US" dirty="0"/>
              <a:t>out and properly supervised and executed. Remember to consider Mission, Enemy, Terrain, Troops and Time</a:t>
            </a:r>
          </a:p>
          <a:p>
            <a:r>
              <a:rPr lang="en-US" dirty="0"/>
              <a:t>Available (METT-T).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A - REFUEL-ON-THE-MOVE CONCEPT</a:t>
            </a:r>
          </a:p>
          <a:p>
            <a:r>
              <a:rPr lang="en-US" dirty="0"/>
              <a:t>ROM for ground vehicles is synonymous with rapid or hot refueling for aircraft. ROM is normally accomplished</a:t>
            </a:r>
          </a:p>
          <a:p>
            <a:r>
              <a:rPr lang="en-US" dirty="0"/>
              <a:t>as far forward on the battlefield as the tactical situation permits prior to the tactical assembly area. The</a:t>
            </a:r>
          </a:p>
          <a:p>
            <a:r>
              <a:rPr lang="en-US" dirty="0"/>
              <a:t>"doctrinal purpose" of ROM is to extend the time that ground maneuver forces can spend on the objective,</a:t>
            </a:r>
          </a:p>
          <a:p>
            <a:r>
              <a:rPr lang="en-US" dirty="0"/>
              <a:t>although ROM can be tailored to other situations as well. When vehicles enter a ROM site for refueling, they</a:t>
            </a:r>
          </a:p>
          <a:p>
            <a:r>
              <a:rPr lang="en-US" dirty="0"/>
              <a:t>receive a predetermined amount of fuel (usually timed) and move out to return to their convoy or formation.</a:t>
            </a:r>
          </a:p>
          <a:p>
            <a:r>
              <a:rPr lang="en-US" dirty="0"/>
              <a:t>This distinguishes it from routine convoy refueling operations. The manner in which this refueling is done</a:t>
            </a:r>
          </a:p>
          <a:p>
            <a:r>
              <a:rPr lang="en-US" dirty="0"/>
              <a:t>depends upon the tactical situation. Each refueling operation is unique depending on the number of vehicles to</a:t>
            </a:r>
          </a:p>
          <a:p>
            <a:r>
              <a:rPr lang="en-US" dirty="0"/>
              <a:t>be refueled, the distance the unit is traveling, and how many times the unit wants to be refueled. However, the</a:t>
            </a:r>
          </a:p>
          <a:p>
            <a:r>
              <a:rPr lang="en-US" dirty="0"/>
              <a:t>assembly and operation of each ROM are basically the same. Due to safety considerations normal vehicle</a:t>
            </a:r>
          </a:p>
          <a:p>
            <a:r>
              <a:rPr lang="en-US" dirty="0"/>
              <a:t>refueling is done with engines off.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COMPONENTS OF THE ROM</a:t>
            </a:r>
          </a:p>
          <a:p>
            <a:r>
              <a:rPr lang="en-US" dirty="0"/>
              <a:t>The following components make up the ROM kit (Figure 6-1):</a:t>
            </a:r>
          </a:p>
          <a:p>
            <a:r>
              <a:rPr lang="en-US" b="1" dirty="0"/>
              <a:t>NSN Quantity ITEM</a:t>
            </a:r>
          </a:p>
          <a:p>
            <a:r>
              <a:rPr lang="en-US" dirty="0"/>
              <a:t>N/A 3 14 feet X 4 feet suction hose</a:t>
            </a:r>
          </a:p>
          <a:p>
            <a:r>
              <a:rPr lang="en-US" dirty="0"/>
              <a:t>4720-00-083-0048 8 50 feet X 3 feet discharge hose</a:t>
            </a:r>
          </a:p>
          <a:p>
            <a:r>
              <a:rPr lang="en-US" dirty="0"/>
              <a:t>4720-00-555-8325 8 25 feet X 1-1/2 feet refueling hose</a:t>
            </a:r>
          </a:p>
          <a:p>
            <a:r>
              <a:rPr lang="en-US" dirty="0"/>
              <a:t>4730-00-075-2405 1 4 feet X 4 feet X 4 feet tee assembly</a:t>
            </a:r>
          </a:p>
          <a:p>
            <a:r>
              <a:rPr lang="en-US" dirty="0"/>
              <a:t>4730-01-096-1039 8 3 feet X 3 feet X 3 feet X 1-1/2 foot tee assembly</a:t>
            </a:r>
          </a:p>
          <a:p>
            <a:r>
              <a:rPr lang="en-US" dirty="0"/>
              <a:t>4930-00-471-0288 8 1-1/2 foot nozzle</a:t>
            </a:r>
          </a:p>
          <a:p>
            <a:r>
              <a:rPr lang="en-US" dirty="0"/>
              <a:t>4730-00-951-3293 2 4 feet to 3 feet reducer</a:t>
            </a:r>
          </a:p>
          <a:p>
            <a:r>
              <a:rPr lang="en-US" dirty="0"/>
              <a:t>4810-01-098-4925 8 quick shut-off valve with 1-1/2 inch adapters</a:t>
            </a:r>
          </a:p>
          <a:p>
            <a:r>
              <a:rPr lang="en-US" dirty="0"/>
              <a:t>5975-01-050-5707 8 grounding rod</a:t>
            </a:r>
          </a:p>
          <a:p>
            <a:r>
              <a:rPr lang="en-US" dirty="0"/>
              <a:t>4210-00-257-5343 8 fire extinguisher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943100"/>
            <a:ext cx="5595937" cy="42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Tanker Vehicles Colors.</a:t>
            </a:r>
          </a:p>
          <a:p>
            <a:r>
              <a:rPr lang="en-US" dirty="0"/>
              <a:t> Yellow - warning color.</a:t>
            </a:r>
          </a:p>
          <a:p>
            <a:r>
              <a:rPr lang="en-US" dirty="0"/>
              <a:t> Red - fire protection materials and equipment.</a:t>
            </a:r>
          </a:p>
          <a:p>
            <a:r>
              <a:rPr lang="en-US" dirty="0"/>
              <a:t> Black or white - identification.</a:t>
            </a:r>
          </a:p>
          <a:p>
            <a:r>
              <a:rPr lang="en-US" dirty="0"/>
              <a:t> Gray or black - when using camouflaged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7035" y="533400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C - ROM ENVIRONMENTAL AND SAFETY PROCEDURES</a:t>
            </a:r>
          </a:p>
          <a:p>
            <a:r>
              <a:rPr lang="en-US" dirty="0"/>
              <a:t> Enforce grounding and bonding procedures for fuel semitrailers, pumps, filter/separators and each</a:t>
            </a:r>
          </a:p>
          <a:p>
            <a:r>
              <a:rPr lang="en-US" dirty="0"/>
              <a:t>refueling point.</a:t>
            </a:r>
          </a:p>
          <a:p>
            <a:r>
              <a:rPr lang="en-US" dirty="0"/>
              <a:t> Make sure fuel handlers wear protective clothing (for example, standard combat uniforms, hearing</a:t>
            </a:r>
          </a:p>
          <a:p>
            <a:r>
              <a:rPr lang="en-US" dirty="0"/>
              <a:t>protection, goggles, and gloves). With the exception of the standard uniform, other items are normally</a:t>
            </a:r>
          </a:p>
          <a:p>
            <a:r>
              <a:rPr lang="en-US" dirty="0"/>
              <a:t>provided by the organization.</a:t>
            </a:r>
          </a:p>
          <a:p>
            <a:r>
              <a:rPr lang="en-US" dirty="0"/>
              <a:t> Locate fire extinguishers at each refueling point and the source of fuel.</a:t>
            </a:r>
          </a:p>
          <a:p>
            <a:r>
              <a:rPr lang="en-US" dirty="0"/>
              <a:t> Place fuel drip pans at each refueling point and at the fuel source. When draining drip pans, observe fire,</a:t>
            </a:r>
          </a:p>
          <a:p>
            <a:r>
              <a:rPr lang="en-US" dirty="0"/>
              <a:t>safety, and environmental precautions.</a:t>
            </a:r>
          </a:p>
          <a:p>
            <a:r>
              <a:rPr lang="en-US" dirty="0"/>
              <a:t> Ensure the fuel spill procedures and equipment, as a minimum, include: absorbents, shovels, and</a:t>
            </a:r>
          </a:p>
          <a:p>
            <a:r>
              <a:rPr lang="en-US" dirty="0"/>
              <a:t>containers. The Standing Operating Procedures (SOP) should detail equipment and procedures for</a:t>
            </a:r>
          </a:p>
          <a:p>
            <a:r>
              <a:rPr lang="en-US" dirty="0"/>
              <a:t>response in a field environment. Ensure that the SOP follows federal, state, and local requirements.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4624" y="381000"/>
            <a:ext cx="6553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PART D - ROM EQUIPMENT CONFIGURATION</a:t>
            </a:r>
          </a:p>
          <a:p>
            <a:r>
              <a:rPr lang="en-US" sz="1400" dirty="0"/>
              <a:t>ROM is a concept that is equipment independent. As long as the concept is followed, any number of current</a:t>
            </a:r>
          </a:p>
          <a:p>
            <a:r>
              <a:rPr lang="en-US" sz="1400" dirty="0"/>
              <a:t>equipment configurations can be used to do a ROM operation. ROM operations can be employed anywhere</a:t>
            </a:r>
          </a:p>
          <a:p>
            <a:r>
              <a:rPr lang="en-US" sz="1400" dirty="0"/>
              <a:t>on the battlefield where there is a need to rapidly refuel combat vehicles.</a:t>
            </a:r>
          </a:p>
          <a:p>
            <a:r>
              <a:rPr lang="en-US" sz="1400" dirty="0"/>
              <a:t>The ROM kit consists of enough hoses, valves, and fittings to refuel up to eight combat vehicles at the</a:t>
            </a:r>
          </a:p>
          <a:p>
            <a:r>
              <a:rPr lang="en-US" sz="1400" dirty="0"/>
              <a:t>same time. The kit takes care of transporting the ROM. Any cargo vehicle with a payload capacity greater</a:t>
            </a:r>
          </a:p>
          <a:p>
            <a:r>
              <a:rPr lang="en-US" sz="1400" dirty="0"/>
              <a:t>than 1.5 tons can be used. The ROM weighs about 2,900 pounds. It cannot be loaded on the </a:t>
            </a:r>
            <a:r>
              <a:rPr lang="en-US" sz="1400" dirty="0" err="1"/>
              <a:t>fueltransporting</a:t>
            </a:r>
            <a:endParaRPr lang="en-US" sz="1400" dirty="0"/>
          </a:p>
          <a:p>
            <a:r>
              <a:rPr lang="en-US" sz="1400" dirty="0"/>
              <a:t>semitrailer due to the weight limit of the semitrailer. The main fuel source is the 5,000-gallon fuel</a:t>
            </a:r>
          </a:p>
          <a:p>
            <a:r>
              <a:rPr lang="en-US" sz="1400" dirty="0"/>
              <a:t>semitrailer (model 969 and M131A5C) using the onboard pump and filter/separator. The average flow rate at</a:t>
            </a:r>
          </a:p>
          <a:p>
            <a:r>
              <a:rPr lang="en-US" sz="1400" dirty="0"/>
              <a:t>each of the eight nozzles using the fuel semitrailer is 35 GPM. The area to set up and operate the eight-point</a:t>
            </a:r>
          </a:p>
          <a:p>
            <a:r>
              <a:rPr lang="en-US" sz="1400" dirty="0"/>
              <a:t>ROM kit is about 550 feet long by 150 feet wide. Multiple tankers can be connected to the ROM kit by means</a:t>
            </a:r>
          </a:p>
          <a:p>
            <a:r>
              <a:rPr lang="en-US" sz="1400" dirty="0"/>
              <a:t>of a Y- or T-fitting and valves. One tanker will be dispensing fuels through the ROM to refuel vehicles. The</a:t>
            </a:r>
          </a:p>
          <a:p>
            <a:r>
              <a:rPr lang="en-US" sz="1400" dirty="0"/>
              <a:t>remaining tanker is backup and ready to replace the issuing tanker when it is empty.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If conducting multiple tanker operations, fuel should not be received into and dispensed out of the</a:t>
            </a:r>
          </a:p>
          <a:p>
            <a:r>
              <a:rPr lang="en-US" dirty="0"/>
              <a:t>same tanker at the same time. This would only be possible through top loading, which is a safety hazard.</a:t>
            </a:r>
          </a:p>
          <a:p>
            <a:r>
              <a:rPr lang="en-US" dirty="0"/>
              <a:t>As a tanker is emptied, the fuel-dispensing source is transferred to the backup tanker by the resetting of</a:t>
            </a:r>
          </a:p>
          <a:p>
            <a:r>
              <a:rPr lang="en-US" dirty="0"/>
              <a:t>the values at the Y and/or T. This will allow fuel issues to continue to the combat vehicles. Fuel semitrailers</a:t>
            </a:r>
          </a:p>
          <a:p>
            <a:r>
              <a:rPr lang="en-US" dirty="0"/>
              <a:t>can be shuttled to and from the ROM site to maintain a fueling tanker on-site.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REFUELING OPERATIONS</a:t>
            </a:r>
          </a:p>
          <a:p>
            <a:r>
              <a:rPr lang="en-US" b="1" dirty="0"/>
              <a:t>Site Selection and Signaling</a:t>
            </a:r>
            <a:r>
              <a:rPr lang="en-US" dirty="0"/>
              <a:t>. Plan a contingency plan for equipment failure. Make sure that there is</a:t>
            </a:r>
          </a:p>
          <a:p>
            <a:r>
              <a:rPr lang="en-US" dirty="0"/>
              <a:t>enough room in the site to move equipment. Make the most of natural cover and concealment. Include a</a:t>
            </a:r>
          </a:p>
          <a:p>
            <a:r>
              <a:rPr lang="en-US" dirty="0"/>
              <a:t>signal system to coordinate the operation. Use signals to start and stop refueling operations and coordinate</a:t>
            </a:r>
          </a:p>
          <a:p>
            <a:r>
              <a:rPr lang="en-US" dirty="0"/>
              <a:t>the vehicle serials to and from the holding areas. Use the arm and hand signals or flags during the day. Long</a:t>
            </a:r>
          </a:p>
          <a:p>
            <a:r>
              <a:rPr lang="en-US" dirty="0"/>
              <a:t>distances may require radio communications. At night or in low visibility conditions, use chemical light or</a:t>
            </a:r>
          </a:p>
          <a:p>
            <a:r>
              <a:rPr lang="en-US" dirty="0"/>
              <a:t>flashlights for signals.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Refueling Operations</a:t>
            </a:r>
            <a:r>
              <a:rPr lang="en-US" dirty="0"/>
              <a:t>. Set up these areas at locations before and after the ROM site. Coordinate areas</a:t>
            </a:r>
          </a:p>
          <a:p>
            <a:r>
              <a:rPr lang="en-US" dirty="0"/>
              <a:t>before to the start of the operation. Use the first area (prior to the ROM site) to organize the march column</a:t>
            </a:r>
          </a:p>
          <a:p>
            <a:r>
              <a:rPr lang="en-US" dirty="0"/>
              <a:t>into serials of vehicles equal to the number of refueling points available. Call the vehicles forward out of the</a:t>
            </a:r>
          </a:p>
          <a:p>
            <a:r>
              <a:rPr lang="en-US" dirty="0"/>
              <a:t>holding area one serial at a time to move into position to receive the predetermined amount of fuel. When</a:t>
            </a:r>
          </a:p>
          <a:p>
            <a:r>
              <a:rPr lang="en-US" dirty="0"/>
              <a:t>each serial has received its allotted fuel, it moves to the second holding area (after the ROM site). In the</a:t>
            </a:r>
          </a:p>
          <a:p>
            <a:r>
              <a:rPr lang="en-US" dirty="0"/>
              <a:t>second holding area, organize the vehicles back into their convoy march elements or combat formations.</a:t>
            </a:r>
          </a:p>
          <a:p>
            <a:r>
              <a:rPr lang="en-US" dirty="0"/>
              <a:t>Set up, perform PMCS, operate, and retrieve the equipment used in the operation. Ensure safety (for</a:t>
            </a:r>
          </a:p>
          <a:p>
            <a:r>
              <a:rPr lang="en-US" dirty="0"/>
              <a:t>example, grounding, bonding, fire extinguishers, no smoking signs, drip pans, spill equipment is in place and</a:t>
            </a:r>
          </a:p>
          <a:p>
            <a:r>
              <a:rPr lang="en-US" dirty="0"/>
              <a:t>personnel are familiar with procedures). Ensure personnel are familiar and equipped with operational control</a:t>
            </a:r>
          </a:p>
          <a:p>
            <a:r>
              <a:rPr lang="en-US" dirty="0"/>
              <a:t>signals (flags, lights, radio) to be used. Man fuel nozzles to refuel vehicles when convoy personnel (assistant</a:t>
            </a:r>
          </a:p>
          <a:p>
            <a:r>
              <a:rPr lang="en-US" dirty="0"/>
              <a:t>driver or commander) are not available to refuel their own vehicles. Ensure vehicles safely enter and move</a:t>
            </a:r>
          </a:p>
          <a:p>
            <a:r>
              <a:rPr lang="en-US" dirty="0"/>
              <a:t>through the ROM site and receive the prescribed amount of fuel.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Document the Quantity of Fuel Used</a:t>
            </a:r>
            <a:r>
              <a:rPr lang="en-US" dirty="0"/>
              <a:t>. To document the quantity of fuel issued, use either DA Form</a:t>
            </a:r>
          </a:p>
          <a:p>
            <a:r>
              <a:rPr lang="en-US" dirty="0"/>
              <a:t>3643 (Daily issues of Petroleum Products) or DA Form 2765-1 (Request for Issue or Turn-In), depending on</a:t>
            </a:r>
          </a:p>
          <a:p>
            <a:r>
              <a:rPr lang="en-US" dirty="0"/>
              <a:t>the situation.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7</a:t>
            </a:r>
          </a:p>
          <a:p>
            <a:r>
              <a:rPr lang="en-US" dirty="0"/>
              <a:t>DIRECT THE ASSEMBLY, OPERATION, PMCS, AND DISASSEMBLY OF THE HEAVY EXTENDED MOBILITY</a:t>
            </a:r>
          </a:p>
          <a:p>
            <a:r>
              <a:rPr lang="en-US" dirty="0"/>
              <a:t>TACTICAL TRUCK (HEMTT) TANKER AVIATION REFUELING SYSTEM (HTARS)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101-519-3317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The HTARS is a kit that consists of enough hoses, fittings, and nozzles to expand the HEMMT tankers</a:t>
            </a:r>
          </a:p>
          <a:p>
            <a:r>
              <a:rPr lang="en-US" dirty="0"/>
              <a:t>capabilities to hot refuel up to four helicopters simultaneously using the on-board fuel-servicing pump. The</a:t>
            </a:r>
          </a:p>
          <a:p>
            <a:r>
              <a:rPr lang="en-US" dirty="0"/>
              <a:t>equipment is lightweight, has manually operated controls, and is equipped with valve and swivel adapters that</a:t>
            </a:r>
          </a:p>
          <a:p>
            <a:r>
              <a:rPr lang="en-US" dirty="0"/>
              <a:t>allow connections between </a:t>
            </a:r>
            <a:r>
              <a:rPr lang="en-US" dirty="0" err="1"/>
              <a:t>camlock</a:t>
            </a:r>
            <a:r>
              <a:rPr lang="en-US" dirty="0"/>
              <a:t> and unisex type fittings. This equipment can be used in forward areas. It</a:t>
            </a:r>
          </a:p>
          <a:p>
            <a:r>
              <a:rPr lang="en-US" dirty="0"/>
              <a:t>can be transported in the storage box of the HEMTT tanker.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EQUIPMENT</a:t>
            </a:r>
          </a:p>
          <a:p>
            <a:r>
              <a:rPr lang="en-US" b="1" dirty="0"/>
              <a:t>Discharge Hoses</a:t>
            </a:r>
            <a:r>
              <a:rPr lang="en-US" dirty="0"/>
              <a:t>. The system consists of 2- and 3-inch discharge hoses. One 3-inch by 50-foot hose is</a:t>
            </a:r>
          </a:p>
          <a:p>
            <a:r>
              <a:rPr lang="en-US" dirty="0"/>
              <a:t>used to connect the HTARS to the HEMTT tanker. Ten 2-inch by 50-foot discharge hoses transfer the fuel</a:t>
            </a:r>
          </a:p>
          <a:p>
            <a:r>
              <a:rPr lang="en-US" dirty="0"/>
              <a:t>from the HEMTT tanker to the aircraft. Six hoses are used in the manifold and one in each of the four issue</a:t>
            </a:r>
          </a:p>
          <a:p>
            <a:r>
              <a:rPr lang="en-US" dirty="0"/>
              <a:t>lines. There are 11 carrying straps for easy handling of rolled hoses.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9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Valves and Fittings</a:t>
            </a:r>
            <a:r>
              <a:rPr lang="en-US" dirty="0"/>
              <a:t>. The following valves and fittings are components of the HTARS:</a:t>
            </a:r>
          </a:p>
          <a:p>
            <a:r>
              <a:rPr lang="en-US" dirty="0"/>
              <a:t> Three T-connectors with a flow control handle to open and close the valve. The T-connector splits the</a:t>
            </a:r>
          </a:p>
          <a:p>
            <a:r>
              <a:rPr lang="en-US" dirty="0"/>
              <a:t>flow of fuel.</a:t>
            </a:r>
          </a:p>
          <a:p>
            <a:r>
              <a:rPr lang="en-US" dirty="0"/>
              <a:t> Two elbow connectors to direct the flow of fuel.</a:t>
            </a:r>
          </a:p>
          <a:p>
            <a:r>
              <a:rPr lang="en-US" dirty="0"/>
              <a:t> Three </a:t>
            </a:r>
            <a:r>
              <a:rPr lang="en-US" dirty="0" err="1"/>
              <a:t>valved</a:t>
            </a:r>
            <a:r>
              <a:rPr lang="en-US" dirty="0"/>
              <a:t> adapters to connect threaded and unisex parts as well as </a:t>
            </a:r>
            <a:r>
              <a:rPr lang="en-US" dirty="0" err="1"/>
              <a:t>camlock</a:t>
            </a:r>
            <a:r>
              <a:rPr lang="en-US" dirty="0"/>
              <a:t> and unisex parts.</a:t>
            </a:r>
          </a:p>
          <a:p>
            <a:r>
              <a:rPr lang="en-US" dirty="0"/>
              <a:t> One swivel adapter to connect </a:t>
            </a:r>
            <a:r>
              <a:rPr lang="en-US" dirty="0" err="1"/>
              <a:t>camlock</a:t>
            </a:r>
            <a:r>
              <a:rPr lang="en-US" dirty="0"/>
              <a:t> and unisex parts.</a:t>
            </a:r>
          </a:p>
        </p:txBody>
      </p:sp>
    </p:spTree>
    <p:extLst>
      <p:ext uri="{BB962C8B-B14F-4D97-AF65-F5344CB8AC3E}">
        <p14:creationId xmlns:p14="http://schemas.microsoft.com/office/powerpoint/2010/main" val="70998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20333</Words>
  <Application>Microsoft Office PowerPoint</Application>
  <PresentationFormat>On-screen Show (4:3)</PresentationFormat>
  <Paragraphs>1289</Paragraphs>
  <Slides>152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2016-10-09T21:51:38Z</dcterms:created>
  <dcterms:modified xsi:type="dcterms:W3CDTF">2016-10-09T22:34:50Z</dcterms:modified>
</cp:coreProperties>
</file>