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256" r:id="rId3"/>
    <p:sldId id="3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0" r:id="rId29"/>
    <p:sldId id="281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7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6648-BFFB-4A4C-B0EF-6B1EE286045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5450-59C4-4A9E-896F-93F79754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413"/>
            <a:ext cx="77724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Underground Tanks.</a:t>
            </a:r>
          </a:p>
          <a:p>
            <a:r>
              <a:rPr lang="en-US" dirty="0"/>
              <a:t> Construction. Underground tanks are coated with a coal tar coating to prevent corrosion. They may have</a:t>
            </a:r>
          </a:p>
          <a:p>
            <a:r>
              <a:rPr lang="en-US" dirty="0"/>
              <a:t>a concrete supporting wall around the exterior surface.</a:t>
            </a:r>
          </a:p>
          <a:p>
            <a:r>
              <a:rPr lang="en-US" dirty="0"/>
              <a:t> Vapor loss. Underground tanks also come equipped with </a:t>
            </a:r>
            <a:r>
              <a:rPr lang="en-US" dirty="0" err="1"/>
              <a:t>deepwall</a:t>
            </a:r>
            <a:r>
              <a:rPr lang="en-US" dirty="0"/>
              <a:t> pumps and pressure vacuum vents.</a:t>
            </a:r>
          </a:p>
          <a:p>
            <a:r>
              <a:rPr lang="en-US" dirty="0"/>
              <a:t>Because of the stabilized temperature (mid 50s), underground storage tanks have very little vapor loss.</a:t>
            </a:r>
          </a:p>
          <a:p>
            <a:r>
              <a:rPr lang="en-US" dirty="0"/>
              <a:t> Leakage. Leaks in underground storage tanks are very hard to detect and may show up in water tables</a:t>
            </a:r>
          </a:p>
          <a:p>
            <a:r>
              <a:rPr lang="en-US" dirty="0"/>
              <a:t>after the leak has occurred.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172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Manifold design </a:t>
            </a:r>
            <a:r>
              <a:rPr lang="en-US" dirty="0"/>
              <a:t>- A manifold is designed to support the facility in which it is located. The basic manifold</a:t>
            </a:r>
          </a:p>
          <a:p>
            <a:r>
              <a:rPr lang="en-US" dirty="0"/>
              <a:t>used in a facility is called a switching manifold which is an assembly of pipe, fittings, and valves used for</a:t>
            </a:r>
          </a:p>
          <a:p>
            <a:r>
              <a:rPr lang="en-US" dirty="0"/>
              <a:t>controlling the flow of petroleum products into, out of, and within, a tank farm complex. The manifold is</a:t>
            </a:r>
          </a:p>
          <a:p>
            <a:r>
              <a:rPr lang="en-US" dirty="0"/>
              <a:t>located at the lowest point within the facility to assure positive suction to the transfer/feeder pumps. The</a:t>
            </a:r>
          </a:p>
          <a:p>
            <a:r>
              <a:rPr lang="en-US" dirty="0"/>
              <a:t>manifold connects a number of tanks with incoming and outgoing lines as well as pumps used in</a:t>
            </a:r>
          </a:p>
          <a:p>
            <a:r>
              <a:rPr lang="en-US" dirty="0"/>
              <a:t>transferring products. A single tank connected to a pipeline does not provide the flexibility to accomplish</a:t>
            </a:r>
          </a:p>
          <a:p>
            <a:r>
              <a:rPr lang="en-US" dirty="0"/>
              <a:t>more than a single function. Multiple tanks connected to a pipeline, even while providing increased</a:t>
            </a:r>
          </a:p>
          <a:p>
            <a:r>
              <a:rPr lang="en-US" dirty="0"/>
              <a:t>capacity, can only perform a single function. The manifold system permits simultaneous receipt and</a:t>
            </a:r>
          </a:p>
          <a:p>
            <a:r>
              <a:rPr lang="en-US" dirty="0"/>
              <a:t>delivery of petroleum products by the facility. By adding pipe, fittings, and valves, control of the product to</a:t>
            </a:r>
          </a:p>
          <a:p>
            <a:r>
              <a:rPr lang="en-US" dirty="0"/>
              <a:t>complete multiple tasks can be accomplished. Products can be received into one tank while issues can</a:t>
            </a:r>
          </a:p>
          <a:p>
            <a:r>
              <a:rPr lang="en-US" dirty="0"/>
              <a:t>continue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Manifold identification markings </a:t>
            </a:r>
            <a:r>
              <a:rPr lang="en-US" dirty="0"/>
              <a:t>- An identification system is essential for control within a facility. The</a:t>
            </a:r>
          </a:p>
          <a:p>
            <a:r>
              <a:rPr lang="en-US" dirty="0"/>
              <a:t>facility commander will establish the identification system where one is not established or if a current</a:t>
            </a:r>
          </a:p>
          <a:p>
            <a:r>
              <a:rPr lang="en-US" dirty="0"/>
              <a:t>system needs changing. Identification systems should be kept simple. The system should identify each</a:t>
            </a:r>
          </a:p>
          <a:p>
            <a:r>
              <a:rPr lang="en-US" dirty="0"/>
              <a:t>tank, pump, line, and valve. A schematic of the facility tanks, pumps, lines, and valves identifying each</a:t>
            </a:r>
          </a:p>
          <a:p>
            <a:r>
              <a:rPr lang="en-US" dirty="0"/>
              <a:t>needs to be available within the facility for reference. Schematic and facility markings are suggested as a</a:t>
            </a:r>
          </a:p>
          <a:p>
            <a:r>
              <a:rPr lang="en-US" dirty="0"/>
              <a:t>method for identification of the system. Whatever method is utilized, the actual facility schematic must</a:t>
            </a:r>
          </a:p>
          <a:p>
            <a:r>
              <a:rPr lang="en-US" dirty="0"/>
              <a:t>match what is actually in place. The following identification method is suggested: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Valves </a:t>
            </a:r>
            <a:r>
              <a:rPr lang="en-US" sz="1400" dirty="0"/>
              <a:t>- Valves located along the main line (ML) are identified by the office of the chief dispatcher,</a:t>
            </a:r>
          </a:p>
          <a:p>
            <a:r>
              <a:rPr lang="en-US" sz="1400" dirty="0"/>
              <a:t>starting at the beginning of the pipeline and ending outside the last facility of the head terminal. These</a:t>
            </a:r>
          </a:p>
          <a:p>
            <a:r>
              <a:rPr lang="en-US" sz="1400" dirty="0"/>
              <a:t>valves are identified by the letter ML followed by a dash (-) and a number. For example: ML-1,</a:t>
            </a:r>
          </a:p>
          <a:p>
            <a:r>
              <a:rPr lang="en-US" sz="1400" dirty="0"/>
              <a:t>denotes a valve as being the first in the pipeline system.</a:t>
            </a:r>
          </a:p>
          <a:p>
            <a:r>
              <a:rPr lang="en-US" sz="1400" b="1" dirty="0"/>
              <a:t>Tanks </a:t>
            </a:r>
            <a:r>
              <a:rPr lang="en-US" sz="1400" dirty="0"/>
              <a:t>- Tanks are identified by numbers. When numbering the tank valves, start with the first valve at the</a:t>
            </a:r>
          </a:p>
          <a:p>
            <a:r>
              <a:rPr lang="en-US" sz="1400" dirty="0"/>
              <a:t>tank and number across the manifold in sequence. Write the tank number down first, followed by a</a:t>
            </a:r>
          </a:p>
          <a:p>
            <a:r>
              <a:rPr lang="en-US" sz="1400" dirty="0"/>
              <a:t>dash, and then the valve number. For example, if identifying Tank 10, all valves starting from the tank</a:t>
            </a:r>
          </a:p>
          <a:p>
            <a:r>
              <a:rPr lang="en-US" sz="1400" dirty="0"/>
              <a:t>would be numbered sequentially beginning with 10-1, then 10-2, then 10-3, and so on to the last valve</a:t>
            </a:r>
          </a:p>
          <a:p>
            <a:r>
              <a:rPr lang="en-US" sz="1400" dirty="0"/>
              <a:t>in the manifold for that particular line.</a:t>
            </a:r>
          </a:p>
          <a:p>
            <a:r>
              <a:rPr lang="en-US" sz="1400" b="1" dirty="0"/>
              <a:t>Pumps </a:t>
            </a:r>
            <a:r>
              <a:rPr lang="en-US" sz="1400" dirty="0"/>
              <a:t>- Pumps are identified by numbers. Pump valves may be identified with a letter or numbering</a:t>
            </a:r>
          </a:p>
          <a:p>
            <a:r>
              <a:rPr lang="en-US" sz="1400" dirty="0"/>
              <a:t>system. For example, pump 1 can have its suction and discharge valves identified individually or in</a:t>
            </a:r>
          </a:p>
          <a:p>
            <a:r>
              <a:rPr lang="en-US" sz="1400" dirty="0"/>
              <a:t>sequence. For example, P-1 or pump suction valve (PSV)-1, and P-2 or pump discharge valve</a:t>
            </a:r>
          </a:p>
          <a:p>
            <a:r>
              <a:rPr lang="en-US" sz="1400" dirty="0"/>
              <a:t>QM 5096</a:t>
            </a:r>
          </a:p>
          <a:p>
            <a:r>
              <a:rPr lang="en-US" sz="1400" dirty="0"/>
              <a:t>4-6</a:t>
            </a:r>
          </a:p>
          <a:p>
            <a:r>
              <a:rPr lang="en-US" sz="1400" dirty="0"/>
              <a:t>(PDV)-2. An alternative that would identify valves to a specific pump is P-1-1 or PSV-1-1 and P-1-2 or</a:t>
            </a:r>
          </a:p>
          <a:p>
            <a:r>
              <a:rPr lang="en-US" sz="1400" dirty="0"/>
              <a:t>PDV-1-2 for pump 1 suction and discharge valves.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399"/>
            <a:ext cx="632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Pipelines </a:t>
            </a:r>
            <a:r>
              <a:rPr lang="en-US" dirty="0"/>
              <a:t>- Pipelines, both incoming from and outgoing to the manifold, are identified by a letter. The</a:t>
            </a:r>
          </a:p>
          <a:p>
            <a:r>
              <a:rPr lang="en-US" dirty="0"/>
              <a:t>incoming lines of a pipeline begin where they enter the facility and end where they connect to the</a:t>
            </a:r>
          </a:p>
          <a:p>
            <a:r>
              <a:rPr lang="en-US" dirty="0"/>
              <a:t>manifold. For example, a line entering the facility is identified with a letter (starting with A). Valves</a:t>
            </a:r>
          </a:p>
          <a:p>
            <a:r>
              <a:rPr lang="en-US" dirty="0"/>
              <a:t>located in the line are identified with the line letter followed by a dash (-), and then in numerical</a:t>
            </a:r>
          </a:p>
          <a:p>
            <a:r>
              <a:rPr lang="en-US" dirty="0"/>
              <a:t>sequence starting with 1. The highest number identifies the valve in the line just prior to its connection</a:t>
            </a:r>
          </a:p>
          <a:p>
            <a:r>
              <a:rPr lang="en-US" dirty="0"/>
              <a:t>to the manifold. If line A has five valves in it, then they would be numbered starting with A-1 (the valve</a:t>
            </a:r>
          </a:p>
          <a:p>
            <a:r>
              <a:rPr lang="en-US" dirty="0"/>
              <a:t>nearest the entry to the facility) and ending with A-5 (the valve closest to the manifold). The outgoing</a:t>
            </a:r>
          </a:p>
          <a:p>
            <a:r>
              <a:rPr lang="en-US" dirty="0"/>
              <a:t>lines begin at the furthest point inside the manifold and are identified with the line letter, a dash, and a</a:t>
            </a:r>
          </a:p>
          <a:p>
            <a:r>
              <a:rPr lang="en-US" dirty="0"/>
              <a:t>number. The last valve in an outgoing line is the one at the point where the line ends in, or exits, the</a:t>
            </a:r>
          </a:p>
          <a:p>
            <a:r>
              <a:rPr lang="en-US" dirty="0"/>
              <a:t>facility.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Additional markings used in a system for identification include the following:</a:t>
            </a:r>
          </a:p>
          <a:p>
            <a:r>
              <a:rPr lang="en-US" b="1" dirty="0"/>
              <a:t>Direction of Flow </a:t>
            </a:r>
            <a:r>
              <a:rPr lang="en-US" dirty="0"/>
              <a:t>- The direction of flow in a line is indicated with an arrow physically placed/painted on the</a:t>
            </a:r>
          </a:p>
          <a:p>
            <a:r>
              <a:rPr lang="en-US" dirty="0"/>
              <a:t>line. The direction can be in one direction only or in both directions.</a:t>
            </a:r>
          </a:p>
          <a:p>
            <a:r>
              <a:rPr lang="en-US" b="1" dirty="0"/>
              <a:t>Product Identification for Products </a:t>
            </a:r>
            <a:r>
              <a:rPr lang="en-US" dirty="0"/>
              <a:t>- The product identification for products should relate to the product in</a:t>
            </a:r>
          </a:p>
          <a:p>
            <a:r>
              <a:rPr lang="en-US" dirty="0"/>
              <a:t>the line (that is, tank lines immediately outside the manifold should show the product).</a:t>
            </a:r>
          </a:p>
          <a:p>
            <a:r>
              <a:rPr lang="en-US" b="1" dirty="0"/>
              <a:t>Product Identification for Facilities </a:t>
            </a:r>
            <a:r>
              <a:rPr lang="en-US" dirty="0"/>
              <a:t>- The product identification for a facility will be applied where practical</a:t>
            </a:r>
          </a:p>
          <a:p>
            <a:r>
              <a:rPr lang="en-US" dirty="0"/>
              <a:t>depending on the tactical situation and the commander’s guidance.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5</a:t>
            </a:r>
          </a:p>
          <a:p>
            <a:r>
              <a:rPr lang="en-US" dirty="0"/>
              <a:t>INTERPRET PUMP GRAPHS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101-519-3201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Pumps can be operated over a wide range of speeds in order to compensate for variations in the pumped</a:t>
            </a:r>
          </a:p>
          <a:p>
            <a:r>
              <a:rPr lang="en-US" dirty="0"/>
              <a:t>product’s specific gravity, temperature, and the pipeline topology. The speed at which the pump is operated</a:t>
            </a:r>
          </a:p>
          <a:p>
            <a:r>
              <a:rPr lang="en-US" dirty="0"/>
              <a:t>also determines the efficiency and therefore the cost of operation. To effectively direct a pumping operation</a:t>
            </a:r>
          </a:p>
          <a:p>
            <a:r>
              <a:rPr lang="en-US" dirty="0"/>
              <a:t>you must be able to balance all the operating parameters of the pumps. This is accomplished by the use of</a:t>
            </a:r>
          </a:p>
          <a:p>
            <a:r>
              <a:rPr lang="en-US" dirty="0"/>
              <a:t>pump graphs.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FEET OF HEAD AND POUNDS PER SQUARE INCH</a:t>
            </a:r>
          </a:p>
          <a:p>
            <a:r>
              <a:rPr lang="en-US" dirty="0"/>
              <a:t>A pump graph is constructed to show feet of head, flow rate in gallons per minute (GPM), and barrels per</a:t>
            </a:r>
          </a:p>
          <a:p>
            <a:r>
              <a:rPr lang="en-US" dirty="0"/>
              <a:t>hour. Pumps are equipped with gauges that register the suction and discharge pressure in pounds per square</a:t>
            </a:r>
          </a:p>
          <a:p>
            <a:r>
              <a:rPr lang="en-US" dirty="0"/>
              <a:t>inch (PSI). Therefore the operator must be able to convert PSI to feet of head to determine the flow rate and</a:t>
            </a:r>
          </a:p>
          <a:p>
            <a:r>
              <a:rPr lang="en-US" dirty="0"/>
              <a:t>efficiency of the pump.</a:t>
            </a:r>
          </a:p>
          <a:p>
            <a:r>
              <a:rPr lang="en-US" dirty="0"/>
              <a:t>The equation for converting PSI to feet of head is </a:t>
            </a:r>
            <a:r>
              <a:rPr lang="en-US" i="1" dirty="0"/>
              <a:t>H</a:t>
            </a:r>
          </a:p>
          <a:p>
            <a:r>
              <a:rPr lang="en-US" i="1" dirty="0" err="1"/>
              <a:t>xPSI</a:t>
            </a:r>
            <a:endParaRPr lang="en-US" i="1" dirty="0"/>
          </a:p>
          <a:p>
            <a:r>
              <a:rPr lang="en-US" i="1" dirty="0"/>
              <a:t>SPGR</a:t>
            </a:r>
          </a:p>
          <a:p>
            <a:r>
              <a:rPr lang="en-US" dirty="0"/>
              <a:t> 2.31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31476"/>
            <a:ext cx="5867400" cy="556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2.31 is a constant based on a column of water at 60 degrees Fahrenheit and 2.31 feet high and</a:t>
            </a:r>
          </a:p>
          <a:p>
            <a:r>
              <a:rPr lang="en-US" dirty="0"/>
              <a:t>measuring 1 inch by 1 inch. 2.31 feet of head of water at 60 degrees Fahrenheit equals 1 PSI. One foot of</a:t>
            </a:r>
          </a:p>
          <a:p>
            <a:r>
              <a:rPr lang="en-US" dirty="0"/>
              <a:t>head is equal to 0.433 PSI (1 divided by 2.31). By using the specific gravity of different fuels in the equation</a:t>
            </a:r>
          </a:p>
          <a:p>
            <a:r>
              <a:rPr lang="en-US" dirty="0"/>
              <a:t>the operator can determine the difference in PSI.</a:t>
            </a:r>
          </a:p>
          <a:p>
            <a:r>
              <a:rPr lang="en-US" b="1" dirty="0"/>
              <a:t>EXAMPLE: </a:t>
            </a:r>
            <a:r>
              <a:rPr lang="en-US" dirty="0"/>
              <a:t>The fuel being pumped (DF) has a specific gravity of 0.8254. The pressure at which it is being</a:t>
            </a:r>
          </a:p>
          <a:p>
            <a:r>
              <a:rPr lang="en-US" dirty="0"/>
              <a:t>pumped is 325 PSI. Using the following equation, it is calculated that the feet of head is 909:</a:t>
            </a:r>
          </a:p>
          <a:p>
            <a:r>
              <a:rPr lang="en-US" i="1" dirty="0"/>
              <a:t>H</a:t>
            </a:r>
          </a:p>
          <a:p>
            <a:r>
              <a:rPr lang="en-US" i="1" dirty="0"/>
              <a:t>x</a:t>
            </a:r>
          </a:p>
          <a:p>
            <a:r>
              <a:rPr lang="en-US" dirty="0"/>
              <a:t></a:t>
            </a:r>
          </a:p>
          <a:p>
            <a:r>
              <a:rPr lang="en-US" dirty="0"/>
              <a:t>2 31 325</a:t>
            </a:r>
          </a:p>
          <a:p>
            <a:r>
              <a:rPr lang="en-US" dirty="0"/>
              <a:t>08254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operator knows the pump can overcome 909 feet of head.</a:t>
            </a:r>
          </a:p>
          <a:p>
            <a:r>
              <a:rPr lang="en-US" dirty="0"/>
              <a:t>The equation for changing feet of head to pressure is </a:t>
            </a:r>
            <a:r>
              <a:rPr lang="en-US" i="1" dirty="0"/>
              <a:t>P</a:t>
            </a:r>
          </a:p>
          <a:p>
            <a:r>
              <a:rPr lang="en-US" i="1" dirty="0" err="1"/>
              <a:t>HxSPGR</a:t>
            </a:r>
            <a:r>
              <a:rPr lang="en-US" i="1" dirty="0"/>
              <a:t> </a:t>
            </a:r>
            <a:r>
              <a:rPr lang="en-US" dirty="0"/>
              <a:t></a:t>
            </a:r>
          </a:p>
          <a:p>
            <a:r>
              <a:rPr lang="en-US" dirty="0"/>
              <a:t>2.31</a:t>
            </a:r>
          </a:p>
          <a:p>
            <a:r>
              <a:rPr lang="en-US" dirty="0"/>
              <a:t>.</a:t>
            </a:r>
          </a:p>
          <a:p>
            <a:r>
              <a:rPr lang="en-US" b="1" dirty="0"/>
              <a:t>EXAMPLE: </a:t>
            </a:r>
            <a:r>
              <a:rPr lang="en-US" dirty="0"/>
              <a:t>A pump operator must overcome 909 feet of head while pumping DF with a specific gravity of</a:t>
            </a:r>
          </a:p>
          <a:p>
            <a:r>
              <a:rPr lang="en-US" dirty="0"/>
              <a:t>0.8254 and needs to know the pressure which must be maintained. Using the equation:</a:t>
            </a:r>
          </a:p>
          <a:p>
            <a:r>
              <a:rPr lang="en-US" i="1" dirty="0"/>
              <a:t>P</a:t>
            </a:r>
          </a:p>
          <a:p>
            <a:r>
              <a:rPr lang="en-US" i="1" dirty="0"/>
              <a:t>x</a:t>
            </a:r>
          </a:p>
          <a:p>
            <a:r>
              <a:rPr lang="en-US" dirty="0"/>
              <a:t>  </a:t>
            </a:r>
            <a:r>
              <a:rPr lang="en-US" i="1" dirty="0"/>
              <a:t>PSI</a:t>
            </a:r>
          </a:p>
          <a:p>
            <a:r>
              <a:rPr lang="en-US" dirty="0"/>
              <a:t>909 8254</a:t>
            </a:r>
          </a:p>
          <a:p>
            <a:r>
              <a:rPr lang="en-US" dirty="0"/>
              <a:t>2 31</a:t>
            </a:r>
          </a:p>
          <a:p>
            <a:r>
              <a:rPr lang="en-US" dirty="0"/>
              <a:t>325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Cut and Cover Tanks. </a:t>
            </a:r>
            <a:r>
              <a:rPr lang="en-US" dirty="0"/>
              <a:t>Cut and cover tanks are constructed by scooping out a hole or depression in the</a:t>
            </a:r>
          </a:p>
          <a:p>
            <a:r>
              <a:rPr lang="en-US" dirty="0"/>
              <a:t>earth, setting a steel storage tank in the cut, and covering it with earth so that the only part of the structure</a:t>
            </a:r>
          </a:p>
          <a:p>
            <a:r>
              <a:rPr lang="en-US" dirty="0"/>
              <a:t>above ground would be a small shack or manhole and vent to permit access to the tank and allow excessive</a:t>
            </a:r>
          </a:p>
          <a:p>
            <a:r>
              <a:rPr lang="en-US" dirty="0"/>
              <a:t>vapors to escape.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594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EFFECT OF PUMP STATION OPERATION ON HEAD CAPACITY</a:t>
            </a:r>
          </a:p>
          <a:p>
            <a:r>
              <a:rPr lang="en-US" b="1" dirty="0"/>
              <a:t>AND FLOW RATE</a:t>
            </a:r>
          </a:p>
          <a:p>
            <a:r>
              <a:rPr lang="en-US" dirty="0"/>
              <a:t>The normal head capacity of a pump station is the total head against which it will pump at the most efficient</a:t>
            </a:r>
          </a:p>
          <a:p>
            <a:r>
              <a:rPr lang="en-US" dirty="0"/>
              <a:t>operating point, that is the design speed of the pumping units. RPM must be considered, together with the</a:t>
            </a:r>
          </a:p>
          <a:p>
            <a:r>
              <a:rPr lang="en-US" dirty="0"/>
              <a:t>required head and desired throughput (GPM or BPH), to establish maximum efficiency in design. Optimum</a:t>
            </a:r>
          </a:p>
          <a:p>
            <a:r>
              <a:rPr lang="en-US" dirty="0"/>
              <a:t>standard military pipeline head capacities are contained in FM 5-482 (Military Petroleum Pipelines Systems),</a:t>
            </a:r>
          </a:p>
          <a:p>
            <a:r>
              <a:rPr lang="en-US" dirty="0"/>
              <a:t>and provided in Table 1. The maximum head capacity of a pump station is the total head against which it will</a:t>
            </a:r>
          </a:p>
          <a:p>
            <a:r>
              <a:rPr lang="en-US" dirty="0"/>
              <a:t>pump to provide maximum pipeline capacity. Maximum head capacities are only for use in emergency</a:t>
            </a:r>
          </a:p>
          <a:p>
            <a:r>
              <a:rPr lang="en-US" dirty="0"/>
              <a:t>operations and are never used in normal operations. Pump stations should not be operated at maximum</a:t>
            </a:r>
          </a:p>
          <a:p>
            <a:r>
              <a:rPr lang="en-US" dirty="0"/>
              <a:t>capacity except for emergencies. Operation under emergency conditions should not exceed 24 consecutive</a:t>
            </a:r>
          </a:p>
          <a:p>
            <a:r>
              <a:rPr lang="en-US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PARALLEL AND SERIES INSTALLATION OF PUMPS</a:t>
            </a:r>
          </a:p>
          <a:p>
            <a:r>
              <a:rPr lang="en-US" dirty="0"/>
              <a:t>Electrical storage batteries are described in terms of series or parallel hook-up. In order to get 12 volts of</a:t>
            </a:r>
          </a:p>
          <a:p>
            <a:r>
              <a:rPr lang="en-US" dirty="0"/>
              <a:t>electricity, two 6-volt batteries may be connected in series. The same two 6-volt batteries connected in</a:t>
            </a:r>
          </a:p>
          <a:p>
            <a:r>
              <a:rPr lang="en-US" dirty="0"/>
              <a:t>parallel provide 6-volts of electricity, but the current is doubled. A hydraulic system is very similar to an</a:t>
            </a:r>
          </a:p>
          <a:p>
            <a:r>
              <a:rPr lang="en-US" dirty="0"/>
              <a:t>electrical system because the head capacity resembles voltage and the flow rate resembles the current.</a:t>
            </a:r>
          </a:p>
          <a:p>
            <a:r>
              <a:rPr lang="en-US" dirty="0"/>
              <a:t>Two pumps connected in series double the head capacity of a single pump while the flow rate in GPM or</a:t>
            </a:r>
          </a:p>
          <a:p>
            <a:r>
              <a:rPr lang="en-US" dirty="0"/>
              <a:t>brake horse power (BPH) remains the same as for one pump. Two pumps connected in parallel double the</a:t>
            </a:r>
          </a:p>
          <a:p>
            <a:r>
              <a:rPr lang="en-US" dirty="0"/>
              <a:t>flow rate, while the head capacity remains the same as for one pump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Parallel operation is not normally used on petroleum pipelines. Pump stations are costly to operate and</a:t>
            </a:r>
          </a:p>
          <a:p>
            <a:r>
              <a:rPr lang="en-US" dirty="0"/>
              <a:t>require man power. The objective in pipeline design is to use as few pump stations as possible. The size of</a:t>
            </a:r>
          </a:p>
          <a:p>
            <a:r>
              <a:rPr lang="en-US" dirty="0"/>
              <a:t>the pipeline maintains the required volume. Pump stations are designed to push fuel products as far as</a:t>
            </a:r>
          </a:p>
          <a:p>
            <a:r>
              <a:rPr lang="en-US" dirty="0"/>
              <a:t>possible down the line. As a result, pump stations are connected in </a:t>
            </a:r>
            <a:r>
              <a:rPr lang="en-US" dirty="0" err="1"/>
              <a:t>serie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PUMP GRAPHS</a:t>
            </a:r>
          </a:p>
          <a:p>
            <a:r>
              <a:rPr lang="en-US" dirty="0"/>
              <a:t>Observe how the pump graph is constructed (Figure 5-1). The graph consists of a coordinate system. It is a</a:t>
            </a:r>
          </a:p>
          <a:p>
            <a:r>
              <a:rPr lang="en-US" dirty="0"/>
              <a:t>uniform scale which means there is an equal space between all units on the graph in both directions. Rate of</a:t>
            </a:r>
          </a:p>
          <a:p>
            <a:r>
              <a:rPr lang="en-US" dirty="0"/>
              <a:t>flow is plotted along the X or horizontal axis increasing from left to right in GPM on the bottom and BPH on</a:t>
            </a:r>
          </a:p>
          <a:p>
            <a:r>
              <a:rPr lang="en-US" dirty="0"/>
              <a:t>top. The remaining variables are plotted along the Y or vertical axis. The RPM curve defines what is referred</a:t>
            </a:r>
          </a:p>
          <a:p>
            <a:r>
              <a:rPr lang="en-US" dirty="0"/>
              <a:t>to as the operating speed of the pump.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29" y="1524000"/>
            <a:ext cx="6313956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Pump Graph Application</a:t>
            </a:r>
            <a:r>
              <a:rPr lang="en-US" dirty="0"/>
              <a:t>. A common application of a pump graph (Figure 5-1) is its use in determining</a:t>
            </a:r>
          </a:p>
          <a:p>
            <a:r>
              <a:rPr lang="en-US" dirty="0"/>
              <a:t>the rate of flow, efficiency, and BHP given the total dynamic head in feet and operating speed of the engine in</a:t>
            </a:r>
          </a:p>
          <a:p>
            <a:r>
              <a:rPr lang="en-US" dirty="0"/>
              <a:t>RPM. Recall the definition of dynamic head--the height to which a pump can push a column of liquid. Rate of</a:t>
            </a:r>
          </a:p>
          <a:p>
            <a:r>
              <a:rPr lang="en-US" dirty="0"/>
              <a:t>flow is the most commonly desired variable on the graph, and it can be expressed in either GPM or barrels per</a:t>
            </a:r>
          </a:p>
          <a:p>
            <a:r>
              <a:rPr lang="en-US" dirty="0"/>
              <a:t>hour. At an engine speed of 1,800 RPM and total dynamic head of 160 feet, determine the following:</a:t>
            </a:r>
          </a:p>
          <a:p>
            <a:r>
              <a:rPr lang="en-US" dirty="0"/>
              <a:t> Rate of flow (GPM).</a:t>
            </a:r>
          </a:p>
          <a:p>
            <a:r>
              <a:rPr lang="en-US" dirty="0"/>
              <a:t> Efficiency (%).</a:t>
            </a:r>
          </a:p>
          <a:p>
            <a:r>
              <a:rPr lang="en-US" dirty="0"/>
              <a:t> Brake horsepower (BHP).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solve this problem enter the graph on the Y axis at 160 feet of head. Follow this line to the right until it</a:t>
            </a:r>
          </a:p>
          <a:p>
            <a:r>
              <a:rPr lang="en-US" dirty="0"/>
              <a:t>intersects the head capacity curve for 1,800 GPM. At this point, all answers are determined vertically up and</a:t>
            </a:r>
          </a:p>
          <a:p>
            <a:r>
              <a:rPr lang="en-US" dirty="0"/>
              <a:t>down.</a:t>
            </a:r>
          </a:p>
          <a:p>
            <a:r>
              <a:rPr lang="en-US" dirty="0"/>
              <a:t> To read rate of flow in GPM, drop down to the X axis and read the answer 850 GPM.</a:t>
            </a:r>
          </a:p>
          <a:p>
            <a:r>
              <a:rPr lang="en-US" dirty="0"/>
              <a:t> To determine the efficiency, drop down to the efficiency curve and read the percent efficiency in the </a:t>
            </a:r>
            <a:r>
              <a:rPr lang="en-US" dirty="0" err="1"/>
              <a:t>righthand</a:t>
            </a:r>
            <a:endParaRPr lang="en-US" dirty="0"/>
          </a:p>
          <a:p>
            <a:r>
              <a:rPr lang="en-US" dirty="0"/>
              <a:t>margin (70%).</a:t>
            </a:r>
          </a:p>
          <a:p>
            <a:r>
              <a:rPr lang="en-US" dirty="0"/>
              <a:t> The BHP is similarly read. Drop down to the BHP curve for gasoline and read the answer (35 BHP).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5-4</a:t>
            </a:r>
          </a:p>
          <a:p>
            <a:r>
              <a:rPr lang="en-US" b="1" dirty="0"/>
              <a:t>NOTE: </a:t>
            </a:r>
            <a:r>
              <a:rPr lang="en-US" dirty="0"/>
              <a:t>BHP is expressed with a given specific gravity fuel. For design purposes, we use 0.8524 specific</a:t>
            </a:r>
          </a:p>
          <a:p>
            <a:r>
              <a:rPr lang="en-US" dirty="0"/>
              <a:t>gravity diesel fuel.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DETERMINATION OF PUMP SPEED</a:t>
            </a:r>
          </a:p>
          <a:p>
            <a:r>
              <a:rPr lang="en-US" dirty="0"/>
              <a:t>Individual pump stations must regulate pump speed to keep suction pressures at the next pump station</a:t>
            </a:r>
          </a:p>
          <a:p>
            <a:r>
              <a:rPr lang="en-US" dirty="0"/>
              <a:t>downstream above the minimum. The normal suction pressure at a pump station is 20 PSI for elevations less</a:t>
            </a:r>
          </a:p>
          <a:p>
            <a:r>
              <a:rPr lang="en-US" dirty="0"/>
              <a:t>than 5,000 feet and where temperatures are below 100 degrees Fahrenheit (20 PSI is equivalent to 64 feet of</a:t>
            </a:r>
          </a:p>
          <a:p>
            <a:r>
              <a:rPr lang="en-US" dirty="0"/>
              <a:t>head of MOGAS). The minimum suction pressure at a pump station must be 5 PSI because of pump</a:t>
            </a:r>
          </a:p>
          <a:p>
            <a:r>
              <a:rPr lang="en-US" dirty="0"/>
              <a:t>entrance friction losses and the possibility of vapor lock in the pump. Five (5) PSI is equivalent to 16 feet of</a:t>
            </a:r>
          </a:p>
          <a:p>
            <a:r>
              <a:rPr lang="en-US" dirty="0"/>
              <a:t>head of MOGAS. To determine flow rate, efficiency, and BHP in pump station operations, the total pressure</a:t>
            </a:r>
          </a:p>
          <a:p>
            <a:r>
              <a:rPr lang="en-US" dirty="0"/>
              <a:t>produced on the discharge side of the pump station must be determined first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EXAMPLE: </a:t>
            </a:r>
            <a:r>
              <a:rPr lang="en-US" dirty="0"/>
              <a:t>There are three pumps on line connected in series and operating at 1800 RPM with a discharge</a:t>
            </a:r>
          </a:p>
          <a:p>
            <a:r>
              <a:rPr lang="en-US" dirty="0"/>
              <a:t>pressure of 480 PSI and a suction pressure of 20 PSI. They are pumping a product which has a</a:t>
            </a:r>
          </a:p>
          <a:p>
            <a:r>
              <a:rPr lang="en-US" dirty="0"/>
              <a:t>SP/GR 0.8254.</a:t>
            </a:r>
          </a:p>
          <a:p>
            <a:r>
              <a:rPr lang="fi-FI" dirty="0"/>
              <a:t>480 PSI minus 20 PSI = 460 PSI.</a:t>
            </a:r>
          </a:p>
          <a:p>
            <a:r>
              <a:rPr lang="en-US" i="1" dirty="0"/>
              <a:t>H</a:t>
            </a:r>
          </a:p>
          <a:p>
            <a:r>
              <a:rPr lang="en-US" i="1" dirty="0"/>
              <a:t>x</a:t>
            </a:r>
          </a:p>
          <a:p>
            <a:r>
              <a:rPr lang="en-US" dirty="0"/>
              <a:t> </a:t>
            </a:r>
          </a:p>
          <a:p>
            <a:r>
              <a:rPr lang="en-US" dirty="0"/>
              <a:t>2 31 460</a:t>
            </a:r>
          </a:p>
          <a:p>
            <a:r>
              <a:rPr lang="en-US" dirty="0"/>
              <a:t>0 8254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order to use the pump graph, divide 1,287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by three because there are three pumps on line (429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).</a:t>
            </a:r>
          </a:p>
          <a:p>
            <a:r>
              <a:rPr lang="en-US" dirty="0"/>
              <a:t>Locate 429 feet of head on the graph, read to the right of the head curve (1,800 RPM). Read down to 600</a:t>
            </a:r>
          </a:p>
          <a:p>
            <a:r>
              <a:rPr lang="en-US" dirty="0"/>
              <a:t>GPM. At that flow rate, read up the graph until the line intersects the brake horsepower curve at 1,800 and</a:t>
            </a:r>
          </a:p>
          <a:p>
            <a:r>
              <a:rPr lang="en-US" dirty="0"/>
              <a:t>read 68 BHP. This represents one pump and there are three on line. Multiplying by three gives you 204 BHP</a:t>
            </a:r>
          </a:p>
          <a:p>
            <a:r>
              <a:rPr lang="en-US" dirty="0"/>
              <a:t>for the station. In the same manner, read up to the efficiency curve and read 74 percent. As shown, the</a:t>
            </a:r>
          </a:p>
          <a:p>
            <a:r>
              <a:rPr lang="en-US" dirty="0"/>
              <a:t>graphs can be used for pump stations as well as individual pumps.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TANK ACCESSORIES</a:t>
            </a:r>
          </a:p>
          <a:p>
            <a:r>
              <a:rPr lang="en-US" dirty="0"/>
              <a:t> Pressure-vacuum vent. The pressure and vacuum vent (breather valve) (Figure 1-1) is an automatic</a:t>
            </a:r>
          </a:p>
          <a:p>
            <a:r>
              <a:rPr lang="en-US" dirty="0"/>
              <a:t>device designed to reduce evaporation loss and to help relieve excessive pressures or vacuums built up</a:t>
            </a:r>
          </a:p>
          <a:p>
            <a:r>
              <a:rPr lang="en-US" dirty="0"/>
              <a:t>during operations or as a result of atmospheric temperature variations. The vent consists of a pressure</a:t>
            </a:r>
          </a:p>
          <a:p>
            <a:r>
              <a:rPr lang="en-US" dirty="0"/>
              <a:t>section and a vacuum section. Each section opens according to a predetermined setting. To ensure</a:t>
            </a:r>
          </a:p>
          <a:p>
            <a:r>
              <a:rPr lang="en-US" dirty="0"/>
              <a:t>efficient operation, vents should be inspected monthly.</a:t>
            </a:r>
          </a:p>
          <a:p>
            <a:r>
              <a:rPr lang="en-US" dirty="0"/>
              <a:t> Flame arrester. Flame arresters (Figure 1-2) are used to prevent flashback into a tank in case of fire. The</a:t>
            </a:r>
          </a:p>
          <a:p>
            <a:r>
              <a:rPr lang="en-US" dirty="0"/>
              <a:t>flame arrester is usually placed between the roof and the vent. One type of flame arrester consists of a</a:t>
            </a:r>
          </a:p>
          <a:p>
            <a:r>
              <a:rPr lang="en-US" dirty="0"/>
              <a:t>tight coil of fine wire mesh enclosed in a heavy casing which is flanged to the roof.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800 GPM Main line Pump Graph</a:t>
            </a:r>
            <a:r>
              <a:rPr lang="en-US" dirty="0"/>
              <a:t>. This pump graph (Figure 5-2) looks different but is constructed and</a:t>
            </a:r>
          </a:p>
          <a:p>
            <a:r>
              <a:rPr lang="en-US" dirty="0"/>
              <a:t>interpreted the same as the other pump graphs used. It shows total dynamic heads in PSI, feet of head, and</a:t>
            </a:r>
          </a:p>
          <a:p>
            <a:r>
              <a:rPr lang="en-US" dirty="0"/>
              <a:t>flow rate for water (1.0 </a:t>
            </a:r>
            <a:r>
              <a:rPr lang="en-US" dirty="0" err="1"/>
              <a:t>sp</a:t>
            </a:r>
            <a:r>
              <a:rPr lang="en-US" dirty="0"/>
              <a:t>/gr), DF-2 (0.8254 </a:t>
            </a:r>
            <a:r>
              <a:rPr lang="en-US" dirty="0" err="1"/>
              <a:t>sp</a:t>
            </a:r>
            <a:r>
              <a:rPr lang="en-US" dirty="0"/>
              <a:t>/gr), and MOGAS (0.7254 </a:t>
            </a:r>
            <a:r>
              <a:rPr lang="en-US" dirty="0" err="1"/>
              <a:t>spgr</a:t>
            </a:r>
            <a:r>
              <a:rPr lang="en-US" dirty="0"/>
              <a:t>) from 770 RPM to 2,100 RPM.</a:t>
            </a:r>
          </a:p>
          <a:p>
            <a:r>
              <a:rPr lang="en-US" dirty="0"/>
              <a:t>For example, at a flow rate of 500 GPM and 1,800 RPM pumping DF-2, the pressure and feet of head can</a:t>
            </a:r>
          </a:p>
          <a:p>
            <a:r>
              <a:rPr lang="en-US" dirty="0"/>
              <a:t>be determined. Locate 500 GPM and read up to the 1,800 RPM curve. Reading to the left gives 1,359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at</a:t>
            </a:r>
          </a:p>
          <a:p>
            <a:r>
              <a:rPr lang="en-US" dirty="0"/>
              <a:t>500 PSI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5522556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6</a:t>
            </a:r>
          </a:p>
          <a:p>
            <a:r>
              <a:rPr lang="en-US" dirty="0"/>
              <a:t>SCHEDULE AND EVALUATE METER VERIFICATION</a:t>
            </a:r>
          </a:p>
        </p:txBody>
      </p:sp>
    </p:spTree>
    <p:extLst>
      <p:ext uri="{BB962C8B-B14F-4D97-AF65-F5344CB8AC3E}">
        <p14:creationId xmlns:p14="http://schemas.microsoft.com/office/powerpoint/2010/main" val="17799445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Accounting for fuel is one of the most important aspects of operations in the field. If you are using meters for</a:t>
            </a:r>
          </a:p>
          <a:p>
            <a:r>
              <a:rPr lang="en-US" dirty="0"/>
              <a:t>accountability, then you must understand how they work in order to properly protect the meter and ensure that</a:t>
            </a:r>
          </a:p>
          <a:p>
            <a:r>
              <a:rPr lang="en-US" dirty="0"/>
              <a:t>they are properly calibrated.</a:t>
            </a:r>
          </a:p>
        </p:txBody>
      </p:sp>
    </p:spTree>
    <p:extLst>
      <p:ext uri="{BB962C8B-B14F-4D97-AF65-F5344CB8AC3E}">
        <p14:creationId xmlns:p14="http://schemas.microsoft.com/office/powerpoint/2010/main" val="20408348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TYPES OF METERS</a:t>
            </a:r>
          </a:p>
          <a:p>
            <a:r>
              <a:rPr lang="en-US" b="1" dirty="0"/>
              <a:t>Positive Displacement (PD) Meters. </a:t>
            </a:r>
            <a:r>
              <a:rPr lang="en-US" dirty="0"/>
              <a:t>As the name implies, a positive displacement meter measures</a:t>
            </a:r>
          </a:p>
          <a:p>
            <a:r>
              <a:rPr lang="en-US" dirty="0"/>
              <a:t>the flow by separating the flowing stream into volumetric segments and counting them. There are typically</a:t>
            </a:r>
          </a:p>
          <a:p>
            <a:r>
              <a:rPr lang="en-US" dirty="0"/>
              <a:t>three basic subassemblies in a PD meter.</a:t>
            </a:r>
          </a:p>
          <a:p>
            <a:r>
              <a:rPr lang="en-US" dirty="0"/>
              <a:t> External housing. This is the pressure vessel with inlet and outlet connections. Meters may be of single</a:t>
            </a:r>
          </a:p>
          <a:p>
            <a:r>
              <a:rPr lang="en-US" dirty="0"/>
              <a:t>or double case construction. The single case acts as a pressure vessel and as the outer wall of the</a:t>
            </a:r>
          </a:p>
          <a:p>
            <a:r>
              <a:rPr lang="en-US" dirty="0"/>
              <a:t>measuring element. Small meters (less than 6 inches) are normally single case. Double case</a:t>
            </a:r>
          </a:p>
          <a:p>
            <a:r>
              <a:rPr lang="en-US" dirty="0"/>
              <a:t>construction is used on meters over 6 inches. The advantage of double case construction is that the</a:t>
            </a:r>
          </a:p>
          <a:p>
            <a:r>
              <a:rPr lang="en-US" dirty="0"/>
              <a:t>piping stress or pressure is not transmitted to the measuring element.</a:t>
            </a:r>
          </a:p>
        </p:txBody>
      </p:sp>
    </p:spTree>
    <p:extLst>
      <p:ext uri="{BB962C8B-B14F-4D97-AF65-F5344CB8AC3E}">
        <p14:creationId xmlns:p14="http://schemas.microsoft.com/office/powerpoint/2010/main" val="246722074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09599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Internal measuring element. Measures the volumetric flow by continuously separating a flow stream into</a:t>
            </a:r>
          </a:p>
          <a:p>
            <a:r>
              <a:rPr lang="en-US" dirty="0"/>
              <a:t>discrete volumetric segments and counting them. It is also used to drive the counter.</a:t>
            </a:r>
          </a:p>
          <a:p>
            <a:r>
              <a:rPr lang="en-US" dirty="0"/>
              <a:t> Counter drive train (counter or totalizer). The gear ratio of the drive train is designed to convert the fixed</a:t>
            </a:r>
          </a:p>
          <a:p>
            <a:r>
              <a:rPr lang="en-US" dirty="0"/>
              <a:t>volume per revolution to the number of gallons or barrels and transmit it to the counter. The calibrator</a:t>
            </a:r>
          </a:p>
          <a:p>
            <a:r>
              <a:rPr lang="en-US" dirty="0"/>
              <a:t>(adjuster) is used to adjust the counter for slippage through the meter. It may be used if the meter is</a:t>
            </a:r>
          </a:p>
          <a:p>
            <a:r>
              <a:rPr lang="en-US" dirty="0"/>
              <a:t>outside the authorized tolerance.</a:t>
            </a:r>
          </a:p>
          <a:p>
            <a:r>
              <a:rPr lang="en-US" dirty="0"/>
              <a:t>Because of the design of the PD meter it must be protected from dirt and trash. Any solid material passing</a:t>
            </a:r>
          </a:p>
          <a:p>
            <a:r>
              <a:rPr lang="en-US" dirty="0"/>
              <a:t>through the meter will cause it to malfunction. The meter will also register any air passing through the</a:t>
            </a:r>
          </a:p>
          <a:p>
            <a:r>
              <a:rPr lang="en-US" dirty="0"/>
              <a:t>housing. The clearance between the housing and the van is usually .004 inches to .005 inches. Because of</a:t>
            </a:r>
          </a:p>
          <a:p>
            <a:r>
              <a:rPr lang="en-US" dirty="0"/>
              <a:t>their simplicity, positive displacement meters are the most commonly used in petroleum operations and are</a:t>
            </a:r>
          </a:p>
          <a:p>
            <a:r>
              <a:rPr lang="en-US" dirty="0"/>
              <a:t>used as master meters in the place of provers.</a:t>
            </a:r>
          </a:p>
        </p:txBody>
      </p:sp>
    </p:spTree>
    <p:extLst>
      <p:ext uri="{BB962C8B-B14F-4D97-AF65-F5344CB8AC3E}">
        <p14:creationId xmlns:p14="http://schemas.microsoft.com/office/powerpoint/2010/main" val="42498136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Turbine Meters. </a:t>
            </a:r>
            <a:r>
              <a:rPr lang="en-US" dirty="0"/>
              <a:t>Turbine meters are precise measuring devices, even though they are classified as</a:t>
            </a:r>
          </a:p>
          <a:p>
            <a:r>
              <a:rPr lang="en-US" dirty="0"/>
              <a:t>inferred rate meters. They go from simple measuring devices to very complex instruments, and they are</a:t>
            </a:r>
          </a:p>
          <a:p>
            <a:r>
              <a:rPr lang="en-US" dirty="0"/>
              <a:t>much smaller than PD meters. There are three basic subassemblies in a conventional turbine meter.</a:t>
            </a:r>
          </a:p>
          <a:p>
            <a:r>
              <a:rPr lang="en-US" dirty="0"/>
              <a:t> Meter housing. The meter housing assembly is constructed of a flanged pipe spool and houses the</a:t>
            </a:r>
          </a:p>
          <a:p>
            <a:r>
              <a:rPr lang="en-US" dirty="0"/>
              <a:t>internal parts.</a:t>
            </a:r>
          </a:p>
          <a:p>
            <a:r>
              <a:rPr lang="en-US" dirty="0"/>
              <a:t> Internal parts. The heart of the internal parts subassembly is the rotor blade suspended in the flowing</a:t>
            </a:r>
          </a:p>
          <a:p>
            <a:r>
              <a:rPr lang="en-US" dirty="0"/>
              <a:t>stream on the platform bearing and rotor shaft.</a:t>
            </a:r>
          </a:p>
          <a:p>
            <a:r>
              <a:rPr lang="en-US" dirty="0"/>
              <a:t> Detector subassembly. In the more complicated meters you have the viscosity compensator and the</a:t>
            </a:r>
          </a:p>
          <a:p>
            <a:r>
              <a:rPr lang="en-US" dirty="0"/>
              <a:t>magnetic reed switch. In this kind of meter the flow is corrected to 60 degrees Fahrenheit</a:t>
            </a:r>
          </a:p>
        </p:txBody>
      </p:sp>
    </p:spTree>
    <p:extLst>
      <p:ext uri="{BB962C8B-B14F-4D97-AF65-F5344CB8AC3E}">
        <p14:creationId xmlns:p14="http://schemas.microsoft.com/office/powerpoint/2010/main" val="266748150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meter is installed it must have straightening vanes upstream and downstream of the meter. The</a:t>
            </a:r>
          </a:p>
          <a:p>
            <a:r>
              <a:rPr lang="en-US" dirty="0"/>
              <a:t>pipes are usually 5 pipe diameters long downstream and 10 pipe diameters upstream. This prevents fluid</a:t>
            </a:r>
          </a:p>
          <a:p>
            <a:r>
              <a:rPr lang="en-US" dirty="0"/>
              <a:t>swirl and cavitation due to back pressure, which will cause the thermometer to lose accuracy. The meter is</a:t>
            </a:r>
          </a:p>
          <a:p>
            <a:r>
              <a:rPr lang="en-US" dirty="0"/>
              <a:t>accurate up to 1/10th of 1 percent and is used for custody transfer. However, the meter requires a lot of</a:t>
            </a:r>
          </a:p>
          <a:p>
            <a:r>
              <a:rPr lang="en-US" dirty="0"/>
              <a:t>maintenance and expertise. (They are generally not used by the military.)</a:t>
            </a:r>
          </a:p>
          <a:p>
            <a:r>
              <a:rPr lang="en-US" dirty="0"/>
              <a:t>Turbine meters, like the PD meters, will register air and any obstructions from trash which can effect the</a:t>
            </a:r>
          </a:p>
          <a:p>
            <a:r>
              <a:rPr lang="en-US" dirty="0"/>
              <a:t>flow (the meter must be protected while in operation). Protective devices consist of air eliminators and basket</a:t>
            </a:r>
          </a:p>
          <a:p>
            <a:r>
              <a:rPr lang="en-US" dirty="0"/>
              <a:t>type strainers.</a:t>
            </a:r>
          </a:p>
        </p:txBody>
      </p:sp>
    </p:spTree>
    <p:extLst>
      <p:ext uri="{BB962C8B-B14F-4D97-AF65-F5344CB8AC3E}">
        <p14:creationId xmlns:p14="http://schemas.microsoft.com/office/powerpoint/2010/main" val="17799445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Inferential Rate Meters. </a:t>
            </a:r>
            <a:r>
              <a:rPr lang="en-US" dirty="0"/>
              <a:t>The inferential rate meter is an instrument whose primary element (orifice</a:t>
            </a:r>
          </a:p>
          <a:p>
            <a:r>
              <a:rPr lang="en-US" dirty="0"/>
              <a:t>plate), when placed in a flowing stream, infers the flow rate by known physical laws (pressure drop based on</a:t>
            </a:r>
          </a:p>
          <a:p>
            <a:r>
              <a:rPr lang="en-US" dirty="0"/>
              <a:t>the viscosity of the fuels). The orifice plate is machined to exact tolerances.</a:t>
            </a:r>
          </a:p>
          <a:p>
            <a:r>
              <a:rPr lang="en-US" dirty="0"/>
              <a:t>The secondary element is used to record the quantity of fuel passing through the meter. It consists of</a:t>
            </a:r>
          </a:p>
          <a:p>
            <a:r>
              <a:rPr lang="en-US" dirty="0"/>
              <a:t>piping, high- and low-pressure sealing pots, and a 24-hour recording chart. The 24-hour chart registers the</a:t>
            </a:r>
          </a:p>
          <a:p>
            <a:r>
              <a:rPr lang="en-US" dirty="0"/>
              <a:t>viscosity of the fuel (based on pressure drop) and the flow rate in barrels over a 24-hour period.</a:t>
            </a:r>
          </a:p>
        </p:txBody>
      </p:sp>
    </p:spTree>
    <p:extLst>
      <p:ext uri="{BB962C8B-B14F-4D97-AF65-F5344CB8AC3E}">
        <p14:creationId xmlns:p14="http://schemas.microsoft.com/office/powerpoint/2010/main" val="204083482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meter is installed it must have straightening vanes upstream and downstream. The length of</a:t>
            </a:r>
          </a:p>
          <a:p>
            <a:r>
              <a:rPr lang="en-US" dirty="0"/>
              <a:t>the pipe depends on the size and type of valves used. The meter also requires protection from trash in the</a:t>
            </a:r>
          </a:p>
          <a:p>
            <a:r>
              <a:rPr lang="en-US" dirty="0"/>
              <a:t>flowing stream (line strainers). The meter itself requires a great deal of maintenance and expertise to keep it</a:t>
            </a:r>
          </a:p>
          <a:p>
            <a:r>
              <a:rPr lang="en-US" dirty="0"/>
              <a:t>in proper operating condition. Orifice meters are used in pipelines where the interface passage needs to be</a:t>
            </a:r>
          </a:p>
          <a:p>
            <a:r>
              <a:rPr lang="en-US" dirty="0"/>
              <a:t>monitored.</a:t>
            </a:r>
          </a:p>
        </p:txBody>
      </p:sp>
    </p:spTree>
    <p:extLst>
      <p:ext uri="{BB962C8B-B14F-4D97-AF65-F5344CB8AC3E}">
        <p14:creationId xmlns:p14="http://schemas.microsoft.com/office/powerpoint/2010/main" val="246722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Manometer. Manometers are installed on the roofs of floating roof tanks to facilitate gaging. They are</a:t>
            </a:r>
          </a:p>
          <a:p>
            <a:r>
              <a:rPr lang="en-US" dirty="0"/>
              <a:t>used to measure the difference between the level of product in the tank and the level of product in the</a:t>
            </a:r>
          </a:p>
          <a:p>
            <a:r>
              <a:rPr lang="en-US" dirty="0"/>
              <a:t>gaging well, and to subsequently arrive at an accurate gage.</a:t>
            </a:r>
          </a:p>
          <a:p>
            <a:r>
              <a:rPr lang="en-US" dirty="0"/>
              <a:t> Gage hatch. Self-explanatory. Individuals involved in gaging should be careful not to drop articles down</a:t>
            </a:r>
          </a:p>
          <a:p>
            <a:r>
              <a:rPr lang="en-US" dirty="0"/>
              <a:t>the gaging hatch in as much as this has a bad effect on the product and also might block valves and</a:t>
            </a:r>
          </a:p>
          <a:p>
            <a:r>
              <a:rPr lang="en-US" dirty="0"/>
              <a:t>damage pumps.</a:t>
            </a:r>
          </a:p>
          <a:p>
            <a:r>
              <a:rPr lang="en-US" dirty="0"/>
              <a:t> Manhole (or clean out door). Opening designed to permit entry for such purposes as cleaning the tank</a:t>
            </a:r>
          </a:p>
          <a:p>
            <a:r>
              <a:rPr lang="en-US" dirty="0"/>
              <a:t>and making repairs.</a:t>
            </a:r>
          </a:p>
          <a:p>
            <a:r>
              <a:rPr lang="en-US" dirty="0"/>
              <a:t> Grounding. Some tanks are inherently grounded by their contact with the ground, and grounding wires are</a:t>
            </a:r>
          </a:p>
          <a:p>
            <a:r>
              <a:rPr lang="en-US" dirty="0"/>
              <a:t>not required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METER INSTALLATION AND PROTECTIVE DEVICES</a:t>
            </a:r>
          </a:p>
          <a:p>
            <a:r>
              <a:rPr lang="en-US" b="1" dirty="0"/>
              <a:t>Meter Installation</a:t>
            </a:r>
            <a:r>
              <a:rPr lang="en-US" dirty="0"/>
              <a:t>. A typical meter installation would be set up as follows:</a:t>
            </a:r>
          </a:p>
          <a:p>
            <a:r>
              <a:rPr lang="en-US" b="1" dirty="0"/>
              <a:t>DIRECTION OF FLOW</a:t>
            </a:r>
            <a:r>
              <a:rPr lang="en-US" dirty="0"/>
              <a:t>Filter separator Strainer Air eliminator Meter.</a:t>
            </a:r>
          </a:p>
          <a:p>
            <a:r>
              <a:rPr lang="en-US" dirty="0"/>
              <a:t>The strainer is downstream of the filter separator in case you have a ruptured element. The strainer will</a:t>
            </a:r>
          </a:p>
          <a:p>
            <a:r>
              <a:rPr lang="en-US" dirty="0"/>
              <a:t>catch any fiberglass or filter paper that might get into the meter and cause it to hang up. There is also a</a:t>
            </a:r>
          </a:p>
          <a:p>
            <a:r>
              <a:rPr lang="en-US" dirty="0"/>
              <a:t>strainer in the system on the suction side of the pump. This would prevent any trash from entering the filter</a:t>
            </a:r>
          </a:p>
          <a:p>
            <a:r>
              <a:rPr lang="en-US" dirty="0"/>
              <a:t>separator.</a:t>
            </a:r>
          </a:p>
        </p:txBody>
      </p:sp>
    </p:spTree>
    <p:extLst>
      <p:ext uri="{BB962C8B-B14F-4D97-AF65-F5344CB8AC3E}">
        <p14:creationId xmlns:p14="http://schemas.microsoft.com/office/powerpoint/2010/main" val="42498136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Line Strainers. </a:t>
            </a:r>
            <a:r>
              <a:rPr lang="en-US" dirty="0"/>
              <a:t>Line strainers consist of a metal housing which holds a canister-shaped wire mesh</a:t>
            </a:r>
          </a:p>
          <a:p>
            <a:r>
              <a:rPr lang="en-US" dirty="0"/>
              <a:t>strainer. The mesh is usually 25 mesh or more.</a:t>
            </a:r>
          </a:p>
          <a:p>
            <a:r>
              <a:rPr lang="en-US" dirty="0"/>
              <a:t> Uses. Line strainers are used in the suction side of pumps and on the inlet side of meters preventing</a:t>
            </a:r>
          </a:p>
          <a:p>
            <a:r>
              <a:rPr lang="en-US" dirty="0"/>
              <a:t>debris from entering the pump and damaging the impeller or meter.</a:t>
            </a:r>
          </a:p>
          <a:p>
            <a:r>
              <a:rPr lang="en-US" dirty="0"/>
              <a:t> Maintenance. Line strainers should be inspected and cleaned on a periodic basis (recommended at once</a:t>
            </a:r>
          </a:p>
          <a:p>
            <a:r>
              <a:rPr lang="en-US" dirty="0"/>
              <a:t>a week). The gaskets are checked for damage, cleaned, and returned to use.</a:t>
            </a:r>
          </a:p>
        </p:txBody>
      </p:sp>
    </p:spTree>
    <p:extLst>
      <p:ext uri="{BB962C8B-B14F-4D97-AF65-F5344CB8AC3E}">
        <p14:creationId xmlns:p14="http://schemas.microsoft.com/office/powerpoint/2010/main" val="26674815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Air Eliminators. </a:t>
            </a:r>
            <a:r>
              <a:rPr lang="en-US" dirty="0"/>
              <a:t>Air eliminators are placed in the line on the intake side of the meters. It consists of a</a:t>
            </a:r>
          </a:p>
          <a:p>
            <a:r>
              <a:rPr lang="en-US" dirty="0"/>
              <a:t>cylinder usually 14 inches to 20 inches in diameter, containing baffles that are designed to force the flow of</a:t>
            </a:r>
          </a:p>
          <a:p>
            <a:r>
              <a:rPr lang="en-US" dirty="0"/>
              <a:t>fuel to the bottom of the cylinder and to force air to the top. On the top of the cylinder is a diaphragm </a:t>
            </a:r>
            <a:r>
              <a:rPr lang="en-US" dirty="0" err="1"/>
              <a:t>floatactivated</a:t>
            </a:r>
            <a:endParaRPr lang="en-US" dirty="0"/>
          </a:p>
          <a:p>
            <a:r>
              <a:rPr lang="en-US" dirty="0"/>
              <a:t>valve. The float holds the valve open, allowing air and vapors to escape to the atmosphere; when all</a:t>
            </a:r>
          </a:p>
          <a:p>
            <a:r>
              <a:rPr lang="en-US" dirty="0"/>
              <a:t>air is removed, the float rises in the product and closes the valve.</a:t>
            </a:r>
          </a:p>
          <a:p>
            <a:r>
              <a:rPr lang="en-US" dirty="0"/>
              <a:t>The flange gaskets should be checked daily for leaks. The diaphragm valve should be checked daily to</a:t>
            </a:r>
          </a:p>
          <a:p>
            <a:r>
              <a:rPr lang="en-US" dirty="0"/>
              <a:t>ensure it is working properly or to be replaced if needed. Remove any rust and paint.</a:t>
            </a:r>
          </a:p>
        </p:txBody>
      </p:sp>
    </p:spTree>
    <p:extLst>
      <p:ext uri="{BB962C8B-B14F-4D97-AF65-F5344CB8AC3E}">
        <p14:creationId xmlns:p14="http://schemas.microsoft.com/office/powerpoint/2010/main" val="17799445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32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PART C - PROVING DEVICES</a:t>
            </a:r>
          </a:p>
          <a:p>
            <a:r>
              <a:rPr lang="en-US" sz="1200" dirty="0"/>
              <a:t> Prover tanks. There are several types of provers available for proving meters. They are primarily tanks or</a:t>
            </a:r>
          </a:p>
          <a:p>
            <a:r>
              <a:rPr lang="en-US" sz="1200" dirty="0"/>
              <a:t>piping of a known volume. When they are filled, the known volume is compared to the metered volume</a:t>
            </a:r>
          </a:p>
          <a:p>
            <a:r>
              <a:rPr lang="en-US" sz="1200" dirty="0"/>
              <a:t>(unknown). Prover tanks normally range in size up to 600 gallon capacity.</a:t>
            </a:r>
          </a:p>
          <a:p>
            <a:r>
              <a:rPr lang="en-US" sz="1200" dirty="0"/>
              <a:t> Five gallon prover. The 5-gallon prover is used for proving small meters on tank trucks and at service</a:t>
            </a:r>
          </a:p>
          <a:p>
            <a:r>
              <a:rPr lang="en-US" sz="1200" dirty="0"/>
              <a:t>station type installations.</a:t>
            </a:r>
          </a:p>
          <a:p>
            <a:r>
              <a:rPr lang="en-US" sz="1200" dirty="0"/>
              <a:t> Mechanical displacement provers. These provers have a calibrated continuous loop and a spheroid. The</a:t>
            </a:r>
          </a:p>
          <a:p>
            <a:r>
              <a:rPr lang="en-US" sz="1200" dirty="0"/>
              <a:t>sphere displaces a known volume from the number one sensor to the number two sensor, and the amount</a:t>
            </a:r>
          </a:p>
          <a:p>
            <a:r>
              <a:rPr lang="en-US" sz="1200" dirty="0"/>
              <a:t>displaced is compared to the meter reading. You will find this kind of meter in fixed installations, or they</a:t>
            </a:r>
          </a:p>
          <a:p>
            <a:r>
              <a:rPr lang="en-US" sz="1200" dirty="0"/>
              <a:t>may be trailer-mounted.</a:t>
            </a:r>
          </a:p>
          <a:p>
            <a:r>
              <a:rPr lang="en-US" sz="1200" dirty="0"/>
              <a:t> Open volumetric prover. Open provers can be trailer-mounted or in a fixed installation. They consist of</a:t>
            </a:r>
          </a:p>
          <a:p>
            <a:r>
              <a:rPr lang="en-US" sz="1200" dirty="0"/>
              <a:t>the tank, the neck of the prover, a splash dome, overlapping site gage glasses, and a gage glass scale in</a:t>
            </a:r>
          </a:p>
          <a:p>
            <a:r>
              <a:rPr lang="en-US" sz="1200" dirty="0"/>
              <a:t>the neck of the prover. Thermometers are at the top and bottom. Provers are used in any installation</a:t>
            </a:r>
          </a:p>
          <a:p>
            <a:r>
              <a:rPr lang="en-US" sz="1200" dirty="0"/>
              <a:t>where you have to calibrate meters in pipelines, loading docks, and dispensing areas. The maintenance</a:t>
            </a:r>
          </a:p>
          <a:p>
            <a:r>
              <a:rPr lang="en-US" sz="1200" dirty="0"/>
              <a:t>of meters is very limited. Check for dents or distortions, and make sure the sight gages are in good</a:t>
            </a:r>
          </a:p>
          <a:p>
            <a:r>
              <a:rPr lang="en-US" sz="1200" dirty="0"/>
              <a:t>working order. Make sure the thermometers are certified.</a:t>
            </a:r>
          </a:p>
        </p:txBody>
      </p:sp>
    </p:spTree>
    <p:extLst>
      <p:ext uri="{BB962C8B-B14F-4D97-AF65-F5344CB8AC3E}">
        <p14:creationId xmlns:p14="http://schemas.microsoft.com/office/powerpoint/2010/main" val="204083482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09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D - VERIFICATION REQUIREMENTS</a:t>
            </a:r>
          </a:p>
          <a:p>
            <a:r>
              <a:rPr lang="en-US" dirty="0"/>
              <a:t>Meters must be verified based on the following factors:</a:t>
            </a:r>
          </a:p>
          <a:p>
            <a:r>
              <a:rPr lang="en-US" b="1" dirty="0"/>
              <a:t>Size of Meters (GPM) Total Gallons Measured</a:t>
            </a:r>
          </a:p>
          <a:p>
            <a:r>
              <a:rPr lang="en-US" dirty="0"/>
              <a:t>10-99 200,000</a:t>
            </a:r>
          </a:p>
          <a:p>
            <a:r>
              <a:rPr lang="en-US" dirty="0"/>
              <a:t>100-299 800,000</a:t>
            </a:r>
          </a:p>
          <a:p>
            <a:r>
              <a:rPr lang="en-US" dirty="0"/>
              <a:t>300-599 1,200,000</a:t>
            </a:r>
          </a:p>
          <a:p>
            <a:r>
              <a:rPr lang="en-US" dirty="0"/>
              <a:t>600 and over 2,000,000</a:t>
            </a:r>
          </a:p>
          <a:p>
            <a:r>
              <a:rPr lang="en-US" dirty="0"/>
              <a:t>Meters will be calibrated at least every 12 months or whenever the meter is suspect, whichever comes first.</a:t>
            </a:r>
          </a:p>
          <a:p>
            <a:r>
              <a:rPr lang="en-US" dirty="0"/>
              <a:t>The meter must be within .0025 (1/4 gallon) for every 100 gallons registered by the master meter. If the meter</a:t>
            </a:r>
          </a:p>
          <a:p>
            <a:r>
              <a:rPr lang="en-US" dirty="0"/>
              <a:t>is out of tolerance by more than .0025, then it must be adjusted or taken out of service. If this cannot be done,</a:t>
            </a:r>
          </a:p>
          <a:p>
            <a:r>
              <a:rPr lang="en-US" dirty="0"/>
              <a:t>then you may use the meter factor or meter percent error to adjust the meters registered reading on the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6-4</a:t>
            </a:r>
          </a:p>
          <a:p>
            <a:r>
              <a:rPr lang="en-US" dirty="0"/>
              <a:t>gallons pumped. The instructions for adjusting the meter are normally placed inside the top cover or in the</a:t>
            </a:r>
          </a:p>
          <a:p>
            <a:r>
              <a:rPr lang="en-US" dirty="0"/>
              <a:t>manufacturer’s </a:t>
            </a:r>
            <a:r>
              <a:rPr lang="en-US" dirty="0" err="1"/>
              <a:t>manua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207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Preparation.</a:t>
            </a:r>
          </a:p>
          <a:p>
            <a:r>
              <a:rPr lang="en-US" dirty="0"/>
              <a:t> Meters must be checked under normal operating pressure and flow rate.</a:t>
            </a:r>
          </a:p>
          <a:p>
            <a:r>
              <a:rPr lang="en-US" dirty="0"/>
              <a:t> The prover must have the capacity for no less than the volume delivered through the meter in one minute.</a:t>
            </a:r>
          </a:p>
          <a:p>
            <a:r>
              <a:rPr lang="en-US" dirty="0"/>
              <a:t> Fill the prover and then empty to the zero mark (dry run). This removes air pockets in the line and warms</a:t>
            </a:r>
          </a:p>
          <a:p>
            <a:r>
              <a:rPr lang="en-US" dirty="0"/>
              <a:t>up the meter.</a:t>
            </a:r>
          </a:p>
          <a:p>
            <a:r>
              <a:rPr lang="en-US" dirty="0"/>
              <a:t> During the dry run, the time and flow rate can be determined.</a:t>
            </a:r>
          </a:p>
          <a:p>
            <a:r>
              <a:rPr lang="en-US" dirty="0"/>
              <a:t> All gages and thermometers will be checked for accuracy.</a:t>
            </a:r>
          </a:p>
          <a:p>
            <a:r>
              <a:rPr lang="en-US" dirty="0"/>
              <a:t> All fittings and valves must be checked for leaks.</a:t>
            </a:r>
          </a:p>
        </p:txBody>
      </p:sp>
    </p:spTree>
    <p:extLst>
      <p:ext uri="{BB962C8B-B14F-4D97-AF65-F5344CB8AC3E}">
        <p14:creationId xmlns:p14="http://schemas.microsoft.com/office/powerpoint/2010/main" val="424981360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Verification Records and Reports.</a:t>
            </a:r>
          </a:p>
          <a:p>
            <a:r>
              <a:rPr lang="en-US" b="1" dirty="0"/>
              <a:t>Meter test results. The following information will need to be included on all meter verification</a:t>
            </a:r>
          </a:p>
          <a:p>
            <a:r>
              <a:rPr lang="en-US" b="1" dirty="0"/>
              <a:t>reports and records in order to obtain reliable meter performance rating:</a:t>
            </a:r>
          </a:p>
          <a:p>
            <a:r>
              <a:rPr lang="en-US" dirty="0"/>
              <a:t> Closing meter reading, after the prover is full.</a:t>
            </a:r>
          </a:p>
          <a:p>
            <a:r>
              <a:rPr lang="en-US" dirty="0"/>
              <a:t> Opening meter reading; this is for meters that cannot be set to zero.</a:t>
            </a:r>
          </a:p>
          <a:p>
            <a:r>
              <a:rPr lang="en-US" dirty="0"/>
              <a:t> Registration; quantity recorded by the meter.</a:t>
            </a:r>
          </a:p>
          <a:p>
            <a:r>
              <a:rPr lang="en-US" dirty="0"/>
              <a:t>Example: * Closing meter reading = 2,762</a:t>
            </a:r>
          </a:p>
          <a:p>
            <a:r>
              <a:rPr lang="en-US" dirty="0"/>
              <a:t>* Opening meter reading = 1,920</a:t>
            </a:r>
          </a:p>
          <a:p>
            <a:r>
              <a:rPr lang="en-US" dirty="0"/>
              <a:t>* Quantity Recorded = 2,762 - 1,920 = 842 gallons</a:t>
            </a:r>
          </a:p>
          <a:p>
            <a:r>
              <a:rPr lang="en-US" dirty="0"/>
              <a:t> Temperature of metered stream.</a:t>
            </a:r>
          </a:p>
          <a:p>
            <a:r>
              <a:rPr lang="en-US" dirty="0"/>
              <a:t> Temperature correction factor</a:t>
            </a:r>
          </a:p>
        </p:txBody>
      </p:sp>
    </p:spTree>
    <p:extLst>
      <p:ext uri="{BB962C8B-B14F-4D97-AF65-F5344CB8AC3E}">
        <p14:creationId xmlns:p14="http://schemas.microsoft.com/office/powerpoint/2010/main" val="26674815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399"/>
            <a:ext cx="6324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 Temperature correction factor.</a:t>
            </a:r>
          </a:p>
          <a:p>
            <a:r>
              <a:rPr lang="en-US" sz="1200" dirty="0"/>
              <a:t> Registration corrected to 60 degrees Fahrenheit equals amount pumped times the correction factor.</a:t>
            </a:r>
          </a:p>
          <a:p>
            <a:r>
              <a:rPr lang="en-US" sz="1200" dirty="0"/>
              <a:t> Elapsed time. Elapsed time for test in seconds. (It will usually take less than a minute to fill the prover.)</a:t>
            </a:r>
          </a:p>
          <a:p>
            <a:r>
              <a:rPr lang="en-US" sz="1200" dirty="0"/>
              <a:t>Elapsed time for test in minutes. (The flow rate is in GPM, so seconds must be corrected to minutes.)</a:t>
            </a:r>
          </a:p>
          <a:p>
            <a:r>
              <a:rPr lang="en-US" sz="1200" dirty="0"/>
              <a:t> Rate of flow. The total register reading corrected to 60 degrees Fahrenheit divided by the elapsed time for</a:t>
            </a:r>
          </a:p>
          <a:p>
            <a:r>
              <a:rPr lang="en-US" sz="1200" dirty="0"/>
              <a:t>the test equals the rate of flow. (This tells you whether the meter is running at its prescribed flow rate in</a:t>
            </a:r>
          </a:p>
          <a:p>
            <a:r>
              <a:rPr lang="en-US" sz="1200" dirty="0"/>
              <a:t>one minute.)</a:t>
            </a:r>
          </a:p>
          <a:p>
            <a:r>
              <a:rPr lang="en-US" sz="1200" dirty="0"/>
              <a:t> Closing prover tank reading (percent). The prover is allowed to be in excess of the rated capacity by</a:t>
            </a:r>
          </a:p>
          <a:p>
            <a:r>
              <a:rPr lang="en-US" sz="1200" dirty="0"/>
              <a:t>+1percent or -1percent. (The graduations are in 10ths.) If the prover is rated at 840 gallons and the</a:t>
            </a:r>
          </a:p>
          <a:p>
            <a:r>
              <a:rPr lang="en-US" sz="1200" dirty="0"/>
              <a:t>closing percent is +2, then change the percent to a decimal (for example 2percent is changed to .002);</a:t>
            </a:r>
          </a:p>
          <a:p>
            <a:r>
              <a:rPr lang="en-US" sz="1200" dirty="0"/>
              <a:t>multiply the prover capacity (840) by .002 = 1.68 gallons. (Note: You pumped 841.68 gallons).</a:t>
            </a:r>
          </a:p>
          <a:p>
            <a:r>
              <a:rPr lang="en-US" sz="1200" dirty="0"/>
              <a:t> Closing prover tank readings (gallons). 841.68 gallons.</a:t>
            </a:r>
          </a:p>
          <a:p>
            <a:r>
              <a:rPr lang="en-US" sz="1200" dirty="0"/>
              <a:t> Opening prover tank reading is always 0.</a:t>
            </a:r>
          </a:p>
          <a:p>
            <a:r>
              <a:rPr lang="en-US" sz="1200" dirty="0"/>
              <a:t> Delivery. The closing prover tank reading minus the opening reading equals the delivered amount.</a:t>
            </a:r>
          </a:p>
          <a:p>
            <a:r>
              <a:rPr lang="en-US" sz="1200" dirty="0"/>
              <a:t> Prover temperature. If the prover has an upper and lower thermometer this would be the average of the</a:t>
            </a:r>
          </a:p>
          <a:p>
            <a:r>
              <a:rPr lang="en-US" sz="1200" dirty="0"/>
              <a:t>two.</a:t>
            </a:r>
          </a:p>
        </p:txBody>
      </p:sp>
    </p:spTree>
    <p:extLst>
      <p:ext uri="{BB962C8B-B14F-4D97-AF65-F5344CB8AC3E}">
        <p14:creationId xmlns:p14="http://schemas.microsoft.com/office/powerpoint/2010/main" val="177994454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Delivery correction to 60 degrees Fahrenheit.</a:t>
            </a:r>
          </a:p>
          <a:p>
            <a:r>
              <a:rPr lang="en-US" dirty="0"/>
              <a:t> Meter factor. The meter factor equals the prover quantity at 60 degrees Fahrenheit divided by the meter</a:t>
            </a:r>
          </a:p>
          <a:p>
            <a:r>
              <a:rPr lang="en-US" dirty="0"/>
              <a:t>quantity at 60 degrees Fahrenheit divided by the meter quantity at 60 degrees Fahrenheit. The factor is</a:t>
            </a:r>
          </a:p>
          <a:p>
            <a:r>
              <a:rPr lang="en-US" dirty="0"/>
              <a:t>carried out to four (4) decimal places.</a:t>
            </a:r>
          </a:p>
          <a:p>
            <a:r>
              <a:rPr lang="en-US" b="1" dirty="0"/>
              <a:t>Meter certification record. </a:t>
            </a:r>
            <a:r>
              <a:rPr lang="en-US" dirty="0"/>
              <a:t>The meter certification record in conjunction with the meter test results is</a:t>
            </a:r>
          </a:p>
          <a:p>
            <a:r>
              <a:rPr lang="en-US" dirty="0"/>
              <a:t>your proof that the meter has been properly calibrated. The following items will be included in the meter</a:t>
            </a:r>
          </a:p>
          <a:p>
            <a:r>
              <a:rPr lang="en-US" dirty="0"/>
              <a:t>certification and recorded to ensure that the meter has been properly tested and calibrated when required:</a:t>
            </a:r>
          </a:p>
          <a:p>
            <a:r>
              <a:rPr lang="en-US" dirty="0"/>
              <a:t> Date meter was verified.</a:t>
            </a:r>
          </a:p>
          <a:p>
            <a:r>
              <a:rPr lang="en-US" dirty="0"/>
              <a:t> Meter factor.</a:t>
            </a:r>
          </a:p>
          <a:p>
            <a:r>
              <a:rPr lang="en-US" dirty="0"/>
              <a:t> Was meter factor within .0025.</a:t>
            </a:r>
          </a:p>
          <a:p>
            <a:r>
              <a:rPr lang="en-US" dirty="0"/>
              <a:t> Verification adjustment</a:t>
            </a:r>
          </a:p>
        </p:txBody>
      </p:sp>
    </p:spTree>
    <p:extLst>
      <p:ext uri="{BB962C8B-B14F-4D97-AF65-F5344CB8AC3E}">
        <p14:creationId xmlns:p14="http://schemas.microsoft.com/office/powerpoint/2010/main" val="204083482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3929" y="5522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 </a:t>
            </a:r>
            <a:r>
              <a:rPr lang="en-US" dirty="0" err="1"/>
              <a:t>Required___________Performed</a:t>
            </a:r>
            <a:r>
              <a:rPr lang="en-US" dirty="0"/>
              <a:t> Date__________</a:t>
            </a:r>
          </a:p>
          <a:p>
            <a:r>
              <a:rPr lang="en-US" dirty="0"/>
              <a:t>Required but Not Performed______________________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If adjustment is required but not performed, the meter factor should be used to adjust all issues or receipts</a:t>
            </a:r>
          </a:p>
          <a:p>
            <a:r>
              <a:rPr lang="en-US" dirty="0"/>
              <a:t>through the meter.</a:t>
            </a:r>
          </a:p>
          <a:p>
            <a:r>
              <a:rPr lang="en-US" dirty="0"/>
              <a:t> Use of the meter verification record.</a:t>
            </a:r>
          </a:p>
          <a:p>
            <a:r>
              <a:rPr lang="en-US" dirty="0"/>
              <a:t> Remarks: Any repairs or adjustments to the meter should be recorded.</a:t>
            </a:r>
          </a:p>
        </p:txBody>
      </p:sp>
    </p:spTree>
    <p:extLst>
      <p:ext uri="{BB962C8B-B14F-4D97-AF65-F5344CB8AC3E}">
        <p14:creationId xmlns:p14="http://schemas.microsoft.com/office/powerpoint/2010/main" val="246722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Determining the Need.</a:t>
            </a:r>
          </a:p>
          <a:p>
            <a:r>
              <a:rPr lang="en-US" dirty="0"/>
              <a:t> Visual inspection. The inspection of the interior of the tank from the manway opening or by any other</a:t>
            </a:r>
          </a:p>
          <a:p>
            <a:r>
              <a:rPr lang="en-US" dirty="0"/>
              <a:t>suitable means without actual physical entry into the tank.</a:t>
            </a:r>
          </a:p>
          <a:p>
            <a:r>
              <a:rPr lang="en-US" dirty="0"/>
              <a:t> Physical entry inspection. The inspection of the interior of a tank by physical entry. This requires special</a:t>
            </a:r>
          </a:p>
          <a:p>
            <a:r>
              <a:rPr lang="en-US" dirty="0"/>
              <a:t>preparations according to existing safety regulations.</a:t>
            </a:r>
          </a:p>
          <a:p>
            <a:r>
              <a:rPr lang="en-US" dirty="0"/>
              <a:t> Change of product service.</a:t>
            </a:r>
          </a:p>
          <a:p>
            <a:r>
              <a:rPr lang="en-US" dirty="0"/>
              <a:t> Contaminated product.</a:t>
            </a:r>
          </a:p>
          <a:p>
            <a:r>
              <a:rPr lang="en-US" dirty="0"/>
              <a:t> Any type of major repairs or maintenance.</a:t>
            </a:r>
          </a:p>
          <a:p>
            <a:r>
              <a:rPr lang="en-US" dirty="0"/>
              <a:t> Scheduled cleaning in accordance with MIL-HDBK 200.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7</a:t>
            </a:r>
          </a:p>
          <a:p>
            <a:r>
              <a:rPr lang="en-US" dirty="0"/>
              <a:t>PRESSURE TESTING PIPE AND HOSELINE</a:t>
            </a:r>
          </a:p>
        </p:txBody>
      </p:sp>
    </p:spTree>
    <p:extLst>
      <p:ext uri="{BB962C8B-B14F-4D97-AF65-F5344CB8AC3E}">
        <p14:creationId xmlns:p14="http://schemas.microsoft.com/office/powerpoint/2010/main" val="424981360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Periodically, due to corrosion and/or erosion, leaks and cracks occur which must be corrected immediately</a:t>
            </a:r>
          </a:p>
          <a:p>
            <a:r>
              <a:rPr lang="en-US" dirty="0"/>
              <a:t>after they happen. This lesson will explain the procedures involved</a:t>
            </a:r>
          </a:p>
        </p:txBody>
      </p:sp>
    </p:spTree>
    <p:extLst>
      <p:ext uri="{BB962C8B-B14F-4D97-AF65-F5344CB8AC3E}">
        <p14:creationId xmlns:p14="http://schemas.microsoft.com/office/powerpoint/2010/main" val="26674815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CORROSION</a:t>
            </a:r>
          </a:p>
          <a:p>
            <a:r>
              <a:rPr lang="en-US" dirty="0"/>
              <a:t>Corrosion is the process of any refined metal returning to its natural form. What happens during corrosion is</a:t>
            </a:r>
          </a:p>
          <a:p>
            <a:r>
              <a:rPr lang="en-US" dirty="0"/>
              <a:t>similar to the chemical actions that take place in a battery. Negatively charged atomic particles called</a:t>
            </a:r>
          </a:p>
          <a:p>
            <a:r>
              <a:rPr lang="en-US" dirty="0"/>
              <a:t>"electrons" are given up by a metal called an "anode." These particles form an electrical current which passes</a:t>
            </a:r>
          </a:p>
          <a:p>
            <a:r>
              <a:rPr lang="en-US" dirty="0"/>
              <a:t>through an electrical conductor called an "electrolyte." The electrons are attracted to another metal called a</a:t>
            </a:r>
          </a:p>
          <a:p>
            <a:r>
              <a:rPr lang="en-US" dirty="0"/>
              <a:t>"cathode." The circuit is completed when current returns to the anode by way of a metal connection. During</a:t>
            </a:r>
          </a:p>
          <a:p>
            <a:r>
              <a:rPr lang="en-US" dirty="0"/>
              <a:t>this process the metal acting as the anode breaks down and deteriorates. The metal acting as a cathode is</a:t>
            </a:r>
          </a:p>
          <a:p>
            <a:r>
              <a:rPr lang="en-US" dirty="0"/>
              <a:t>protected and suffers no damage</a:t>
            </a:r>
          </a:p>
        </p:txBody>
      </p:sp>
    </p:spTree>
    <p:extLst>
      <p:ext uri="{BB962C8B-B14F-4D97-AF65-F5344CB8AC3E}">
        <p14:creationId xmlns:p14="http://schemas.microsoft.com/office/powerpoint/2010/main" val="177994454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Different and Same Metals. </a:t>
            </a:r>
            <a:r>
              <a:rPr lang="en-US" dirty="0"/>
              <a:t>Corrosion can involve two different metals. Also, it can occur when the</a:t>
            </a:r>
          </a:p>
          <a:p>
            <a:r>
              <a:rPr lang="en-US" dirty="0"/>
              <a:t>anode and cathode are the same metal. For example, a newly cast metal will act as an anode to an older</a:t>
            </a:r>
          </a:p>
          <a:p>
            <a:r>
              <a:rPr lang="en-US" dirty="0"/>
              <a:t>similar metal. A metal in acidic surroundings will act as an anode to the same metal in less acidic</a:t>
            </a:r>
          </a:p>
          <a:p>
            <a:r>
              <a:rPr lang="en-US" dirty="0"/>
              <a:t>surroundings. A metal in an area lacking in oxygen will act as an anode to the same metal in an oxygen-rich</a:t>
            </a:r>
          </a:p>
          <a:p>
            <a:r>
              <a:rPr lang="en-US" dirty="0"/>
              <a:t>atmosphere.</a:t>
            </a:r>
          </a:p>
        </p:txBody>
      </p:sp>
    </p:spTree>
    <p:extLst>
      <p:ext uri="{BB962C8B-B14F-4D97-AF65-F5344CB8AC3E}">
        <p14:creationId xmlns:p14="http://schemas.microsoft.com/office/powerpoint/2010/main" val="204083482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Causes of Pipeline Corrosion. </a:t>
            </a:r>
            <a:r>
              <a:rPr lang="en-US" dirty="0"/>
              <a:t>For corrosion to take place, there must be an anode, a cathode, an</a:t>
            </a:r>
          </a:p>
          <a:p>
            <a:r>
              <a:rPr lang="en-US" dirty="0"/>
              <a:t>electrolyte, and some metallic connection between the anode and the cathode. Corrosion can occur in a</a:t>
            </a:r>
          </a:p>
          <a:p>
            <a:r>
              <a:rPr lang="en-US" dirty="0"/>
              <a:t>pipeline under the following conditions:</a:t>
            </a:r>
          </a:p>
          <a:p>
            <a:r>
              <a:rPr lang="en-US" dirty="0"/>
              <a:t> Different metals come in contact. This occurs where sections of pipe are joined by couplings and where</a:t>
            </a:r>
          </a:p>
          <a:p>
            <a:r>
              <a:rPr lang="en-US" dirty="0"/>
              <a:t>fittings and valves are used. Moisture and chemicals in the surrounding ground and air act as the</a:t>
            </a:r>
          </a:p>
          <a:p>
            <a:r>
              <a:rPr lang="en-US" dirty="0"/>
              <a:t>electrolyte. The pipeline provides the necessary metallic connection between the anode and cathode.</a:t>
            </a:r>
          </a:p>
          <a:p>
            <a:r>
              <a:rPr lang="en-US" dirty="0"/>
              <a:t> A new section of pipe is put in the place of an old one. The new pipe acts as an anode to the neighboring</a:t>
            </a:r>
          </a:p>
          <a:p>
            <a:r>
              <a:rPr lang="en-US" dirty="0"/>
              <a:t>old pipe.</a:t>
            </a:r>
          </a:p>
        </p:txBody>
      </p:sp>
    </p:spTree>
    <p:extLst>
      <p:ext uri="{BB962C8B-B14F-4D97-AF65-F5344CB8AC3E}">
        <p14:creationId xmlns:p14="http://schemas.microsoft.com/office/powerpoint/2010/main" val="246722074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096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The pipeline passes through different kinds of soil. Electrons will move from pipe sections laid in high</a:t>
            </a:r>
          </a:p>
          <a:p>
            <a:r>
              <a:rPr lang="en-US" dirty="0"/>
              <a:t>acidic soil to sections in low acidic soil and from pipe sections in high alkaline areas to sections in low</a:t>
            </a:r>
          </a:p>
          <a:p>
            <a:r>
              <a:rPr lang="en-US" dirty="0"/>
              <a:t>alkaline areas. (A swamp is an example of an acidic area. Ground made up of moist clay is alkaline.)</a:t>
            </a:r>
          </a:p>
          <a:p>
            <a:r>
              <a:rPr lang="en-US" dirty="0"/>
              <a:t> The pipeline moves from under ground to above ground, and it moves from under water to above water.</a:t>
            </a:r>
          </a:p>
          <a:p>
            <a:r>
              <a:rPr lang="en-US" dirty="0"/>
              <a:t> The pipeline passes through fine soil. Fine soil holds more water and dissolved minerals and acts as a</a:t>
            </a:r>
          </a:p>
          <a:p>
            <a:r>
              <a:rPr lang="en-US" dirty="0"/>
              <a:t>better electrolyte than coarse sand and earth.</a:t>
            </a:r>
          </a:p>
          <a:p>
            <a:r>
              <a:rPr lang="en-US" dirty="0"/>
              <a:t> Stray electrical currents from outside power sources flow into the pipeline. They are carried along and</a:t>
            </a:r>
          </a:p>
          <a:p>
            <a:r>
              <a:rPr lang="en-US" dirty="0"/>
              <a:t>then leave the pipeline to reenter the soil. The area of the pipe where the stray current enters will act as a</a:t>
            </a:r>
          </a:p>
          <a:p>
            <a:r>
              <a:rPr lang="en-US" dirty="0"/>
              <a:t>cathode, and the area where it leaves will act as an anode. An example of a possible source of stray</a:t>
            </a:r>
          </a:p>
          <a:p>
            <a:r>
              <a:rPr lang="en-US" dirty="0"/>
              <a:t>currents is the ground wire of an electrical device such as an electrically powered pump.</a:t>
            </a:r>
          </a:p>
        </p:txBody>
      </p:sp>
    </p:spTree>
    <p:extLst>
      <p:ext uri="{BB962C8B-B14F-4D97-AF65-F5344CB8AC3E}">
        <p14:creationId xmlns:p14="http://schemas.microsoft.com/office/powerpoint/2010/main" val="424981360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Prevention of Internal Corrosion. </a:t>
            </a:r>
            <a:r>
              <a:rPr lang="en-US" dirty="0"/>
              <a:t>A pipeline can corrode on the inside as well as the outside.</a:t>
            </a:r>
          </a:p>
          <a:p>
            <a:r>
              <a:rPr lang="en-US" dirty="0"/>
              <a:t>Internal corrosion is caused by the accumulation of moisture, wax, and mill scale in the pipeline. Friction in the</a:t>
            </a:r>
          </a:p>
          <a:p>
            <a:r>
              <a:rPr lang="en-US" dirty="0"/>
              <a:t>pipeline caused by the rapid movement of fuel products produces heat which speeds up the corrosion</a:t>
            </a:r>
          </a:p>
          <a:p>
            <a:r>
              <a:rPr lang="en-US" dirty="0"/>
              <a:t>process. Internal corrosion can be cut down in two ways.</a:t>
            </a:r>
          </a:p>
          <a:p>
            <a:r>
              <a:rPr lang="en-US" dirty="0"/>
              <a:t> Scrapers. One way is to run scrapers through the pipeline to prevent material from building up in the line.</a:t>
            </a:r>
          </a:p>
          <a:p>
            <a:r>
              <a:rPr lang="en-US" dirty="0"/>
              <a:t> Corrosion inhibitors. The other method involves the use of corrosion inhibitors. Corrosion inhibitors are</a:t>
            </a:r>
          </a:p>
          <a:p>
            <a:r>
              <a:rPr lang="en-US" dirty="0"/>
              <a:t>chemicals added to fuels to prevent the formation of rust inside pipelines and storage tanks</a:t>
            </a:r>
          </a:p>
        </p:txBody>
      </p:sp>
    </p:spTree>
    <p:extLst>
      <p:ext uri="{BB962C8B-B14F-4D97-AF65-F5344CB8AC3E}">
        <p14:creationId xmlns:p14="http://schemas.microsoft.com/office/powerpoint/2010/main" val="26674815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632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Prevention of External Corrosion. </a:t>
            </a:r>
            <a:r>
              <a:rPr lang="en-US" dirty="0"/>
              <a:t>Several techniques are used to prevent external corrosion. None</a:t>
            </a:r>
          </a:p>
          <a:p>
            <a:r>
              <a:rPr lang="en-US" dirty="0"/>
              <a:t>is perfect, so a combination of several methods is usually used to cut down on corrosion as much as possible.</a:t>
            </a:r>
          </a:p>
          <a:p>
            <a:r>
              <a:rPr lang="en-US" dirty="0"/>
              <a:t> Design. Corrosion control is considered before the pipeline is built. Soil studies are made, and the</a:t>
            </a:r>
          </a:p>
          <a:p>
            <a:r>
              <a:rPr lang="en-US" dirty="0"/>
              <a:t>planners try to avoid high acidic areas such as swamps and high alkaline areas such as clay deposits.</a:t>
            </a:r>
          </a:p>
          <a:p>
            <a:r>
              <a:rPr lang="en-US" dirty="0"/>
              <a:t> Protective coverings. Pipe sections are coated at the factory or at the construction site with coal tar</a:t>
            </a:r>
          </a:p>
          <a:p>
            <a:r>
              <a:rPr lang="en-US" dirty="0"/>
              <a:t>enamel. Protective wrappings are put around the pipeline before it is buried. The enamel and wrappings</a:t>
            </a:r>
          </a:p>
          <a:p>
            <a:r>
              <a:rPr lang="en-US" dirty="0"/>
              <a:t>are waterproof. They act as a barrier between the pipeline and surrounding ground and atmosphere, and</a:t>
            </a:r>
          </a:p>
          <a:p>
            <a:r>
              <a:rPr lang="en-US" dirty="0"/>
              <a:t>7-3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they prevent current from leaving the pipeline. When a pipeline is repaired, it is important that these</a:t>
            </a:r>
          </a:p>
          <a:p>
            <a:r>
              <a:rPr lang="en-US" dirty="0"/>
              <a:t>protective coverings be restored to their original condition.</a:t>
            </a:r>
          </a:p>
        </p:txBody>
      </p:sp>
    </p:spTree>
    <p:extLst>
      <p:ext uri="{BB962C8B-B14F-4D97-AF65-F5344CB8AC3E}">
        <p14:creationId xmlns:p14="http://schemas.microsoft.com/office/powerpoint/2010/main" val="177994454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Sacrificial anodes. Another way to protect the pipeline is to use sacrificial anodes. One type of sacrificial</a:t>
            </a:r>
          </a:p>
          <a:p>
            <a:r>
              <a:rPr lang="en-US" dirty="0"/>
              <a:t>anode is magnesium. Bars of magnesium are buried in ground beds that are located away from the</a:t>
            </a:r>
          </a:p>
          <a:p>
            <a:r>
              <a:rPr lang="en-US" dirty="0"/>
              <a:t>pipeline. The anodes are connected to the pipeline with insulated copper wires. In this way, the pipeline</a:t>
            </a:r>
          </a:p>
          <a:p>
            <a:r>
              <a:rPr lang="en-US" dirty="0"/>
              <a:t>becomes the cathode, and the magnesium anode is sacrificed to protect the pipeline. Corrosion is not</a:t>
            </a:r>
          </a:p>
          <a:p>
            <a:r>
              <a:rPr lang="en-US" dirty="0"/>
              <a:t>stopped; it is only directed to a less important surface.</a:t>
            </a:r>
          </a:p>
          <a:p>
            <a:r>
              <a:rPr lang="en-US" dirty="0"/>
              <a:t> Mitigation bonds. Mitigation bonds are used to protect the pipeline from stray electrical current. These</a:t>
            </a:r>
          </a:p>
          <a:p>
            <a:r>
              <a:rPr lang="en-US" dirty="0"/>
              <a:t>bonds are insulated grounding cables that serve as paths of least resistance to stray electrical currents.</a:t>
            </a:r>
          </a:p>
          <a:p>
            <a:r>
              <a:rPr lang="en-US" dirty="0"/>
              <a:t>Stray current will tend to flow through these cables instead of the pipeline.</a:t>
            </a:r>
          </a:p>
        </p:txBody>
      </p:sp>
    </p:spTree>
    <p:extLst>
      <p:ext uri="{BB962C8B-B14F-4D97-AF65-F5344CB8AC3E}">
        <p14:creationId xmlns:p14="http://schemas.microsoft.com/office/powerpoint/2010/main" val="20408348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PIPELINE TESTING</a:t>
            </a:r>
          </a:p>
          <a:p>
            <a:r>
              <a:rPr lang="en-US" dirty="0"/>
              <a:t>A new coupled or welded pipeline should be tested before it is accepted for service by the using organization.</a:t>
            </a:r>
          </a:p>
          <a:p>
            <a:r>
              <a:rPr lang="en-US" dirty="0"/>
              <a:t>Testing is done to locate leaks, blockages in the line, and flaws in construction. Testing may be done with</a:t>
            </a:r>
          </a:p>
          <a:p>
            <a:r>
              <a:rPr lang="en-US" dirty="0"/>
              <a:t>water, fuel, or compressed air.</a:t>
            </a:r>
          </a:p>
          <a:p>
            <a:r>
              <a:rPr lang="en-US" b="1" dirty="0"/>
              <a:t>Water. </a:t>
            </a:r>
            <a:r>
              <a:rPr lang="en-US" dirty="0"/>
              <a:t>Although testing with water is safer than testing with fuel, there are disadvantages to using water.</a:t>
            </a:r>
          </a:p>
          <a:p>
            <a:r>
              <a:rPr lang="en-US" dirty="0"/>
              <a:t>Water may be scarce in some area. It may not be practical or possible to pack the line with water. Water</a:t>
            </a:r>
          </a:p>
          <a:p>
            <a:r>
              <a:rPr lang="en-US" dirty="0"/>
              <a:t>expands as it freezes. It should not be used to test a line if there is any chance of the temperature falling low</a:t>
            </a:r>
          </a:p>
          <a:p>
            <a:r>
              <a:rPr lang="en-US" dirty="0"/>
              <a:t>enough to freeze the line. All water should be removed or displaced entirely from the line before it is packed</a:t>
            </a:r>
          </a:p>
          <a:p>
            <a:r>
              <a:rPr lang="en-US" dirty="0"/>
              <a:t>with fuel. In a combat situation, this process could use valuable time</a:t>
            </a:r>
          </a:p>
        </p:txBody>
      </p:sp>
    </p:spTree>
    <p:extLst>
      <p:ext uri="{BB962C8B-B14F-4D97-AF65-F5344CB8AC3E}">
        <p14:creationId xmlns:p14="http://schemas.microsoft.com/office/powerpoint/2010/main" val="246722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General Procedures.</a:t>
            </a:r>
          </a:p>
          <a:p>
            <a:r>
              <a:rPr lang="en-US" dirty="0"/>
              <a:t> Selection of personnel. Only component personnel should be selected for tank cleaning.</a:t>
            </a:r>
          </a:p>
          <a:p>
            <a:r>
              <a:rPr lang="en-US" dirty="0"/>
              <a:t> Medical certification. All personnel should be cleared by the medics to ensure they are physically fit to</a:t>
            </a:r>
          </a:p>
          <a:p>
            <a:r>
              <a:rPr lang="en-US" dirty="0"/>
              <a:t>work with the hazards involved.</a:t>
            </a:r>
          </a:p>
          <a:p>
            <a:r>
              <a:rPr lang="en-US" dirty="0"/>
              <a:t> Training program. All personnel should be required to attend training on the hazards involved and any</a:t>
            </a:r>
          </a:p>
          <a:p>
            <a:r>
              <a:rPr lang="en-US" dirty="0"/>
              <a:t>special hazards pertaining to a particular tank.</a:t>
            </a:r>
          </a:p>
          <a:p>
            <a:r>
              <a:rPr lang="en-US" dirty="0"/>
              <a:t> Job assignments. Job assignments should be controlled by the supervisor. This prevents personnel from</a:t>
            </a:r>
          </a:p>
          <a:p>
            <a:r>
              <a:rPr lang="en-US" dirty="0"/>
              <a:t>overexposure to the hazards.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Fuel. </a:t>
            </a:r>
            <a:r>
              <a:rPr lang="en-US" dirty="0"/>
              <a:t>Since there are problems testing with water, testing is usually done with fuel. Several conditions</a:t>
            </a:r>
          </a:p>
          <a:p>
            <a:r>
              <a:rPr lang="en-US" dirty="0"/>
              <a:t>should be met when fuel is used.</a:t>
            </a:r>
          </a:p>
          <a:p>
            <a:r>
              <a:rPr lang="en-US" dirty="0"/>
              <a:t> The test section should be outside of a city or heavily populated area.</a:t>
            </a:r>
          </a:p>
          <a:p>
            <a:r>
              <a:rPr lang="en-US" dirty="0"/>
              <a:t> Each building within 300 feet of the test section should be empty of people.</a:t>
            </a:r>
          </a:p>
          <a:p>
            <a:r>
              <a:rPr lang="en-US" dirty="0"/>
              <a:t> The test section should be watched by a patrol during the test.</a:t>
            </a:r>
          </a:p>
          <a:p>
            <a:r>
              <a:rPr lang="en-US" dirty="0"/>
              <a:t> The people running the test should be in constant contact with the patrol.</a:t>
            </a:r>
          </a:p>
          <a:p>
            <a:r>
              <a:rPr lang="en-US" dirty="0"/>
              <a:t> The fuel used should be a low-grade, noncritical fuel that does not vaporize quickly.</a:t>
            </a:r>
          </a:p>
        </p:txBody>
      </p:sp>
    </p:spTree>
    <p:extLst>
      <p:ext uri="{BB962C8B-B14F-4D97-AF65-F5344CB8AC3E}">
        <p14:creationId xmlns:p14="http://schemas.microsoft.com/office/powerpoint/2010/main" val="424981360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5943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Compressed Air. </a:t>
            </a:r>
            <a:r>
              <a:rPr lang="en-US" dirty="0"/>
              <a:t>If the test section is in an area with many people, the line should be tested with</a:t>
            </a:r>
          </a:p>
          <a:p>
            <a:r>
              <a:rPr lang="en-US" dirty="0"/>
              <a:t>compressed air. Compressed air should also be used to test a section of line that crosses a river.</a:t>
            </a:r>
          </a:p>
          <a:p>
            <a:r>
              <a:rPr lang="en-US" b="1" dirty="0"/>
              <a:t>NOTE: </a:t>
            </a:r>
            <a:r>
              <a:rPr lang="en-US" dirty="0"/>
              <a:t>Compressed air can only be used on clean, vapor-free lines. Do not use compressed air testing for</a:t>
            </a:r>
          </a:p>
          <a:p>
            <a:r>
              <a:rPr lang="en-US" dirty="0"/>
              <a:t>high-pressure overland pipelines.</a:t>
            </a:r>
          </a:p>
          <a:p>
            <a:r>
              <a:rPr lang="en-US" dirty="0"/>
              <a:t>To test coupled and welded pipelines with compressed air:</a:t>
            </a:r>
          </a:p>
          <a:p>
            <a:r>
              <a:rPr lang="en-US" dirty="0"/>
              <a:t> Divide the pipeline into smaller sections than those used in testing with fuel or water. Consider the size of</a:t>
            </a:r>
          </a:p>
          <a:p>
            <a:r>
              <a:rPr lang="en-US" dirty="0"/>
              <a:t>the pipe and air compressor before deciding how long of a section should be tested. Do not try to test</a:t>
            </a:r>
          </a:p>
          <a:p>
            <a:r>
              <a:rPr lang="en-US" dirty="0"/>
              <a:t>more than 5 miles at a time. Use the gate valves placed 1 mile apart in the pipeline to break the test</a:t>
            </a:r>
          </a:p>
          <a:p>
            <a:r>
              <a:rPr lang="en-US" dirty="0"/>
              <a:t>section into 1-mile pieces. If the pipeline must be tested quickly, test the line mile by mile instead of by 5-</a:t>
            </a:r>
          </a:p>
          <a:p>
            <a:r>
              <a:rPr lang="en-US" dirty="0"/>
              <a:t>mile sections. Break the line at each gate valve. Uncouple and move the air compressor forward for each</a:t>
            </a:r>
          </a:p>
          <a:p>
            <a:r>
              <a:rPr lang="en-US" dirty="0"/>
              <a:t>test. This method cuts down on the time it takes to empty a line of air.</a:t>
            </a:r>
          </a:p>
          <a:p>
            <a:r>
              <a:rPr lang="en-US" dirty="0"/>
              <a:t> Uncouple the beginning of the test section from the rest of the pipeline</a:t>
            </a:r>
          </a:p>
        </p:txBody>
      </p:sp>
    </p:spTree>
    <p:extLst>
      <p:ext uri="{BB962C8B-B14F-4D97-AF65-F5344CB8AC3E}">
        <p14:creationId xmlns:p14="http://schemas.microsoft.com/office/powerpoint/2010/main" val="266748150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Cap off this section with a coupling made from a blank end. (To make this coupling, cut a hole in a blank</a:t>
            </a:r>
          </a:p>
          <a:p>
            <a:r>
              <a:rPr lang="en-US" dirty="0"/>
              <a:t>end and weld an air hose coupling to the blank end over the hole.)</a:t>
            </a:r>
          </a:p>
          <a:p>
            <a:r>
              <a:rPr lang="en-US" dirty="0"/>
              <a:t> Attach the air line from the air compressor to the blank end.</a:t>
            </a:r>
          </a:p>
          <a:p>
            <a:r>
              <a:rPr lang="en-US" dirty="0"/>
              <a:t> Close the gate valve at the end of the first mile of test section.</a:t>
            </a:r>
          </a:p>
          <a:p>
            <a:r>
              <a:rPr lang="en-US" dirty="0"/>
              <a:t> Pressurize the line at 90 pounds per square inch to the closed gate valve.</a:t>
            </a:r>
          </a:p>
          <a:p>
            <a:r>
              <a:rPr lang="en-US" dirty="0"/>
              <a:t> Patrol the line and swab the couplings with soapy water. Look for bubbles caused by air escaping at a</a:t>
            </a:r>
          </a:p>
          <a:p>
            <a:r>
              <a:rPr lang="en-US" dirty="0"/>
              <a:t>leak. Also, listen for the hissing sound of escaping air.</a:t>
            </a:r>
          </a:p>
          <a:p>
            <a:r>
              <a:rPr lang="en-US" dirty="0"/>
              <a:t> If a leak must be repaired: close the gate valve at the end of the next mile of the test section, open the</a:t>
            </a:r>
          </a:p>
          <a:p>
            <a:r>
              <a:rPr lang="en-US" dirty="0"/>
              <a:t>gate valve at the end of the first mile to relieve pressure, repair the leak, close the gate valve at the end of</a:t>
            </a:r>
          </a:p>
          <a:p>
            <a:r>
              <a:rPr lang="en-US" dirty="0"/>
              <a:t>the first mile, pressurize the first mile of pipeline, and patrol again to look and listen for leaks.</a:t>
            </a:r>
          </a:p>
          <a:p>
            <a:r>
              <a:rPr lang="en-US" dirty="0"/>
              <a:t> If the first mile checks out all right, close the gate valve at the end of the second mile of the test section</a:t>
            </a:r>
          </a:p>
          <a:p>
            <a:r>
              <a:rPr lang="en-US" dirty="0"/>
              <a:t>and open the gate valve at the end of the first mile.</a:t>
            </a:r>
          </a:p>
          <a:p>
            <a:r>
              <a:rPr lang="en-US" dirty="0"/>
              <a:t> Pressurize the first 2 miles of pipeline</a:t>
            </a:r>
          </a:p>
        </p:txBody>
      </p:sp>
    </p:spTree>
    <p:extLst>
      <p:ext uri="{BB962C8B-B14F-4D97-AF65-F5344CB8AC3E}">
        <p14:creationId xmlns:p14="http://schemas.microsoft.com/office/powerpoint/2010/main" val="125434331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172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Patrol for leaks in the second mile.</a:t>
            </a:r>
          </a:p>
          <a:p>
            <a:r>
              <a:rPr lang="en-US" dirty="0"/>
              <a:t> If there are leaks: close the gate valve at the end of the first mile of pipeline to prevent loss of air</a:t>
            </a:r>
          </a:p>
          <a:p>
            <a:r>
              <a:rPr lang="en-US" dirty="0"/>
              <a:t>pressure, open the gate valve at the end of the second mile to relieve pressure in the section to be</a:t>
            </a:r>
          </a:p>
          <a:p>
            <a:r>
              <a:rPr lang="en-US" dirty="0"/>
              <a:t>repaired, repair leaks, close the gate valve at the end of the second mile, open the gate valve at the end of</a:t>
            </a:r>
          </a:p>
          <a:p>
            <a:r>
              <a:rPr lang="en-US" dirty="0"/>
              <a:t>the first mile, pressurize the first 2 miles of the pipeline, and patrol again to look and listen for leaks.</a:t>
            </a:r>
          </a:p>
          <a:p>
            <a:r>
              <a:rPr lang="en-US" dirty="0"/>
              <a:t> Repeat the above steps until the 5-mile section of pipeline has be tested and all leaks repaired.</a:t>
            </a:r>
          </a:p>
          <a:p>
            <a:r>
              <a:rPr lang="en-US" dirty="0"/>
              <a:t> Pressurize the whole 5-mile section for a 24-hour test if there is enough time.</a:t>
            </a:r>
          </a:p>
          <a:p>
            <a:r>
              <a:rPr lang="en-US" dirty="0"/>
              <a:t> Anchor the end of the pipeline after the test is over or hold it down with heavy equipment so that it cannot</a:t>
            </a:r>
          </a:p>
          <a:p>
            <a:r>
              <a:rPr lang="en-US" dirty="0"/>
              <a:t>whip around. Warn everyone in the area to stand clear of the line. Then empty the air from the line by</a:t>
            </a:r>
          </a:p>
          <a:p>
            <a:r>
              <a:rPr lang="en-US" dirty="0"/>
              <a:t>opening the gate valve at the end of the test section. Open the gate valve as quickly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320825501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Preparations for Testing. </a:t>
            </a:r>
            <a:r>
              <a:rPr lang="en-US" dirty="0"/>
              <a:t>Before the test is begun, several actions should be taken. To ensure that</a:t>
            </a:r>
          </a:p>
          <a:p>
            <a:r>
              <a:rPr lang="en-US" dirty="0"/>
              <a:t>the test runs smoothly:</a:t>
            </a:r>
          </a:p>
          <a:p>
            <a:r>
              <a:rPr lang="en-US" dirty="0"/>
              <a:t> Test all radios and telephones.</a:t>
            </a:r>
          </a:p>
          <a:p>
            <a:r>
              <a:rPr lang="en-US" dirty="0"/>
              <a:t> Check the accuracy of all gages.</a:t>
            </a:r>
          </a:p>
          <a:p>
            <a:r>
              <a:rPr lang="en-US" dirty="0"/>
              <a:t> Make sure enough repair clamps are on hand.</a:t>
            </a:r>
          </a:p>
          <a:p>
            <a:r>
              <a:rPr lang="en-US" dirty="0"/>
              <a:t> Move in fire fighting equipment.</a:t>
            </a:r>
          </a:p>
          <a:p>
            <a:r>
              <a:rPr lang="en-US" dirty="0"/>
              <a:t> Make sure a tank vehicle and drums are nearby in case a section of line has to be drained.</a:t>
            </a:r>
          </a:p>
          <a:p>
            <a:r>
              <a:rPr lang="en-US" dirty="0"/>
              <a:t> See that shovels and material to dig and line a pipe are at the test site in case there is a spill.</a:t>
            </a:r>
          </a:p>
          <a:p>
            <a:r>
              <a:rPr lang="en-US" dirty="0"/>
              <a:t>The pipeline should be divided into test sections. The usual test length is the distance between pump</a:t>
            </a:r>
          </a:p>
          <a:p>
            <a:r>
              <a:rPr lang="en-US" dirty="0"/>
              <a:t>stations (about 15 miles). Shorter distances can be tested by using gate valves to divide the pipeline into</a:t>
            </a:r>
          </a:p>
          <a:p>
            <a:r>
              <a:rPr lang="en-US" dirty="0"/>
              <a:t>smaller segments.</a:t>
            </a:r>
          </a:p>
        </p:txBody>
      </p:sp>
    </p:spTree>
    <p:extLst>
      <p:ext uri="{BB962C8B-B14F-4D97-AF65-F5344CB8AC3E}">
        <p14:creationId xmlns:p14="http://schemas.microsoft.com/office/powerpoint/2010/main" val="229328810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testing, line pressure in welded pipelines is measured by gages at pump stations and at line taps</a:t>
            </a:r>
          </a:p>
          <a:p>
            <a:r>
              <a:rPr lang="en-US" dirty="0"/>
              <a:t>between pump stations. Before the test is begun, over-coupling leak clamps with pressure gages are</a:t>
            </a:r>
          </a:p>
          <a:p>
            <a:r>
              <a:rPr lang="en-US" dirty="0"/>
              <a:t>mounted on coupled pipelines to measure line pressure. The clamps are mounted every one-third mile, if</a:t>
            </a:r>
          </a:p>
          <a:p>
            <a:r>
              <a:rPr lang="en-US" dirty="0"/>
              <a:t>practical. If not, they are used at least every mile. To mount an over-coupling leak clamp for a pressure test:</a:t>
            </a:r>
          </a:p>
          <a:p>
            <a:r>
              <a:rPr lang="en-US" dirty="0"/>
              <a:t> Remove the vent plug and put a pressure gage in the vent plug hole.</a:t>
            </a:r>
          </a:p>
          <a:p>
            <a:r>
              <a:rPr lang="en-US" dirty="0"/>
              <a:t> Loosen the split ring coupling on the pipeline.</a:t>
            </a:r>
          </a:p>
          <a:p>
            <a:r>
              <a:rPr lang="en-US" dirty="0"/>
              <a:t> Remove the gasket or push a nail under the gasket to make a small leak. (The nail should not damage</a:t>
            </a:r>
          </a:p>
          <a:p>
            <a:r>
              <a:rPr lang="en-US" dirty="0"/>
              <a:t>the gasket and should not get in the way of the over-coupling leak clamp.)</a:t>
            </a:r>
          </a:p>
          <a:p>
            <a:r>
              <a:rPr lang="en-US" dirty="0"/>
              <a:t> Remove nuts and bolts from the over coupling leak clamp.</a:t>
            </a:r>
          </a:p>
          <a:p>
            <a:r>
              <a:rPr lang="en-US" dirty="0"/>
              <a:t> Fit the two halves of the leak clamp and the two part gaskets over and around the split ring coupling.</a:t>
            </a:r>
          </a:p>
          <a:p>
            <a:r>
              <a:rPr lang="en-US" dirty="0"/>
              <a:t> Put the large side bolts back in on each side of the clamp and tighten them.</a:t>
            </a:r>
          </a:p>
          <a:p>
            <a:r>
              <a:rPr lang="en-US" dirty="0"/>
              <a:t> Tighten smaller packing bolts around the housing on the leak clamp to form seal between the gaskets and</a:t>
            </a:r>
          </a:p>
          <a:p>
            <a:r>
              <a:rPr lang="en-US" dirty="0"/>
              <a:t>the pipe</a:t>
            </a:r>
          </a:p>
        </p:txBody>
      </p:sp>
    </p:spTree>
    <p:extLst>
      <p:ext uri="{BB962C8B-B14F-4D97-AF65-F5344CB8AC3E}">
        <p14:creationId xmlns:p14="http://schemas.microsoft.com/office/powerpoint/2010/main" val="30411819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PIPELINE PATROLLING</a:t>
            </a:r>
          </a:p>
          <a:p>
            <a:r>
              <a:rPr lang="en-US" dirty="0"/>
              <a:t>When put into service, pipelines are patrolled by at least two people. The patrols look for leaks and signs of a</a:t>
            </a:r>
          </a:p>
          <a:p>
            <a:r>
              <a:rPr lang="en-US" dirty="0"/>
              <a:t>leak such as an oil slick on a stream and/or dead or wilted plant life nearby. They report all leaks on a DA</a:t>
            </a:r>
          </a:p>
          <a:p>
            <a:r>
              <a:rPr lang="en-US" dirty="0"/>
              <a:t>Form 5464-R (Petroleum Products Pipeline Leakage Report). Patrols also prevent or hinder sabotage or theft.</a:t>
            </a:r>
          </a:p>
          <a:p>
            <a:r>
              <a:rPr lang="en-US" dirty="0"/>
              <a:t>They are sent out often and at different times each day so that no one can predict when a patrol may be in a</a:t>
            </a:r>
          </a:p>
          <a:p>
            <a:r>
              <a:rPr lang="en-US" dirty="0"/>
              <a:t>specific area. Usually, patrols are not sent out during the night because leaks are hard to spot when</a:t>
            </a:r>
          </a:p>
          <a:p>
            <a:r>
              <a:rPr lang="en-US" dirty="0"/>
              <a:t>flashlights must be used. Patrols can be made on foot, by using a jeep or truck, or by using a small airplane</a:t>
            </a:r>
          </a:p>
          <a:p>
            <a:r>
              <a:rPr lang="en-US" dirty="0"/>
              <a:t>or helicopter.</a:t>
            </a:r>
          </a:p>
        </p:txBody>
      </p:sp>
    </p:spTree>
    <p:extLst>
      <p:ext uri="{BB962C8B-B14F-4D97-AF65-F5344CB8AC3E}">
        <p14:creationId xmlns:p14="http://schemas.microsoft.com/office/powerpoint/2010/main" val="403334925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Foot and Motor Patrols. </a:t>
            </a:r>
            <a:r>
              <a:rPr lang="en-US" dirty="0"/>
              <a:t>Foot and motor patrols are equipped with radios or telephones, coupling</a:t>
            </a:r>
          </a:p>
          <a:p>
            <a:r>
              <a:rPr lang="en-US" dirty="0"/>
              <a:t>wrenches, grease, gaskets, and repair clamps to make minor on the spot repairs. Motor patrols can carry</a:t>
            </a:r>
          </a:p>
          <a:p>
            <a:r>
              <a:rPr lang="en-US" dirty="0"/>
              <a:t>more equipment and cover more territory than foot patrols, but they are limited to areas where the pipelines</a:t>
            </a:r>
          </a:p>
          <a:p>
            <a:r>
              <a:rPr lang="en-US" dirty="0"/>
              <a:t>run alongside a road. Foot and motor patrols report major leaks to the pump operator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352088207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Air Patrols. </a:t>
            </a:r>
            <a:r>
              <a:rPr lang="en-US" dirty="0"/>
              <a:t>Air patrols are used only when there is a need to check out the pipeline quickly. They are also</a:t>
            </a:r>
          </a:p>
          <a:p>
            <a:r>
              <a:rPr lang="en-US" dirty="0"/>
              <a:t>used in areas where foot and motor patrols are difficult or impossible to use because of the rough terrain.</a:t>
            </a:r>
          </a:p>
          <a:p>
            <a:r>
              <a:rPr lang="en-US" dirty="0"/>
              <a:t>This is especially true in mountainous areas. Air patrols require fewer persons to patrol more pipeline than do</a:t>
            </a:r>
          </a:p>
          <a:p>
            <a:r>
              <a:rPr lang="en-US" dirty="0"/>
              <a:t>foot and motor patrols. However, air patrols may be limited because of bad weather. Air patrols report all</a:t>
            </a:r>
          </a:p>
          <a:p>
            <a:r>
              <a:rPr lang="en-US" dirty="0"/>
              <a:t>problems by radio so that repair crews can be sent to work on the pipeline.</a:t>
            </a:r>
          </a:p>
        </p:txBody>
      </p:sp>
    </p:spTree>
    <p:extLst>
      <p:ext uri="{BB962C8B-B14F-4D97-AF65-F5344CB8AC3E}">
        <p14:creationId xmlns:p14="http://schemas.microsoft.com/office/powerpoint/2010/main" val="177820650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8</a:t>
            </a:r>
          </a:p>
          <a:p>
            <a:r>
              <a:rPr lang="en-US" dirty="0"/>
              <a:t>DISPOSITION OF INTERFACE</a:t>
            </a:r>
          </a:p>
        </p:txBody>
      </p:sp>
    </p:spTree>
    <p:extLst>
      <p:ext uri="{BB962C8B-B14F-4D97-AF65-F5344CB8AC3E}">
        <p14:creationId xmlns:p14="http://schemas.microsoft.com/office/powerpoint/2010/main" val="361751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624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Preparation. </a:t>
            </a:r>
            <a:r>
              <a:rPr lang="en-US" dirty="0"/>
              <a:t>The area surrounding the tank should be inspected for:</a:t>
            </a:r>
          </a:p>
          <a:p>
            <a:r>
              <a:rPr lang="en-US" dirty="0"/>
              <a:t> Low places where vapors could collect.</a:t>
            </a:r>
          </a:p>
          <a:p>
            <a:r>
              <a:rPr lang="en-US" dirty="0"/>
              <a:t> Any fire hazards such as electrical equipment, hot work, or open flames.</a:t>
            </a:r>
          </a:p>
          <a:p>
            <a:r>
              <a:rPr lang="en-US" dirty="0"/>
              <a:t> Entrance to the area. The entrance to the area should be posted with warning signs and guards to keep</a:t>
            </a:r>
          </a:p>
          <a:p>
            <a:r>
              <a:rPr lang="en-US" dirty="0"/>
              <a:t>unauthorized personnel from entering the area.</a:t>
            </a:r>
          </a:p>
          <a:p>
            <a:r>
              <a:rPr lang="en-US" dirty="0"/>
              <a:t>The tank should also be inspected for the type and amount of sludge to be removed. The type and amount of</a:t>
            </a:r>
          </a:p>
          <a:p>
            <a:r>
              <a:rPr lang="en-US" dirty="0"/>
              <a:t>equipment required will depend on the condition of the tank and the amount of sludge to be removed.</a:t>
            </a:r>
          </a:p>
          <a:p>
            <a:r>
              <a:rPr lang="en-US" dirty="0"/>
              <a:t>Emergency first aid should be available in the immediate area.</a:t>
            </a:r>
          </a:p>
          <a:p>
            <a:r>
              <a:rPr lang="en-US" dirty="0"/>
              <a:t> Vacuum trucks.</a:t>
            </a:r>
          </a:p>
          <a:p>
            <a:r>
              <a:rPr lang="en-US" dirty="0"/>
              <a:t> Safety set. The safety set will include such items as fresh air masks, boots, gloves, and hard hats.</a:t>
            </a:r>
          </a:p>
          <a:p>
            <a:r>
              <a:rPr lang="en-US" dirty="0"/>
              <a:t> Shower and washing facilities will be available for all personnel.</a:t>
            </a:r>
          </a:p>
          <a:p>
            <a:r>
              <a:rPr lang="en-US" dirty="0"/>
              <a:t> Firefighting equipment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As a petroleum supervisor, you must be able to determine where thousands of barrels of product are in a</a:t>
            </a:r>
          </a:p>
          <a:p>
            <a:r>
              <a:rPr lang="en-US" dirty="0"/>
              <a:t>pipeline system at any time. In order to do this and to provide efficient distribution to using units, you must be</a:t>
            </a:r>
          </a:p>
          <a:p>
            <a:r>
              <a:rPr lang="en-US" dirty="0"/>
              <a:t>able to schedule a pipeline and keep accurate records of products received and issued to base, intermediate,</a:t>
            </a:r>
          </a:p>
          <a:p>
            <a:r>
              <a:rPr lang="en-US" dirty="0"/>
              <a:t>and head terminals.</a:t>
            </a:r>
          </a:p>
        </p:txBody>
      </p:sp>
    </p:spTree>
    <p:extLst>
      <p:ext uri="{BB962C8B-B14F-4D97-AF65-F5344CB8AC3E}">
        <p14:creationId xmlns:p14="http://schemas.microsoft.com/office/powerpoint/2010/main" val="91813326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DUTIES</a:t>
            </a:r>
          </a:p>
          <a:p>
            <a:r>
              <a:rPr lang="en-US" b="1" dirty="0"/>
              <a:t>Chief Dispatcher. </a:t>
            </a:r>
            <a:r>
              <a:rPr lang="en-US" dirty="0"/>
              <a:t>Is usually the Petroleum Distribution Officer in a petroleum pipeline and terminal</a:t>
            </a:r>
          </a:p>
          <a:p>
            <a:r>
              <a:rPr lang="en-US" dirty="0"/>
              <a:t>operating battalion or petroleum group. The chief has operation control over the whole pipeline system. As a</a:t>
            </a:r>
          </a:p>
          <a:p>
            <a:r>
              <a:rPr lang="en-US" dirty="0"/>
              <a:t>rule the chief officer is normally located at the headquarters responsible for the control of the pipeline. Some</a:t>
            </a:r>
          </a:p>
          <a:p>
            <a:r>
              <a:rPr lang="en-US" dirty="0"/>
              <a:t>of his duties are:</a:t>
            </a:r>
          </a:p>
          <a:p>
            <a:r>
              <a:rPr lang="en-US" dirty="0"/>
              <a:t> Coordinate the development of monthly and daily schedules.</a:t>
            </a:r>
          </a:p>
          <a:p>
            <a:r>
              <a:rPr lang="en-US" dirty="0"/>
              <a:t> Relay pumping orders to district dispatcher.</a:t>
            </a:r>
          </a:p>
          <a:p>
            <a:r>
              <a:rPr lang="en-US" dirty="0"/>
              <a:t> Keep records based on hourly reports from pump stations, tank farms, dispensing stations, and other</a:t>
            </a:r>
          </a:p>
          <a:p>
            <a:r>
              <a:rPr lang="en-US" dirty="0"/>
              <a:t>installations.</a:t>
            </a:r>
          </a:p>
          <a:p>
            <a:r>
              <a:rPr lang="en-US" dirty="0"/>
              <a:t> Keep record of fuel received, fuel delivered, fuel left in the system, and fuel lost.</a:t>
            </a:r>
          </a:p>
          <a:p>
            <a:r>
              <a:rPr lang="en-US" dirty="0"/>
              <a:t> Report daily information to higher headquarter</a:t>
            </a:r>
          </a:p>
        </p:txBody>
      </p:sp>
    </p:spTree>
    <p:extLst>
      <p:ext uri="{BB962C8B-B14F-4D97-AF65-F5344CB8AC3E}">
        <p14:creationId xmlns:p14="http://schemas.microsoft.com/office/powerpoint/2010/main" val="366201518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324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Shift Dispatcher. </a:t>
            </a:r>
            <a:r>
              <a:rPr lang="en-US" sz="1600" dirty="0"/>
              <a:t>Responsible for control of the pipeline in the name of the chief dispatcher during a</a:t>
            </a:r>
          </a:p>
          <a:p>
            <a:r>
              <a:rPr lang="en-US" sz="1600" dirty="0"/>
              <a:t>working shift.</a:t>
            </a:r>
          </a:p>
          <a:p>
            <a:r>
              <a:rPr lang="en-US" sz="1600" b="1" dirty="0"/>
              <a:t>District Dispatcher. </a:t>
            </a:r>
            <a:r>
              <a:rPr lang="en-US" sz="1600" dirty="0"/>
              <a:t>Exercises control over the pipeline in his district in accordance with instructions from</a:t>
            </a:r>
          </a:p>
          <a:p>
            <a:r>
              <a:rPr lang="en-US" sz="1600" dirty="0"/>
              <a:t>the chief dispatcher. The petroleum operating companies would have a district dispatcher (normally the OIC</a:t>
            </a:r>
          </a:p>
          <a:p>
            <a:r>
              <a:rPr lang="en-US" sz="1600" dirty="0"/>
              <a:t>of product control section) controlling their 60-mile section of pipeline. The district dispatcher transmits hourly</a:t>
            </a:r>
          </a:p>
          <a:p>
            <a:r>
              <a:rPr lang="en-US" sz="1600" dirty="0"/>
              <a:t>pumping and delivery reports to the chief dispatcher. These reports include:</a:t>
            </a:r>
          </a:p>
          <a:p>
            <a:r>
              <a:rPr lang="en-US" sz="1600" dirty="0"/>
              <a:t> Barrels pumped and/or received, corrected to 60 degrees Fahrenheit.</a:t>
            </a:r>
          </a:p>
          <a:p>
            <a:r>
              <a:rPr lang="en-US" sz="1600" dirty="0"/>
              <a:t> Suction and discharge pressures at pump stations.</a:t>
            </a:r>
          </a:p>
          <a:p>
            <a:r>
              <a:rPr lang="en-US" sz="1600" dirty="0"/>
              <a:t> RPM at which pumps are running.</a:t>
            </a:r>
          </a:p>
          <a:p>
            <a:r>
              <a:rPr lang="en-US" sz="1600" dirty="0"/>
              <a:t> Batch changes.</a:t>
            </a:r>
          </a:p>
          <a:p>
            <a:r>
              <a:rPr lang="en-US" sz="1600" dirty="0"/>
              <a:t> Rate of flow.</a:t>
            </a:r>
          </a:p>
          <a:p>
            <a:r>
              <a:rPr lang="en-US" sz="1600" dirty="0"/>
              <a:t>In case of an emergency, the district dispatcher assumes complete control of the pipeline to include:</a:t>
            </a:r>
          </a:p>
          <a:p>
            <a:r>
              <a:rPr lang="en-US" sz="1600" dirty="0"/>
              <a:t> Diverting upstream pumping into empty tankage or shutting down the line.</a:t>
            </a:r>
          </a:p>
          <a:p>
            <a:r>
              <a:rPr lang="en-US" sz="1600" dirty="0"/>
              <a:t> Halting pumping in affected area and pumping from intermediate tankage when required.</a:t>
            </a:r>
          </a:p>
          <a:p>
            <a:r>
              <a:rPr lang="en-US" sz="1600" dirty="0"/>
              <a:t> Informing the chief dispatcher of the problem and actions taken.</a:t>
            </a:r>
          </a:p>
        </p:txBody>
      </p:sp>
    </p:spTree>
    <p:extLst>
      <p:ext uri="{BB962C8B-B14F-4D97-AF65-F5344CB8AC3E}">
        <p14:creationId xmlns:p14="http://schemas.microsoft.com/office/powerpoint/2010/main" val="12543433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477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ANALYZE A CONSUMPTION GRAPH</a:t>
            </a:r>
          </a:p>
          <a:p>
            <a:r>
              <a:rPr lang="en-US" dirty="0"/>
              <a:t>The dispatcher should maintain a consumption graph for each product storage point. Such graphs are</a:t>
            </a:r>
          </a:p>
          <a:p>
            <a:r>
              <a:rPr lang="en-US" dirty="0"/>
              <a:t>valuable for visualizing present and future stocks on hand and storage positions. The graph is set up to show</a:t>
            </a:r>
          </a:p>
          <a:p>
            <a:r>
              <a:rPr lang="en-US" dirty="0"/>
              <a:t>the total barrels or product storage available at each terminal, NOT individual tanks. Allowance for vapor</a:t>
            </a:r>
          </a:p>
          <a:p>
            <a:r>
              <a:rPr lang="en-US" dirty="0"/>
              <a:t>space will be calculated at 5 percent of total storage capacity. Safety level will normally be based on four days</a:t>
            </a:r>
          </a:p>
          <a:p>
            <a:r>
              <a:rPr lang="en-US" dirty="0"/>
              <a:t>of supply average daily consumption. This may vary based on command guidance. Calculated issues and</a:t>
            </a:r>
          </a:p>
          <a:p>
            <a:r>
              <a:rPr lang="en-US" dirty="0"/>
              <a:t>receipts will be shown starting at 0001 of one day to 0001 of the next day, with a starting balance in mike</a:t>
            </a:r>
          </a:p>
          <a:p>
            <a:r>
              <a:rPr lang="en-US" dirty="0"/>
              <a:t>barrels as of 0001 the first day. Projected tank cleaning will also be shown on the consumption graph.</a:t>
            </a:r>
          </a:p>
          <a:p>
            <a:r>
              <a:rPr lang="en-US" dirty="0"/>
              <a:t>Storage capacity will be plotted on the vertical axis against time on the horizontal axis. Vapor space is shown</a:t>
            </a:r>
          </a:p>
          <a:p>
            <a:r>
              <a:rPr lang="en-US" dirty="0"/>
              <a:t>at the top of the graph and safety level at the bottom of the graph. Storage tank cleaning will be shown at the</a:t>
            </a:r>
          </a:p>
          <a:p>
            <a:r>
              <a:rPr lang="en-US" dirty="0"/>
              <a:t>top of the graph and deducted from the total capacity. Issues and receipts will be shown over a 20-hour</a:t>
            </a:r>
          </a:p>
          <a:p>
            <a:r>
              <a:rPr lang="en-US" dirty="0"/>
              <a:t>period.</a:t>
            </a:r>
          </a:p>
        </p:txBody>
      </p:sp>
    </p:spTree>
    <p:extLst>
      <p:ext uri="{BB962C8B-B14F-4D97-AF65-F5344CB8AC3E}">
        <p14:creationId xmlns:p14="http://schemas.microsoft.com/office/powerpoint/2010/main" val="320825501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ANALYZE A MONTHLY PIPELINE SCHEDULE</a:t>
            </a:r>
          </a:p>
          <a:p>
            <a:r>
              <a:rPr lang="en-US" dirty="0"/>
              <a:t>The monthly pipeline schedule shows programmed movements through the pipeline. While it is known what</a:t>
            </a:r>
          </a:p>
          <a:p>
            <a:r>
              <a:rPr lang="en-US" dirty="0"/>
              <a:t>products are required for a 30 day period, a schedule can be prepared to determine how long it will take for</a:t>
            </a:r>
          </a:p>
          <a:p>
            <a:r>
              <a:rPr lang="en-US" dirty="0"/>
              <a:t>the product to reach its destination. After the product has started into the pipeline, the schedule is merely a</a:t>
            </a:r>
          </a:p>
          <a:p>
            <a:r>
              <a:rPr lang="en-US" dirty="0"/>
              <a:t>graph which shows line capacity in barrels (distance) plotted against time (hours). Preparation includes:</a:t>
            </a:r>
          </a:p>
          <a:p>
            <a:r>
              <a:rPr lang="en-US" dirty="0"/>
              <a:t> Before the graph is made, the number of hours a line is to be pumped each day must be determined.</a:t>
            </a:r>
          </a:p>
          <a:p>
            <a:r>
              <a:rPr lang="en-US" dirty="0"/>
              <a:t>Time is show from the beginning to the end of a given working day. The chart is drawn with the vertical</a:t>
            </a:r>
          </a:p>
          <a:p>
            <a:r>
              <a:rPr lang="en-US" dirty="0"/>
              <a:t>axis showing line fill.</a:t>
            </a:r>
          </a:p>
          <a:p>
            <a:r>
              <a:rPr lang="en-US" dirty="0"/>
              <a:t> The horizontal axis is drawn to show the time period.</a:t>
            </a:r>
          </a:p>
          <a:p>
            <a:r>
              <a:rPr lang="en-US" dirty="0"/>
              <a:t> Terminals are located on the chart by their respective line fill distance downstream from the base terminal.</a:t>
            </a:r>
          </a:p>
          <a:p>
            <a:r>
              <a:rPr lang="en-US" dirty="0"/>
              <a:t>The terminals are plotted vertically.</a:t>
            </a:r>
          </a:p>
          <a:p>
            <a:r>
              <a:rPr lang="en-US" dirty="0"/>
              <a:t> Each batch is labeled by product and batch number. Each type of product is marked on the graph with a</a:t>
            </a:r>
          </a:p>
          <a:p>
            <a:r>
              <a:rPr lang="en-US" dirty="0"/>
              <a:t>different color.</a:t>
            </a:r>
          </a:p>
        </p:txBody>
      </p:sp>
    </p:spTree>
    <p:extLst>
      <p:ext uri="{BB962C8B-B14F-4D97-AF65-F5344CB8AC3E}">
        <p14:creationId xmlns:p14="http://schemas.microsoft.com/office/powerpoint/2010/main" val="229328810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09599"/>
            <a:ext cx="6324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 The distance in barrels divided by the pumping rate equals the number of hours it will take for a given</a:t>
            </a:r>
          </a:p>
          <a:p>
            <a:r>
              <a:rPr lang="en-US" sz="1400" dirty="0"/>
              <a:t>batch to reach a designated place.</a:t>
            </a:r>
          </a:p>
          <a:p>
            <a:r>
              <a:rPr lang="en-US" sz="1400" dirty="0"/>
              <a:t> The slope of the throughput lines stays constant when there is no intermediate stripping and when the</a:t>
            </a:r>
          </a:p>
          <a:p>
            <a:r>
              <a:rPr lang="en-US" sz="1400" dirty="0"/>
              <a:t>pumping rate stays the same. Stripping is when all or part of one or more batches is taken off the pipeline</a:t>
            </a:r>
          </a:p>
          <a:p>
            <a:r>
              <a:rPr lang="en-US" sz="1400" dirty="0"/>
              <a:t>at an intermediate terminal.</a:t>
            </a:r>
          </a:p>
          <a:p>
            <a:r>
              <a:rPr lang="en-US" sz="1400" dirty="0"/>
              <a:t> When products are taken into a terminal and half of the pipeline is shut down, this is plotted on the</a:t>
            </a:r>
          </a:p>
          <a:p>
            <a:r>
              <a:rPr lang="en-US" sz="1400" dirty="0"/>
              <a:t>monthly pipeline schedule. A dotted line on the horizontal time axis shows time the pipeline is shut down.</a:t>
            </a:r>
          </a:p>
          <a:p>
            <a:r>
              <a:rPr lang="en-US" sz="1400" dirty="0"/>
              <a:t>A second vertical dotted line shows when the pipeline goes back on stream. It should be noted on the</a:t>
            </a:r>
          </a:p>
          <a:p>
            <a:r>
              <a:rPr lang="en-US" sz="1400" dirty="0"/>
              <a:t>schedule that this is a static condition.</a:t>
            </a:r>
          </a:p>
          <a:p>
            <a:r>
              <a:rPr lang="en-US" sz="1400" dirty="0"/>
              <a:t> Stripping of product at a terminal is shown in the same manner as a static condition with horizontal and</a:t>
            </a:r>
          </a:p>
          <a:p>
            <a:r>
              <a:rPr lang="en-US" sz="1400" dirty="0"/>
              <a:t>vertical dotted lines. It is noted in the block formed by the dotted lines that a stripping action is taking</a:t>
            </a:r>
          </a:p>
          <a:p>
            <a:r>
              <a:rPr lang="en-US" sz="1400" dirty="0"/>
              <a:t>place.</a:t>
            </a:r>
          </a:p>
          <a:p>
            <a:r>
              <a:rPr lang="en-US" sz="1400" dirty="0"/>
              <a:t> The vertical line represents terminal and stations. The points at which the sloping lines intersect the</a:t>
            </a:r>
          </a:p>
          <a:p>
            <a:r>
              <a:rPr lang="en-US" sz="1400" dirty="0"/>
              <a:t>vertical lines show scheduled arrival times.</a:t>
            </a:r>
          </a:p>
          <a:p>
            <a:r>
              <a:rPr lang="en-US" sz="1400" dirty="0"/>
              <a:t> When all of the throughput lines have been drawn, the graph represents all scheduled pumping and</a:t>
            </a:r>
          </a:p>
          <a:p>
            <a:r>
              <a:rPr lang="en-US" sz="1400" dirty="0"/>
              <a:t>delivery operations for the month.</a:t>
            </a:r>
          </a:p>
        </p:txBody>
      </p:sp>
    </p:spTree>
    <p:extLst>
      <p:ext uri="{BB962C8B-B14F-4D97-AF65-F5344CB8AC3E}">
        <p14:creationId xmlns:p14="http://schemas.microsoft.com/office/powerpoint/2010/main" val="30411819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ANALYZE A DAILY PUMPING SCHEDULE</a:t>
            </a:r>
          </a:p>
          <a:p>
            <a:r>
              <a:rPr lang="en-US" dirty="0"/>
              <a:t>This schedule is used as a basis for preparing pumping orders. It is an abbreviated tabular form of the</a:t>
            </a:r>
          </a:p>
          <a:p>
            <a:r>
              <a:rPr lang="en-US" dirty="0"/>
              <a:t>monthly schedule for each day concerned. This schedule shows change and emergency needs. It is usually</a:t>
            </a:r>
          </a:p>
          <a:p>
            <a:r>
              <a:rPr lang="en-US" dirty="0"/>
              <a:t>prepared a week in advance so that the dispatching section can have a week’s supply. The dispatching</a:t>
            </a:r>
          </a:p>
          <a:p>
            <a:r>
              <a:rPr lang="en-US" dirty="0"/>
              <a:t>section uses the daily pumping schedule to prepare the graphic progress chart and the daily pumping order.</a:t>
            </a:r>
          </a:p>
        </p:txBody>
      </p:sp>
    </p:spTree>
    <p:extLst>
      <p:ext uri="{BB962C8B-B14F-4D97-AF65-F5344CB8AC3E}">
        <p14:creationId xmlns:p14="http://schemas.microsoft.com/office/powerpoint/2010/main" val="403334925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ANALYZE A GRAPHIC PROGRESS CHART</a:t>
            </a:r>
          </a:p>
          <a:p>
            <a:r>
              <a:rPr lang="en-US" dirty="0"/>
              <a:t>The graphic progress chart provides a means of visualizing the positions of batches and their progress</a:t>
            </a:r>
          </a:p>
          <a:p>
            <a:r>
              <a:rPr lang="en-US" dirty="0"/>
              <a:t>through the pipeline. It is prepared one day in advance to indicate what is expected to take place. Its</a:t>
            </a:r>
          </a:p>
          <a:p>
            <a:r>
              <a:rPr lang="en-US" dirty="0"/>
              <a:t>construction is primarily the same as the monthly schedule except that it is for a 24-hour period. Preparation</a:t>
            </a:r>
          </a:p>
          <a:p>
            <a:r>
              <a:rPr lang="en-US" dirty="0"/>
              <a:t>includes:</a:t>
            </a:r>
          </a:p>
          <a:p>
            <a:r>
              <a:rPr lang="en-US" dirty="0"/>
              <a:t> Hours are shown on the vertical axis starting at midpoint on the graph, counting down the numbers of</a:t>
            </a:r>
          </a:p>
          <a:p>
            <a:r>
              <a:rPr lang="en-US" dirty="0"/>
              <a:t>hours in the pumping day.</a:t>
            </a:r>
          </a:p>
          <a:p>
            <a:r>
              <a:rPr lang="en-US" dirty="0"/>
              <a:t> Line fill, terminals, and pump stations are shown on the horizontal axis. Line fill is shown from the</a:t>
            </a:r>
          </a:p>
          <a:p>
            <a:r>
              <a:rPr lang="en-US" dirty="0"/>
              <a:t>midpoint at zero barrels (base terminal) moving to the right to intermediate terminal. Batches scheduled</a:t>
            </a:r>
          </a:p>
          <a:p>
            <a:r>
              <a:rPr lang="en-US" dirty="0"/>
              <a:t>to enter the pipeline are plotted on the left of the base terminal (the zero barrel line).</a:t>
            </a:r>
          </a:p>
        </p:txBody>
      </p:sp>
    </p:spTree>
    <p:extLst>
      <p:ext uri="{BB962C8B-B14F-4D97-AF65-F5344CB8AC3E}">
        <p14:creationId xmlns:p14="http://schemas.microsoft.com/office/powerpoint/2010/main" val="352088207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plot the number of barrels scheduled to enter the pipeline at the base terminal, draw a horizontal line to</a:t>
            </a:r>
          </a:p>
          <a:p>
            <a:r>
              <a:rPr lang="en-US" sz="1600" dirty="0"/>
              <a:t>the left equal to the number of barrels scheduled to enter the line. Draw a broken sloping line back to the</a:t>
            </a:r>
          </a:p>
          <a:p>
            <a:r>
              <a:rPr lang="en-US" sz="1600" dirty="0"/>
              <a:t>base terminal time line. For example, the point where the broken line crosses the base terminal time line</a:t>
            </a:r>
          </a:p>
          <a:p>
            <a:r>
              <a:rPr lang="en-US" sz="1600" dirty="0"/>
              <a:t>shows the time that the new product must be started.</a:t>
            </a:r>
          </a:p>
          <a:p>
            <a:r>
              <a:rPr lang="en-US" sz="1600" dirty="0"/>
              <a:t> A solid sloping line is extended to the right from the base terminal time line at the same rate of flow. The</a:t>
            </a:r>
          </a:p>
          <a:p>
            <a:r>
              <a:rPr lang="en-US" sz="1600" dirty="0"/>
              <a:t>degree of slope of this line shows the pumping rate of the throughput line. If a terminal is told to strip</a:t>
            </a:r>
          </a:p>
          <a:p>
            <a:r>
              <a:rPr lang="en-US" sz="1600" dirty="0"/>
              <a:t>QM 5096</a:t>
            </a:r>
          </a:p>
          <a:p>
            <a:r>
              <a:rPr lang="en-US" sz="1600" dirty="0"/>
              <a:t>8-4</a:t>
            </a:r>
          </a:p>
          <a:p>
            <a:r>
              <a:rPr lang="en-US" sz="1600" dirty="0"/>
              <a:t>product from the pipeline, the slope of the throughput line must be changed. The stripping action is shown</a:t>
            </a:r>
          </a:p>
          <a:p>
            <a:r>
              <a:rPr lang="en-US" sz="1600" dirty="0"/>
              <a:t>by a broken vertical line.</a:t>
            </a:r>
          </a:p>
          <a:p>
            <a:r>
              <a:rPr lang="en-US" sz="1600" dirty="0"/>
              <a:t> Any shutdown of the line is shown by a broken horizontal line. The solid sloping line will then be plotted</a:t>
            </a:r>
          </a:p>
          <a:p>
            <a:r>
              <a:rPr lang="en-US" sz="1600" dirty="0"/>
              <a:t>vertically for the duration of the shutdown.</a:t>
            </a:r>
          </a:p>
          <a:p>
            <a:r>
              <a:rPr lang="en-US" sz="1600" dirty="0"/>
              <a:t> When batches are moving ahead of or behind schedule, the dispatcher can either adjust the chart or</a:t>
            </a:r>
          </a:p>
          <a:p>
            <a:r>
              <a:rPr lang="en-US" sz="1600" dirty="0"/>
              <a:t>adjust the flow rate.</a:t>
            </a:r>
          </a:p>
          <a:p>
            <a:r>
              <a:rPr lang="en-US" sz="1600" dirty="0"/>
              <a:t> The points at which the sloping lines intersect the vertical line (terminal and stations) show scheduled</a:t>
            </a:r>
          </a:p>
          <a:p>
            <a:r>
              <a:rPr lang="en-US" sz="1600" dirty="0"/>
              <a:t>arrival times.</a:t>
            </a:r>
          </a:p>
        </p:txBody>
      </p:sp>
    </p:spTree>
    <p:extLst>
      <p:ext uri="{BB962C8B-B14F-4D97-AF65-F5344CB8AC3E}">
        <p14:creationId xmlns:p14="http://schemas.microsoft.com/office/powerpoint/2010/main" val="177820650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BATCHING PROCEDURES</a:t>
            </a:r>
          </a:p>
          <a:p>
            <a:r>
              <a:rPr lang="en-US" dirty="0"/>
              <a:t>Batching is the sequence in which two or more products are to be pumped and is the introduction of those</a:t>
            </a:r>
          </a:p>
          <a:p>
            <a:r>
              <a:rPr lang="en-US" dirty="0"/>
              <a:t>products into the pipeline in a sequence that results in the least formation of Interfacial material. In addition to</a:t>
            </a:r>
          </a:p>
          <a:p>
            <a:r>
              <a:rPr lang="en-US" dirty="0"/>
              <a:t>creating usable interfaces, the batching sequence also aids in quality and quantity control. Products likely to</a:t>
            </a:r>
          </a:p>
          <a:p>
            <a:r>
              <a:rPr lang="en-US" dirty="0"/>
              <a:t>be batched in the military multiproduct pipeline include MOGAS, diesel, kerosene, and jet fuel. Exact batching</a:t>
            </a:r>
          </a:p>
          <a:p>
            <a:r>
              <a:rPr lang="en-US" dirty="0"/>
              <a:t>procedures are not fixed. However, batches should be arranged to protect critical products and to produce</a:t>
            </a:r>
          </a:p>
          <a:p>
            <a:r>
              <a:rPr lang="en-US" dirty="0"/>
              <a:t>interface that can be used.</a:t>
            </a:r>
          </a:p>
        </p:txBody>
      </p:sp>
    </p:spTree>
    <p:extLst>
      <p:ext uri="{BB962C8B-B14F-4D97-AF65-F5344CB8AC3E}">
        <p14:creationId xmlns:p14="http://schemas.microsoft.com/office/powerpoint/2010/main" val="361751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EMPTYING, BLANKING OFF THE TANK LINES, AND VAPOR</a:t>
            </a:r>
          </a:p>
          <a:p>
            <a:r>
              <a:rPr lang="en-US" b="1" dirty="0"/>
              <a:t>FREEING</a:t>
            </a:r>
          </a:p>
          <a:p>
            <a:r>
              <a:rPr lang="en-US" b="1" dirty="0"/>
              <a:t>Blanking Off of Tank Lines. </a:t>
            </a:r>
            <a:r>
              <a:rPr lang="en-US" dirty="0"/>
              <a:t>Before the tank is opened, all the product should be pumped or drained</a:t>
            </a:r>
          </a:p>
          <a:p>
            <a:r>
              <a:rPr lang="en-US" dirty="0"/>
              <a:t>to the lowest point. In a situation where a contractor is to clean a tank, a statement should be written stating</a:t>
            </a:r>
          </a:p>
          <a:p>
            <a:r>
              <a:rPr lang="en-US" dirty="0"/>
              <a:t>that all product recovered is the property of the US government. Blanking off is accomplished by first closing</a:t>
            </a:r>
          </a:p>
          <a:p>
            <a:r>
              <a:rPr lang="en-US" dirty="0"/>
              <a:t>all the valves nearest the tank, then breaking the connections and placing blinds in all the lines. The clean out</a:t>
            </a:r>
          </a:p>
          <a:p>
            <a:r>
              <a:rPr lang="en-US" dirty="0"/>
              <a:t>door is then removed, allowing access to the interior of the tank.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Batch Designation (Batch Number). </a:t>
            </a:r>
            <a:r>
              <a:rPr lang="en-US" dirty="0"/>
              <a:t>This batch designation (number) has three parts. The first part</a:t>
            </a:r>
          </a:p>
          <a:p>
            <a:r>
              <a:rPr lang="en-US" dirty="0"/>
              <a:t>consists of the product code numbers. These code numbers are the sequence that the fuel is going into the</a:t>
            </a:r>
          </a:p>
          <a:p>
            <a:r>
              <a:rPr lang="en-US" dirty="0"/>
              <a:t>pipeline. The second part is the batch number. This number tells you how many batches of each product</a:t>
            </a:r>
          </a:p>
          <a:p>
            <a:r>
              <a:rPr lang="en-US" dirty="0"/>
              <a:t>have been pumped since the first of the fiscal year. The third part is the amount of mike of barrels per batch.</a:t>
            </a:r>
          </a:p>
          <a:p>
            <a:r>
              <a:rPr lang="en-US" b="1" dirty="0"/>
              <a:t>Example: </a:t>
            </a:r>
            <a:r>
              <a:rPr lang="en-US" dirty="0"/>
              <a:t>2-15-20, JP-4, 15 batch fiscal year, and the amount of the batch is 20,000 barrels. (20M</a:t>
            </a:r>
          </a:p>
        </p:txBody>
      </p:sp>
    </p:spTree>
    <p:extLst>
      <p:ext uri="{BB962C8B-B14F-4D97-AF65-F5344CB8AC3E}">
        <p14:creationId xmlns:p14="http://schemas.microsoft.com/office/powerpoint/2010/main" val="9181332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Detection of Batch Change. </a:t>
            </a:r>
            <a:r>
              <a:rPr lang="en-US" dirty="0"/>
              <a:t>In control of product flow through the pipeline, it must be determined</a:t>
            </a:r>
          </a:p>
          <a:p>
            <a:r>
              <a:rPr lang="en-US" dirty="0"/>
              <a:t>where one batch ends and another batch begins. The following methods are used to detect batch changes in</a:t>
            </a:r>
          </a:p>
          <a:p>
            <a:r>
              <a:rPr lang="en-US" dirty="0"/>
              <a:t>the pipeline:</a:t>
            </a:r>
          </a:p>
          <a:p>
            <a:r>
              <a:rPr lang="en-US" dirty="0"/>
              <a:t> Gravity difference.</a:t>
            </a:r>
          </a:p>
          <a:p>
            <a:r>
              <a:rPr lang="en-US" dirty="0"/>
              <a:t> Color change.</a:t>
            </a:r>
          </a:p>
          <a:p>
            <a:r>
              <a:rPr lang="en-US" dirty="0"/>
              <a:t> Liquid buffers - MOGAS, neutral product.</a:t>
            </a:r>
          </a:p>
          <a:p>
            <a:r>
              <a:rPr lang="en-US" dirty="0"/>
              <a:t> Physical buffers - scraper, rubber ball.</a:t>
            </a:r>
          </a:p>
          <a:p>
            <a:r>
              <a:rPr lang="en-US" dirty="0"/>
              <a:t> Dye plug - colors</a:t>
            </a:r>
          </a:p>
        </p:txBody>
      </p:sp>
    </p:spTree>
    <p:extLst>
      <p:ext uri="{BB962C8B-B14F-4D97-AF65-F5344CB8AC3E}">
        <p14:creationId xmlns:p14="http://schemas.microsoft.com/office/powerpoint/2010/main" val="366201518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Direct Personnel to Verify Arrival Time by Sampling. </a:t>
            </a:r>
            <a:r>
              <a:rPr lang="en-US" dirty="0"/>
              <a:t>The terminal operations officer or the</a:t>
            </a:r>
          </a:p>
          <a:p>
            <a:r>
              <a:rPr lang="en-US" dirty="0"/>
              <a:t>dispatcher sets the time and frequency of observation before and during the batch change. The suggested</a:t>
            </a:r>
          </a:p>
          <a:p>
            <a:r>
              <a:rPr lang="en-US" dirty="0"/>
              <a:t>procedure is to begin taking readings 20 minutes before the expected arrival time of the interface at 5 minute</a:t>
            </a:r>
          </a:p>
          <a:p>
            <a:r>
              <a:rPr lang="en-US" dirty="0"/>
              <a:t>intervals. Five minutes prior to the arrival, take readings at 1 minute intervals when the interface arrives.</a:t>
            </a:r>
          </a:p>
          <a:p>
            <a:r>
              <a:rPr lang="en-US" dirty="0"/>
              <a:t>Samples are taken at intervals of one minute or less, and the sample line may be left open and flowing. This</a:t>
            </a:r>
          </a:p>
          <a:p>
            <a:r>
              <a:rPr lang="en-US" dirty="0"/>
              <a:t>ensures representative samples during the actual change.</a:t>
            </a:r>
          </a:p>
        </p:txBody>
      </p:sp>
    </p:spTree>
    <p:extLst>
      <p:ext uri="{BB962C8B-B14F-4D97-AF65-F5344CB8AC3E}">
        <p14:creationId xmlns:p14="http://schemas.microsoft.com/office/powerpoint/2010/main" val="125434331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1464647"/>
            <a:ext cx="4572000" cy="97872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Interface Control. </a:t>
            </a:r>
            <a:r>
              <a:rPr lang="en-US" dirty="0"/>
              <a:t>Pipelines between bulk terminals are multiproduct lines. Interface is a mixing, or</a:t>
            </a:r>
          </a:p>
          <a:p>
            <a:r>
              <a:rPr lang="en-US" dirty="0"/>
              <a:t>commingling, between adjacent products in a multiproduct pipeline, an interfacial mixture. Problems caused</a:t>
            </a:r>
          </a:p>
          <a:p>
            <a:r>
              <a:rPr lang="en-US" dirty="0"/>
              <a:t>by pumping more than one product through a pipeline involves mixing of the products and disposing of the</a:t>
            </a:r>
          </a:p>
          <a:p>
            <a:r>
              <a:rPr lang="en-US" dirty="0"/>
              <a:t>mixed portions. The progress of the different products and the interfaces must be followed so that the</a:t>
            </a:r>
          </a:p>
          <a:p>
            <a:r>
              <a:rPr lang="en-US" dirty="0"/>
              <a:t>products can be taken off the line at the right place. The volume of interfaces depends on differences in</a:t>
            </a:r>
          </a:p>
          <a:p>
            <a:r>
              <a:rPr lang="en-US" dirty="0"/>
              <a:t>gravity and viscosity of adjacent products and on the pressure and velocity of the stream. It also depends on</a:t>
            </a:r>
          </a:p>
          <a:p>
            <a:r>
              <a:rPr lang="en-US" dirty="0"/>
              <a:t>the interior condition of the pipe, the number of pump stations, and the distance traveled by the interface. The</a:t>
            </a:r>
          </a:p>
          <a:p>
            <a:r>
              <a:rPr lang="en-US" dirty="0"/>
              <a:t>differences in gravity and viscosity will also effect interface disposal. Interface size can be reduced by</a:t>
            </a:r>
          </a:p>
          <a:p>
            <a:r>
              <a:rPr lang="en-US" dirty="0"/>
              <a:t>maintaining a pumping rate needed to keep the heaviest product in the line in turbulent flow. The size also</a:t>
            </a:r>
          </a:p>
          <a:p>
            <a:r>
              <a:rPr lang="en-US" dirty="0"/>
              <a:t>can be reduced by putting products in the line in proper batching sequence and by keeping the line</a:t>
            </a:r>
          </a:p>
          <a:p>
            <a:r>
              <a:rPr lang="en-US" dirty="0"/>
              <a:t>pressurized during a shutdown. Positive pressure will limit the speed of the interface and the interface volume</a:t>
            </a:r>
          </a:p>
          <a:p>
            <a:r>
              <a:rPr lang="en-US" dirty="0"/>
              <a:t>will be cut down whether the interface stops on level ground or on a slope</a:t>
            </a:r>
          </a:p>
        </p:txBody>
      </p:sp>
    </p:spTree>
    <p:extLst>
      <p:ext uri="{BB962C8B-B14F-4D97-AF65-F5344CB8AC3E}">
        <p14:creationId xmlns:p14="http://schemas.microsoft.com/office/powerpoint/2010/main" val="320825501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Determine Interface Cut Points.</a:t>
            </a:r>
            <a:r>
              <a:rPr lang="en-US" dirty="0"/>
              <a:t>. Cut points make up the interface between two products in the</a:t>
            </a:r>
          </a:p>
          <a:p>
            <a:r>
              <a:rPr lang="en-US" dirty="0"/>
              <a:t>pipeline and are controlled as follows: a head cut, midpoint gravity, tail, and heart cut.</a:t>
            </a:r>
          </a:p>
          <a:p>
            <a:r>
              <a:rPr lang="en-US" dirty="0"/>
              <a:t> Head cut is made at the front end of interface at the first gravity change.</a:t>
            </a:r>
          </a:p>
          <a:p>
            <a:r>
              <a:rPr lang="en-US" dirty="0"/>
              <a:t>8-5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 Midpoint is made at the middle of the interface.</a:t>
            </a:r>
          </a:p>
          <a:p>
            <a:r>
              <a:rPr lang="en-US" dirty="0"/>
              <a:t> Tail cut is made at the last gravity change before pure products.</a:t>
            </a:r>
          </a:p>
          <a:p>
            <a:r>
              <a:rPr lang="en-US" dirty="0"/>
              <a:t> Heart cut. A narrow-range cut, usually taken near the middle portion of the stock being distilled or treated.</a:t>
            </a:r>
          </a:p>
          <a:p>
            <a:r>
              <a:rPr lang="en-US" dirty="0"/>
              <a:t>A delivery of pure product is taken from the middle of a batch at some intermediate point of the pipeline.</a:t>
            </a:r>
          </a:p>
          <a:p>
            <a:r>
              <a:rPr lang="en-US" dirty="0"/>
              <a:t>A portion of pure product is taken from the line before and after the interface at intermediate terminals</a:t>
            </a:r>
          </a:p>
        </p:txBody>
      </p:sp>
    </p:spTree>
    <p:extLst>
      <p:ext uri="{BB962C8B-B14F-4D97-AF65-F5344CB8AC3E}">
        <p14:creationId xmlns:p14="http://schemas.microsoft.com/office/powerpoint/2010/main" val="229328810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Disposition of Interfacial Mixture. </a:t>
            </a:r>
            <a:r>
              <a:rPr lang="en-US" dirty="0"/>
              <a:t>The disposition of interfaces is determined by product use limits.</a:t>
            </a:r>
          </a:p>
          <a:p>
            <a:r>
              <a:rPr lang="en-US" dirty="0"/>
              <a:t>Off-specification products whose qualities fall within established use limits may be used for their intended</a:t>
            </a:r>
          </a:p>
          <a:p>
            <a:r>
              <a:rPr lang="en-US" dirty="0"/>
              <a:t>purposes. The extent to which a product can be safely thrown off specification determines how much</a:t>
            </a:r>
          </a:p>
          <a:p>
            <a:r>
              <a:rPr lang="en-US" dirty="0"/>
              <a:t>adjacent product can be blended with it.</a:t>
            </a:r>
          </a:p>
          <a:p>
            <a:r>
              <a:rPr lang="en-US" dirty="0"/>
              <a:t>There are three alternatives for disposing of interfaces. These alternatives depend on the type of batch</a:t>
            </a:r>
          </a:p>
          <a:p>
            <a:r>
              <a:rPr lang="en-US" dirty="0"/>
              <a:t>change. They are as follows:</a:t>
            </a:r>
          </a:p>
          <a:p>
            <a:r>
              <a:rPr lang="en-US" dirty="0"/>
              <a:t> All of the mixture is cut in one or the other of the adjacent products. This protects critical products and</a:t>
            </a:r>
          </a:p>
          <a:p>
            <a:r>
              <a:rPr lang="en-US" dirty="0"/>
              <a:t>creates usable interfaces. The dispatcher should determine percentages if each product in the interface</a:t>
            </a:r>
          </a:p>
          <a:p>
            <a:r>
              <a:rPr lang="en-US" dirty="0"/>
              <a:t>is to be cut into the adjacent products</a:t>
            </a:r>
          </a:p>
        </p:txBody>
      </p:sp>
    </p:spTree>
    <p:extLst>
      <p:ext uri="{BB962C8B-B14F-4D97-AF65-F5344CB8AC3E}">
        <p14:creationId xmlns:p14="http://schemas.microsoft.com/office/powerpoint/2010/main" val="304118191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The mixture is divided between the two adjacent products, usually at the mid gravity point. This provides</a:t>
            </a:r>
          </a:p>
          <a:p>
            <a:r>
              <a:rPr lang="en-US" dirty="0"/>
              <a:t>minimum contamination for both products if blending tolerances are considered. Dispatching personnel</a:t>
            </a:r>
          </a:p>
          <a:p>
            <a:r>
              <a:rPr lang="en-US" dirty="0"/>
              <a:t>should determine percentages of each product in the interface to be cut into the adjacent products.</a:t>
            </a:r>
          </a:p>
          <a:p>
            <a:r>
              <a:rPr lang="en-US" dirty="0"/>
              <a:t> The whole interface is taken off the line into a slop tank and is later blended with incoming product. This</a:t>
            </a:r>
          </a:p>
          <a:p>
            <a:r>
              <a:rPr lang="en-US" dirty="0"/>
              <a:t>mixture becomes a new product with its own identity. Dispatching personnel should determine the</a:t>
            </a:r>
          </a:p>
          <a:p>
            <a:r>
              <a:rPr lang="en-US" dirty="0"/>
              <a:t>percentages of product in the slop tanks that are to be used in blending</a:t>
            </a:r>
          </a:p>
        </p:txBody>
      </p:sp>
    </p:spTree>
    <p:extLst>
      <p:ext uri="{BB962C8B-B14F-4D97-AF65-F5344CB8AC3E}">
        <p14:creationId xmlns:p14="http://schemas.microsoft.com/office/powerpoint/2010/main" val="403334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Vapor Freeing. </a:t>
            </a:r>
            <a:r>
              <a:rPr lang="en-US" dirty="0"/>
              <a:t>There are several means of vapor freeing tanks; however, the best method may not be</a:t>
            </a:r>
          </a:p>
          <a:p>
            <a:r>
              <a:rPr lang="en-US" dirty="0"/>
              <a:t>the one you use because of environmental considerations. The most commonly used is by forced ventilation.</a:t>
            </a:r>
          </a:p>
          <a:p>
            <a:r>
              <a:rPr lang="en-US" dirty="0"/>
              <a:t> Mechanical ventilation. Electric fans are used in this method. All wiring and connections must be</a:t>
            </a:r>
          </a:p>
          <a:p>
            <a:r>
              <a:rPr lang="en-US" dirty="0" err="1"/>
              <a:t>vaporproof</a:t>
            </a:r>
            <a:r>
              <a:rPr lang="en-US" dirty="0"/>
              <a:t>.</a:t>
            </a:r>
          </a:p>
          <a:p>
            <a:r>
              <a:rPr lang="en-US" dirty="0"/>
              <a:t> Natural ventilation. The top of the tank is opened and air is allowed to circulate through the tank until all</a:t>
            </a:r>
          </a:p>
          <a:p>
            <a:r>
              <a:rPr lang="en-US" dirty="0"/>
              <a:t>vapors are removed.</a:t>
            </a:r>
          </a:p>
          <a:p>
            <a:r>
              <a:rPr lang="en-US" dirty="0"/>
              <a:t> Steam ventilation. Steam is one of the most effective methods of vapor freeing tanks, but because of their</a:t>
            </a:r>
          </a:p>
          <a:p>
            <a:r>
              <a:rPr lang="en-US" dirty="0"/>
              <a:t>size, it is not effective on large diameter tanks. Steam is effective on tank trucks and railcars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9115" y="228600"/>
            <a:ext cx="70038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During the vapor freeing stages of the operation, have a well-trained man to test the vapors. A variety of</a:t>
            </a:r>
          </a:p>
          <a:p>
            <a:r>
              <a:rPr lang="en-US" sz="1600" dirty="0"/>
              <a:t>instruments are used to check for vapors.</a:t>
            </a:r>
          </a:p>
          <a:p>
            <a:r>
              <a:rPr lang="en-US" sz="1600" dirty="0"/>
              <a:t> </a:t>
            </a:r>
            <a:r>
              <a:rPr lang="en-US" sz="1600" dirty="0" err="1"/>
              <a:t>Explosimeter</a:t>
            </a:r>
            <a:r>
              <a:rPr lang="en-US" sz="1600" dirty="0"/>
              <a:t>. Used to indicate the concentration of vapors as a percent of the lower combustible limit,</a:t>
            </a:r>
          </a:p>
          <a:p>
            <a:r>
              <a:rPr lang="en-US" sz="1600" dirty="0"/>
              <a:t>and not as a percent of vapor by volume. A reading of 100 percent on the </a:t>
            </a:r>
            <a:r>
              <a:rPr lang="en-US" sz="1600" dirty="0" err="1"/>
              <a:t>explosimeter</a:t>
            </a:r>
            <a:r>
              <a:rPr lang="en-US" sz="1600" dirty="0"/>
              <a:t> means that the</a:t>
            </a:r>
          </a:p>
          <a:p>
            <a:r>
              <a:rPr lang="en-US" sz="1600" dirty="0"/>
              <a:t>tank atmosphere is 100 percent explosive or that a vapor concentration of at least 1 percent by volume is</a:t>
            </a:r>
          </a:p>
          <a:p>
            <a:r>
              <a:rPr lang="en-US" sz="1600" dirty="0"/>
              <a:t>present. If the tank being readied for cleaning has contained leaded product, the tester may enter the tank</a:t>
            </a:r>
          </a:p>
          <a:p>
            <a:r>
              <a:rPr lang="en-US" sz="1600" dirty="0"/>
              <a:t>with respiratory equipment when readings on the </a:t>
            </a:r>
            <a:r>
              <a:rPr lang="en-US" sz="1600" dirty="0" err="1"/>
              <a:t>explosimeter</a:t>
            </a:r>
            <a:r>
              <a:rPr lang="en-US" sz="1600" dirty="0"/>
              <a:t> show less than 100 percent of the lower</a:t>
            </a:r>
          </a:p>
          <a:p>
            <a:r>
              <a:rPr lang="en-US" sz="1600" dirty="0"/>
              <a:t>limit. Inside vapor readings should be taken about one foot above the sludge. If the tank has not</a:t>
            </a:r>
          </a:p>
          <a:p>
            <a:r>
              <a:rPr lang="en-US" sz="1600" dirty="0"/>
              <a:t>contained lead, it is safe to enter without respiratory equipment when the readings are between 0 percent</a:t>
            </a:r>
          </a:p>
          <a:p>
            <a:r>
              <a:rPr lang="en-US" sz="1600" dirty="0"/>
              <a:t>and 4 percent of the lower limit.</a:t>
            </a:r>
          </a:p>
          <a:p>
            <a:r>
              <a:rPr lang="en-US" sz="1600" dirty="0"/>
              <a:t> Hydrogen sulfide detector. The hydrogen sulfide detector consists of a suction bulb, a glass detector tube,</a:t>
            </a:r>
          </a:p>
          <a:p>
            <a:r>
              <a:rPr lang="en-US" sz="1600" dirty="0"/>
              <a:t>and a frame with a scale. To use the detector, break off the ends of the glass detector tube. The reading</a:t>
            </a:r>
          </a:p>
          <a:p>
            <a:r>
              <a:rPr lang="en-US" sz="1600" dirty="0"/>
              <a:t>on the scale is shown in percent.</a:t>
            </a:r>
          </a:p>
          <a:p>
            <a:r>
              <a:rPr lang="en-US" sz="1600" dirty="0"/>
              <a:t> Oxygen detector. The oxygen detector is similar to the </a:t>
            </a:r>
            <a:r>
              <a:rPr lang="en-US" sz="1600" dirty="0" err="1"/>
              <a:t>explosimeter</a:t>
            </a:r>
            <a:r>
              <a:rPr lang="en-US" sz="1600" dirty="0"/>
              <a:t>, and in some cases they are a</a:t>
            </a:r>
          </a:p>
          <a:p>
            <a:r>
              <a:rPr lang="en-US" sz="1600" dirty="0"/>
              <a:t>combination.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</a:t>
            </a:r>
          </a:p>
          <a:p>
            <a:r>
              <a:rPr lang="en-US" dirty="0"/>
              <a:t>MONITOR TANK CLEANING, VAPOR FREEING, CLEAN STORAGE TANKS</a:t>
            </a:r>
          </a:p>
        </p:txBody>
      </p:sp>
    </p:spTree>
    <p:extLst>
      <p:ext uri="{BB962C8B-B14F-4D97-AF65-F5344CB8AC3E}">
        <p14:creationId xmlns:p14="http://schemas.microsoft.com/office/powerpoint/2010/main" val="130916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F - HAZARDS</a:t>
            </a:r>
          </a:p>
          <a:p>
            <a:r>
              <a:rPr lang="en-US" dirty="0"/>
              <a:t>There are many hazards involved in tank cleaning, and personnel must understand the hazards before the</a:t>
            </a:r>
          </a:p>
          <a:p>
            <a:r>
              <a:rPr lang="en-US" dirty="0"/>
              <a:t>cleaning starts.</a:t>
            </a:r>
          </a:p>
          <a:p>
            <a:r>
              <a:rPr lang="en-US" dirty="0"/>
              <a:t> Tetraethyl lead. A tank that has been used to store leaded gasoline is a hazard throughout the cleaning</a:t>
            </a:r>
          </a:p>
          <a:p>
            <a:r>
              <a:rPr lang="en-US" dirty="0"/>
              <a:t>process. Even though the tank has been vapor freed, respiratory equipment and protective clothing must</a:t>
            </a:r>
          </a:p>
          <a:p>
            <a:r>
              <a:rPr lang="en-US" dirty="0"/>
              <a:t>be worn at all times. Lead affects the central nervous system and can cause permanent brain damage or</a:t>
            </a:r>
          </a:p>
          <a:p>
            <a:r>
              <a:rPr lang="en-US" dirty="0"/>
              <a:t>even death. In order for a tank to be declared lead free, it must be sandblasted to clean bright metal, and</a:t>
            </a:r>
          </a:p>
          <a:p>
            <a:r>
              <a:rPr lang="en-US" dirty="0"/>
              <a:t>certified by a safety engineer.</a:t>
            </a:r>
          </a:p>
          <a:p>
            <a:r>
              <a:rPr lang="en-US" dirty="0"/>
              <a:t> Hydrogen sulfide. Hydrogen sulfide is rarely found in finished products but may be found in tanks that</a:t>
            </a:r>
          </a:p>
          <a:p>
            <a:r>
              <a:rPr lang="en-US" dirty="0"/>
              <a:t>have held crude products, Navy special fuel oil (NSFO), and heating oils of high sulfur content. Its</a:t>
            </a:r>
          </a:p>
          <a:p>
            <a:r>
              <a:rPr lang="en-US" dirty="0"/>
              <a:t>combustible range is between 4.3 and 46 percent by volume. The toxic limit is 20 parts per million. This is</a:t>
            </a:r>
          </a:p>
          <a:p>
            <a:r>
              <a:rPr lang="en-US" dirty="0"/>
              <a:t>far below that of petroleum vapors. The presence of hydrogen sulfide can be detected as a rotten egg</a:t>
            </a:r>
          </a:p>
          <a:p>
            <a:r>
              <a:rPr lang="en-US" dirty="0"/>
              <a:t>odor.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Fuel vapors. Fuel vapors are narcotic; inhaling these vapors can slow the nervous system to the point that</a:t>
            </a:r>
          </a:p>
          <a:p>
            <a:r>
              <a:rPr lang="en-US" dirty="0"/>
              <a:t>breathing stops. In addition, inhaling even small amounts of these vapors can irritate the lungs and</a:t>
            </a:r>
          </a:p>
          <a:p>
            <a:r>
              <a:rPr lang="en-US" dirty="0"/>
              <a:t>respiratory system.</a:t>
            </a:r>
          </a:p>
          <a:p>
            <a:r>
              <a:rPr lang="en-US" dirty="0"/>
              <a:t> Lack of oxygen. Normal air contains 21 percent oxygen. A concentration of less than 7 percent is</a:t>
            </a:r>
          </a:p>
          <a:p>
            <a:r>
              <a:rPr lang="en-US" dirty="0"/>
              <a:t>dangerous. Fuel vapors, in addition to being narcotic, displace oxygen in a tank.</a:t>
            </a:r>
          </a:p>
          <a:p>
            <a:r>
              <a:rPr lang="en-US" dirty="0"/>
              <a:t> Regardless of the type of safety equipment you use, it must be approved by the Bureau of Mine Safety.</a:t>
            </a:r>
          </a:p>
          <a:p>
            <a:r>
              <a:rPr lang="en-US" dirty="0"/>
              <a:t>The kit consists of: respirator (fresh air mask), rubber boots with steel toes, white coveralls, lifeline and</a:t>
            </a:r>
          </a:p>
          <a:p>
            <a:r>
              <a:rPr lang="en-US" dirty="0"/>
              <a:t>harness, air hose, hard hat, and rubber gloves. The safety set should be inspected and cleaned before</a:t>
            </a:r>
          </a:p>
          <a:p>
            <a:r>
              <a:rPr lang="en-US" dirty="0"/>
              <a:t>and after each use.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G - GENERAL TANK CLEANING PROCEDURES</a:t>
            </a:r>
          </a:p>
          <a:p>
            <a:r>
              <a:rPr lang="en-US" dirty="0"/>
              <a:t>Prepare a waterproof sump beneath the tank cleanout door to receive the flow of sludge water. There are a</a:t>
            </a:r>
          </a:p>
          <a:p>
            <a:r>
              <a:rPr lang="en-US" dirty="0"/>
              <a:t>number of commercial cleaners used to clean the inside of the tank. These cleaners emulsify the sludge and film</a:t>
            </a:r>
          </a:p>
          <a:p>
            <a:r>
              <a:rPr lang="en-US" dirty="0"/>
              <a:t>on the floor and sidewalls of the tank. The solution is allowed to remain on the floor and walls for a recommended</a:t>
            </a:r>
          </a:p>
          <a:p>
            <a:r>
              <a:rPr lang="en-US" dirty="0"/>
              <a:t>period of time. Then the walls and floor of the tank are hosed down with high-pressure water and the emulsion is</a:t>
            </a:r>
          </a:p>
          <a:p>
            <a:r>
              <a:rPr lang="en-US" dirty="0"/>
              <a:t>flushed out the door to the sump. The common method used to finish the cleanup is to sweep and squeegee the</a:t>
            </a:r>
          </a:p>
          <a:p>
            <a:r>
              <a:rPr lang="en-US" dirty="0"/>
              <a:t>sludge out of the door.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24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H - DISPOSAL OF SLUDGE</a:t>
            </a:r>
          </a:p>
          <a:p>
            <a:r>
              <a:rPr lang="en-US" dirty="0"/>
              <a:t>Strict state and federal environmental programs make it imperative that all personnel be aware of the pertinent</a:t>
            </a:r>
          </a:p>
          <a:p>
            <a:r>
              <a:rPr lang="en-US" dirty="0"/>
              <a:t>laws before any disposal action is taken. Leaded sludge is disposed of by high intensity heat. Unleaded sludge</a:t>
            </a:r>
          </a:p>
          <a:p>
            <a:r>
              <a:rPr lang="en-US" dirty="0"/>
              <a:t>may be disposed of by aeration, landfill sites, and burning (high intensity heat). However, any method used must</a:t>
            </a:r>
          </a:p>
          <a:p>
            <a:r>
              <a:rPr lang="en-US" dirty="0"/>
              <a:t>be approved by EPA. All trucks used to transport sludge must be approved by state and federal agencies and a</a:t>
            </a:r>
          </a:p>
          <a:p>
            <a:r>
              <a:rPr lang="en-US" dirty="0"/>
              <a:t>certificate issued for each vehicle. The disposal sites must also by approved by EPA. As with any operation</a:t>
            </a:r>
          </a:p>
          <a:p>
            <a:r>
              <a:rPr lang="en-US" dirty="0"/>
              <a:t>involving POL storage and distribution, it is extremely important that all personnel are familiar with the procedures,</a:t>
            </a:r>
          </a:p>
          <a:p>
            <a:r>
              <a:rPr lang="en-US" dirty="0"/>
              <a:t>guidelines, and methodologies outlined in FM 20-400 (Military Environmental Protection), TC 20-401 (Soldier and</a:t>
            </a:r>
          </a:p>
          <a:p>
            <a:r>
              <a:rPr lang="en-US" dirty="0"/>
              <a:t>the Environment), and all other publications related to environmental protection.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2</a:t>
            </a:r>
          </a:p>
          <a:p>
            <a:r>
              <a:rPr lang="en-US" dirty="0"/>
              <a:t>INLAND PETROLEUM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Since the days of World War II, petroleum NCOs have grappled with the challenges of moving fuel to the front</a:t>
            </a:r>
          </a:p>
          <a:p>
            <a:r>
              <a:rPr lang="en-US" dirty="0"/>
              <a:t>lines of battle quickly and efficiently. Today’s NCOs now have an advantage over their predecessors because</a:t>
            </a:r>
          </a:p>
          <a:p>
            <a:r>
              <a:rPr lang="en-US" dirty="0"/>
              <a:t>they accomplish the task with the Army’s inland petroleum distribution system (IPDS). The IPDS is the Army’s</a:t>
            </a:r>
          </a:p>
          <a:p>
            <a:r>
              <a:rPr lang="en-US" dirty="0"/>
              <a:t>primary method of receiving, storing, and distributing bulk fuel to support military forces deployed in worldwide</a:t>
            </a:r>
          </a:p>
          <a:p>
            <a:r>
              <a:rPr lang="en-US" dirty="0"/>
              <a:t>contingency operations. The system consists of both commercial and military petroleum equipment made up</a:t>
            </a:r>
          </a:p>
          <a:p>
            <a:r>
              <a:rPr lang="en-US" dirty="0"/>
              <a:t>of three primary subsystems: the tactical petroleum terminal (TPT), pipeline components, and pump stations.</a:t>
            </a:r>
          </a:p>
          <a:p>
            <a:r>
              <a:rPr lang="en-US" dirty="0"/>
              <a:t>By successfully integrating these elements, troops can move fuel from any source forward into the theater of</a:t>
            </a:r>
          </a:p>
          <a:p>
            <a:r>
              <a:rPr lang="en-US" dirty="0"/>
              <a:t>operations.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COMPONENTS</a:t>
            </a:r>
          </a:p>
          <a:p>
            <a:r>
              <a:rPr lang="en-US" dirty="0"/>
              <a:t>Inland Petroleum Distribution System (IPDS) is designed as a lightweight, rapidly deployable pipeline and</a:t>
            </a:r>
          </a:p>
          <a:p>
            <a:r>
              <a:rPr lang="en-US" dirty="0"/>
              <a:t>terminal system that can be used in undeveloped and developed theaters of operation. It can interface with an</a:t>
            </a:r>
          </a:p>
          <a:p>
            <a:r>
              <a:rPr lang="en-US" dirty="0"/>
              <a:t>existing host nation fuel source, such as a refinery, or with the Navy’s Offshore Petroleum Discharge System</a:t>
            </a:r>
          </a:p>
          <a:p>
            <a:r>
              <a:rPr lang="en-US" dirty="0"/>
              <a:t>(OPDS). The Navy is responsible for delivery of petroleum from offshore tankers to the high-water mark. The</a:t>
            </a:r>
          </a:p>
          <a:p>
            <a:r>
              <a:rPr lang="en-US" dirty="0"/>
              <a:t>system is modular in design and can be tailored for any locality or operation.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9" y="1600200"/>
            <a:ext cx="691221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Pipeline. </a:t>
            </a:r>
            <a:r>
              <a:rPr lang="en-US" dirty="0"/>
              <a:t>The pipeline is configured in 5-mile pipeline sets. There are 2,779, 9.5 foot pipe sections in each</a:t>
            </a:r>
          </a:p>
          <a:p>
            <a:r>
              <a:rPr lang="en-US" dirty="0"/>
              <a:t>5-mile set and 10 sections with each pump station. As they are of a constant wall thickness (0.404``), they can</a:t>
            </a:r>
          </a:p>
          <a:p>
            <a:r>
              <a:rPr lang="en-US" dirty="0"/>
              <a:t>be cut to any length required and </a:t>
            </a:r>
            <a:r>
              <a:rPr lang="en-US" dirty="0" err="1"/>
              <a:t>regrooved</a:t>
            </a:r>
            <a:r>
              <a:rPr lang="en-US" dirty="0"/>
              <a:t> using the cutting and grooving tool furnished. They are used to</a:t>
            </a:r>
          </a:p>
          <a:p>
            <a:r>
              <a:rPr lang="en-US" dirty="0"/>
              <a:t>close short gaps in the pipeline. Each section has a black line down the length for easy identification of nipple</a:t>
            </a:r>
          </a:p>
          <a:p>
            <a:r>
              <a:rPr lang="en-US" dirty="0"/>
              <a:t>material.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Major Components.</a:t>
            </a:r>
          </a:p>
          <a:p>
            <a:r>
              <a:rPr lang="en-US" dirty="0"/>
              <a:t>5-Mile Pipeline Set:</a:t>
            </a:r>
          </a:p>
          <a:p>
            <a:r>
              <a:rPr lang="en-US" dirty="0"/>
              <a:t> Valves, Elbows, and Supplies, Container 1 of 13.</a:t>
            </a:r>
          </a:p>
          <a:p>
            <a:r>
              <a:rPr lang="en-US" dirty="0"/>
              <a:t> Coupling Clamps and Nipples, Container 2 of 13.</a:t>
            </a:r>
          </a:p>
          <a:p>
            <a:r>
              <a:rPr lang="en-US" dirty="0"/>
              <a:t> Coupling Clamps, Containers 3 and 4 of 13.</a:t>
            </a:r>
          </a:p>
          <a:p>
            <a:r>
              <a:rPr lang="en-US" dirty="0"/>
              <a:t> Pipe, Containers 5 through 13 of 13.</a:t>
            </a:r>
          </a:p>
          <a:p>
            <a:r>
              <a:rPr lang="en-US" dirty="0"/>
              <a:t>Pipe Connection Assembly:</a:t>
            </a:r>
          </a:p>
          <a:p>
            <a:r>
              <a:rPr lang="en-US" dirty="0"/>
              <a:t> Switching Manifold, Container 1 of 5.</a:t>
            </a:r>
          </a:p>
          <a:p>
            <a:r>
              <a:rPr lang="en-US" dirty="0"/>
              <a:t> Contaminated Fuel Module, Container 2 of 5.</a:t>
            </a:r>
          </a:p>
          <a:p>
            <a:r>
              <a:rPr lang="en-US" dirty="0"/>
              <a:t> Fire Suppression Equipment, Container 3 of 5.</a:t>
            </a:r>
          </a:p>
          <a:p>
            <a:r>
              <a:rPr lang="en-US" dirty="0"/>
              <a:t> Transfer </a:t>
            </a:r>
            <a:r>
              <a:rPr lang="en-US" dirty="0" err="1"/>
              <a:t>Hoseline</a:t>
            </a:r>
            <a:r>
              <a:rPr lang="en-US" dirty="0"/>
              <a:t> Assembly (</a:t>
            </a:r>
            <a:r>
              <a:rPr lang="en-US" dirty="0" err="1"/>
              <a:t>Tricon</a:t>
            </a:r>
            <a:r>
              <a:rPr lang="en-US" dirty="0"/>
              <a:t>), Container 4 of 5.</a:t>
            </a:r>
          </a:p>
          <a:p>
            <a:r>
              <a:rPr lang="en-US" dirty="0"/>
              <a:t> PLCA Support Assembly, Container 5 of 5.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096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Pipeline Support Equipment:</a:t>
            </a:r>
          </a:p>
          <a:p>
            <a:r>
              <a:rPr lang="en-US" dirty="0"/>
              <a:t> 600-GPM Pump and Spare parts, Container 1 of 5.</a:t>
            </a:r>
          </a:p>
          <a:p>
            <a:r>
              <a:rPr lang="en-US" dirty="0"/>
              <a:t> Cutting and Grooving Machines, Container 2 of 5.</a:t>
            </a:r>
          </a:p>
          <a:p>
            <a:r>
              <a:rPr lang="en-US" dirty="0"/>
              <a:t> Pipe Nipples, 3 of 5.</a:t>
            </a:r>
          </a:p>
          <a:p>
            <a:r>
              <a:rPr lang="en-US" dirty="0"/>
              <a:t> Pioneer Tool Kits and Valves, Container 4 of 5.</a:t>
            </a:r>
          </a:p>
          <a:p>
            <a:r>
              <a:rPr lang="en-US" dirty="0"/>
              <a:t>2-3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 Gap Crossing and Sandbags, Container 5 of 5.</a:t>
            </a:r>
          </a:p>
          <a:p>
            <a:r>
              <a:rPr lang="en-US" dirty="0"/>
              <a:t>Recovery Equipment:</a:t>
            </a:r>
          </a:p>
          <a:p>
            <a:r>
              <a:rPr lang="en-US" dirty="0"/>
              <a:t> Pumps and Tools, Container 1 of 3.</a:t>
            </a:r>
          </a:p>
          <a:p>
            <a:r>
              <a:rPr lang="en-US" dirty="0"/>
              <a:t> Safety Supplies and Forms, Container 2 of 3.</a:t>
            </a:r>
          </a:p>
          <a:p>
            <a:r>
              <a:rPr lang="en-US" dirty="0"/>
              <a:t> Cleaning Compounds and Paint, Container 3 of 3.</a:t>
            </a:r>
          </a:p>
          <a:p>
            <a:r>
              <a:rPr lang="en-US" dirty="0"/>
              <a:t>Suspension Bridge:</a:t>
            </a:r>
          </a:p>
          <a:p>
            <a:r>
              <a:rPr lang="en-US" dirty="0"/>
              <a:t> 100-Foot Pipeline Suspension Bridge.</a:t>
            </a:r>
          </a:p>
          <a:p>
            <a:r>
              <a:rPr lang="en-US" dirty="0"/>
              <a:t> 200-Foot Pipeline Suspension Bridge.</a:t>
            </a:r>
          </a:p>
          <a:p>
            <a:r>
              <a:rPr lang="en-US" dirty="0"/>
              <a:t> 400-Foot Pipeline Suspension Bridge.</a:t>
            </a:r>
          </a:p>
          <a:p>
            <a:r>
              <a:rPr lang="en-US" dirty="0"/>
              <a:t> Base, Towers, and Anchors, Container 1 of 2.</a:t>
            </a:r>
          </a:p>
          <a:p>
            <a:r>
              <a:rPr lang="en-US" dirty="0"/>
              <a:t> Cable and Supplies, Container 2 of 2.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Pump Stations. </a:t>
            </a:r>
            <a:r>
              <a:rPr lang="en-US" dirty="0"/>
              <a:t>Each pump station has two skid-mounted, diesel engine driven (three stage centrifugal)</a:t>
            </a:r>
          </a:p>
          <a:p>
            <a:r>
              <a:rPr lang="en-US" dirty="0"/>
              <a:t>mainline pumps, with an operational output of 800 GPM (Figure 2-2) at 1,800 feet of head, at 2,100 rpm. Only</a:t>
            </a:r>
          </a:p>
          <a:p>
            <a:r>
              <a:rPr lang="en-US" dirty="0"/>
              <a:t>one is operated at a time. Launcher and receiver assemblies (Figure 2-3), a dual in-line strainer assembly</a:t>
            </a:r>
          </a:p>
          <a:p>
            <a:r>
              <a:rPr lang="en-US" dirty="0"/>
              <a:t>(Figure 2-4) located on the incoming side of the station, and a floodlight set are also components of pump</a:t>
            </a:r>
          </a:p>
          <a:p>
            <a:r>
              <a:rPr lang="en-US" dirty="0"/>
              <a:t>stations. Except for the mainline pumps, all pump station equipment will be stored in four 20-foot ISO</a:t>
            </a:r>
          </a:p>
          <a:p>
            <a:r>
              <a:rPr lang="en-US" dirty="0"/>
              <a:t>containers. More detailed descriptions and illustrations of pump station equipment can be found in FM 10-67-</a:t>
            </a:r>
          </a:p>
          <a:p>
            <a:r>
              <a:rPr lang="en-US" dirty="0"/>
              <a:t>1 (Concepts and Equipment of Petroleum Operations), Chapter 7.</a:t>
            </a:r>
          </a:p>
          <a:p>
            <a:r>
              <a:rPr lang="en-US" dirty="0"/>
              <a:t>Pipeline Pump Station: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Launcher and Receiver Assembly, Container 1 of 6.</a:t>
            </a:r>
          </a:p>
          <a:p>
            <a:r>
              <a:rPr lang="en-US" dirty="0"/>
              <a:t> Valves and Fittings, Container 2 of 6.</a:t>
            </a:r>
          </a:p>
          <a:p>
            <a:r>
              <a:rPr lang="en-US" dirty="0"/>
              <a:t> Floodlight Set and Spare Parts, Container 3 of 6.</a:t>
            </a:r>
          </a:p>
          <a:p>
            <a:r>
              <a:rPr lang="en-US" dirty="0"/>
              <a:t> Strainer and Auxiliary Fuel Assembly, Container 4 of 6.</a:t>
            </a:r>
          </a:p>
          <a:p>
            <a:r>
              <a:rPr lang="en-US" dirty="0"/>
              <a:t> 800-GPM Mainline Pump, Container 5 of 6.</a:t>
            </a:r>
          </a:p>
          <a:p>
            <a:r>
              <a:rPr lang="en-US" dirty="0"/>
              <a:t> 800-GPM Mainline Pump, Container 6 of 6.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95452"/>
            <a:ext cx="6757976" cy="439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68857"/>
            <a:ext cx="7239000" cy="46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324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Tactical Petroleum Terminal (TPT). </a:t>
            </a:r>
            <a:r>
              <a:rPr lang="en-US" dirty="0"/>
              <a:t>The mission of the TPT is to receive, store, and dispense liquid</a:t>
            </a:r>
          </a:p>
          <a:p>
            <a:r>
              <a:rPr lang="en-US" dirty="0"/>
              <a:t>fuel, specifically JP-8, motor gasoline, and aviation jet fuel (Figure 2-5). It serves as a base terminal in an</a:t>
            </a:r>
          </a:p>
          <a:p>
            <a:r>
              <a:rPr lang="en-US" dirty="0"/>
              <a:t>undeveloped theater and can be used in the developed theater to supplement existing facilities that are</a:t>
            </a:r>
          </a:p>
          <a:p>
            <a:r>
              <a:rPr lang="en-US" dirty="0"/>
              <a:t>inadequate or damaged. The TPT was designed to operate at a maximum allowable operating pressure of</a:t>
            </a:r>
          </a:p>
          <a:p>
            <a:r>
              <a:rPr lang="en-US" dirty="0"/>
              <a:t>150 psi. The standard TPT has a storage capacity of 3,700,000 gallons in eighteen 5,000-barrel (210,000</a:t>
            </a:r>
          </a:p>
          <a:p>
            <a:r>
              <a:rPr lang="en-US" dirty="0"/>
              <a:t>gallons) collapsible fabric tanks. The TPT is modular with three identical fuel units. Each TPT also has one</a:t>
            </a:r>
          </a:p>
          <a:p>
            <a:r>
              <a:rPr lang="en-US" dirty="0"/>
              <a:t>pipeline connection assembly. The total TPT is stored in 77 ISO containers.</a:t>
            </a:r>
          </a:p>
          <a:p>
            <a:r>
              <a:rPr lang="en-US" dirty="0"/>
              <a:t>The fuel unit consists of three tank farm assemblies, with two 5,000-barrel fabric tanks each, a </a:t>
            </a:r>
            <a:r>
              <a:rPr lang="en-US" dirty="0" err="1"/>
              <a:t>tankertruck</a:t>
            </a:r>
            <a:endParaRPr lang="en-US" dirty="0"/>
          </a:p>
          <a:p>
            <a:r>
              <a:rPr lang="en-US" dirty="0"/>
              <a:t>receipt manifold, a fuel dispensing assembly, a transfer </a:t>
            </a:r>
            <a:r>
              <a:rPr lang="en-US" dirty="0" err="1"/>
              <a:t>hoseline</a:t>
            </a:r>
            <a:r>
              <a:rPr lang="en-US" dirty="0"/>
              <a:t> assembly, six fire suppression</a:t>
            </a:r>
          </a:p>
          <a:p>
            <a:r>
              <a:rPr lang="en-US" dirty="0"/>
              <a:t>assemblies, a 50,000-gallon optional tank configuration, and a fuel unit support assembly. A total of 24 ISO</a:t>
            </a:r>
          </a:p>
          <a:p>
            <a:r>
              <a:rPr lang="en-US" dirty="0"/>
              <a:t>containers is used to store one fuel unit (minimum 600’ between units).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Tank farm assembly. Consists of two 5,000-bbl fabric tanks, a </a:t>
            </a:r>
            <a:r>
              <a:rPr lang="en-US" dirty="0" err="1"/>
              <a:t>hoseline</a:t>
            </a:r>
            <a:r>
              <a:rPr lang="en-US" dirty="0"/>
              <a:t> pump, and associated hose,</a:t>
            </a:r>
          </a:p>
          <a:p>
            <a:r>
              <a:rPr lang="en-US" dirty="0"/>
              <a:t>valves and fittings; a total of three containers for each assembly (at least 400’ between assemblies).</a:t>
            </a:r>
          </a:p>
          <a:p>
            <a:r>
              <a:rPr lang="en-US" dirty="0"/>
              <a:t> 5,000-BBL Tank and Accessories, Container 1 of 24.</a:t>
            </a:r>
          </a:p>
          <a:p>
            <a:r>
              <a:rPr lang="en-US" dirty="0"/>
              <a:t> 5,000-BBL Tank and Accessories, Container 2 of 24.</a:t>
            </a:r>
          </a:p>
          <a:p>
            <a:r>
              <a:rPr lang="en-US" dirty="0"/>
              <a:t> 600-GPM Pump and 6-inch Hose, Container 3 of 24.</a:t>
            </a:r>
          </a:p>
          <a:p>
            <a:r>
              <a:rPr lang="en-US" dirty="0"/>
              <a:t> 5,000-BBL Tank and Accessories, Container 4 of 24.</a:t>
            </a:r>
          </a:p>
          <a:p>
            <a:r>
              <a:rPr lang="en-US" dirty="0"/>
              <a:t>2-5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 5,000-BBL Tank and Accessories, Container 5 of 24.</a:t>
            </a:r>
          </a:p>
          <a:p>
            <a:r>
              <a:rPr lang="en-US" dirty="0"/>
              <a:t> 600-GPM Pump and 6-inch Hose, Container 6 of 24.</a:t>
            </a:r>
          </a:p>
          <a:p>
            <a:r>
              <a:rPr lang="en-US" dirty="0"/>
              <a:t> 5,000-BBL Tank and Accessories, Container 7 of 24.</a:t>
            </a:r>
          </a:p>
          <a:p>
            <a:r>
              <a:rPr lang="en-US" dirty="0"/>
              <a:t> 5,000-BBL Tank and Accessories, Container 8 of 24.</a:t>
            </a:r>
          </a:p>
          <a:p>
            <a:r>
              <a:rPr lang="en-US" dirty="0"/>
              <a:t> 600-GPM Pump and 6-inch Hose, Container 9 of 24.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Tanker-truck receipt manifold. Consists of a </a:t>
            </a:r>
            <a:r>
              <a:rPr lang="en-US" dirty="0" err="1"/>
              <a:t>hoseline</a:t>
            </a:r>
            <a:r>
              <a:rPr lang="en-US" dirty="0"/>
              <a:t> pump and associated equipment to provide four</a:t>
            </a:r>
          </a:p>
          <a:p>
            <a:r>
              <a:rPr lang="en-US" dirty="0"/>
              <a:t>defueling stations. It is used to receive fuel from fuel tanker-trucks (two containers).</a:t>
            </a:r>
          </a:p>
          <a:p>
            <a:r>
              <a:rPr lang="en-US" dirty="0"/>
              <a:t> Hoses, Valves, and Fittings, Container 16 of 24.</a:t>
            </a:r>
          </a:p>
          <a:p>
            <a:r>
              <a:rPr lang="en-US" dirty="0"/>
              <a:t> 600-GPM Pump, Container 17 of 24.</a:t>
            </a:r>
          </a:p>
          <a:p>
            <a:r>
              <a:rPr lang="en-US" dirty="0"/>
              <a:t> Fuel dispensing assembly. Dispenses fuel directly to user’s bulk fuel transporters and to 500-gallon</a:t>
            </a:r>
          </a:p>
          <a:p>
            <a:r>
              <a:rPr lang="en-US" dirty="0"/>
              <a:t>collapsible drums. There are six stations for trucks and two for drums (one container). Container 19 of 24.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Transfer </a:t>
            </a:r>
            <a:r>
              <a:rPr lang="en-US" dirty="0" err="1"/>
              <a:t>hoseline</a:t>
            </a:r>
            <a:r>
              <a:rPr lang="en-US" dirty="0"/>
              <a:t> assembly. Is used to connect the tank farm assemblies, switching manifold, fuel</a:t>
            </a:r>
          </a:p>
          <a:p>
            <a:r>
              <a:rPr lang="en-US" dirty="0"/>
              <a:t>dispensing assembly, and tanker-truck receipt manifold into an operational TPT. There are four transfer</a:t>
            </a:r>
          </a:p>
          <a:p>
            <a:r>
              <a:rPr lang="en-US" dirty="0" err="1"/>
              <a:t>hoseline</a:t>
            </a:r>
            <a:r>
              <a:rPr lang="en-US" dirty="0"/>
              <a:t> assemblies in a TPT, one in each fuel unit and one in the pipeline connection assembly. Each</a:t>
            </a:r>
          </a:p>
          <a:p>
            <a:r>
              <a:rPr lang="en-US" dirty="0"/>
              <a:t>assembly has fifteen 500-foot by 6-inch </a:t>
            </a:r>
            <a:r>
              <a:rPr lang="en-US" dirty="0" err="1"/>
              <a:t>hoselines</a:t>
            </a:r>
            <a:r>
              <a:rPr lang="en-US" dirty="0"/>
              <a:t> packed in three </a:t>
            </a:r>
            <a:r>
              <a:rPr lang="en-US" dirty="0" err="1"/>
              <a:t>Tricons</a:t>
            </a:r>
            <a:r>
              <a:rPr lang="en-US" dirty="0"/>
              <a:t> (5 hoses per </a:t>
            </a:r>
            <a:r>
              <a:rPr lang="en-US" dirty="0" err="1"/>
              <a:t>Tricon</a:t>
            </a:r>
            <a:r>
              <a:rPr lang="en-US" dirty="0"/>
              <a:t>) to tie the</a:t>
            </a:r>
          </a:p>
          <a:p>
            <a:r>
              <a:rPr lang="en-US" dirty="0"/>
              <a:t>major components into a total system (one ISO container equivalency). Container 18 of 24.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Tank cleaning is a task that should not be approached lightly as there are many hazards involved in the</a:t>
            </a:r>
          </a:p>
          <a:p>
            <a:r>
              <a:rPr lang="en-US" dirty="0"/>
              <a:t>process. These hazards are lead, hydrogen sulfide, and explosive vapors, just to mention a few. If you find</a:t>
            </a:r>
          </a:p>
          <a:p>
            <a:r>
              <a:rPr lang="en-US" dirty="0"/>
              <a:t>yourself in a position to supervise the cleaning of storage tanks, you must be thoroughly familiar with these</a:t>
            </a:r>
          </a:p>
          <a:p>
            <a:r>
              <a:rPr lang="en-US" dirty="0"/>
              <a:t>hazard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5943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Fire suppression assembly. The main component is the wheel mounted fire extinguisher. Skid mounted</a:t>
            </a:r>
          </a:p>
          <a:p>
            <a:r>
              <a:rPr lang="en-US" dirty="0"/>
              <a:t>on a two wheeled trailer, the system is designed to apply the dry chemical (Purple K) until fire is under</a:t>
            </a:r>
          </a:p>
          <a:p>
            <a:r>
              <a:rPr lang="en-US" dirty="0"/>
              <a:t>control and then apply the aqueous film forming foam (AFFF) creating a blanketing effect. The chemical</a:t>
            </a:r>
          </a:p>
          <a:p>
            <a:r>
              <a:rPr lang="en-US" dirty="0"/>
              <a:t>should continue to be applied with the AFFF until the solution is exhausted or until there are no existing</a:t>
            </a:r>
          </a:p>
          <a:p>
            <a:r>
              <a:rPr lang="en-US" dirty="0"/>
              <a:t>smoldering pockets remaining that could cause </a:t>
            </a:r>
            <a:r>
              <a:rPr lang="en-US" dirty="0" err="1"/>
              <a:t>reignition</a:t>
            </a:r>
            <a:r>
              <a:rPr lang="en-US" dirty="0"/>
              <a:t> (one container for each of the six assemblies).</a:t>
            </a:r>
          </a:p>
          <a:p>
            <a:r>
              <a:rPr lang="en-US" dirty="0"/>
              <a:t>Containers 10 through 15 of 24.</a:t>
            </a:r>
          </a:p>
          <a:p>
            <a:r>
              <a:rPr lang="en-US" dirty="0"/>
              <a:t> 50,000-gallon tank option. Consists of two 50,000-gallon collapsible fabric tanks, one transfer pump (350</a:t>
            </a:r>
          </a:p>
          <a:p>
            <a:r>
              <a:rPr lang="en-US" dirty="0"/>
              <a:t>GPM) and one 350-GPM filter separator. This option gives the commander an additional 100,000 gallons</a:t>
            </a:r>
          </a:p>
          <a:p>
            <a:r>
              <a:rPr lang="en-US" dirty="0"/>
              <a:t>of storage space to use as the situation dictates (total option is stored in one container). Container 20 of</a:t>
            </a:r>
          </a:p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fuel unit support assembly consists of the fuel unit’s interim support item list (ISIL), two floodlight sets, one</a:t>
            </a:r>
          </a:p>
          <a:p>
            <a:r>
              <a:rPr lang="en-US" dirty="0"/>
              <a:t>displacement and evacuation kit, one </a:t>
            </a:r>
            <a:r>
              <a:rPr lang="en-US" dirty="0" err="1"/>
              <a:t>hoseline</a:t>
            </a:r>
            <a:r>
              <a:rPr lang="en-US" dirty="0"/>
              <a:t> suspension kit, two </a:t>
            </a:r>
            <a:r>
              <a:rPr lang="en-US" dirty="0" err="1"/>
              <a:t>hoseline</a:t>
            </a:r>
            <a:r>
              <a:rPr lang="en-US" dirty="0"/>
              <a:t> installation and repair kits, and a</a:t>
            </a:r>
          </a:p>
          <a:p>
            <a:r>
              <a:rPr lang="en-US" dirty="0"/>
              <a:t>spare </a:t>
            </a:r>
            <a:r>
              <a:rPr lang="en-US" dirty="0" err="1"/>
              <a:t>hoseline</a:t>
            </a:r>
            <a:r>
              <a:rPr lang="en-US" dirty="0"/>
              <a:t> pump (600 GPM) (four containers to store the assembly).</a:t>
            </a:r>
          </a:p>
          <a:p>
            <a:r>
              <a:rPr lang="en-US" dirty="0"/>
              <a:t> 600-GPM Pump, Container 21 of 24.</a:t>
            </a:r>
          </a:p>
          <a:p>
            <a:r>
              <a:rPr lang="en-US" dirty="0"/>
              <a:t> Floodlight Sets, Container 22 of 24.</a:t>
            </a:r>
          </a:p>
          <a:p>
            <a:r>
              <a:rPr lang="en-US" dirty="0"/>
              <a:t> Hoses and Fittings, Container 23 of 24.</a:t>
            </a:r>
          </a:p>
          <a:p>
            <a:r>
              <a:rPr lang="en-US" dirty="0"/>
              <a:t> Spare Parts and Supplies, 24 of 24.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24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floodlight set is trailer-mounted and designed to hold all components. The engine/generator set</a:t>
            </a:r>
          </a:p>
          <a:p>
            <a:r>
              <a:rPr lang="en-US" dirty="0"/>
              <a:t>includes a 6.0 kW, two-cylinder, four-cycle, air-cooled diesel engine and a four-pole brushless, revolving field</a:t>
            </a:r>
          </a:p>
          <a:p>
            <a:r>
              <a:rPr lang="en-US" dirty="0"/>
              <a:t>generator with external voltage regulation. It has an 18-gallon fuel tank with a wide mouth fill cup. Starting</a:t>
            </a:r>
          </a:p>
          <a:p>
            <a:r>
              <a:rPr lang="en-US" dirty="0"/>
              <a:t>power is supplied by a 12-volt, 4D size battery. The telescoping tower assembly, when extended, is stable in</a:t>
            </a:r>
          </a:p>
          <a:p>
            <a:r>
              <a:rPr lang="en-US" dirty="0"/>
              <a:t>gusty winds up to 40 mph. The portable tripod masts are stable in winds up to 15 mph.</a:t>
            </a:r>
          </a:p>
          <a:p>
            <a:r>
              <a:rPr lang="en-US" dirty="0"/>
              <a:t>The displacement and evacuation kit is used to remove fuel and evacuate the small residual quantity of</a:t>
            </a:r>
          </a:p>
          <a:p>
            <a:r>
              <a:rPr lang="en-US" dirty="0"/>
              <a:t>fuel, vapor, and any air within the hose. The kit consists of a displacement ball, an injector for displacing fluid</a:t>
            </a:r>
          </a:p>
          <a:p>
            <a:r>
              <a:rPr lang="en-US" dirty="0"/>
              <a:t>with the ball, a ball receiver, end caps to seal off the </a:t>
            </a:r>
            <a:r>
              <a:rPr lang="en-US" dirty="0" err="1"/>
              <a:t>hoseline</a:t>
            </a:r>
            <a:r>
              <a:rPr lang="en-US" dirty="0"/>
              <a:t>, and an air ejector, used to evacuate residual</a:t>
            </a:r>
          </a:p>
          <a:p>
            <a:r>
              <a:rPr lang="en-US" dirty="0"/>
              <a:t>fuel and vapor from the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suspension bridge is prefabricated and packed in kits in 100-, 200-, and 400-foot sizes. They are</a:t>
            </a:r>
          </a:p>
          <a:p>
            <a:r>
              <a:rPr lang="en-US" dirty="0"/>
              <a:t>provided for crossing rivers, chasms, or ravines identified in potential areas of operation. The major</a:t>
            </a:r>
          </a:p>
          <a:p>
            <a:r>
              <a:rPr lang="en-US" dirty="0"/>
              <a:t>components are: towers, guy wires, deadpan anchors, main cable suspenders and cross bearers, staging</a:t>
            </a:r>
          </a:p>
          <a:p>
            <a:r>
              <a:rPr lang="en-US" dirty="0"/>
              <a:t>boards, tension cables, wind guys, and hand rope.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0447"/>
            <a:ext cx="5738813" cy="39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019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Pipeline Connection Assembly. </a:t>
            </a:r>
            <a:r>
              <a:rPr lang="en-US" dirty="0"/>
              <a:t>The pipeline connection assembly is required if fuel is to be received</a:t>
            </a:r>
          </a:p>
          <a:p>
            <a:r>
              <a:rPr lang="en-US" dirty="0"/>
              <a:t>from or issued to pipeline. The total assembly is stored in four containers and three </a:t>
            </a:r>
            <a:r>
              <a:rPr lang="en-US" dirty="0" err="1"/>
              <a:t>Tricons</a:t>
            </a:r>
            <a:r>
              <a:rPr lang="en-US" dirty="0"/>
              <a:t>.</a:t>
            </a:r>
          </a:p>
          <a:p>
            <a:r>
              <a:rPr lang="en-US" dirty="0"/>
              <a:t> Switching manifold. Allows the TPT to be connected to the pipeline and controls the fuel flow in, out, and</a:t>
            </a:r>
          </a:p>
          <a:p>
            <a:r>
              <a:rPr lang="en-US" dirty="0"/>
              <a:t>within the TPT (one container).</a:t>
            </a:r>
          </a:p>
          <a:p>
            <a:r>
              <a:rPr lang="en-US" dirty="0"/>
              <a:t> Contaminated fuel module. Consists of two 50,000-gallon collapsible fabric tanks used to hold</a:t>
            </a:r>
          </a:p>
          <a:p>
            <a:r>
              <a:rPr lang="en-US" dirty="0"/>
              <a:t>contaminated fuel for blending or disposal and a transfer pump to load tanker-trucks (one container).</a:t>
            </a:r>
          </a:p>
          <a:p>
            <a:r>
              <a:rPr lang="en-US" dirty="0"/>
              <a:t> Fire suppression assembly. Main component (one container).</a:t>
            </a:r>
          </a:p>
          <a:p>
            <a:r>
              <a:rPr lang="en-US" dirty="0"/>
              <a:t> Pipeline connection support assembly. Contains additional ISIL items, one aviation petroleum test kit, one</a:t>
            </a:r>
          </a:p>
          <a:p>
            <a:r>
              <a:rPr lang="en-US" dirty="0" err="1"/>
              <a:t>hoseline</a:t>
            </a:r>
            <a:r>
              <a:rPr lang="en-US" dirty="0"/>
              <a:t> suspension kit, one displacement and evacuation kit, and two </a:t>
            </a:r>
            <a:r>
              <a:rPr lang="en-US" dirty="0" err="1"/>
              <a:t>hoseline</a:t>
            </a:r>
            <a:r>
              <a:rPr lang="en-US" dirty="0"/>
              <a:t> installation and repair kits</a:t>
            </a:r>
          </a:p>
          <a:p>
            <a:r>
              <a:rPr lang="en-US" dirty="0"/>
              <a:t>(one container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Special assemblies are available to aid in the total system construction and interface.</a:t>
            </a:r>
          </a:p>
          <a:p>
            <a:r>
              <a:rPr lang="en-US" b="1" dirty="0"/>
              <a:t>Beach interface. </a:t>
            </a:r>
            <a:r>
              <a:rPr lang="en-US" dirty="0"/>
              <a:t>The beach interface is an assembly of adapters to connect IPDS to OPDS. It also</a:t>
            </a:r>
          </a:p>
          <a:p>
            <a:r>
              <a:rPr lang="en-US" dirty="0"/>
              <a:t>allows access to the pipeline for shore-based forces (for example US Marines).</a:t>
            </a:r>
          </a:p>
          <a:p>
            <a:r>
              <a:rPr lang="en-US" b="1" dirty="0"/>
              <a:t>Pipeline support equipment (PSE). </a:t>
            </a:r>
            <a:r>
              <a:rPr lang="en-US" dirty="0"/>
              <a:t>The basis of allocation is one set of pipeline support equipment per</a:t>
            </a:r>
          </a:p>
          <a:p>
            <a:r>
              <a:rPr lang="en-US" dirty="0"/>
              <a:t>100 miles of pipeline to be installed. The assembly contains those items required to assist in the construction</a:t>
            </a:r>
          </a:p>
          <a:p>
            <a:r>
              <a:rPr lang="en-US" dirty="0"/>
              <a:t>and operation of a pipeline. PSE will accompany each deployed pipeline segment (five containers). Equipment</a:t>
            </a:r>
          </a:p>
          <a:p>
            <a:r>
              <a:rPr lang="en-US" dirty="0"/>
              <a:t>includes: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Two wheel mounted </a:t>
            </a:r>
            <a:r>
              <a:rPr lang="en-US" dirty="0" err="1"/>
              <a:t>hoseline</a:t>
            </a:r>
            <a:r>
              <a:rPr lang="en-US" dirty="0"/>
              <a:t> pumps (600 GPM) used as source pumps if the pipeline receives fuel from</a:t>
            </a:r>
          </a:p>
          <a:p>
            <a:r>
              <a:rPr lang="en-US" dirty="0"/>
              <a:t>commercial storage.</a:t>
            </a:r>
          </a:p>
          <a:p>
            <a:r>
              <a:rPr lang="en-US" dirty="0"/>
              <a:t> Two cutting and grooving machines for cutting of pipeline and pump station nipples.</a:t>
            </a:r>
          </a:p>
          <a:p>
            <a:r>
              <a:rPr lang="en-US" dirty="0"/>
              <a:t> Four hydraulic drive heads for anchor installation.</a:t>
            </a:r>
          </a:p>
          <a:p>
            <a:r>
              <a:rPr lang="en-US" dirty="0"/>
              <a:t> Two tapping machines for tapping into a pipeline in order to drain a portion of the line. Usually needed</a:t>
            </a:r>
          </a:p>
          <a:p>
            <a:r>
              <a:rPr lang="en-US" dirty="0"/>
              <a:t>when required to repair a leak.</a:t>
            </a:r>
          </a:p>
          <a:p>
            <a:r>
              <a:rPr lang="en-US" dirty="0"/>
              <a:t> A deadweight tester used to calibrate gages.</a:t>
            </a:r>
          </a:p>
          <a:p>
            <a:r>
              <a:rPr lang="en-US" dirty="0"/>
              <a:t> Five additional elbow sets.</a:t>
            </a:r>
          </a:p>
          <a:p>
            <a:r>
              <a:rPr lang="en-US" dirty="0"/>
              <a:t> Tool kits with pump alignment tools.</a:t>
            </a:r>
          </a:p>
          <a:p>
            <a:r>
              <a:rPr lang="en-US" dirty="0"/>
              <a:t>2-7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 Additional 9.5-foot pipe sections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QUALITY SURVEILLANCE</a:t>
            </a:r>
          </a:p>
          <a:p>
            <a:r>
              <a:rPr lang="en-US" dirty="0"/>
              <a:t>Quality surveillance (QS) includes all procedures used by operators of the TPT to ensure petroleum products</a:t>
            </a:r>
          </a:p>
          <a:p>
            <a:r>
              <a:rPr lang="en-US" dirty="0"/>
              <a:t>received, stored, and dispensed by the IPDS meet the minimum specifications when delivered to the user.</a:t>
            </a:r>
          </a:p>
          <a:p>
            <a:r>
              <a:rPr lang="en-US" dirty="0"/>
              <a:t>Quality control (QC) is the inspection performed by refinery personnel to monitor the production of a</a:t>
            </a:r>
          </a:p>
          <a:p>
            <a:r>
              <a:rPr lang="en-US" dirty="0"/>
              <a:t>particular petroleum product. Quality assurance (QA) is the Army’s program to determine if a refinery or other</a:t>
            </a:r>
          </a:p>
          <a:p>
            <a:r>
              <a:rPr lang="en-US" dirty="0"/>
              <a:t>source has fulfilled its contract concerning the quantity and quality of petroleum products. QA is complete</a:t>
            </a:r>
          </a:p>
          <a:p>
            <a:r>
              <a:rPr lang="en-US" dirty="0"/>
              <a:t>when the product is accepted by the Army and becomes Army-owned. QS consists of the measures taken to</a:t>
            </a:r>
          </a:p>
          <a:p>
            <a:r>
              <a:rPr lang="en-US" dirty="0"/>
              <a:t>ensure that petroleum products, which have been accepted by the Army, are still of the required quality when</a:t>
            </a:r>
          </a:p>
          <a:p>
            <a:r>
              <a:rPr lang="en-US" dirty="0"/>
              <a:t>delivered to the user. QS is the responsibility of the organization having physical possession of the </a:t>
            </a:r>
            <a:r>
              <a:rPr lang="en-US" dirty="0" err="1"/>
              <a:t>Armyowned</a:t>
            </a:r>
            <a:endParaRPr lang="en-US" dirty="0"/>
          </a:p>
          <a:p>
            <a:r>
              <a:rPr lang="en-US" dirty="0"/>
              <a:t>products.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Sample Points. </a:t>
            </a:r>
            <a:r>
              <a:rPr lang="en-US" dirty="0"/>
              <a:t>The high-pressure fuel sampling assembly is installed in the pipeline one-half to one mile</a:t>
            </a:r>
          </a:p>
          <a:p>
            <a:r>
              <a:rPr lang="en-US" dirty="0"/>
              <a:t>upstream from the TPT. This assembly is used to spot the interface as it approaches the TPT and to give</a:t>
            </a:r>
          </a:p>
          <a:p>
            <a:r>
              <a:rPr lang="en-US" dirty="0"/>
              <a:t>advance warning of its arrival.</a:t>
            </a:r>
          </a:p>
          <a:p>
            <a:r>
              <a:rPr lang="en-US" dirty="0"/>
              <a:t>The low-pressure fuel sampling assembly is installed in the header, feeding the TPT switching manifold</a:t>
            </a:r>
          </a:p>
          <a:p>
            <a:r>
              <a:rPr lang="en-US" dirty="0"/>
              <a:t>from the pipeline. The primary use of this fuel sampling assembly is to check incoming fuel and establish the</a:t>
            </a:r>
          </a:p>
          <a:p>
            <a:r>
              <a:rPr lang="en-US" dirty="0"/>
              <a:t>end or last of the interface between batches of different specification fuel. It can also be used to spot sample</a:t>
            </a:r>
          </a:p>
          <a:p>
            <a:r>
              <a:rPr lang="en-US" dirty="0"/>
              <a:t>and check the quality of incoming fuel and to draw samples for laboratory testing.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DESIGN AND USAGE OF PETROLEUM STORAGE TANKS</a:t>
            </a:r>
          </a:p>
          <a:p>
            <a:r>
              <a:rPr lang="en-US" dirty="0"/>
              <a:t>The following factors that must be considered when designing and using petroleum storage tanks:</a:t>
            </a:r>
          </a:p>
          <a:p>
            <a:r>
              <a:rPr lang="en-US" dirty="0"/>
              <a:t>Losses result from filling, breathing, and seepage.</a:t>
            </a:r>
          </a:p>
          <a:p>
            <a:r>
              <a:rPr lang="en-US" dirty="0"/>
              <a:t> Filling loss: As an atmospheric storage tank is filled, the vapor above the product will be forced out of the</a:t>
            </a:r>
          </a:p>
          <a:p>
            <a:r>
              <a:rPr lang="en-US" dirty="0"/>
              <a:t>tank which results in a loss of product.</a:t>
            </a:r>
          </a:p>
          <a:p>
            <a:r>
              <a:rPr lang="en-US" dirty="0"/>
              <a:t> Breathing loss: An atmospheric storage tank used for static storage will lose product as vapors are forced</a:t>
            </a:r>
          </a:p>
          <a:p>
            <a:r>
              <a:rPr lang="en-US" dirty="0"/>
              <a:t>out of the tank due to the expansion of the product as it heats up during the day. Conversely, as the</a:t>
            </a:r>
          </a:p>
          <a:p>
            <a:r>
              <a:rPr lang="en-US" dirty="0"/>
              <a:t>product cools and contracts, the air will be drawn in.</a:t>
            </a:r>
          </a:p>
          <a:p>
            <a:r>
              <a:rPr lang="en-US" dirty="0"/>
              <a:t> Seepage loss: Due to small ruptures in the tanks.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water detector kit adapter is in the discharge line of each filter separator. The primary purpose is to</a:t>
            </a:r>
          </a:p>
          <a:p>
            <a:r>
              <a:rPr lang="en-US" dirty="0"/>
              <a:t>check the quality and make sure no water is carried over the dispensing assembly. Samples from the adapter</a:t>
            </a:r>
          </a:p>
          <a:p>
            <a:r>
              <a:rPr lang="en-US" dirty="0"/>
              <a:t>using the aviation fuel contamination test kit are taken downstream of each filter separator to ensure that the</a:t>
            </a:r>
          </a:p>
          <a:p>
            <a:r>
              <a:rPr lang="en-US" dirty="0"/>
              <a:t>filter separators are performing properly and customers are provided quality fuel that meets specification.</a:t>
            </a:r>
          </a:p>
          <a:p>
            <a:r>
              <a:rPr lang="en-US" dirty="0"/>
              <a:t> Test once every 4 hours of operation of dispensing assembly.</a:t>
            </a:r>
          </a:p>
          <a:p>
            <a:r>
              <a:rPr lang="en-US" dirty="0"/>
              <a:t> Perform three checks at 15-minute intervals after filter separator is first put into operation or whenever the</a:t>
            </a:r>
          </a:p>
          <a:p>
            <a:r>
              <a:rPr lang="en-US" dirty="0"/>
              <a:t>elements are changed.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9115" y="304800"/>
            <a:ext cx="700388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PART C - PIPELINE CONSTRUCTION</a:t>
            </a:r>
          </a:p>
          <a:p>
            <a:r>
              <a:rPr lang="en-US" sz="1600" b="1" dirty="0"/>
              <a:t>Pipeline Installation. </a:t>
            </a:r>
            <a:r>
              <a:rPr lang="en-US" sz="1600" dirty="0"/>
              <a:t>The aluminum pipe used in the IPDS is highly susceptible to heat. Changes in</a:t>
            </a:r>
          </a:p>
          <a:p>
            <a:r>
              <a:rPr lang="en-US" sz="1600" dirty="0"/>
              <a:t>temperature cause the pipe to expand and to contract. This tendency requires pipeline installation to follow</a:t>
            </a:r>
          </a:p>
          <a:p>
            <a:r>
              <a:rPr lang="en-US" sz="1600" dirty="0"/>
              <a:t>certain rules exactly. The pipeline must be installed as straight and level as possible. Any desired turns or</a:t>
            </a:r>
          </a:p>
          <a:p>
            <a:r>
              <a:rPr lang="en-US" sz="1600" dirty="0"/>
              <a:t>changes in direction must be made using elbows, vertical as well as horizontal directions. Anchors are used</a:t>
            </a:r>
          </a:p>
          <a:p>
            <a:r>
              <a:rPr lang="en-US" sz="1600" dirty="0"/>
              <a:t>to direct expansion and contraction of the pipeline into expansion and contraction devices. Aluminum pipe is</a:t>
            </a:r>
          </a:p>
          <a:p>
            <a:r>
              <a:rPr lang="en-US" sz="1600" dirty="0"/>
              <a:t>subject to thermal expansion that can overstress couplings and cause breaks in the pipeline. Since the</a:t>
            </a:r>
          </a:p>
          <a:p>
            <a:r>
              <a:rPr lang="en-US" sz="1600" dirty="0"/>
              <a:t>pipeline will be installed above ground, the pipe will move as it expands and contracts with temperature</a:t>
            </a:r>
          </a:p>
          <a:p>
            <a:r>
              <a:rPr lang="en-US" sz="1600" dirty="0"/>
              <a:t>variation. In some geographical locations where the pipeline may be used, the temperature can vary by as</a:t>
            </a:r>
          </a:p>
          <a:p>
            <a:r>
              <a:rPr lang="en-US" sz="1600" dirty="0"/>
              <a:t>much as 100 degrees Fahrenheit in 24 hours, which can cause an expansion of up to 20 inches for 50</a:t>
            </a:r>
          </a:p>
          <a:p>
            <a:r>
              <a:rPr lang="en-US" sz="1600" dirty="0"/>
              <a:t>sections of pipe. Expansion can cause the pipeline to fail at a coupling if side pressure deflects the joint more</a:t>
            </a:r>
          </a:p>
          <a:p>
            <a:r>
              <a:rPr lang="en-US" sz="1600" dirty="0"/>
              <a:t>than 4 degrees. This expansion must be controlled and directed to spots specifically designed to move with</a:t>
            </a:r>
          </a:p>
          <a:p>
            <a:r>
              <a:rPr lang="en-US" sz="1600" dirty="0"/>
              <a:t>pipeline expansion and contraction.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096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Controlling Expansion and Contraction. </a:t>
            </a:r>
            <a:r>
              <a:rPr lang="en-US" dirty="0"/>
              <a:t>To control this expected expansion/contraction</a:t>
            </a:r>
          </a:p>
          <a:p>
            <a:r>
              <a:rPr lang="en-US" dirty="0"/>
              <a:t>movement, the pipeline must be equipped with anchors and expansion devices. The anchor fixes the pipeline</a:t>
            </a:r>
          </a:p>
          <a:p>
            <a:r>
              <a:rPr lang="en-US" dirty="0"/>
              <a:t>to the ground and directs any expansion towards the expansion device. The flex in the couplings at the elbows</a:t>
            </a:r>
          </a:p>
          <a:p>
            <a:r>
              <a:rPr lang="en-US" dirty="0"/>
              <a:t>allow these devices to move without breaking the integrity of the pipeline. In a desert environment, where the</a:t>
            </a:r>
          </a:p>
          <a:p>
            <a:r>
              <a:rPr lang="en-US" dirty="0"/>
              <a:t>temperature change can be anywhere from 50 to 100 degrees, there must be a maximum of 50 sections of</a:t>
            </a:r>
          </a:p>
          <a:p>
            <a:r>
              <a:rPr lang="en-US" dirty="0"/>
              <a:t>pipe between expansion/contraction devices, with an anchor in between. In a more temperate environment</a:t>
            </a:r>
          </a:p>
          <a:p>
            <a:r>
              <a:rPr lang="en-US" dirty="0"/>
              <a:t>with an expected temperature change of less than 50 degrees, the distance between expansion/contraction</a:t>
            </a:r>
          </a:p>
          <a:p>
            <a:r>
              <a:rPr lang="en-US" dirty="0"/>
              <a:t>devices can be extended up to 100 sections of pipe. There still must be an anchor between devices. The</a:t>
            </a:r>
          </a:p>
          <a:p>
            <a:r>
              <a:rPr lang="en-US" dirty="0"/>
              <a:t>pipeline must be laid in an anchor - expansion device - anchor sequence with the anchor just outside of each</a:t>
            </a:r>
          </a:p>
          <a:p>
            <a:r>
              <a:rPr lang="en-US" dirty="0"/>
              <a:t>pump station starting the sequence. Expansion loops on hills should be no more than 15 sections of pipe</a:t>
            </a:r>
          </a:p>
          <a:p>
            <a:r>
              <a:rPr lang="en-US" dirty="0"/>
              <a:t>hanging downhill from an anchor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5943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two types of expansion devices used with the IPDS. The “U” shaped loop and the “Z” shaped</a:t>
            </a:r>
          </a:p>
          <a:p>
            <a:r>
              <a:rPr lang="en-US" dirty="0"/>
              <a:t>offset. Both devices provide required pipeline flexibility and are considered equal from that standpoint. The “Z”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2-8</a:t>
            </a:r>
          </a:p>
          <a:p>
            <a:r>
              <a:rPr lang="en-US" dirty="0"/>
              <a:t>shaped offset should be used if sufficient cleared trace (width 30 feet) is available. If the trace is not available,</a:t>
            </a:r>
          </a:p>
          <a:p>
            <a:r>
              <a:rPr lang="en-US" dirty="0"/>
              <a:t>the “U” shaped loop should be installed. A cleared area of about 30 feet. by 30 feet is required for each “U”</a:t>
            </a:r>
          </a:p>
          <a:p>
            <a:r>
              <a:rPr lang="en-US" dirty="0"/>
              <a:t>loop.</a:t>
            </a:r>
          </a:p>
          <a:p>
            <a:r>
              <a:rPr lang="en-US" dirty="0"/>
              <a:t> “U” shaped loop, will normally be constructed with one pipeline length (19 ft.) on a side and may use 45 or</a:t>
            </a:r>
          </a:p>
          <a:p>
            <a:r>
              <a:rPr lang="en-US" dirty="0"/>
              <a:t>90 degree elbows or a combination thereof. As elbows are limited, 90 degree elbows should be used</a:t>
            </a:r>
          </a:p>
          <a:p>
            <a:r>
              <a:rPr lang="en-US" dirty="0"/>
              <a:t>whenever possible. The deflection at the loop can be as much as 20 inches from the cold to the hot</a:t>
            </a:r>
          </a:p>
          <a:p>
            <a:r>
              <a:rPr lang="en-US" dirty="0"/>
              <a:t>position.</a:t>
            </a:r>
          </a:p>
          <a:p>
            <a:r>
              <a:rPr lang="en-US" dirty="0"/>
              <a:t> “Z” shaped offset will normally be offset one 19-foot pipe length. To allow for proper expansion, the “Z”</a:t>
            </a:r>
          </a:p>
          <a:p>
            <a:r>
              <a:rPr lang="en-US" dirty="0"/>
              <a:t>should be constructed only with 45 degree elbows unless two 19-foot lengths of pipe are used in the</a:t>
            </a:r>
          </a:p>
          <a:p>
            <a:r>
              <a:rPr lang="en-US" dirty="0"/>
              <a:t>offset.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Mandatory anchor points are located:</a:t>
            </a:r>
          </a:p>
          <a:p>
            <a:r>
              <a:rPr lang="en-US" dirty="0"/>
              <a:t> Always between expansion loops to direct expansion into the loops.</a:t>
            </a:r>
          </a:p>
          <a:p>
            <a:r>
              <a:rPr lang="en-US" dirty="0"/>
              <a:t> On the first or second section of pipe outside pump stations at the launcher and receiver assemblies.</a:t>
            </a:r>
          </a:p>
          <a:p>
            <a:r>
              <a:rPr lang="en-US" dirty="0"/>
              <a:t> On the first section of pipe downstream of gate and/or check valves in the pipeline.</a:t>
            </a:r>
          </a:p>
          <a:p>
            <a:r>
              <a:rPr lang="en-US" dirty="0"/>
              <a:t> On the first or second section of pipe on both sides of elbows that change the direction of the pipeline</a:t>
            </a:r>
          </a:p>
          <a:p>
            <a:r>
              <a:rPr lang="en-US" dirty="0"/>
              <a:t>(both horizontal and vertical).</a:t>
            </a:r>
          </a:p>
          <a:p>
            <a:r>
              <a:rPr lang="en-US" dirty="0"/>
              <a:t>Anchors must be located at the bottom of a hill with the expansion loop up the hill. There must be no more</a:t>
            </a:r>
          </a:p>
          <a:p>
            <a:r>
              <a:rPr lang="en-US" dirty="0"/>
              <a:t>than 15 sections of pipe hanging downhill from an anchor.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Pipe Support and Guides. </a:t>
            </a:r>
            <a:r>
              <a:rPr lang="en-US" dirty="0"/>
              <a:t>Must be installed where required to ensure that joint alignment is</a:t>
            </a:r>
          </a:p>
          <a:p>
            <a:r>
              <a:rPr lang="en-US" dirty="0"/>
              <a:t>maintained. Pipe supports and guides may be constructed of pickets, sandbags, or other available materials.</a:t>
            </a:r>
          </a:p>
          <a:p>
            <a:r>
              <a:rPr lang="en-US" dirty="0"/>
              <a:t>Sandbags, if used, should always be stacked in a pyramid to provide support during pipe movement; never</a:t>
            </a:r>
          </a:p>
          <a:p>
            <a:r>
              <a:rPr lang="en-US" dirty="0"/>
              <a:t>stack one on top of the other. Pickets are used to keep the pipeline from slipping downhill when laid along a</a:t>
            </a:r>
          </a:p>
          <a:p>
            <a:r>
              <a:rPr lang="en-US" dirty="0"/>
              <a:t>slope. There are 225 pickets and 2,000 sandbags in each 5-mile set. Obstacle crossings include:</a:t>
            </a:r>
          </a:p>
          <a:p>
            <a:r>
              <a:rPr lang="en-US" dirty="0"/>
              <a:t> Road crossing. Use existing culverts whenever possible. Make sure that the cross sectional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Road crossing. Use existing culverts whenever possible. Make sure that the cross sectional area of the</a:t>
            </a:r>
          </a:p>
          <a:p>
            <a:r>
              <a:rPr lang="en-US" dirty="0"/>
              <a:t>culvert is not significantly reduced as this may prevent or restrict the run-off of water. Eighty linear feet</a:t>
            </a:r>
          </a:p>
          <a:p>
            <a:r>
              <a:rPr lang="en-US" dirty="0"/>
              <a:t>(eight 2-foot halves) of 24-inch diameter, </a:t>
            </a:r>
            <a:r>
              <a:rPr lang="en-US" dirty="0" err="1"/>
              <a:t>nestable</a:t>
            </a:r>
            <a:r>
              <a:rPr lang="en-US" dirty="0"/>
              <a:t>, corrugated steel culvert are included in each 5-mile</a:t>
            </a:r>
          </a:p>
          <a:p>
            <a:r>
              <a:rPr lang="en-US" dirty="0"/>
              <a:t>pipeline set.</a:t>
            </a:r>
          </a:p>
          <a:p>
            <a:r>
              <a:rPr lang="en-US" dirty="0"/>
              <a:t> Critical gap crossing kit. To aid in crossing gaps along the trace in difficult terrain, a special critical gap</a:t>
            </a:r>
          </a:p>
          <a:p>
            <a:r>
              <a:rPr lang="en-US" dirty="0"/>
              <a:t>crossing kit has been developed and added to the IPDS operational stocks. The kit consists of 4-inch steel</a:t>
            </a:r>
          </a:p>
          <a:p>
            <a:r>
              <a:rPr lang="en-US" dirty="0"/>
              <a:t>pipe, cross beams, braces, and roller assemblies. The steel pipe can be cut/welded to any length</a:t>
            </a:r>
          </a:p>
          <a:p>
            <a:r>
              <a:rPr lang="en-US" dirty="0"/>
              <a:t>required. A kit has enough material to cross up to a 250-foot gap.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PUMP STATION OPERATION</a:t>
            </a:r>
          </a:p>
          <a:p>
            <a:r>
              <a:rPr lang="en-US" dirty="0"/>
              <a:t>Pump stations are located along the pipeline to boost the pressure of the fuel. Maintaining adequate pressure</a:t>
            </a:r>
          </a:p>
          <a:p>
            <a:r>
              <a:rPr lang="en-US" dirty="0"/>
              <a:t>is a must. Without adequate pressure, the flow of fuel would decrease to a point that little or no fuel would</a:t>
            </a:r>
          </a:p>
          <a:p>
            <a:r>
              <a:rPr lang="en-US" dirty="0"/>
              <a:t>reach the head terminal.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Information Source for Pumping Order. </a:t>
            </a:r>
            <a:r>
              <a:rPr lang="en-US" dirty="0"/>
              <a:t>All users of military fuel in the theater are required to</a:t>
            </a:r>
          </a:p>
          <a:p>
            <a:r>
              <a:rPr lang="en-US" dirty="0"/>
              <a:t>forecast their fuel requirements. These are consolidated at all levels, giving the theater fuel activity estimated</a:t>
            </a:r>
          </a:p>
          <a:p>
            <a:r>
              <a:rPr lang="en-US" dirty="0"/>
              <a:t>fuel requirements at each terminal. The pipeline dispatcher uses this information to schedule fuel flow into</a:t>
            </a:r>
          </a:p>
          <a:p>
            <a:r>
              <a:rPr lang="en-US" dirty="0"/>
              <a:t>each terminal, ensuring that enough fuel is on hand to meet expected demand. The dispatcher sets up a</a:t>
            </a:r>
          </a:p>
          <a:p>
            <a:r>
              <a:rPr lang="en-US" dirty="0"/>
              <a:t>schedule which includes the type and quantity of fuel, flow rate, and the batch number assigned to that fuel</a:t>
            </a:r>
          </a:p>
          <a:p>
            <a:r>
              <a:rPr lang="en-US" dirty="0"/>
              <a:t>shipment. The batch number is a designation given to each fuel shipment. One of the most common ways of</a:t>
            </a:r>
          </a:p>
          <a:p>
            <a:r>
              <a:rPr lang="en-US" dirty="0"/>
              <a:t>assigning batch numbers to fuel shipments is to assign a number to a type of fuel, for example, 1 = MOGAS, 2</a:t>
            </a:r>
          </a:p>
          <a:p>
            <a:r>
              <a:rPr lang="en-US" dirty="0"/>
              <a:t>= DF2, 3 = JP4. The second number would be the number of shipments of that type of fuel that have been</a:t>
            </a:r>
          </a:p>
          <a:p>
            <a:r>
              <a:rPr lang="en-US" dirty="0"/>
              <a:t>shipped this fiscal year; for example, 1st shipment = 1; 2d shipment = 2. Batch 1-14 would be the 14th</a:t>
            </a:r>
          </a:p>
          <a:p>
            <a:r>
              <a:rPr lang="en-US" dirty="0"/>
              <a:t>shipment of MOGAS. Once the dispatcher has set up the schedule, a pumping order is made each day and</a:t>
            </a:r>
          </a:p>
          <a:p>
            <a:r>
              <a:rPr lang="en-US" dirty="0"/>
              <a:t>sent to all pipeline areas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Daily Pumping Orders. </a:t>
            </a:r>
            <a:r>
              <a:rPr lang="en-US" dirty="0"/>
              <a:t>The dispatcher issues daily pumping orders to pump station and terminal</a:t>
            </a:r>
          </a:p>
          <a:p>
            <a:r>
              <a:rPr lang="en-US" dirty="0"/>
              <a:t>operators. Pumping orders include:</a:t>
            </a:r>
          </a:p>
          <a:p>
            <a:r>
              <a:rPr lang="en-US" dirty="0"/>
              <a:t> Type of fuel.</a:t>
            </a:r>
          </a:p>
          <a:p>
            <a:r>
              <a:rPr lang="en-US" dirty="0"/>
              <a:t> Batch number.</a:t>
            </a:r>
          </a:p>
          <a:p>
            <a:r>
              <a:rPr lang="en-US" dirty="0"/>
              <a:t> Destination of each batch.</a:t>
            </a:r>
          </a:p>
          <a:p>
            <a:r>
              <a:rPr lang="en-US" dirty="0"/>
              <a:t>2-9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 Amount of fuel in batch.</a:t>
            </a:r>
          </a:p>
          <a:p>
            <a:r>
              <a:rPr lang="en-US" dirty="0"/>
              <a:t> Estimated size of interface.</a:t>
            </a:r>
          </a:p>
          <a:p>
            <a:r>
              <a:rPr lang="en-US" dirty="0"/>
              <a:t> Estimated times of arrival of interface at terminals.</a:t>
            </a:r>
          </a:p>
          <a:p>
            <a:r>
              <a:rPr lang="en-US" dirty="0"/>
              <a:t> Starting and stopping times of all pumping operations.</a:t>
            </a:r>
          </a:p>
          <a:p>
            <a:r>
              <a:rPr lang="en-US" dirty="0"/>
              <a:t> Type of interface to cut.</a:t>
            </a:r>
          </a:p>
          <a:p>
            <a:r>
              <a:rPr lang="en-US" dirty="0"/>
              <a:t> Pipeline pump station pressures and pipeline flow rates.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Security against fire hazards:</a:t>
            </a:r>
          </a:p>
          <a:p>
            <a:r>
              <a:rPr lang="en-US" dirty="0"/>
              <a:t> Escaping vapor: Vapors, being heavier than air, will tend to seek low spots and will present hazardous</a:t>
            </a:r>
          </a:p>
          <a:p>
            <a:r>
              <a:rPr lang="en-US" dirty="0"/>
              <a:t>conditions. This is particularly dangerous during filling operations.</a:t>
            </a:r>
          </a:p>
          <a:p>
            <a:r>
              <a:rPr lang="en-US" dirty="0"/>
              <a:t> Leaks: Leaks are always a hazard and must be corrected as soon as observed.</a:t>
            </a:r>
          </a:p>
          <a:p>
            <a:r>
              <a:rPr lang="en-US" dirty="0"/>
              <a:t> Real estate: The proximity of storage tanks to one another and other facilities must be taken into</a:t>
            </a:r>
          </a:p>
          <a:p>
            <a:r>
              <a:rPr lang="en-US" dirty="0"/>
              <a:t>consideration when surveying potential hazards. Firewalls, dikes and berms, must be constructed in order</a:t>
            </a:r>
          </a:p>
          <a:p>
            <a:r>
              <a:rPr lang="en-US" dirty="0"/>
              <a:t>to minimize some of the risks involved with bulk petroleum storage and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24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E - SITE SELECTION AND PLANNING</a:t>
            </a:r>
          </a:p>
          <a:p>
            <a:r>
              <a:rPr lang="en-US" dirty="0"/>
              <a:t>When conducting a site and route reconnaissance, you must have two known points - where the fuel source is</a:t>
            </a:r>
          </a:p>
          <a:p>
            <a:r>
              <a:rPr lang="en-US" dirty="0"/>
              <a:t>or will be located and where the forces will be located requiring support.</a:t>
            </a:r>
          </a:p>
          <a:p>
            <a:r>
              <a:rPr lang="en-US" b="1" dirty="0"/>
              <a:t>Site and Route Selection. </a:t>
            </a:r>
            <a:r>
              <a:rPr lang="en-US" dirty="0"/>
              <a:t>A survey using a topographic map must first be conducted and a profile of</a:t>
            </a:r>
          </a:p>
          <a:p>
            <a:r>
              <a:rPr lang="en-US" dirty="0"/>
              <a:t>the best trace made. Using the profile and the hydraulic limitations of the pumps, mark the pipeline trace and</a:t>
            </a:r>
          </a:p>
          <a:p>
            <a:r>
              <a:rPr lang="en-US" dirty="0"/>
              <a:t>the required locations for pump stations. When conducting the physical reconnaissance on foot or by vehicle,</a:t>
            </a:r>
          </a:p>
          <a:p>
            <a:r>
              <a:rPr lang="en-US" dirty="0"/>
              <a:t>stakes or other marking devices must be used to indicate the actual path of the pipeline. Location of valves,</a:t>
            </a:r>
          </a:p>
          <a:p>
            <a:r>
              <a:rPr lang="en-US" dirty="0"/>
              <a:t>anchors, expansion/contraction devices, and any obstacles must be marked on the trace. Actual pump station</a:t>
            </a:r>
          </a:p>
          <a:p>
            <a:r>
              <a:rPr lang="en-US" dirty="0"/>
              <a:t>locations can be adjusted somewhat from the ideal locations selected from the profile and hydraulic analysis.</a:t>
            </a:r>
          </a:p>
          <a:p>
            <a:r>
              <a:rPr lang="en-US" dirty="0"/>
              <a:t>But every effort should be made to locate pump stations within 2,000 feet of their ideal locations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Plot Plan. </a:t>
            </a:r>
            <a:r>
              <a:rPr lang="en-US" dirty="0"/>
              <a:t>After the site has been selected, a preliminary plot plan should be made that shows all the major</a:t>
            </a:r>
          </a:p>
          <a:p>
            <a:r>
              <a:rPr lang="en-US" dirty="0"/>
              <a:t>equipment and system locations. After the plan has been reviewed and corrections made, roadway and berm</a:t>
            </a:r>
          </a:p>
          <a:p>
            <a:r>
              <a:rPr lang="en-US" dirty="0"/>
              <a:t>construction can begin according to the plan.</a:t>
            </a:r>
          </a:p>
          <a:p>
            <a:r>
              <a:rPr lang="en-US" dirty="0"/>
              <a:t> Pump station. A space of 140’ by 85’ is ideal, especially if it is flat. Pumps must be positioned for access</a:t>
            </a:r>
          </a:p>
          <a:p>
            <a:r>
              <a:rPr lang="en-US" dirty="0"/>
              <a:t>in case one needs to be replaced during operation. This requires at least 50’ to the rear of pumps and</a:t>
            </a:r>
          </a:p>
          <a:p>
            <a:r>
              <a:rPr lang="en-US" dirty="0"/>
              <a:t>should be 10’ off the road. Stake anticipated location of the inlet and outlet piping about 95’ from the edge</a:t>
            </a:r>
          </a:p>
          <a:p>
            <a:r>
              <a:rPr lang="en-US" dirty="0"/>
              <a:t>of the road with 140’ between stakes to align the incoming and the outgoing pipeline.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019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Tank farm assembly. Should be located to provide wide spacing between fuel units and to provide fire</a:t>
            </a:r>
          </a:p>
          <a:p>
            <a:r>
              <a:rPr lang="en-US" dirty="0"/>
              <a:t>protection and suppression. Tank farm assemblies within a fuel unit should be at least 400’ apart. There</a:t>
            </a:r>
          </a:p>
          <a:p>
            <a:r>
              <a:rPr lang="en-US" dirty="0"/>
              <a:t>should be a minimum of 600’ between fuel units.</a:t>
            </a:r>
          </a:p>
          <a:p>
            <a:r>
              <a:rPr lang="en-US" dirty="0"/>
              <a:t> Fuel dispensing assembly (FDA). The FDA should be located on a road capable of supporting heavy</a:t>
            </a:r>
          </a:p>
          <a:p>
            <a:r>
              <a:rPr lang="en-US" dirty="0"/>
              <a:t>vehicle traffic during weather changes and at least 100’ from the nearest fabric tank. The plot plan</a:t>
            </a:r>
          </a:p>
          <a:p>
            <a:r>
              <a:rPr lang="en-US" dirty="0"/>
              <a:t>requirements for the FDA are approximately 750’ long by 50’ wide. An area alongside, 120’ wide by 850’</a:t>
            </a:r>
          </a:p>
          <a:p>
            <a:r>
              <a:rPr lang="en-US" dirty="0"/>
              <a:t>long should be graded for vehicle traffic and parking while loading.</a:t>
            </a:r>
          </a:p>
          <a:p>
            <a:r>
              <a:rPr lang="en-US" dirty="0"/>
              <a:t> Tanker-truck receipt manifold. The most important factor in choosing the exact site is road excess, since</a:t>
            </a:r>
          </a:p>
          <a:p>
            <a:r>
              <a:rPr lang="en-US" dirty="0"/>
              <a:t>heavy traffic will occur in this area of the TPT. A graded area of 120’ wide by 250’ long is required per</a:t>
            </a:r>
          </a:p>
          <a:p>
            <a:r>
              <a:rPr lang="en-US" dirty="0"/>
              <a:t>receipt manifold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EXTERNAL IDENTIFICATION</a:t>
            </a:r>
          </a:p>
          <a:p>
            <a:r>
              <a:rPr lang="en-US" dirty="0"/>
              <a:t> Each ISO container is marked with a large black bordered symbol.</a:t>
            </a:r>
          </a:p>
          <a:p>
            <a:r>
              <a:rPr lang="en-US" dirty="0"/>
              <a:t> The pipeline components are represented by a circle.</a:t>
            </a:r>
          </a:p>
          <a:p>
            <a:r>
              <a:rPr lang="en-US" dirty="0"/>
              <a:t> The TPT is a triangle. Each container has identification information stenciled on it and is marked as part of</a:t>
            </a:r>
          </a:p>
          <a:p>
            <a:r>
              <a:rPr lang="en-US" dirty="0"/>
              <a:t>a series, for example, box 1 of 5.</a:t>
            </a:r>
          </a:p>
          <a:p>
            <a:r>
              <a:rPr lang="en-US" dirty="0"/>
              <a:t> The pump station is marked by a diamond. Note that a packing list is secured to the outside of each box</a:t>
            </a:r>
          </a:p>
          <a:p>
            <a:r>
              <a:rPr lang="en-US" dirty="0"/>
              <a:t>or crate.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5867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G - COMMUNICATIONS</a:t>
            </a:r>
          </a:p>
          <a:p>
            <a:r>
              <a:rPr lang="en-US" dirty="0"/>
              <a:t>An efficient communication system is a must for the construction, operation, and maintenance of a military</a:t>
            </a:r>
          </a:p>
          <a:p>
            <a:r>
              <a:rPr lang="en-US" dirty="0"/>
              <a:t>pipeline. The system must be separate, continuous, and dependable. Ideally, the chief dispatcher will have</a:t>
            </a:r>
          </a:p>
          <a:p>
            <a:r>
              <a:rPr lang="en-US" dirty="0"/>
              <a:t>direct communication to each pump station operator and to each TPT. Each unit will set up their own</a:t>
            </a:r>
          </a:p>
          <a:p>
            <a:r>
              <a:rPr lang="en-US" dirty="0"/>
              <a:t>communication system along the pipeline with their capability (teletypewriters, field phone, or radios for</a:t>
            </a:r>
          </a:p>
          <a:p>
            <a:r>
              <a:rPr lang="en-US" dirty="0"/>
              <a:t>example). No operation will start until there is communication between the issuing and receiving stations.</a:t>
            </a:r>
          </a:p>
          <a:p>
            <a:r>
              <a:rPr lang="en-US" dirty="0"/>
              <a:t>Pipeline patrol will carry radios at all times. Establishing hand signals can be an effective form of</a:t>
            </a:r>
          </a:p>
          <a:p>
            <a:r>
              <a:rPr lang="en-US" dirty="0"/>
              <a:t>communications within small sections such as pump stations and tank farms. All personnel within the</a:t>
            </a:r>
          </a:p>
          <a:p>
            <a:r>
              <a:rPr lang="en-US" dirty="0"/>
              <a:t>communication network must be familiar with all requirements that could be placed on them and what action</a:t>
            </a:r>
          </a:p>
          <a:p>
            <a:r>
              <a:rPr lang="en-US" dirty="0"/>
              <a:t>must be taken in each situation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3</a:t>
            </a:r>
          </a:p>
          <a:p>
            <a:r>
              <a:rPr lang="en-US" dirty="0"/>
              <a:t>COMPUTE BERM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Fire walls are designed to contain 100 percent of the volume of a storage tank plus one foot of freeboard. These</a:t>
            </a:r>
          </a:p>
          <a:p>
            <a:r>
              <a:rPr lang="en-US" dirty="0"/>
              <a:t>walls are intended to contain fuel spilled when tanks leak, overflow, or burst and to help prevent the spread of fuel</a:t>
            </a:r>
          </a:p>
          <a:p>
            <a:r>
              <a:rPr lang="en-US" dirty="0"/>
              <a:t>or fire to neighboring tanks and other installations. This block of instruction is designed to further your training so</a:t>
            </a:r>
          </a:p>
          <a:p>
            <a:r>
              <a:rPr lang="en-US" dirty="0"/>
              <a:t>that you can better supervise your personnel in terminal operations.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09600"/>
            <a:ext cx="5867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A - FIRE WALLS</a:t>
            </a:r>
          </a:p>
          <a:p>
            <a:r>
              <a:rPr lang="en-US" dirty="0"/>
              <a:t>Fire walls should contain 100 percent of the capacity of the storage tank plus one foot freeboard, and in the case</a:t>
            </a:r>
          </a:p>
          <a:p>
            <a:r>
              <a:rPr lang="en-US" dirty="0"/>
              <a:t>of earth fire walls (refer to Figure 3-1), they should be at least 18 inches wide at the top. The exact height of the</a:t>
            </a:r>
          </a:p>
          <a:p>
            <a:r>
              <a:rPr lang="en-US" dirty="0"/>
              <a:t>fire wall will depend on the amount of “real estate” or space available in the area in which you are operating. In</a:t>
            </a:r>
          </a:p>
          <a:p>
            <a:r>
              <a:rPr lang="en-US" dirty="0"/>
              <a:t>theaters of operation, it is not uncommon to have “splinter walls” of brick or concrete, 8 or 10 feet high around the</a:t>
            </a:r>
          </a:p>
          <a:p>
            <a:r>
              <a:rPr lang="en-US" dirty="0"/>
              <a:t>tank. These serve as fire walls and protection against such things as low trajectory fire, and blast. A sump will be</a:t>
            </a:r>
          </a:p>
          <a:p>
            <a:r>
              <a:rPr lang="en-US" dirty="0"/>
              <a:t>provided at the lowest point inside the fire wall, and the rest of the area will be graded or drained to the sump. The</a:t>
            </a:r>
          </a:p>
          <a:p>
            <a:r>
              <a:rPr lang="en-US" dirty="0"/>
              <a:t>sump will connect to the outside of the firewall by a drain line with an elbow (swing point) leg on the outside to</a:t>
            </a:r>
          </a:p>
          <a:p>
            <a:r>
              <a:rPr lang="en-US" dirty="0"/>
              <a:t>drain water from the sump. The drain is closed by elevating the swing joint.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105024"/>
            <a:ext cx="588538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FORMULAS</a:t>
            </a:r>
          </a:p>
          <a:p>
            <a:r>
              <a:rPr lang="en-US" dirty="0"/>
              <a:t>Table 3-1. Tanks size and berm dimension requirements.</a:t>
            </a:r>
          </a:p>
          <a:p>
            <a:r>
              <a:rPr lang="en-US" b="1" dirty="0"/>
              <a:t>Tank Capacity (Gallons) Fire Wall Dimensions (Feet) Inner Dimensions (Feet)</a:t>
            </a:r>
          </a:p>
          <a:p>
            <a:r>
              <a:rPr lang="en-US" dirty="0"/>
              <a:t>10,000 3 high, 1.5 wide 26 by 26</a:t>
            </a:r>
          </a:p>
          <a:p>
            <a:r>
              <a:rPr lang="en-US" dirty="0"/>
              <a:t>20,000 4 high, 1.5 wide 31 by 35</a:t>
            </a:r>
          </a:p>
          <a:p>
            <a:r>
              <a:rPr lang="en-US" dirty="0"/>
              <a:t>50,000 4 high, 1.5 wide 73 by 33</a:t>
            </a:r>
          </a:p>
          <a:p>
            <a:r>
              <a:rPr lang="en-US" dirty="0"/>
              <a:t>210,000 5.5 high, 1 wide</a:t>
            </a:r>
          </a:p>
          <a:p>
            <a:r>
              <a:rPr lang="en-US" dirty="0"/>
              <a:t>6.5 wide at bottom</a:t>
            </a:r>
          </a:p>
          <a:p>
            <a:r>
              <a:rPr lang="en-US" dirty="0"/>
              <a:t>73 b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TYPES OF TANKS</a:t>
            </a:r>
          </a:p>
          <a:p>
            <a:r>
              <a:rPr lang="en-US" dirty="0"/>
              <a:t>Keeping in mind the problems we have just discussed, let us classify and discuss the various types of tanks</a:t>
            </a:r>
          </a:p>
          <a:p>
            <a:r>
              <a:rPr lang="en-US" dirty="0"/>
              <a:t>according to the job they will do so that we can employ them to best solve the problem.</a:t>
            </a:r>
          </a:p>
          <a:p>
            <a:r>
              <a:rPr lang="en-US" b="1" dirty="0"/>
              <a:t>Fixed Roof Tanks.</a:t>
            </a:r>
          </a:p>
          <a:p>
            <a:r>
              <a:rPr lang="en-US" dirty="0"/>
              <a:t> Bolted steel cone roof. This is the type used extensively by the military. It comes in various sizes and is</a:t>
            </a:r>
          </a:p>
          <a:p>
            <a:r>
              <a:rPr lang="en-US" dirty="0"/>
              <a:t>classified as </a:t>
            </a:r>
            <a:r>
              <a:rPr lang="en-US" dirty="0" err="1"/>
              <a:t>semipermanent</a:t>
            </a:r>
            <a:r>
              <a:rPr lang="en-US" dirty="0"/>
              <a:t> and can be moved. This tank cannot withstand pressures of more than 1 to 3</a:t>
            </a:r>
          </a:p>
          <a:p>
            <a:r>
              <a:rPr lang="en-US" dirty="0"/>
              <a:t>ounces (oz.) per cubic in. and a vacuum of no more than 1/2 oz. cubic inch. For this reason, the tanks</a:t>
            </a:r>
          </a:p>
          <a:p>
            <a:r>
              <a:rPr lang="en-US" dirty="0"/>
              <a:t>have free vents and have a high vapor loss.</a:t>
            </a:r>
          </a:p>
          <a:p>
            <a:r>
              <a:rPr lang="en-US" dirty="0"/>
              <a:t> Welded steel cone roof. This type of tank is the most commonly used tank for permanent installations.</a:t>
            </a:r>
          </a:p>
          <a:p>
            <a:r>
              <a:rPr lang="en-US" dirty="0"/>
              <a:t>Because of the construction, it requires skilled personnel. This type of tank will withstand pressures from 3</a:t>
            </a:r>
          </a:p>
          <a:p>
            <a:r>
              <a:rPr lang="en-US" dirty="0"/>
              <a:t>to 8 oz. cubic inch in a vacuum of 1/2 oz. per cubic inch and is equipped with pressure vacuum vents. For</a:t>
            </a:r>
          </a:p>
          <a:p>
            <a:r>
              <a:rPr lang="en-US" dirty="0"/>
              <a:t>this reason, the welded cone roof tank is better suited for the storage of high volatile products than the</a:t>
            </a:r>
          </a:p>
          <a:p>
            <a:r>
              <a:rPr lang="en-US" dirty="0"/>
              <a:t>bolted steel tank.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formula for determining the inside diameter of the firewall is:</a:t>
            </a:r>
          </a:p>
          <a:p>
            <a:r>
              <a:rPr lang="pt-BR" dirty="0"/>
              <a:t>D = 2.68 x √ ( C / H-1)</a:t>
            </a:r>
          </a:p>
          <a:p>
            <a:r>
              <a:rPr lang="en-US" dirty="0"/>
              <a:t>C = Tank capacity (Known/barrels)</a:t>
            </a:r>
          </a:p>
          <a:p>
            <a:r>
              <a:rPr lang="en-US" dirty="0"/>
              <a:t>H = Height of fire wall (Known/feet)</a:t>
            </a:r>
          </a:p>
          <a:p>
            <a:r>
              <a:rPr lang="en-US" dirty="0"/>
              <a:t>D = Diameter of fire wall (Unknown/feet)</a:t>
            </a:r>
          </a:p>
          <a:p>
            <a:r>
              <a:rPr lang="en-US" dirty="0"/>
              <a:t>√ = Square Root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 </a:t>
            </a:r>
            <a:r>
              <a:rPr lang="en-US" dirty="0"/>
              <a:t>We must construct a six foot berm around a 3,000 </a:t>
            </a:r>
            <a:r>
              <a:rPr lang="en-US" dirty="0" err="1"/>
              <a:t>bbl</a:t>
            </a:r>
            <a:r>
              <a:rPr lang="en-US" dirty="0"/>
              <a:t> tank.</a:t>
            </a:r>
          </a:p>
          <a:p>
            <a:r>
              <a:rPr lang="en-US" dirty="0"/>
              <a:t>D = 2.68 x √ ( 3,000 )</a:t>
            </a:r>
          </a:p>
          <a:p>
            <a:r>
              <a:rPr lang="en-US" dirty="0"/>
              <a:t>6 – 1</a:t>
            </a:r>
          </a:p>
          <a:p>
            <a:r>
              <a:rPr lang="en-US" dirty="0"/>
              <a:t>D = 2.68 x √ ( 3,000)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D = 2.68 x √ 600</a:t>
            </a:r>
          </a:p>
          <a:p>
            <a:r>
              <a:rPr lang="en-US" dirty="0"/>
              <a:t>D = 2.68 x 24.49 = 65.6</a:t>
            </a:r>
          </a:p>
          <a:p>
            <a:r>
              <a:rPr lang="en-US" dirty="0"/>
              <a:t>D = 66 ft.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formula for determining the height of a fire wall based on the diameter is:</a:t>
            </a:r>
          </a:p>
          <a:p>
            <a:r>
              <a:rPr lang="en-US" dirty="0"/>
              <a:t>H = C + 1</a:t>
            </a:r>
          </a:p>
          <a:p>
            <a:r>
              <a:rPr lang="en-US" dirty="0"/>
              <a:t>(D / 2.68)2</a:t>
            </a:r>
          </a:p>
          <a:p>
            <a:r>
              <a:rPr lang="en-US" b="1" dirty="0"/>
              <a:t>Example: </a:t>
            </a:r>
            <a:r>
              <a:rPr lang="en-US" dirty="0"/>
              <a:t>Capacity of the storage tank is 3,000 </a:t>
            </a:r>
            <a:r>
              <a:rPr lang="en-US" dirty="0" err="1"/>
              <a:t>bbl</a:t>
            </a:r>
            <a:r>
              <a:rPr lang="en-US" dirty="0"/>
              <a:t>, the diameter is 65.7:</a:t>
            </a:r>
          </a:p>
          <a:p>
            <a:r>
              <a:rPr lang="en-US" dirty="0"/>
              <a:t>H = 3,000 + 1</a:t>
            </a:r>
          </a:p>
          <a:p>
            <a:r>
              <a:rPr lang="en-US" dirty="0"/>
              <a:t>(65.7 / 2.68)2</a:t>
            </a:r>
          </a:p>
          <a:p>
            <a:r>
              <a:rPr lang="en-US" dirty="0"/>
              <a:t>H = 3,000 + 1</a:t>
            </a:r>
          </a:p>
          <a:p>
            <a:r>
              <a:rPr lang="en-US" dirty="0"/>
              <a:t>(24.51)2</a:t>
            </a:r>
          </a:p>
          <a:p>
            <a:r>
              <a:rPr lang="en-US" dirty="0"/>
              <a:t>H = 3,000 + 1</a:t>
            </a:r>
          </a:p>
          <a:p>
            <a:r>
              <a:rPr lang="en-US" dirty="0"/>
              <a:t>600.74</a:t>
            </a:r>
          </a:p>
          <a:p>
            <a:r>
              <a:rPr lang="en-US" dirty="0"/>
              <a:t>H = 4.99 + 1 = 5.99</a:t>
            </a:r>
          </a:p>
          <a:p>
            <a:r>
              <a:rPr lang="en-US" dirty="0"/>
              <a:t>H = 6 ft.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Another important factor to be considered when constructing a berm is the amount of soil required. Figure 3-2</a:t>
            </a:r>
          </a:p>
          <a:p>
            <a:r>
              <a:rPr lang="en-US" dirty="0"/>
              <a:t>identifies the general dimensions that must be considered when using the formula below. Figure 3-3 and</a:t>
            </a:r>
          </a:p>
          <a:p>
            <a:r>
              <a:rPr lang="en-US" dirty="0"/>
              <a:t>Table 3-2, identify more specific dimensions for given tank sizes. The formula for determining the amount of soil</a:t>
            </a:r>
          </a:p>
          <a:p>
            <a:r>
              <a:rPr lang="en-US" dirty="0"/>
              <a:t>required for a particular sized berm is:</a:t>
            </a:r>
          </a:p>
          <a:p>
            <a:r>
              <a:rPr lang="en-US" dirty="0"/>
              <a:t>V = A x L</a:t>
            </a:r>
          </a:p>
          <a:p>
            <a:r>
              <a:rPr lang="en-US" dirty="0"/>
              <a:t>A = W + B (h)</a:t>
            </a:r>
          </a:p>
          <a:p>
            <a:r>
              <a:rPr lang="en-US" dirty="0"/>
              <a:t>2</a:t>
            </a:r>
          </a:p>
          <a:p>
            <a:r>
              <a:rPr lang="pl-PL" dirty="0"/>
              <a:t>V = W + B (h) L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V (cubic yards) = V</a:t>
            </a:r>
          </a:p>
          <a:p>
            <a:r>
              <a:rPr lang="en-US" dirty="0"/>
              <a:t>27</a:t>
            </a:r>
          </a:p>
          <a:p>
            <a:r>
              <a:rPr lang="en-US" b="1" dirty="0"/>
              <a:t>Example: Amount of soil required for a berm around a 3,000-gallon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71663"/>
            <a:ext cx="5286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 = 3 + 1 x 3 x 12.6 </a:t>
            </a:r>
            <a:r>
              <a:rPr lang="en-US" dirty="0"/>
              <a:t>Figure 3-2. General dimensions for soil quantity.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V = 2 x 3 x 12.6</a:t>
            </a:r>
          </a:p>
          <a:p>
            <a:r>
              <a:rPr lang="en-US" dirty="0"/>
              <a:t>V = 25.2 square yards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357438"/>
            <a:ext cx="7667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4</a:t>
            </a:r>
          </a:p>
          <a:p>
            <a:r>
              <a:rPr lang="en-US" dirty="0"/>
              <a:t>RECOMMEND PLACEMENT OF TERMINAL EQUIPMENT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101-519-3309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09600"/>
            <a:ext cx="5410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As a petroleum manager, you will be required to oversee the minor repair of terminal equipment. It is in your</a:t>
            </a:r>
          </a:p>
          <a:p>
            <a:r>
              <a:rPr lang="en-US" dirty="0"/>
              <a:t>best interest to know the proper procedures and reference material available to you. You will also be</a:t>
            </a:r>
          </a:p>
          <a:p>
            <a:r>
              <a:rPr lang="en-US" dirty="0"/>
              <a:t>responsible for managing the on-the-job Training (OJT) of newly assigned personnel. The more</a:t>
            </a:r>
          </a:p>
          <a:p>
            <a:r>
              <a:rPr lang="en-US" dirty="0"/>
              <a:t>knowledgeable you are in the area of equipment repair, the more effective your training program will be. You</a:t>
            </a:r>
          </a:p>
          <a:p>
            <a:r>
              <a:rPr lang="en-US" dirty="0"/>
              <a:t>will also be responsible for knowledge of the manifold system within the petroleum terminal. Until bulk</a:t>
            </a:r>
          </a:p>
          <a:p>
            <a:r>
              <a:rPr lang="en-US" dirty="0"/>
              <a:t>petroleum products are issued for consumption from the terminal, they must first be received and stored in</a:t>
            </a:r>
          </a:p>
          <a:p>
            <a:r>
              <a:rPr lang="en-US" dirty="0"/>
              <a:t>storage facilities of varying capacities. All facilities have a common feature that allows control of the products</a:t>
            </a:r>
          </a:p>
          <a:p>
            <a:r>
              <a:rPr lang="en-US" dirty="0"/>
              <a:t>entering, leaving and transferring within the system: This control feature is the manifold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TYPES OF PIPE AND COUPLINGS</a:t>
            </a:r>
          </a:p>
          <a:p>
            <a:r>
              <a:rPr lang="en-US" dirty="0"/>
              <a:t> </a:t>
            </a:r>
            <a:r>
              <a:rPr lang="en-US" b="1" dirty="0"/>
              <a:t>Lightweight Steel Tubing </a:t>
            </a:r>
            <a:r>
              <a:rPr lang="en-US" dirty="0"/>
              <a:t>- Lightweight steel tubing is made of light gage steel with API STD 5L pipe</a:t>
            </a:r>
          </a:p>
          <a:p>
            <a:r>
              <a:rPr lang="en-US" dirty="0"/>
              <a:t>nipples welded to each end. This tubing is furnished in 20-foot sections in 4-, 6-, 8-, and 12-inch nominal</a:t>
            </a:r>
          </a:p>
          <a:p>
            <a:r>
              <a:rPr lang="en-US" dirty="0"/>
              <a:t>sizes. Lightweight steel tubing is normally used in long stretches of cross-country pipeline due to greater</a:t>
            </a:r>
          </a:p>
          <a:p>
            <a:r>
              <a:rPr lang="en-US" dirty="0"/>
              <a:t>ease of handling, and because under this condition it will experience only normal operating pressures.</a:t>
            </a:r>
          </a:p>
          <a:p>
            <a:r>
              <a:rPr lang="en-US" dirty="0"/>
              <a:t>Due to its thin wall, the pipe is not to be buried nor is it to be used for submerged stream crossings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Floating Roof Tanks. </a:t>
            </a:r>
            <a:r>
              <a:rPr lang="en-US" dirty="0"/>
              <a:t>The floating roof “floats” on the surface of the product and virtually eliminates</a:t>
            </a:r>
          </a:p>
          <a:p>
            <a:r>
              <a:rPr lang="en-US" dirty="0"/>
              <a:t>breathing and filling loss. There are three types of floating roofs which we will discuss.</a:t>
            </a:r>
          </a:p>
          <a:p>
            <a:r>
              <a:rPr lang="en-US" dirty="0"/>
              <a:t> Pan type. A large, floating pan, slightly smaller in diameter than the tank shell. A system of flexible “shoes”</a:t>
            </a:r>
          </a:p>
          <a:p>
            <a:r>
              <a:rPr lang="en-US" dirty="0"/>
              <a:t>closes the space between the edge of the roof and the tank shell.</a:t>
            </a:r>
          </a:p>
          <a:p>
            <a:r>
              <a:rPr lang="en-US" dirty="0"/>
              <a:t> Pontoon type. System of closed compartments or “pontoons” to increase floating stability and simplify the</a:t>
            </a:r>
          </a:p>
          <a:p>
            <a:r>
              <a:rPr lang="en-US" dirty="0"/>
              <a:t>structure.</a:t>
            </a:r>
          </a:p>
          <a:p>
            <a:r>
              <a:rPr lang="en-US" dirty="0"/>
              <a:t> Double deck. Two separate decks over entire back surface. Provides insulation from the sun’s rays and</a:t>
            </a:r>
          </a:p>
          <a:p>
            <a:r>
              <a:rPr lang="en-US" dirty="0"/>
              <a:t>cuts down on loss of product from evaporation.</a:t>
            </a:r>
          </a:p>
          <a:p>
            <a:r>
              <a:rPr lang="en-US" dirty="0"/>
              <a:t>All tanks with floating roofs have a wind girder around the top edge to stiffen the shell when the roof is down.</a:t>
            </a:r>
          </a:p>
          <a:p>
            <a:r>
              <a:rPr lang="en-US" dirty="0"/>
              <a:t>Many commercial firms and Air Force bases employ these tanks for gasoline and JP4. (Best adapted where</a:t>
            </a:r>
          </a:p>
          <a:p>
            <a:r>
              <a:rPr lang="en-US" dirty="0"/>
              <a:t>tanks are filled and tied frequently.) They are somewhat of a maintenance problem because of the sealing</a:t>
            </a:r>
          </a:p>
          <a:p>
            <a:r>
              <a:rPr lang="en-US" dirty="0"/>
              <a:t>material used between the tank shell and the roof.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API S&amp;D 5L Pipe </a:t>
            </a:r>
            <a:r>
              <a:rPr lang="en-US" dirty="0"/>
              <a:t>- API S&amp;D 5L pipe has a thicker wall than the lightweight steel tubing pipe and is</a:t>
            </a:r>
          </a:p>
          <a:p>
            <a:r>
              <a:rPr lang="en-US" dirty="0"/>
              <a:t>furnished in 4-, 6-, 8-, 12-, 16-, and 20-inch nominal sizes. It is furnished in 20-foot sections grooved for</a:t>
            </a:r>
          </a:p>
          <a:p>
            <a:r>
              <a:rPr lang="en-US" dirty="0"/>
              <a:t>coupling, and it is beveled for welding in random lengths. It is used at critical points and high pressure</a:t>
            </a:r>
          </a:p>
          <a:p>
            <a:r>
              <a:rPr lang="en-US" dirty="0"/>
              <a:t>areas such as downhill slopes, manifold areas, and pup joints.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“Victaulic” Couplings </a:t>
            </a:r>
            <a:r>
              <a:rPr lang="en-US" dirty="0"/>
              <a:t>- “Victaulic” couplings are used to join the lightweight steel tubing and API S&amp;D 5L</a:t>
            </a:r>
          </a:p>
          <a:p>
            <a:r>
              <a:rPr lang="en-US" dirty="0"/>
              <a:t>pipe sections together. “Victaulic” is a trade name associated with the couplings which consist of two</a:t>
            </a:r>
          </a:p>
          <a:p>
            <a:r>
              <a:rPr lang="en-US" dirty="0"/>
              <a:t>housing segments, two bolts and nuts, and a synthetic-rubber, oil-resistant, self-sealing gasket. The</a:t>
            </a:r>
          </a:p>
          <a:p>
            <a:r>
              <a:rPr lang="en-US" dirty="0"/>
              <a:t>coupling and gasket are designed so that the pipe joint seals under pressure and vacuum. The coupling</a:t>
            </a:r>
          </a:p>
          <a:p>
            <a:r>
              <a:rPr lang="en-US" dirty="0"/>
              <a:t>also provides a sufficient amount of angular deflection and slack adjustment for expansion and contraction</a:t>
            </a:r>
          </a:p>
          <a:p>
            <a:r>
              <a:rPr lang="en-US" dirty="0"/>
              <a:t>of the line between adjacent joints. The gasket used with the coupling should be greased to prevent</a:t>
            </a:r>
          </a:p>
          <a:p>
            <a:r>
              <a:rPr lang="en-US" dirty="0"/>
              <a:t>pinching or sticking of the gasket.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Aluminum Pipe </a:t>
            </a:r>
            <a:r>
              <a:rPr lang="en-US" dirty="0"/>
              <a:t>- Aluminum pipe is a new type of pipe being evaluated for future use by the Army. It is</a:t>
            </a:r>
          </a:p>
          <a:p>
            <a:r>
              <a:rPr lang="en-US" dirty="0"/>
              <a:t>lightweight, yet meets static and dynamic pressure requirements of the fuel systems. This pipe has fewer</a:t>
            </a:r>
          </a:p>
          <a:p>
            <a:r>
              <a:rPr lang="en-US" dirty="0"/>
              <a:t>corrosion problems and is available in 9.5-foot sections. It is used in locations similar to the lightweight</a:t>
            </a:r>
          </a:p>
          <a:p>
            <a:r>
              <a:rPr lang="en-US" dirty="0"/>
              <a:t>steel tubing and API STD 5L pipe. High-pressure situations are corrected by the use of pressure</a:t>
            </a:r>
          </a:p>
          <a:p>
            <a:r>
              <a:rPr lang="en-US" dirty="0"/>
              <a:t>reduction stations.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Hinged Snap-Joint Coupling </a:t>
            </a:r>
            <a:r>
              <a:rPr lang="en-US" dirty="0"/>
              <a:t>– The hinged snap-joint coupling is standard for single-grooved aluminum</a:t>
            </a:r>
          </a:p>
          <a:p>
            <a:r>
              <a:rPr lang="en-US" dirty="0"/>
              <a:t>pipe and has a two-piece integral gasket. The coupling consists of two sections that are hinged together</a:t>
            </a:r>
          </a:p>
          <a:p>
            <a:r>
              <a:rPr lang="en-US" dirty="0"/>
              <a:t>and a pin for closing the coupling over the pipe ends. The coupling and gasket are designed to seal under</a:t>
            </a:r>
          </a:p>
          <a:p>
            <a:r>
              <a:rPr lang="en-US" dirty="0"/>
              <a:t>pressure and vacuum. The hinged coupling allows for a 2 percent deflection between joints and a</a:t>
            </a:r>
          </a:p>
          <a:p>
            <a:r>
              <a:rPr lang="en-US" dirty="0"/>
              <a:t>maximum allowable working pressure (MAWP) of 740 psi.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Cutting and Grooving Procedures for Steel Pipe. </a:t>
            </a:r>
            <a:r>
              <a:rPr lang="en-US" dirty="0"/>
              <a:t>Grooved pipe is used for coupling pipe</a:t>
            </a:r>
          </a:p>
          <a:p>
            <a:r>
              <a:rPr lang="en-US" dirty="0"/>
              <a:t>sections together with the split-ring, groove-type coupling. Due to layout or damage, a section of pipeline must</a:t>
            </a:r>
          </a:p>
          <a:p>
            <a:r>
              <a:rPr lang="en-US" dirty="0"/>
              <a:t>be cut to a nonstandard length and </a:t>
            </a:r>
            <a:r>
              <a:rPr lang="en-US" dirty="0" err="1"/>
              <a:t>regrooved</a:t>
            </a:r>
            <a:r>
              <a:rPr lang="en-US" dirty="0"/>
              <a:t> to allow for proper assembly. A portable cutting, grooving, and</a:t>
            </a:r>
          </a:p>
          <a:p>
            <a:r>
              <a:rPr lang="en-US" dirty="0"/>
              <a:t>beveling machine is used to perform this task. These machines are packaged in a kit and are included in the</a:t>
            </a:r>
          </a:p>
          <a:p>
            <a:r>
              <a:rPr lang="en-US" dirty="0"/>
              <a:t>welded pipeline construction tool set. The kit includes two large suitcases and two pipe stands. The machine</a:t>
            </a:r>
          </a:p>
          <a:p>
            <a:r>
              <a:rPr lang="en-US" dirty="0"/>
              <a:t>is powered by a 250 cubic-foot-per-minute (CFM) air compressor or by a generator and can also be operated</a:t>
            </a:r>
          </a:p>
          <a:p>
            <a:r>
              <a:rPr lang="en-US" dirty="0"/>
              <a:t>using a 24 volt system from a tactical vehicle. It is used primarily during mainline pump station construction. It</a:t>
            </a:r>
          </a:p>
          <a:p>
            <a:r>
              <a:rPr lang="en-US" dirty="0"/>
              <a:t>takes about 30 minutes to cut and groove each end of the pipe.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Welding of Pipeline. </a:t>
            </a:r>
            <a:r>
              <a:rPr lang="en-US" dirty="0"/>
              <a:t>Pipe to be welded will have a beveled edge on it to facilitate making a good weld.</a:t>
            </a:r>
          </a:p>
          <a:p>
            <a:r>
              <a:rPr lang="en-US" dirty="0" err="1"/>
              <a:t>Rebeveling</a:t>
            </a:r>
            <a:r>
              <a:rPr lang="en-US" dirty="0"/>
              <a:t>, because of damage to the edge, or cutting and beveling are accomplished with the machine</a:t>
            </a:r>
          </a:p>
          <a:p>
            <a:r>
              <a:rPr lang="en-US" dirty="0"/>
              <a:t>described above. The bevel is cleaned of slag with a bevel grinding machine.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096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VALVES</a:t>
            </a:r>
          </a:p>
          <a:p>
            <a:r>
              <a:rPr lang="en-US" dirty="0"/>
              <a:t> </a:t>
            </a:r>
            <a:r>
              <a:rPr lang="en-US" b="1" dirty="0"/>
              <a:t>Gate Valves </a:t>
            </a:r>
            <a:r>
              <a:rPr lang="en-US" dirty="0"/>
              <a:t>- Gate valves have a gate in the form of a disk or wedge, which is raised to permit the flow</a:t>
            </a:r>
          </a:p>
          <a:p>
            <a:r>
              <a:rPr lang="en-US" dirty="0"/>
              <a:t>of fuel and lowered to stop the flow of fuel.</a:t>
            </a:r>
          </a:p>
          <a:p>
            <a:r>
              <a:rPr lang="en-US" dirty="0"/>
              <a:t> </a:t>
            </a:r>
            <a:r>
              <a:rPr lang="en-US" b="1" dirty="0"/>
              <a:t>Rising-Stem Gate Valves </a:t>
            </a:r>
            <a:r>
              <a:rPr lang="en-US" dirty="0"/>
              <a:t>- Rising-stem gate valves are threaded on the upper end of the stem. The</a:t>
            </a:r>
          </a:p>
          <a:p>
            <a:r>
              <a:rPr lang="en-US" dirty="0"/>
              <a:t>lower end is attached to a disk. When the hand wheel is turned, both the stem and disk are raised and</a:t>
            </a:r>
          </a:p>
          <a:p>
            <a:r>
              <a:rPr lang="en-US" dirty="0"/>
              <a:t>lowered. When the valve is fully opened, it will allow pipeline scrapers, poly pigs, etc., to pass through. By</a:t>
            </a:r>
          </a:p>
          <a:p>
            <a:r>
              <a:rPr lang="en-US" dirty="0"/>
              <a:t>looking at the valve from a distance, you can tell whether or not the valve is open or closed. The stem of</a:t>
            </a:r>
          </a:p>
          <a:p>
            <a:r>
              <a:rPr lang="en-US" dirty="0"/>
              <a:t>the valve is easy to sabotage. The exposed surface of the upper stem on the rising stem gate valve</a:t>
            </a:r>
          </a:p>
          <a:p>
            <a:r>
              <a:rPr lang="en-US" dirty="0"/>
              <a:t>should be protected by placing a split, one-inch hose or some similar device around the stem in the yoke</a:t>
            </a:r>
          </a:p>
          <a:p>
            <a:r>
              <a:rPr lang="en-US" dirty="0"/>
              <a:t>area. A fine film of motor oil can be used to lubricate the thread on the stem. This valve is used in the</a:t>
            </a:r>
          </a:p>
          <a:p>
            <a:r>
              <a:rPr lang="en-US" dirty="0"/>
              <a:t>pipeline at intervals, at the bottom of long slopes, on both sides of a stream crossing, and at storage</a:t>
            </a:r>
          </a:p>
          <a:p>
            <a:r>
              <a:rPr lang="en-US" dirty="0"/>
              <a:t>tanks.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 err="1"/>
              <a:t>Nonrising</a:t>
            </a:r>
            <a:r>
              <a:rPr lang="en-US" b="1" dirty="0"/>
              <a:t>-Stem Gate Valves </a:t>
            </a:r>
            <a:r>
              <a:rPr lang="en-US" dirty="0"/>
              <a:t>- The threaded lower end of the stem on a </a:t>
            </a:r>
            <a:r>
              <a:rPr lang="en-US" dirty="0" err="1"/>
              <a:t>nonrising</a:t>
            </a:r>
            <a:r>
              <a:rPr lang="en-US" dirty="0"/>
              <a:t>-stem gate valve</a:t>
            </a:r>
          </a:p>
          <a:p>
            <a:r>
              <a:rPr lang="en-US" dirty="0"/>
              <a:t>screws into the disk, thereby raising or lowering the disk while the stem is retained in place by a thrust</a:t>
            </a:r>
          </a:p>
          <a:p>
            <a:r>
              <a:rPr lang="en-US" dirty="0"/>
              <a:t>collar. The packing gland must be monitored and replaced as necessary.</a:t>
            </a:r>
          </a:p>
          <a:p>
            <a:r>
              <a:rPr lang="en-US" dirty="0"/>
              <a:t> </a:t>
            </a:r>
            <a:r>
              <a:rPr lang="en-US" b="1" dirty="0"/>
              <a:t>Globe Valves </a:t>
            </a:r>
            <a:r>
              <a:rPr lang="en-US" dirty="0"/>
              <a:t>- Globe valves are used to throttle the flow of product inside a pipeline. This is the same</a:t>
            </a:r>
          </a:p>
          <a:p>
            <a:r>
              <a:rPr lang="en-US" dirty="0"/>
              <a:t>type of valve used at home on kitchen or bathroom sinks. Packing, disks, and seats will become worn</a:t>
            </a:r>
          </a:p>
          <a:p>
            <a:r>
              <a:rPr lang="en-US" dirty="0"/>
              <a:t>and will need replacing depending on usage. These valves are used in areas where the throttling of</a:t>
            </a:r>
          </a:p>
          <a:p>
            <a:r>
              <a:rPr lang="en-US" dirty="0"/>
              <a:t>product flow is desired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Check Valves </a:t>
            </a:r>
            <a:r>
              <a:rPr lang="en-US" dirty="0"/>
              <a:t>- Check valves permit fuel to flow one way only by means of a hinged disk or clapper which</a:t>
            </a:r>
          </a:p>
          <a:p>
            <a:r>
              <a:rPr lang="en-US" dirty="0"/>
              <a:t>is pushed aside by the fuel when it flows in the desired direction. When flow stops and back pressure</a:t>
            </a:r>
          </a:p>
          <a:p>
            <a:r>
              <a:rPr lang="en-US" dirty="0"/>
              <a:t>develops, the clapper is pushed against its seat, stopping back flow. These valves are self-operating and</a:t>
            </a:r>
          </a:p>
          <a:p>
            <a:r>
              <a:rPr lang="en-US" dirty="0"/>
              <a:t>need little maintenance other than tightening the cover nuts regularly. Typically they are used on the</a:t>
            </a:r>
          </a:p>
          <a:p>
            <a:r>
              <a:rPr lang="en-US" dirty="0"/>
              <a:t>discharge sides of pumps and at pump stations between the suction and discharge lines of each pump at</a:t>
            </a:r>
          </a:p>
          <a:p>
            <a:r>
              <a:rPr lang="en-US" dirty="0"/>
              <a:t>the pump station. They are also used at the foot of upgrade slopes in lieu of gate valves, but they must be</a:t>
            </a:r>
          </a:p>
          <a:p>
            <a:r>
              <a:rPr lang="en-US" dirty="0"/>
              <a:t>removed if the line is ever pumped in reverse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324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 </a:t>
            </a:r>
            <a:r>
              <a:rPr lang="en-US" sz="1600" b="1" dirty="0"/>
              <a:t>Flow Control Valves (Pressure Reducing Valves) </a:t>
            </a:r>
            <a:r>
              <a:rPr lang="en-US" sz="1600" dirty="0"/>
              <a:t>- Flow control valves are activated by pressure. If</a:t>
            </a:r>
          </a:p>
          <a:p>
            <a:r>
              <a:rPr lang="en-US" sz="1600" dirty="0"/>
              <a:t>pressure in the pilot is great enough to overcome the force of the spring, the excess pressure activates</a:t>
            </a:r>
          </a:p>
          <a:p>
            <a:r>
              <a:rPr lang="en-US" sz="1600" dirty="0"/>
              <a:t>the diaphragm to throttle the flow in dynamic situations, and in static conditions it will decrease the head</a:t>
            </a:r>
          </a:p>
          <a:p>
            <a:r>
              <a:rPr lang="en-US" sz="1600" dirty="0"/>
              <a:t>acting against a particular point in the pipeline. These valves require little maintenance beyond checking</a:t>
            </a:r>
          </a:p>
          <a:p>
            <a:r>
              <a:rPr lang="en-US" sz="1600" dirty="0"/>
              <a:t>the pilot strainer at least every 3 months and inspecting the diaphragm once a year. They are used on</a:t>
            </a:r>
          </a:p>
          <a:p>
            <a:r>
              <a:rPr lang="en-US" sz="1600" dirty="0"/>
              <a:t>downhill slopes.</a:t>
            </a:r>
          </a:p>
          <a:p>
            <a:r>
              <a:rPr lang="en-US" sz="1600" dirty="0"/>
              <a:t> </a:t>
            </a:r>
            <a:r>
              <a:rPr lang="en-US" sz="1600" b="1" dirty="0"/>
              <a:t>Pressure Relief Valves </a:t>
            </a:r>
            <a:r>
              <a:rPr lang="en-US" sz="1600" dirty="0"/>
              <a:t>- Pressure relief valves are set to open at certain pressures and are triggered by</a:t>
            </a:r>
          </a:p>
          <a:p>
            <a:r>
              <a:rPr lang="en-US" sz="1600" dirty="0"/>
              <a:t>a spring. The pipeline is tapped at points which may experience excess pressures under static conditions.</a:t>
            </a:r>
          </a:p>
          <a:p>
            <a:r>
              <a:rPr lang="en-US" sz="1600" dirty="0"/>
              <a:t>If pressures reach the upper limit set on the valve by the operators, the valve activates by opening and</a:t>
            </a:r>
          </a:p>
          <a:p>
            <a:r>
              <a:rPr lang="en-US" sz="1600" dirty="0"/>
              <a:t>bleeding fuel off until safe pressures are again reached and the valve resets itself to the closed position.</a:t>
            </a:r>
          </a:p>
          <a:p>
            <a:r>
              <a:rPr lang="en-US" sz="1600" dirty="0"/>
              <a:t>Typically these valves are used at locations where the pipe is going to a storage tank to bleed-off excess</a:t>
            </a:r>
          </a:p>
          <a:p>
            <a:r>
              <a:rPr lang="en-US" sz="1600" dirty="0"/>
              <a:t>pressures built up in the line because of heating by the sun under shut down conditions. These valves</a:t>
            </a:r>
          </a:p>
          <a:p>
            <a:r>
              <a:rPr lang="en-US" sz="1600" dirty="0"/>
              <a:t>should be tested once a year using a reliable pressure gage.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Cone Roof With Floating Pan. </a:t>
            </a:r>
            <a:r>
              <a:rPr lang="en-US" dirty="0"/>
              <a:t>Floating roof tanks present a problem in cold climates because of the</a:t>
            </a:r>
          </a:p>
          <a:p>
            <a:r>
              <a:rPr lang="en-US" dirty="0"/>
              <a:t>accumulation of ice and snow. Because of this problem, floating roof tanks can be modified and a fixed roof</a:t>
            </a:r>
          </a:p>
          <a:p>
            <a:r>
              <a:rPr lang="en-US" dirty="0"/>
              <a:t>installed. This procedure employs the advantages of the fixed roof and the floating roof.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Plug Valves </a:t>
            </a:r>
            <a:r>
              <a:rPr lang="en-US" dirty="0"/>
              <a:t>- Plug valves are small, compact valves activated by turning the head of the valve 1/4-turn.</a:t>
            </a:r>
          </a:p>
          <a:p>
            <a:r>
              <a:rPr lang="en-US" dirty="0"/>
              <a:t>This valve may or may not open to the full diameter of the pipe depending on the type of plug valve used.</a:t>
            </a:r>
          </a:p>
          <a:p>
            <a:r>
              <a:rPr lang="en-US" dirty="0"/>
              <a:t>As a result, plug valves which do not open to the full diameter of the pipe cannot be used in portions of the</a:t>
            </a:r>
          </a:p>
          <a:p>
            <a:r>
              <a:rPr lang="en-US" dirty="0"/>
              <a:t>pipeline through which a scraper is designed to pass. This valve can be lubricated in the open or closed</a:t>
            </a:r>
          </a:p>
          <a:p>
            <a:r>
              <a:rPr lang="en-US" dirty="0"/>
              <a:t>position. Lubrication is done through the lubrication screw at the top by the use of a high pressure grease</a:t>
            </a:r>
          </a:p>
          <a:p>
            <a:r>
              <a:rPr lang="en-US" dirty="0"/>
              <a:t>gun, or the screw can be screwed down. This valve also has rope-type packing which must be</a:t>
            </a:r>
          </a:p>
          <a:p>
            <a:r>
              <a:rPr lang="en-US" dirty="0"/>
              <a:t>periodically replaced. Plug valves are commonly used at tank farm manifolds or in places requiring quick,</a:t>
            </a:r>
          </a:p>
          <a:p>
            <a:r>
              <a:rPr lang="en-US" dirty="0"/>
              <a:t>positive shut-off such as at a scraper launching station.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Additional pipeline components.</a:t>
            </a:r>
          </a:p>
          <a:p>
            <a:r>
              <a:rPr lang="en-US" b="1" dirty="0"/>
              <a:t>Line Strainers </a:t>
            </a:r>
            <a:r>
              <a:rPr lang="en-US" dirty="0"/>
              <a:t>- Line strainers catch debris in fuel as it comes down through a basket or strainer and then</a:t>
            </a:r>
          </a:p>
          <a:p>
            <a:r>
              <a:rPr lang="en-US" dirty="0"/>
              <a:t>passes through the discharge side. The basket has a wire-mesh or screen which catches the debris and</a:t>
            </a:r>
          </a:p>
          <a:p>
            <a:r>
              <a:rPr lang="en-US" dirty="0"/>
              <a:t>prevents it from continuing to flow downstream and damaging things like pump impeller blades and meters.</a:t>
            </a:r>
          </a:p>
          <a:p>
            <a:r>
              <a:rPr lang="en-US" dirty="0"/>
              <a:t>The baskets or screens need to be pulled from the devices in which they are installed on a periodic schedule</a:t>
            </a:r>
          </a:p>
          <a:p>
            <a:r>
              <a:rPr lang="en-US" dirty="0"/>
              <a:t>to remove the debris (once a week). Line strainers are found on the suction side of pumps and meters and</a:t>
            </a:r>
          </a:p>
          <a:p>
            <a:r>
              <a:rPr lang="en-US" dirty="0"/>
              <a:t>on the discharge side of filter separators.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FITTINGS AND PIPE REPAIR ACCESSORIES</a:t>
            </a:r>
          </a:p>
          <a:p>
            <a:r>
              <a:rPr lang="en-US" b="1" dirty="0"/>
              <a:t>Fittings. </a:t>
            </a:r>
            <a:r>
              <a:rPr lang="en-US" dirty="0"/>
              <a:t>Standard, groove-type fittings include elbows, tees, and reducers such as the following:</a:t>
            </a:r>
          </a:p>
          <a:p>
            <a:r>
              <a:rPr lang="en-US" dirty="0"/>
              <a:t> </a:t>
            </a:r>
            <a:r>
              <a:rPr lang="en-US" b="1" dirty="0"/>
              <a:t>Standard Tee Fittings </a:t>
            </a:r>
            <a:r>
              <a:rPr lang="en-US" dirty="0"/>
              <a:t>- Standard tee fittings provide a splitting of the fuel stream. These fittings have a</a:t>
            </a:r>
          </a:p>
          <a:p>
            <a:r>
              <a:rPr lang="en-US" dirty="0"/>
              <a:t>characteristic “T” shape.</a:t>
            </a:r>
          </a:p>
          <a:p>
            <a:r>
              <a:rPr lang="en-US" dirty="0"/>
              <a:t> </a:t>
            </a:r>
            <a:r>
              <a:rPr lang="en-US" b="1" dirty="0"/>
              <a:t>Reducing Tee Fittings </a:t>
            </a:r>
            <a:r>
              <a:rPr lang="en-US" dirty="0"/>
              <a:t>- Reducing tee fittings allow reduction in one leg of the branch, either through the</a:t>
            </a:r>
          </a:p>
          <a:p>
            <a:r>
              <a:rPr lang="en-US" dirty="0"/>
              <a:t>tee portion or through the branch portion of the tee.</a:t>
            </a:r>
          </a:p>
          <a:p>
            <a:r>
              <a:rPr lang="en-US" dirty="0"/>
              <a:t> </a:t>
            </a:r>
            <a:r>
              <a:rPr lang="en-US" b="1" dirty="0"/>
              <a:t>Elbow Fittings </a:t>
            </a:r>
            <a:r>
              <a:rPr lang="en-US" dirty="0"/>
              <a:t>- Provide for the change in the pipeline direction by 90 or 45 degrees.</a:t>
            </a:r>
          </a:p>
          <a:p>
            <a:r>
              <a:rPr lang="en-US" dirty="0"/>
              <a:t> </a:t>
            </a:r>
            <a:r>
              <a:rPr lang="en-US" b="1" dirty="0"/>
              <a:t>Reducers </a:t>
            </a:r>
            <a:r>
              <a:rPr lang="en-US" dirty="0"/>
              <a:t>- Provide a connection from one diameter of pipe to some smaller diameter of pi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Repair clamps. </a:t>
            </a:r>
            <a:r>
              <a:rPr lang="en-US" dirty="0"/>
              <a:t>Listed below are some of the more common types of clamps used to repair leaking</a:t>
            </a:r>
          </a:p>
          <a:p>
            <a:r>
              <a:rPr lang="en-US" dirty="0"/>
              <a:t>pipelines.</a:t>
            </a:r>
          </a:p>
          <a:p>
            <a:r>
              <a:rPr lang="en-US" dirty="0"/>
              <a:t> </a:t>
            </a:r>
            <a:r>
              <a:rPr lang="en-US" b="1" dirty="0"/>
              <a:t>Pit Leak Clamps </a:t>
            </a:r>
            <a:r>
              <a:rPr lang="en-US" dirty="0"/>
              <a:t>- Pit leak clamps are designed to temporarily repair a leak caused by a small hole such</a:t>
            </a:r>
          </a:p>
          <a:p>
            <a:r>
              <a:rPr lang="en-US" dirty="0"/>
              <a:t>as a pit.</a:t>
            </a:r>
          </a:p>
          <a:p>
            <a:r>
              <a:rPr lang="en-US" dirty="0"/>
              <a:t> </a:t>
            </a:r>
            <a:r>
              <a:rPr lang="en-US" b="1" dirty="0"/>
              <a:t>Split Leak Clamps </a:t>
            </a:r>
            <a:r>
              <a:rPr lang="en-US" dirty="0"/>
              <a:t>- Split leak clamps are designed to temporarily repair a leak caused by a split pipe.</a:t>
            </a:r>
          </a:p>
          <a:p>
            <a:r>
              <a:rPr lang="en-US" dirty="0"/>
              <a:t>This clamp is limited in the size of the split which can be repaired due to its limited length.</a:t>
            </a:r>
          </a:p>
          <a:p>
            <a:r>
              <a:rPr lang="en-US" dirty="0"/>
              <a:t> </a:t>
            </a:r>
            <a:r>
              <a:rPr lang="en-US" b="1" dirty="0"/>
              <a:t>Over-Coupling Leak Clamps </a:t>
            </a:r>
            <a:r>
              <a:rPr lang="en-US" dirty="0"/>
              <a:t>- Over-coupling leak clamps are designed for placement over the regular</a:t>
            </a:r>
          </a:p>
          <a:p>
            <a:r>
              <a:rPr lang="en-US" dirty="0"/>
              <a:t>split-ring, groove-type coupling when a leak develops from the initial coupling.</a:t>
            </a:r>
          </a:p>
          <a:p>
            <a:r>
              <a:rPr lang="en-US" dirty="0"/>
              <a:t> A pipeline leakage report will be completed for all leaks occurring in a pipeline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PUMPS</a:t>
            </a:r>
          </a:p>
          <a:p>
            <a:r>
              <a:rPr lang="en-US" dirty="0"/>
              <a:t>Pipeline pumps consist of one or more impellers mounted on a rapidly rotating shaft. Liquid enters the</a:t>
            </a:r>
          </a:p>
          <a:p>
            <a:r>
              <a:rPr lang="en-US" dirty="0"/>
              <a:t>impeller at its center and is impelled outward by centrifugal force into the volute of the pump casing. The</a:t>
            </a:r>
          </a:p>
          <a:p>
            <a:r>
              <a:rPr lang="en-US" dirty="0"/>
              <a:t>volute catches the discharge and converts peripheral velocity into head pressure while conducting the liquid at</a:t>
            </a:r>
          </a:p>
          <a:p>
            <a:r>
              <a:rPr lang="en-US" dirty="0"/>
              <a:t>a reduced flow rate to the discharge nozzle of the pump casing. Different pumps are used on aluminum and</a:t>
            </a:r>
          </a:p>
          <a:p>
            <a:r>
              <a:rPr lang="en-US" dirty="0"/>
              <a:t>steel pipeline systems.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6-inch, Single-Stage Pump </a:t>
            </a:r>
            <a:r>
              <a:rPr lang="en-US" dirty="0"/>
              <a:t>- The 6-inch, single-stage pump is a self-priming, centrifugal pump equipped</a:t>
            </a:r>
          </a:p>
          <a:p>
            <a:r>
              <a:rPr lang="en-US" dirty="0"/>
              <a:t>with a mechanical shaft seal. Suction and discharge connections are grooved pipe. Maximum safe</a:t>
            </a:r>
          </a:p>
          <a:p>
            <a:r>
              <a:rPr lang="en-US" dirty="0"/>
              <a:t>working pressure is 207 PSI or 660 feet of head for fuel with a SG of 0.725.</a:t>
            </a:r>
          </a:p>
          <a:p>
            <a:r>
              <a:rPr lang="en-US" dirty="0"/>
              <a:t> </a:t>
            </a:r>
            <a:r>
              <a:rPr lang="en-US" b="1" dirty="0"/>
              <a:t>6-inch, Two-Stage Pump </a:t>
            </a:r>
            <a:r>
              <a:rPr lang="en-US" dirty="0"/>
              <a:t>- The 6-inch, two-stage pump is a multi-stage pump fitted for external</a:t>
            </a:r>
          </a:p>
          <a:p>
            <a:r>
              <a:rPr lang="en-US" dirty="0"/>
              <a:t>connection to operate either in series or in parallel. Maximum safe working pressure is 700 PSI or 2,390</a:t>
            </a:r>
          </a:p>
          <a:p>
            <a:r>
              <a:rPr lang="en-US" dirty="0"/>
              <a:t>feet of head for a fuel with a SG of 0.725.</a:t>
            </a:r>
          </a:p>
          <a:p>
            <a:r>
              <a:rPr lang="en-US" dirty="0"/>
              <a:t> </a:t>
            </a:r>
            <a:r>
              <a:rPr lang="en-US" b="1" dirty="0"/>
              <a:t>800 GPM Mainline Pump </a:t>
            </a:r>
            <a:r>
              <a:rPr lang="en-US" dirty="0"/>
              <a:t>- The 800 GPM mainline pump is a new pump used for operation in an</a:t>
            </a:r>
          </a:p>
          <a:p>
            <a:r>
              <a:rPr lang="en-US" dirty="0"/>
              <a:t>aluminum pipeline system. It is a skid-mounted, three-stage centrifugal pump.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09600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E - PIPELINE SCRAPER OPERATIONS</a:t>
            </a:r>
          </a:p>
          <a:p>
            <a:r>
              <a:rPr lang="en-US" dirty="0"/>
              <a:t>Scrapers are devices inserted into the pipeline to remove internal scale, rust, or other foreign material. In the</a:t>
            </a:r>
          </a:p>
          <a:p>
            <a:r>
              <a:rPr lang="en-US" dirty="0"/>
              <a:t>petroleum industry, scrapers are often called “pigs” or “go-devils.” Two types of scrapers are used:</a:t>
            </a:r>
          </a:p>
          <a:p>
            <a:r>
              <a:rPr lang="en-US" dirty="0"/>
              <a:t> </a:t>
            </a:r>
            <a:r>
              <a:rPr lang="en-US" b="1" dirty="0"/>
              <a:t>Steel Brush Scraper </a:t>
            </a:r>
            <a:r>
              <a:rPr lang="en-US" dirty="0"/>
              <a:t>- The steel brush scraper is constructed of a tubular shaft on which are mounted</a:t>
            </a:r>
          </a:p>
          <a:p>
            <a:r>
              <a:rPr lang="en-US" dirty="0"/>
              <a:t>two sets of four spring-loaded steel brushes and two synthetic rubber cups. The spring-loaded steel</a:t>
            </a:r>
          </a:p>
          <a:p>
            <a:r>
              <a:rPr lang="en-US" dirty="0"/>
              <a:t>brushes clean the walls of the pipe. The front and rear brush groups are staggered to cover the entire</a:t>
            </a:r>
          </a:p>
          <a:p>
            <a:r>
              <a:rPr lang="en-US" dirty="0"/>
              <a:t>pipe surface. The tubular shaft of the scraper is open at the rear, which permits a fraction of the stream to</a:t>
            </a:r>
          </a:p>
          <a:p>
            <a:r>
              <a:rPr lang="en-US" dirty="0"/>
              <a:t>flow into the scraper and escape through small ports near the front end, thereby agitating and propelling</a:t>
            </a:r>
          </a:p>
          <a:p>
            <a:r>
              <a:rPr lang="en-US" dirty="0"/>
              <a:t>the loosened scale forward. This prevents the scale from accumulating ahead of the scraper, causing the</a:t>
            </a:r>
          </a:p>
          <a:p>
            <a:r>
              <a:rPr lang="en-US" dirty="0"/>
              <a:t>line to become clogged. This type of scraper comes in 6-, 8-, 10-, and 14-inch sizes. The 10- and 14-inch</a:t>
            </a:r>
          </a:p>
          <a:p>
            <a:r>
              <a:rPr lang="en-US" dirty="0"/>
              <a:t>scrapers have three synthetic rubber cups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Poly Pig Scraper Device </a:t>
            </a:r>
            <a:r>
              <a:rPr lang="en-US" dirty="0"/>
              <a:t>- The poly pig scraper device is constructed of foam-type material and wrapped</a:t>
            </a:r>
          </a:p>
          <a:p>
            <a:r>
              <a:rPr lang="en-US" dirty="0"/>
              <a:t>with abrasives to clean the pipeline. They are able to make 90-degree turns in the pipeline and are</a:t>
            </a:r>
          </a:p>
          <a:p>
            <a:r>
              <a:rPr lang="en-US" dirty="0"/>
              <a:t>inexpensive, though they do not clean as thoroughly as, steel brush scrapers nor are they as durable.</a:t>
            </a:r>
          </a:p>
          <a:p>
            <a:r>
              <a:rPr lang="en-US" dirty="0"/>
              <a:t>Military pump station manifolds have two scraper stations; one for launching and another for receiving. Before</a:t>
            </a:r>
          </a:p>
          <a:p>
            <a:r>
              <a:rPr lang="en-US" dirty="0"/>
              <a:t>launching a scraper, lines should be free from sharp bends and valves that do not open the full diameter of the</a:t>
            </a:r>
          </a:p>
          <a:p>
            <a:r>
              <a:rPr lang="en-US" dirty="0"/>
              <a:t>4-5</a:t>
            </a:r>
          </a:p>
          <a:p>
            <a:r>
              <a:rPr lang="en-US" dirty="0"/>
              <a:t>QM 5096</a:t>
            </a:r>
          </a:p>
          <a:p>
            <a:r>
              <a:rPr lang="en-US" dirty="0"/>
              <a:t>pipe. To provide free passage for scrapers, changes in pipeline direction are made by bending pipe rather</a:t>
            </a:r>
          </a:p>
          <a:p>
            <a:r>
              <a:rPr lang="en-US" dirty="0"/>
              <a:t>than using elbow or tee fittings.</a:t>
            </a:r>
          </a:p>
          <a:p>
            <a:r>
              <a:rPr lang="en-US" dirty="0" err="1"/>
              <a:t>Sandtraps</a:t>
            </a:r>
            <a:r>
              <a:rPr lang="en-US" dirty="0"/>
              <a:t> are, in effect, sediment or settling chambers which collect dirt, scale, sludge and floating debris</a:t>
            </a:r>
          </a:p>
          <a:p>
            <a:r>
              <a:rPr lang="en-US" dirty="0"/>
              <a:t>pumped through the pipeline or accumulated during pipeline cleaning. They are installed on the suction side</a:t>
            </a:r>
          </a:p>
          <a:p>
            <a:r>
              <a:rPr lang="en-US" dirty="0"/>
              <a:t>of each pump station. </a:t>
            </a:r>
            <a:r>
              <a:rPr lang="en-US" dirty="0" err="1"/>
              <a:t>Sandtraps</a:t>
            </a:r>
            <a:r>
              <a:rPr lang="en-US" dirty="0"/>
              <a:t> split the flow into two 14-inch barrels, thus reducing the velocity of the flow.</a:t>
            </a:r>
          </a:p>
          <a:p>
            <a:r>
              <a:rPr lang="en-US" dirty="0"/>
              <a:t>This allow sediment to settle out. They must be cleaned periodically and after each scraper run.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MANIFOLD DESIGN FACTORS</a:t>
            </a:r>
          </a:p>
          <a:p>
            <a:r>
              <a:rPr lang="en-US" dirty="0"/>
              <a:t>The following factors are affected by the theater support requirements:</a:t>
            </a:r>
          </a:p>
          <a:p>
            <a:r>
              <a:rPr lang="en-US" dirty="0"/>
              <a:t> </a:t>
            </a:r>
            <a:r>
              <a:rPr lang="en-US" b="1" dirty="0"/>
              <a:t>Number and quantity of products </a:t>
            </a:r>
            <a:r>
              <a:rPr lang="en-US" dirty="0"/>
              <a:t>- The number of and quantity of products depend on theater needs</a:t>
            </a:r>
          </a:p>
          <a:p>
            <a:r>
              <a:rPr lang="en-US" dirty="0"/>
              <a:t>(for example troops, equipment).</a:t>
            </a:r>
          </a:p>
          <a:p>
            <a:r>
              <a:rPr lang="en-US" dirty="0"/>
              <a:t> </a:t>
            </a:r>
            <a:r>
              <a:rPr lang="en-US" b="1" dirty="0"/>
              <a:t>Number of tanks </a:t>
            </a:r>
            <a:r>
              <a:rPr lang="en-US" dirty="0"/>
              <a:t>- The number of tanks depends on the quantity and type of product stored and the</a:t>
            </a:r>
          </a:p>
          <a:p>
            <a:r>
              <a:rPr lang="en-US" dirty="0"/>
              <a:t>facility size (a minimum of two tanks per product is preferred).</a:t>
            </a:r>
          </a:p>
          <a:p>
            <a:r>
              <a:rPr lang="en-US" dirty="0"/>
              <a:t> </a:t>
            </a:r>
            <a:r>
              <a:rPr lang="en-US" b="1" dirty="0"/>
              <a:t>Number of incoming lines </a:t>
            </a:r>
            <a:r>
              <a:rPr lang="en-US" dirty="0"/>
              <a:t>- The number of incoming lines entering the facility is determined by the</a:t>
            </a:r>
          </a:p>
          <a:p>
            <a:r>
              <a:rPr lang="en-US" dirty="0"/>
              <a:t>supporting locations.</a:t>
            </a:r>
          </a:p>
          <a:p>
            <a:r>
              <a:rPr lang="en-US" dirty="0"/>
              <a:t> </a:t>
            </a:r>
            <a:r>
              <a:rPr lang="en-US" b="1" dirty="0"/>
              <a:t>Number of outgoing lines </a:t>
            </a:r>
            <a:r>
              <a:rPr lang="en-US" dirty="0"/>
              <a:t>- The number of lines leaving the facility is determined by the locations</a:t>
            </a:r>
          </a:p>
          <a:p>
            <a:r>
              <a:rPr lang="en-US" dirty="0"/>
              <a:t>supported.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91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Future expansion </a:t>
            </a:r>
            <a:r>
              <a:rPr lang="en-US" dirty="0"/>
              <a:t>- Future expansion is based on the expansion of the theater and an increase in</a:t>
            </a:r>
          </a:p>
          <a:p>
            <a:r>
              <a:rPr lang="en-US" dirty="0"/>
              <a:t>corresponding support requirements.</a:t>
            </a:r>
          </a:p>
          <a:p>
            <a:r>
              <a:rPr lang="en-US" dirty="0"/>
              <a:t> </a:t>
            </a:r>
            <a:r>
              <a:rPr lang="en-US" b="1" dirty="0"/>
              <a:t>Location </a:t>
            </a:r>
            <a:r>
              <a:rPr lang="en-US" dirty="0"/>
              <a:t>- The location of a facility is given with the manifold centrally located within it.</a:t>
            </a:r>
          </a:p>
          <a:p>
            <a:r>
              <a:rPr lang="en-US" dirty="0"/>
              <a:t> </a:t>
            </a:r>
            <a:r>
              <a:rPr lang="en-US" b="1" dirty="0"/>
              <a:t>Layout </a:t>
            </a:r>
            <a:r>
              <a:rPr lang="en-US" dirty="0"/>
              <a:t>- The layout requires that the manifold is located at the low point near the center of the tank farm</a:t>
            </a:r>
          </a:p>
          <a:p>
            <a:r>
              <a:rPr lang="en-US" dirty="0"/>
              <a:t>piping network. The minimum distance to any tank should be 250 feet.</a:t>
            </a:r>
          </a:p>
          <a:p>
            <a:r>
              <a:rPr lang="en-US" dirty="0"/>
              <a:t> </a:t>
            </a:r>
            <a:r>
              <a:rPr lang="en-US" b="1" dirty="0"/>
              <a:t>Construction </a:t>
            </a:r>
            <a:r>
              <a:rPr lang="en-US" dirty="0"/>
              <a:t>- The manifold consists of API standard pipe sections and plug valves. The API pipe will</a:t>
            </a:r>
          </a:p>
          <a:p>
            <a:r>
              <a:rPr lang="en-US" dirty="0"/>
              <a:t>accommodate higher pressures associated with the sharp angles and close proximity to the fuel source.</a:t>
            </a:r>
          </a:p>
          <a:p>
            <a:r>
              <a:rPr lang="en-US" dirty="0"/>
              <a:t>Plug valves provide control in switching products as they require only a 1/4-turn to open or close the valve.</a:t>
            </a:r>
          </a:p>
        </p:txBody>
      </p:sp>
    </p:spTree>
    <p:extLst>
      <p:ext uri="{BB962C8B-B14F-4D97-AF65-F5344CB8AC3E}">
        <p14:creationId xmlns:p14="http://schemas.microsoft.com/office/powerpoint/2010/main" val="413604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20469</Words>
  <Application>Microsoft Office PowerPoint</Application>
  <PresentationFormat>On-screen Show (4:3)</PresentationFormat>
  <Paragraphs>1396</Paragraphs>
  <Slides>176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2016-10-13T00:33:41Z</dcterms:created>
  <dcterms:modified xsi:type="dcterms:W3CDTF">2016-10-13T01:11:39Z</dcterms:modified>
</cp:coreProperties>
</file>