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9" r:id="rId95"/>
    <p:sldId id="348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1563" autoAdjust="0"/>
  </p:normalViewPr>
  <p:slideViewPr>
    <p:cSldViewPr>
      <p:cViewPr varScale="1">
        <p:scale>
          <a:sx n="58" d="100"/>
          <a:sy n="58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6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1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FEA0-5A60-42F3-BF33-6D0D84712AC9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4F73-8AA2-4D5E-A925-B43FC483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550"/>
            <a:ext cx="6553199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7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Develop a Flow Plan. </a:t>
            </a:r>
            <a:r>
              <a:rPr lang="en-US" dirty="0"/>
              <a:t>After you select the specific sites for the parts of the Class III supply point,</a:t>
            </a:r>
          </a:p>
          <a:p>
            <a:r>
              <a:rPr lang="en-US" dirty="0"/>
              <a:t>develop a flow plan so that you do not handle products and containers more than is needed. The flow plan</a:t>
            </a:r>
          </a:p>
          <a:p>
            <a:r>
              <a:rPr lang="en-US" dirty="0"/>
              <a:t>1-3</a:t>
            </a:r>
          </a:p>
          <a:p>
            <a:r>
              <a:rPr lang="en-US" dirty="0"/>
              <a:t>QM 5095</a:t>
            </a:r>
          </a:p>
          <a:p>
            <a:r>
              <a:rPr lang="en-US" dirty="0"/>
              <a:t>identifies steps which can be eliminated, combined, or changed to make the operation more efficient. It can</a:t>
            </a:r>
          </a:p>
          <a:p>
            <a:r>
              <a:rPr lang="en-US" dirty="0"/>
              <a:t>also show unnecessary delays in handling and transporting. When developing the plan, consider the location</a:t>
            </a:r>
          </a:p>
          <a:p>
            <a:r>
              <a:rPr lang="en-US" dirty="0"/>
              <a:t>of bulk storage, packaged product storage, bulk reduction, and can and drum cleaning areas. Also consider</a:t>
            </a:r>
          </a:p>
          <a:p>
            <a:r>
              <a:rPr lang="en-US" dirty="0"/>
              <a:t>the flow of traffic through the supply point. Only one-way traffic should be permitted in the supply point. Study</a:t>
            </a:r>
          </a:p>
          <a:p>
            <a:r>
              <a:rPr lang="en-US" dirty="0"/>
              <a:t>the area, and make up a flow plan before the supply point moves to the new location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705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Land aircraft. Check to see that the armaments aboard the aircraft have been set to SAFE.</a:t>
            </a:r>
          </a:p>
          <a:p>
            <a:r>
              <a:rPr lang="en-US" dirty="0"/>
              <a:t> Deplane crew and passengers. Only the pilot may remain in the aircraft during refueling. If required, a</a:t>
            </a:r>
          </a:p>
          <a:p>
            <a:r>
              <a:rPr lang="en-US" dirty="0"/>
              <a:t>crew member may assist with the refueling by manning the fire extinguisher.</a:t>
            </a:r>
          </a:p>
          <a:p>
            <a:r>
              <a:rPr lang="en-US" dirty="0"/>
              <a:t> Position fire extinguisher on the side of the aircraft by the fill port.</a:t>
            </a:r>
          </a:p>
          <a:p>
            <a:r>
              <a:rPr lang="en-US" dirty="0"/>
              <a:t> Turn off radios. The pilot may monitor the radio used for air traffic control, but must not transmit while</a:t>
            </a:r>
          </a:p>
          <a:p>
            <a:r>
              <a:rPr lang="en-US" dirty="0"/>
              <a:t>actual refueling is taking place. The pilot and crew chief may talk by intercom during refueling.</a:t>
            </a:r>
          </a:p>
          <a:p>
            <a:r>
              <a:rPr lang="en-US" dirty="0"/>
              <a:t> Ground and bound the nozzle to the aircraft. It should never be attached to the radio antenna or to a</a:t>
            </a:r>
          </a:p>
          <a:p>
            <a:r>
              <a:rPr lang="en-US" dirty="0"/>
              <a:t>propeller.</a:t>
            </a:r>
          </a:p>
          <a:p>
            <a:r>
              <a:rPr lang="en-US" dirty="0"/>
              <a:t> Remove dust cap from the nozzle, and remove the plug from the aircraft fill port.</a:t>
            </a:r>
          </a:p>
          <a:p>
            <a:r>
              <a:rPr lang="en-US" dirty="0"/>
              <a:t> Begin refueling. Be certain to observe the safety precautions associated with closed-circuit or open-port</a:t>
            </a:r>
          </a:p>
          <a:p>
            <a:r>
              <a:rPr lang="en-US" dirty="0"/>
              <a:t>refueling, as the case may be.</a:t>
            </a:r>
          </a:p>
          <a:p>
            <a:r>
              <a:rPr lang="en-US" dirty="0"/>
              <a:t> Replace aircraft fill port plug, and replace nozzle caps/plugs.</a:t>
            </a:r>
          </a:p>
          <a:p>
            <a:r>
              <a:rPr lang="en-US" dirty="0"/>
              <a:t> Remove nozzle bond. Carry the nozzle back to its hanger.</a:t>
            </a:r>
          </a:p>
          <a:p>
            <a:r>
              <a:rPr lang="en-US" dirty="0"/>
              <a:t> Remove fire extinguisher.</a:t>
            </a:r>
          </a:p>
          <a:p>
            <a:r>
              <a:rPr lang="en-US" dirty="0"/>
              <a:t> Board crew and passengers.</a:t>
            </a:r>
          </a:p>
          <a:p>
            <a:r>
              <a:rPr lang="en-US" dirty="0"/>
              <a:t> Direct aircraft to lift-off.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24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Additionally, you are required to monitor fuel stocks and accountability procedures and render status reports</a:t>
            </a:r>
          </a:p>
          <a:p>
            <a:r>
              <a:rPr lang="en-US" dirty="0"/>
              <a:t>as required by unit policy. If any leaks or hazardous conditions are found the system must be shut down and</a:t>
            </a:r>
          </a:p>
          <a:p>
            <a:r>
              <a:rPr lang="en-US" dirty="0"/>
              <a:t>the problem corrected before resuming operations. All spills must be cleaned up and reported as required by</a:t>
            </a:r>
          </a:p>
          <a:p>
            <a:r>
              <a:rPr lang="en-US" dirty="0"/>
              <a:t>unit policies and procedures and applicable environmental laws. Dispose of contaminated fuel and materials</a:t>
            </a:r>
          </a:p>
          <a:p>
            <a:r>
              <a:rPr lang="en-US" dirty="0"/>
              <a:t>in an environmentally safe way in accordance with unit policies and procedures and applicable environmental</a:t>
            </a:r>
          </a:p>
          <a:p>
            <a:r>
              <a:rPr lang="en-US" dirty="0"/>
              <a:t>laws. You must also ensure that during and after PMCS are done and that DA Form 2404 or DA Form 5988-E</a:t>
            </a:r>
          </a:p>
          <a:p>
            <a:r>
              <a:rPr lang="en-US" dirty="0"/>
              <a:t>5-5</a:t>
            </a:r>
          </a:p>
          <a:p>
            <a:r>
              <a:rPr lang="en-US" dirty="0"/>
              <a:t>QM 5095</a:t>
            </a:r>
          </a:p>
          <a:p>
            <a:r>
              <a:rPr lang="en-US" dirty="0"/>
              <a:t>(Equipment Inspection Maintenance Worksheet) is annotated with any faults or deficiencies found. The</a:t>
            </a:r>
          </a:p>
          <a:p>
            <a:r>
              <a:rPr lang="en-US" dirty="0"/>
              <a:t>completed DA Form 2404 or DA Form 5988-E is returned to the motor pool with the equipment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SAFETY</a:t>
            </a:r>
          </a:p>
          <a:p>
            <a:r>
              <a:rPr lang="en-US" b="1" dirty="0"/>
              <a:t>Switch Fueling. </a:t>
            </a:r>
            <a:r>
              <a:rPr lang="en-US" dirty="0"/>
              <a:t>Switch fueling means supplying an aircraft with fuel that has flammability characteristics</a:t>
            </a:r>
          </a:p>
          <a:p>
            <a:r>
              <a:rPr lang="en-US" dirty="0"/>
              <a:t>different from that which is already in the tank. The flammability characteristics of the mixed fuel will be</a:t>
            </a:r>
          </a:p>
          <a:p>
            <a:r>
              <a:rPr lang="en-US" dirty="0"/>
              <a:t>different from the two fuels involved. The danger is that if a spark should occur in the tank, the vapor-air</a:t>
            </a:r>
          </a:p>
          <a:p>
            <a:r>
              <a:rPr lang="en-US" dirty="0"/>
              <a:t>mixture above the fuel may be in the flammable range and an explosion could result. If an aircraft is to be</a:t>
            </a:r>
          </a:p>
          <a:p>
            <a:r>
              <a:rPr lang="en-US" dirty="0"/>
              <a:t>switch fueled, the rate of flow at the nozzle should not exceed 50 percent of the rated flow. Changing to JP-4</a:t>
            </a:r>
          </a:p>
          <a:p>
            <a:r>
              <a:rPr lang="en-US" dirty="0"/>
              <a:t>after using a kerosene-grade fuel also constitutes switch fueling.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85799"/>
            <a:ext cx="579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Heat. </a:t>
            </a:r>
            <a:r>
              <a:rPr lang="en-US" dirty="0"/>
              <a:t>Aircraft, vehicles, and engine-powered equipment generate heat by burning fuel. They also generate</a:t>
            </a:r>
          </a:p>
          <a:p>
            <a:r>
              <a:rPr lang="en-US" dirty="0"/>
              <a:t>static electricity because of friction between moving parts. The engine heat of an idling aircraft turbine engine</a:t>
            </a:r>
          </a:p>
          <a:p>
            <a:r>
              <a:rPr lang="en-US" dirty="0"/>
              <a:t>is in the auto-ignition range of JP-4. Poorly maintained vehicle engines may backfire or discharge sparks. Do</a:t>
            </a:r>
          </a:p>
          <a:p>
            <a:r>
              <a:rPr lang="en-US" dirty="0"/>
              <a:t>not allow any work to be done on an aircraft’s batteries while the aircraft is being refueled. Aircraft radios may</a:t>
            </a:r>
          </a:p>
          <a:p>
            <a:r>
              <a:rPr lang="en-US" dirty="0"/>
              <a:t>operate to receive messages during refueling, but radio transmissions from the aircraft are not allowed</a:t>
            </a:r>
          </a:p>
          <a:p>
            <a:r>
              <a:rPr lang="en-US" dirty="0"/>
              <a:t>because of the danger from arcing. Do not use flashlights within 50 feet of the refueling operation unless they</a:t>
            </a:r>
          </a:p>
          <a:p>
            <a:r>
              <a:rPr lang="en-US" dirty="0"/>
              <a:t>are approved explosion-proof type. Do not allow electric </a:t>
            </a:r>
            <a:r>
              <a:rPr lang="en-US" dirty="0" err="1"/>
              <a:t>handtools</a:t>
            </a:r>
            <a:r>
              <a:rPr lang="en-US" dirty="0"/>
              <a:t> to be used in the refueling area. The</a:t>
            </a:r>
          </a:p>
          <a:p>
            <a:r>
              <a:rPr lang="en-US" dirty="0"/>
              <a:t>electric circuits of tools used in refueling operations must be maintained in top condition to prevent short</a:t>
            </a:r>
          </a:p>
          <a:p>
            <a:r>
              <a:rPr lang="en-US" dirty="0"/>
              <a:t>circuits around defects. And in addition, the beam of high-frequency radar equipment can ignite a flammable</a:t>
            </a:r>
          </a:p>
          <a:p>
            <a:r>
              <a:rPr lang="en-US" dirty="0"/>
              <a:t>vapor-air mixture.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Open Flame. </a:t>
            </a:r>
            <a:r>
              <a:rPr lang="en-US" dirty="0"/>
              <a:t>The danger of an open flame is that it will ignite fuel or a flammable vapor-air mixture. Do</a:t>
            </a:r>
          </a:p>
          <a:p>
            <a:r>
              <a:rPr lang="en-US" dirty="0"/>
              <a:t>not allow any type of open flame, or any flame-producing device within 50 feet of an aircraft refueling</a:t>
            </a:r>
          </a:p>
          <a:p>
            <a:r>
              <a:rPr lang="en-US" dirty="0"/>
              <a:t>operation.</a:t>
            </a:r>
          </a:p>
          <a:p>
            <a:r>
              <a:rPr lang="en-US" b="1" dirty="0"/>
              <a:t>Static Electricity. </a:t>
            </a:r>
            <a:r>
              <a:rPr lang="en-US" dirty="0"/>
              <a:t>There are two ways to prevent static electricity from sparking. The charges on different</a:t>
            </a:r>
          </a:p>
          <a:p>
            <a:r>
              <a:rPr lang="en-US" dirty="0"/>
              <a:t>materials can be equalized by connecting them with a conductor (bonding). Also, a way can be provided for</a:t>
            </a:r>
          </a:p>
          <a:p>
            <a:r>
              <a:rPr lang="en-US" dirty="0"/>
              <a:t>the charges to dissipate harmlessly (grounding). The Army uses both of these methods to control static</a:t>
            </a:r>
          </a:p>
          <a:p>
            <a:r>
              <a:rPr lang="en-US" dirty="0"/>
              <a:t>electricity.</a:t>
            </a:r>
          </a:p>
          <a:p>
            <a:r>
              <a:rPr lang="en-US" dirty="0"/>
              <a:t>Bonding is the process through which two conductive objects are connected to lessen their potential</a:t>
            </a:r>
          </a:p>
          <a:p>
            <a:r>
              <a:rPr lang="en-US" dirty="0"/>
              <a:t>differences. Bonding does not dissipate the static electricity. It equalizes the charges on two unlike objects</a:t>
            </a:r>
          </a:p>
          <a:p>
            <a:r>
              <a:rPr lang="en-US" dirty="0"/>
              <a:t>(an aircraft and a refueling nozzle) in order to preclude arcing as the two objects are joined. A nozzle-</a:t>
            </a:r>
            <a:r>
              <a:rPr lang="en-US" dirty="0" err="1"/>
              <a:t>toaircraft</a:t>
            </a:r>
            <a:endParaRPr lang="en-US" dirty="0"/>
          </a:p>
          <a:p>
            <a:r>
              <a:rPr lang="en-US" dirty="0"/>
              <a:t>bond is required. This bond is made before the nozzle dust cap or fuel tank cap is removed. Likewise,</a:t>
            </a:r>
          </a:p>
          <a:p>
            <a:r>
              <a:rPr lang="en-US" dirty="0"/>
              <a:t>do not disconnect the bond until refueling is complete and the fuel tank cap and nozzle dust cap are </a:t>
            </a:r>
            <a:r>
              <a:rPr lang="en-US" dirty="0" err="1"/>
              <a:t>replac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Grounding is the process that provides a conductive path into the ground so that a static charge is not</a:t>
            </a:r>
          </a:p>
          <a:p>
            <a:r>
              <a:rPr lang="en-US" dirty="0"/>
              <a:t>trapped on the surface of the equipment where it can discharge as a spark. This conductive path is made by</a:t>
            </a:r>
          </a:p>
          <a:p>
            <a:r>
              <a:rPr lang="en-US" dirty="0"/>
              <a:t>connecting a conductive cable from the piece of equipment to a conductive metal rod that is driven into the</a:t>
            </a:r>
          </a:p>
          <a:p>
            <a:r>
              <a:rPr lang="en-US" dirty="0"/>
              <a:t>earth to reach the level of permanent moisture. Common sources of static electricity are identified as follows:</a:t>
            </a:r>
          </a:p>
          <a:p>
            <a:r>
              <a:rPr lang="en-US" dirty="0"/>
              <a:t> Vehicles.</a:t>
            </a:r>
          </a:p>
          <a:p>
            <a:r>
              <a:rPr lang="en-US" dirty="0"/>
              <a:t> Human body.</a:t>
            </a:r>
          </a:p>
          <a:p>
            <a:r>
              <a:rPr lang="en-US" dirty="0"/>
              <a:t> Lightning.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4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Air Traffic Control. </a:t>
            </a:r>
            <a:r>
              <a:rPr lang="en-US" dirty="0"/>
              <a:t>Air traffic control (ATC) is required for safe refueling operations. An air traffic</a:t>
            </a:r>
          </a:p>
          <a:p>
            <a:r>
              <a:rPr lang="en-US" dirty="0"/>
              <a:t>controller or some other adequately trained person is required at each refueling point that serves more than</a:t>
            </a:r>
          </a:p>
          <a:p>
            <a:r>
              <a:rPr lang="en-US" dirty="0"/>
              <a:t>one aircraft. This person controls and directs refueling traffic and resupply aircraft. He provides flight</a:t>
            </a:r>
          </a:p>
          <a:p>
            <a:r>
              <a:rPr lang="en-US" dirty="0"/>
              <a:t>personnel with information such as wind direction and velocity, remaining fuel supply, enemy activity in the</a:t>
            </a:r>
          </a:p>
          <a:p>
            <a:r>
              <a:rPr lang="en-US" dirty="0"/>
              <a:t>immediate area, hazards or obstructions to landing, and emergency situations. At a fixed airfield, full radio</a:t>
            </a:r>
          </a:p>
          <a:p>
            <a:r>
              <a:rPr lang="en-US" dirty="0"/>
              <a:t>communication equipment is provided for controlling air traffic. At a large </a:t>
            </a:r>
            <a:r>
              <a:rPr lang="en-US" dirty="0" err="1"/>
              <a:t>semipermanent</a:t>
            </a:r>
            <a:r>
              <a:rPr lang="en-US" dirty="0"/>
              <a:t> or temporary</a:t>
            </a:r>
          </a:p>
          <a:p>
            <a:r>
              <a:rPr lang="en-US" dirty="0"/>
              <a:t>refueling point a radio control tower should be used whenever aircraft are being refueled. In forward areas,</a:t>
            </a:r>
          </a:p>
          <a:p>
            <a:r>
              <a:rPr lang="en-US" dirty="0"/>
              <a:t>personnel controlling air traffic should have an FM radio suitable for ground-to-air or ground-to-ground</a:t>
            </a:r>
          </a:p>
          <a:p>
            <a:r>
              <a:rPr lang="en-US" dirty="0"/>
              <a:t>communication. Aircraft marshaling signals and landing aids are necessary at </a:t>
            </a:r>
            <a:r>
              <a:rPr lang="en-US" dirty="0" err="1"/>
              <a:t>semipermanent</a:t>
            </a:r>
            <a:r>
              <a:rPr lang="en-US" dirty="0"/>
              <a:t> and forward</a:t>
            </a:r>
          </a:p>
          <a:p>
            <a:r>
              <a:rPr lang="en-US" dirty="0"/>
              <a:t>refueling points. In marking landing and refueling areas in the field, procedural principles should be followed</a:t>
            </a:r>
          </a:p>
          <a:p>
            <a:r>
              <a:rPr lang="en-US" dirty="0"/>
              <a:t>closely, especially in forward tactical areas.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G - ENVIRONMENTAL CONSIDERATIONS</a:t>
            </a:r>
          </a:p>
          <a:p>
            <a:r>
              <a:rPr lang="en-US" dirty="0"/>
              <a:t>You must pay close attention during refueling operations because of the potential for spills and fires. If you</a:t>
            </a:r>
          </a:p>
          <a:p>
            <a:r>
              <a:rPr lang="en-US" dirty="0"/>
              <a:t>take simple precautions you will prevent large pollution problems. During refueling you can protect the</a:t>
            </a:r>
          </a:p>
          <a:p>
            <a:r>
              <a:rPr lang="en-US" dirty="0"/>
              <a:t>environment by doing the following:</a:t>
            </a:r>
          </a:p>
          <a:p>
            <a:r>
              <a:rPr lang="en-US" dirty="0"/>
              <a:t> Compliance. Follow your unit SOP concerning the types and quantities of items you can store at a fuel</a:t>
            </a:r>
          </a:p>
          <a:p>
            <a:r>
              <a:rPr lang="en-US" dirty="0"/>
              <a:t>point.</a:t>
            </a:r>
          </a:p>
          <a:p>
            <a:r>
              <a:rPr lang="en-US" dirty="0"/>
              <a:t> Prevention. Reduce the amount of soil contaminated during refueling by being careful not to spill fuel.</a:t>
            </a:r>
          </a:p>
          <a:p>
            <a:r>
              <a:rPr lang="en-US" dirty="0"/>
              <a:t>Reuse rags and absorbent materials. Recycle used or contaminated petroleum, oil, and lubricant (POL)</a:t>
            </a:r>
          </a:p>
          <a:p>
            <a:r>
              <a:rPr lang="en-US" dirty="0"/>
              <a:t>products.</a:t>
            </a:r>
          </a:p>
          <a:p>
            <a:r>
              <a:rPr lang="en-US" dirty="0"/>
              <a:t> Conservation. Dispose of contaminated soil and absorbents according to the installation’s policy and the</a:t>
            </a:r>
          </a:p>
          <a:p>
            <a:r>
              <a:rPr lang="en-US" dirty="0"/>
              <a:t>unit’s SOP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5943"/>
            <a:ext cx="6400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C - SELECTION OF CLASS III SUPPLY POINT</a:t>
            </a:r>
          </a:p>
          <a:p>
            <a:r>
              <a:rPr lang="en-US" b="1" dirty="0"/>
              <a:t>Layout Design. </a:t>
            </a:r>
            <a:r>
              <a:rPr lang="en-US" dirty="0"/>
              <a:t>Once the area has been declared safe for use by the advance party and communication</a:t>
            </a:r>
          </a:p>
          <a:p>
            <a:r>
              <a:rPr lang="en-US" dirty="0"/>
              <a:t>has been established with the main body, actual site selection begins. In determining the layout of the system,</a:t>
            </a:r>
          </a:p>
          <a:p>
            <a:r>
              <a:rPr lang="en-US" dirty="0"/>
              <a:t>you should use some of the factors the commander used in making his site selection such as:</a:t>
            </a:r>
          </a:p>
          <a:p>
            <a:r>
              <a:rPr lang="en-US" dirty="0"/>
              <a:t> Adequate space to provide storage space and truck parking requirements for both your vehicles and your</a:t>
            </a:r>
          </a:p>
          <a:p>
            <a:r>
              <a:rPr lang="en-US" dirty="0"/>
              <a:t>customer vehicles.</a:t>
            </a:r>
          </a:p>
          <a:p>
            <a:r>
              <a:rPr lang="en-US" dirty="0"/>
              <a:t> A good road net with at least one road running through your operations. A good road is not a trail. A good</a:t>
            </a:r>
          </a:p>
          <a:p>
            <a:r>
              <a:rPr lang="en-US" dirty="0"/>
              <a:t>road is one that will hold up under heavy traffic and will not turn into a mud trap when it rains.</a:t>
            </a:r>
          </a:p>
          <a:p>
            <a:r>
              <a:rPr lang="en-US" dirty="0"/>
              <a:t> Location is away from populated areas.</a:t>
            </a:r>
          </a:p>
          <a:p>
            <a:r>
              <a:rPr lang="en-US" dirty="0"/>
              <a:t>In addition to the above, you need to consider the following when you are making your selection:</a:t>
            </a:r>
          </a:p>
          <a:p>
            <a:r>
              <a:rPr lang="en-US" dirty="0"/>
              <a:t> Use vacated forward sites or existing facilities if possible. Many times you will be able to inherit a site that</a:t>
            </a:r>
          </a:p>
          <a:p>
            <a:r>
              <a:rPr lang="en-US" dirty="0"/>
              <a:t>was previously occupied by some other units. Usually they will leave behind many improvements such as</a:t>
            </a:r>
          </a:p>
          <a:p>
            <a:r>
              <a:rPr lang="en-US" dirty="0"/>
              <a:t>fighting positions or improvements to the existing road network that you will be able to use for your</a:t>
            </a:r>
          </a:p>
          <a:p>
            <a:r>
              <a:rPr lang="en-US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4476" y="152400"/>
            <a:ext cx="72547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Avoid low areas so vapors do not get the chance to collect.</a:t>
            </a:r>
          </a:p>
          <a:p>
            <a:r>
              <a:rPr lang="en-US" dirty="0"/>
              <a:t> Use reasonably level ground with no more than a 3-degree incline on any surface. If you set up on a</a:t>
            </a:r>
          </a:p>
          <a:p>
            <a:r>
              <a:rPr lang="en-US" dirty="0"/>
              <a:t>larger incline, your storage tanks could roll when you start to fill them.</a:t>
            </a:r>
          </a:p>
          <a:p>
            <a:r>
              <a:rPr lang="en-US" dirty="0"/>
              <a:t> Do not set up upstream of troop concentrations. Spills and accidents could pollute their water supply.</a:t>
            </a:r>
          </a:p>
          <a:p>
            <a:r>
              <a:rPr lang="en-US" dirty="0"/>
              <a:t> Maximize use of cover and concealment. Often, many of the components of a Class III supply point can</a:t>
            </a:r>
          </a:p>
          <a:p>
            <a:r>
              <a:rPr lang="en-US" dirty="0"/>
              <a:t>be concealed inside a wooded area or along a tree line. Other components can be hardened with</a:t>
            </a:r>
          </a:p>
          <a:p>
            <a:r>
              <a:rPr lang="en-US" dirty="0"/>
              <a:t>sandbags.</a:t>
            </a:r>
          </a:p>
          <a:p>
            <a:r>
              <a:rPr lang="en-US" dirty="0"/>
              <a:t> Distance between each storage tank. Forty feet is recommended for safe operations; however, the</a:t>
            </a:r>
          </a:p>
          <a:p>
            <a:r>
              <a:rPr lang="en-US" dirty="0"/>
              <a:t>physical terrain features of the final site will dictate the actual distance between the tanks.</a:t>
            </a:r>
          </a:p>
          <a:p>
            <a:r>
              <a:rPr lang="en-US" dirty="0"/>
              <a:t> One-way traffic flow with checkpoints at the entry and exit points.</a:t>
            </a:r>
          </a:p>
          <a:p>
            <a:r>
              <a:rPr lang="en-US" dirty="0"/>
              <a:t> Different space requirements for bulk, retail, and packaged operations. The operating space to service</a:t>
            </a:r>
          </a:p>
          <a:p>
            <a:r>
              <a:rPr lang="en-US" dirty="0"/>
              <a:t>retail customers may not be the same as for bulk customers. Usually, you will need a much larger</a:t>
            </a:r>
          </a:p>
          <a:p>
            <a:r>
              <a:rPr lang="en-US" dirty="0"/>
              <a:t>operating space for your bulk customers than your retail customers,</a:t>
            </a:r>
          </a:p>
          <a:p>
            <a:r>
              <a:rPr lang="en-US" dirty="0"/>
              <a:t> Availability of other transportation modes. You should always try to take advantage of any rail loading</a:t>
            </a:r>
          </a:p>
          <a:p>
            <a:r>
              <a:rPr lang="en-US" dirty="0"/>
              <a:t>facilities or barge loading points whenever possible.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52399"/>
            <a:ext cx="7086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Site Selection. </a:t>
            </a:r>
            <a:r>
              <a:rPr lang="en-US" sz="1400" dirty="0"/>
              <a:t>Select a reasonably level site that can hold container stacks. Choose a site with good</a:t>
            </a:r>
          </a:p>
          <a:p>
            <a:r>
              <a:rPr lang="en-US" sz="1400" dirty="0"/>
              <a:t>drainage so that water does not damage the containers. Avoid low areas because dangerous vapors collect in</a:t>
            </a:r>
          </a:p>
          <a:p>
            <a:r>
              <a:rPr lang="en-US" sz="1400" dirty="0"/>
              <a:t>them. Do not use an area with a cinder base or marshland and wasteland overlaid with peat; they are usually</a:t>
            </a:r>
          </a:p>
          <a:p>
            <a:r>
              <a:rPr lang="en-US" sz="1400" dirty="0"/>
              <a:t>damp. Use such areas only if no other site is available. Be sure the site has natural cover and concealment</a:t>
            </a:r>
          </a:p>
          <a:p>
            <a:r>
              <a:rPr lang="en-US" sz="1400" dirty="0"/>
              <a:t>and is large enough for future expansion. Do not locate near other areas of operation</a:t>
            </a:r>
          </a:p>
          <a:p>
            <a:r>
              <a:rPr lang="en-US" sz="1400" dirty="0"/>
              <a:t>(Figure 1-1). Stay at least 500 feet away for low-flash products and 200 feet for high-flash products. Your site</a:t>
            </a:r>
          </a:p>
          <a:p>
            <a:r>
              <a:rPr lang="en-US" sz="1400" dirty="0"/>
              <a:t>must be away from overhead electric lines so a broken wire cannot fall on the drums. Clear the site of all</a:t>
            </a:r>
          </a:p>
          <a:p>
            <a:r>
              <a:rPr lang="en-US" sz="1400" dirty="0"/>
              <a:t>underbrush that may get in the way or present a fire hazard. Spread sand, gravel, or similar material over</a:t>
            </a:r>
          </a:p>
          <a:p>
            <a:r>
              <a:rPr lang="en-US" sz="1400" dirty="0"/>
              <a:t>areas where you store containers. They help drain the area and provide a more stable base for the stocks.</a:t>
            </a:r>
          </a:p>
          <a:p>
            <a:r>
              <a:rPr lang="en-US" sz="1400" dirty="0"/>
              <a:t>Do not use ashes or cinders because they are corrosive. Build a dike at least 18 inches high around each</a:t>
            </a:r>
          </a:p>
          <a:p>
            <a:r>
              <a:rPr lang="en-US" sz="1400" dirty="0"/>
              <a:t>major storage division in which low-flash products are stored. This dike must be able to hold all the liquid in</a:t>
            </a:r>
          </a:p>
          <a:p>
            <a:r>
              <a:rPr lang="en-US" sz="1400" dirty="0"/>
              <a:t>the drums stored in the area and have a freeboard of at least 6 inches. Choose a site for at least two clearing</a:t>
            </a:r>
          </a:p>
          <a:p>
            <a:r>
              <a:rPr lang="en-US" sz="1400" dirty="0"/>
              <a:t>(incoming and outgoing) areas. These will be used to segregate incoming and outgoing mixed loads (railroad</a:t>
            </a:r>
          </a:p>
          <a:p>
            <a:r>
              <a:rPr lang="en-US" sz="1400" dirty="0"/>
              <a:t>cars or truckloads). Each area should have its own site. The sites should be located next to each other so</a:t>
            </a:r>
          </a:p>
          <a:p>
            <a:r>
              <a:rPr lang="en-US" sz="1400" dirty="0"/>
              <a:t>that the same personnel can operate both areas.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72" y="1195388"/>
            <a:ext cx="5489345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24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Selection Criteria for Equipment. </a:t>
            </a:r>
            <a:r>
              <a:rPr lang="en-US" dirty="0"/>
              <a:t>You must also select a site for other equipment in the Class III</a:t>
            </a:r>
          </a:p>
          <a:p>
            <a:r>
              <a:rPr lang="en-US" dirty="0"/>
              <a:t>supply point. This equipment includes 20,000-gallon collapsible tanks, 50,000-gallon collapsible tanks, and</a:t>
            </a:r>
          </a:p>
          <a:p>
            <a:r>
              <a:rPr lang="en-US" dirty="0"/>
              <a:t>500-gallon collapsible drums.</a:t>
            </a:r>
          </a:p>
          <a:p>
            <a:r>
              <a:rPr lang="en-US" dirty="0"/>
              <a:t>The site you choose for the 20,000-gallon collapsible tanks should be similar to that for the 10,000-gallon</a:t>
            </a:r>
          </a:p>
          <a:p>
            <a:r>
              <a:rPr lang="en-US" dirty="0"/>
              <a:t>collapsible tanks. Choose a site that is nearly level with a gentle slope toward the manifold end of the tank.</a:t>
            </a:r>
          </a:p>
          <a:p>
            <a:r>
              <a:rPr lang="en-US" dirty="0"/>
              <a:t>Space the tanks about 150 feet apart. Build a fire wall around each tank. Make it large enough to hold the</a:t>
            </a:r>
          </a:p>
          <a:p>
            <a:r>
              <a:rPr lang="en-US" dirty="0"/>
              <a:t>contents of the tank and 1 foot of freeboard. To do this, build the fire wall 4 feet high and 18 inches wide at</a:t>
            </a:r>
          </a:p>
          <a:p>
            <a:r>
              <a:rPr lang="en-US" dirty="0"/>
              <a:t>the top, and make the inside dimensions of the fire wall 35 feet long and 31 feet wide. Maintain a distance of</a:t>
            </a:r>
          </a:p>
          <a:p>
            <a:r>
              <a:rPr lang="en-US" dirty="0"/>
              <a:t>4 feet from the edge of the tank to the base of the fire wall. If an engineer unit prepares the site, you must</a:t>
            </a:r>
          </a:p>
          <a:p>
            <a:r>
              <a:rPr lang="en-US" dirty="0"/>
              <a:t>ensure they follow these design factors. Place the discharge pumps at a level lower than the tanks to aid</a:t>
            </a:r>
          </a:p>
          <a:p>
            <a:r>
              <a:rPr lang="en-US" dirty="0"/>
              <a:t>pump suction.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Choose a site for the 50,000-gallon collapsible tanks that is similar to that for the 10,000- and 20,000-</a:t>
            </a:r>
          </a:p>
          <a:p>
            <a:r>
              <a:rPr lang="en-US" dirty="0"/>
              <a:t>gallon collapsible tanks. Build the fire wall 4 feet high and 18 inches wide at the top, and make the inside</a:t>
            </a:r>
          </a:p>
          <a:p>
            <a:r>
              <a:rPr lang="en-US" dirty="0"/>
              <a:t>dimensions of the fire wall 73 feet long and 33 feet wide. Place the discharge pumps at a level lower than the</a:t>
            </a:r>
          </a:p>
          <a:p>
            <a:r>
              <a:rPr lang="en-US" dirty="0"/>
              <a:t>tanks to aid pump suction.</a:t>
            </a:r>
          </a:p>
          <a:p>
            <a:r>
              <a:rPr lang="en-US" dirty="0"/>
              <a:t>For the 500-gallon collapsible drums, select a firm, level site near the source of supply. Select a site that</a:t>
            </a:r>
          </a:p>
          <a:p>
            <a:r>
              <a:rPr lang="en-US" dirty="0"/>
              <a:t>allows drums to be easily lined up for filling and rolled away after filling.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2</a:t>
            </a:r>
          </a:p>
          <a:p>
            <a:r>
              <a:rPr lang="en-US" dirty="0"/>
              <a:t>SUPERVISE THE MOVEMENT OF A FUEL SYSTEM SUPPLY POINT (FSSP)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101-519-3304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399"/>
            <a:ext cx="533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A - PLANNING THE MOVEMENT OF THE FSSP</a:t>
            </a:r>
          </a:p>
          <a:p>
            <a:r>
              <a:rPr lang="en-US" dirty="0"/>
              <a:t>The FSSP is used at distribution points to provide storage facilities for transferring bulk fuel from one means of</a:t>
            </a:r>
          </a:p>
          <a:p>
            <a:r>
              <a:rPr lang="en-US" dirty="0"/>
              <a:t>transport to another and at dispensing facilities for bulk reduction or delivery of fuel to using vehicles. The</a:t>
            </a:r>
          </a:p>
          <a:p>
            <a:r>
              <a:rPr lang="en-US" dirty="0"/>
              <a:t>FSSP can receive product from tank trucks, railway cars, pipelines, </a:t>
            </a:r>
            <a:r>
              <a:rPr lang="en-US" dirty="0" err="1"/>
              <a:t>hoselines</a:t>
            </a:r>
            <a:r>
              <a:rPr lang="en-US" dirty="0"/>
              <a:t>, and aircraft. Since it can also</a:t>
            </a:r>
          </a:p>
          <a:p>
            <a:r>
              <a:rPr lang="en-US" dirty="0"/>
              <a:t>receive fuel from ocean tankers, it is capable of supporting beach operations. It can store 60,000 gallons of</a:t>
            </a:r>
          </a:p>
          <a:p>
            <a:r>
              <a:rPr lang="en-US" dirty="0"/>
              <a:t>bulk petroleum. It can store even more if additional or larger collapsible tanks are added. However, this</a:t>
            </a:r>
          </a:p>
          <a:p>
            <a:r>
              <a:rPr lang="en-US" dirty="0"/>
              <a:t>expansion requires additional hoses, fittings, and valves. The FSSP can be easily moved from one location to</a:t>
            </a:r>
          </a:p>
          <a:p>
            <a:r>
              <a:rPr lang="en-US" dirty="0"/>
              <a:t>another, and it can be divided in half to handle two different types of fuels at two different locations. It can also</a:t>
            </a:r>
          </a:p>
          <a:p>
            <a:r>
              <a:rPr lang="en-US" dirty="0"/>
              <a:t>be changed to a 10-point, rapid-refueling system for rotary aircraft.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first step in moving an FSSP is to receive the mission. Normally, as a section chief you receive the</a:t>
            </a:r>
          </a:p>
          <a:p>
            <a:r>
              <a:rPr lang="en-US" dirty="0"/>
              <a:t>mission from the platoon sergeant or even the platoon leader. The mission can come in one of three different</a:t>
            </a:r>
          </a:p>
          <a:p>
            <a:r>
              <a:rPr lang="en-US" dirty="0"/>
              <a:t>ways: a warning order, an operation order, or a fragmentary order. Once received, there are some questions</a:t>
            </a:r>
          </a:p>
          <a:p>
            <a:r>
              <a:rPr lang="en-US" dirty="0"/>
              <a:t>you need to ask yourself:</a:t>
            </a:r>
          </a:p>
          <a:p>
            <a:r>
              <a:rPr lang="en-US" dirty="0"/>
              <a:t> What is the mission?</a:t>
            </a:r>
          </a:p>
          <a:p>
            <a:r>
              <a:rPr lang="en-US" dirty="0"/>
              <a:t> What is known about the enemy?</a:t>
            </a:r>
          </a:p>
          <a:p>
            <a:r>
              <a:rPr lang="en-US" dirty="0"/>
              <a:t> How will the terrain affect the operation?</a:t>
            </a:r>
          </a:p>
          <a:p>
            <a:r>
              <a:rPr lang="en-US" dirty="0"/>
              <a:t> What troops are available?</a:t>
            </a:r>
          </a:p>
          <a:p>
            <a:r>
              <a:rPr lang="en-US" dirty="0"/>
              <a:t> How much time is available?</a:t>
            </a:r>
          </a:p>
          <a:p>
            <a:r>
              <a:rPr lang="en-US" dirty="0"/>
              <a:t> What supplies and equipment are needed?</a:t>
            </a:r>
          </a:p>
          <a:p>
            <a:r>
              <a:rPr lang="en-US" dirty="0"/>
              <a:t> What special tasks need to be assigned?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</a:t>
            </a:r>
          </a:p>
          <a:p>
            <a:r>
              <a:rPr lang="en-US" dirty="0"/>
              <a:t>SUPERVISE THE SELECTION AND PREPARE A CLASS III SITE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101-519-3304</a:t>
            </a:r>
          </a:p>
        </p:txBody>
      </p:sp>
    </p:spTree>
    <p:extLst>
      <p:ext uri="{BB962C8B-B14F-4D97-AF65-F5344CB8AC3E}">
        <p14:creationId xmlns:p14="http://schemas.microsoft.com/office/powerpoint/2010/main" val="19509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Personnel. </a:t>
            </a:r>
            <a:r>
              <a:rPr lang="en-US" dirty="0"/>
              <a:t>Make sure that all personnel are on hand for the move to the new site. The usual strength level</a:t>
            </a:r>
          </a:p>
          <a:p>
            <a:r>
              <a:rPr lang="en-US" dirty="0"/>
              <a:t>of a supply section in a petroleum supply company consists of: section chief E7, petroleum heavy vehicle</a:t>
            </a:r>
          </a:p>
          <a:p>
            <a:r>
              <a:rPr lang="en-US" dirty="0"/>
              <a:t>operator E5, petroleum inventory control E5, two petroleum heavy vehicle operators E4, five petroleum supply</a:t>
            </a:r>
          </a:p>
          <a:p>
            <a:r>
              <a:rPr lang="en-US" dirty="0"/>
              <a:t>specialists E4, and ten petroleum supply specialists E3. In some situations, you will have to augment</a:t>
            </a:r>
          </a:p>
          <a:p>
            <a:r>
              <a:rPr lang="en-US" dirty="0"/>
              <a:t>personnel.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01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Equipment. </a:t>
            </a:r>
            <a:r>
              <a:rPr lang="en-US" dirty="0"/>
              <a:t>Make sure your Class III supply point equipment is on hand and ready for use. If any items</a:t>
            </a:r>
          </a:p>
          <a:p>
            <a:r>
              <a:rPr lang="en-US" dirty="0"/>
              <a:t>are not working properly, try to have them repaired or replaced before you move. The equipment may vary</a:t>
            </a:r>
          </a:p>
          <a:p>
            <a:r>
              <a:rPr lang="en-US" dirty="0"/>
              <a:t>according to the situation.</a:t>
            </a:r>
          </a:p>
          <a:p>
            <a:r>
              <a:rPr lang="en-US" dirty="0"/>
              <a:t> One Fuel System Supply Point.</a:t>
            </a:r>
          </a:p>
          <a:p>
            <a:r>
              <a:rPr lang="en-US" dirty="0"/>
              <a:t> One collapsible fabric tank repair kit.</a:t>
            </a:r>
          </a:p>
          <a:p>
            <a:r>
              <a:rPr lang="en-US" dirty="0"/>
              <a:t> Three 500-gallon collapsible drums.</a:t>
            </a:r>
          </a:p>
          <a:p>
            <a:r>
              <a:rPr lang="en-US" dirty="0"/>
              <a:t> Three pressure controls for filling </a:t>
            </a:r>
            <a:r>
              <a:rPr lang="en-US" dirty="0" err="1"/>
              <a:t>nonvented</a:t>
            </a:r>
            <a:r>
              <a:rPr lang="en-US" dirty="0"/>
              <a:t> drums.</a:t>
            </a:r>
          </a:p>
          <a:p>
            <a:r>
              <a:rPr lang="en-US" dirty="0"/>
              <a:t> One 500-gallon collapsible drum tie-down kit.</a:t>
            </a:r>
          </a:p>
          <a:p>
            <a:r>
              <a:rPr lang="en-US" dirty="0"/>
              <a:t> One 500-gallon collapsible drum towing and lifting yoke.</a:t>
            </a:r>
          </a:p>
          <a:p>
            <a:r>
              <a:rPr lang="en-US" dirty="0"/>
              <a:t> Six 50,000-gallon collapsible tanks.</a:t>
            </a:r>
          </a:p>
          <a:p>
            <a:r>
              <a:rPr lang="en-US" dirty="0"/>
              <a:t> Four 20,000-gallon collapsible tanks.</a:t>
            </a:r>
          </a:p>
          <a:p>
            <a:r>
              <a:rPr lang="en-US" dirty="0"/>
              <a:t> Four 10,000-gallon collapsible tanks.</a:t>
            </a:r>
          </a:p>
          <a:p>
            <a:r>
              <a:rPr lang="en-US" dirty="0"/>
              <a:t> Ten 350-GPM pumping assemblies.</a:t>
            </a:r>
          </a:p>
          <a:p>
            <a:r>
              <a:rPr lang="en-US" dirty="0"/>
              <a:t> One fuel handling hose line outfit (assault hose line).</a:t>
            </a:r>
          </a:p>
          <a:p>
            <a:r>
              <a:rPr lang="en-US" dirty="0"/>
              <a:t> One electric floodlight.</a:t>
            </a:r>
          </a:p>
          <a:p>
            <a:r>
              <a:rPr lang="en-US" dirty="0"/>
              <a:t> One gas engine generator (3 kW).</a:t>
            </a:r>
          </a:p>
          <a:p>
            <a:r>
              <a:rPr lang="en-US" dirty="0"/>
              <a:t> Eight filter/separators.</a:t>
            </a:r>
          </a:p>
          <a:p>
            <a:r>
              <a:rPr lang="en-US" dirty="0"/>
              <a:t> One FARE system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Make sure you have the necessary vehicles needed to transport the equipment to the new site.</a:t>
            </a:r>
          </a:p>
          <a:p>
            <a:r>
              <a:rPr lang="en-US" dirty="0"/>
              <a:t> Four semitrailers, stake, 12-ton, with equipment.</a:t>
            </a:r>
          </a:p>
          <a:p>
            <a:r>
              <a:rPr lang="en-US" dirty="0"/>
              <a:t> Four tractor trucks and 5-ton, 6x6, long wheelbase, with equipment.</a:t>
            </a:r>
          </a:p>
          <a:p>
            <a:r>
              <a:rPr lang="en-US" dirty="0"/>
              <a:t> Two cargo trucks and 5-ton, 6x6, long wheelbase, with equipment.</a:t>
            </a:r>
          </a:p>
          <a:p>
            <a:r>
              <a:rPr lang="en-US" dirty="0"/>
              <a:t> Two cargo trailers, 1-1/2 ton, 2-wheel, with equipment.</a:t>
            </a:r>
          </a:p>
          <a:p>
            <a:r>
              <a:rPr lang="en-US" b="1" dirty="0"/>
              <a:t>Loading Plan. </a:t>
            </a:r>
            <a:r>
              <a:rPr lang="en-US" dirty="0"/>
              <a:t>Next you must develop a loading plan, a tentative plan, and issue a warning order to give</a:t>
            </a:r>
          </a:p>
          <a:p>
            <a:r>
              <a:rPr lang="en-US" dirty="0"/>
              <a:t>soldiers time to prepare for the mission. Determine the total number and types of fuel transporters needed to</a:t>
            </a:r>
          </a:p>
          <a:p>
            <a:r>
              <a:rPr lang="en-US" dirty="0"/>
              <a:t>move the product on hand. Determine the type and number of transporters needed to move the system.</a:t>
            </a:r>
          </a:p>
          <a:p>
            <a:r>
              <a:rPr lang="en-US" dirty="0"/>
              <a:t>Determine the type and number of transporters needed to move personnel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482243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4086724" cy="502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Your plans for loading personnel and equipment should apply to every type of transport that may be used</a:t>
            </a:r>
          </a:p>
          <a:p>
            <a:r>
              <a:rPr lang="en-US" dirty="0"/>
              <a:t>in a movement. Make the plan before the move to allow time for packing. Base your plan on the type of</a:t>
            </a:r>
          </a:p>
          <a:p>
            <a:r>
              <a:rPr lang="en-US" dirty="0"/>
              <a:t>transport to be used; the number of persons involved; and the type, size, weight, and quantity of supplies and</a:t>
            </a:r>
          </a:p>
          <a:p>
            <a:r>
              <a:rPr lang="en-US" dirty="0"/>
              <a:t>equipment to be moved. When preparing the plan, consider the priority of loading and the safety of equipment</a:t>
            </a:r>
          </a:p>
          <a:p>
            <a:r>
              <a:rPr lang="en-US" dirty="0"/>
              <a:t>and supplies in transit. Design the plan to permit quick and orderly unloading and regrouping of personnel and</a:t>
            </a:r>
          </a:p>
          <a:p>
            <a:r>
              <a:rPr lang="en-US" dirty="0"/>
              <a:t>equipment. Once the equipment is loaded, make sure it is properly secured and make sure the pumps are</a:t>
            </a:r>
          </a:p>
          <a:p>
            <a:r>
              <a:rPr lang="en-US" dirty="0"/>
              <a:t>braced, blocked, and tied.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Before you complete your plan, you need to have an idea where you will operate and what the terrain</a:t>
            </a:r>
          </a:p>
          <a:p>
            <a:r>
              <a:rPr lang="en-US" dirty="0"/>
              <a:t>looks like. Consult the latest intelligence map or, if possible, conduct a reconnaissance and walk around the</a:t>
            </a:r>
          </a:p>
          <a:p>
            <a:r>
              <a:rPr lang="en-US" dirty="0"/>
              <a:t>area. This will give you an idea about the type of terrain in which you will be working. Information from the</a:t>
            </a:r>
          </a:p>
          <a:p>
            <a:r>
              <a:rPr lang="en-US" dirty="0"/>
              <a:t>reconnaissance can either change or delay the mission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172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Once you complete your plan, issue an operation order. Once you complete the operation order, issue</a:t>
            </a:r>
          </a:p>
          <a:p>
            <a:r>
              <a:rPr lang="en-US" dirty="0"/>
              <a:t>your order orally. Whenever possible, issue the order from a location where your soldiers can see their</a:t>
            </a:r>
          </a:p>
          <a:p>
            <a:r>
              <a:rPr lang="en-US" dirty="0"/>
              <a:t>objective. If this cannot be done, use a terrain model or a sketch. When you issue the complete order, make</a:t>
            </a:r>
          </a:p>
          <a:p>
            <a:r>
              <a:rPr lang="en-US" dirty="0"/>
              <a:t>sure your soldiers understand it. Be sure they know how you expect to accomplish the mission and how they</a:t>
            </a:r>
          </a:p>
          <a:p>
            <a:r>
              <a:rPr lang="en-US" dirty="0"/>
              <a:t>fit into the overall plan. Explain to them what to do if you lose communication, and make sure you give the</a:t>
            </a:r>
          </a:p>
          <a:p>
            <a:r>
              <a:rPr lang="en-US" dirty="0"/>
              <a:t>order in language they understand. The final step in troop-leading procedures is supervision. After you issue</a:t>
            </a:r>
          </a:p>
          <a:p>
            <a:r>
              <a:rPr lang="en-US" dirty="0"/>
              <a:t>the warning order, you must diligently and constantly check details, conduct back briefs and rehearsals, and</a:t>
            </a:r>
          </a:p>
          <a:p>
            <a:r>
              <a:rPr lang="en-US" dirty="0"/>
              <a:t>before the operation begins, inspect. Troop-leading procedures help you prepare your soldiers for any type of</a:t>
            </a:r>
          </a:p>
          <a:p>
            <a:r>
              <a:rPr lang="en-US" dirty="0"/>
              <a:t>operation using logical step-by-step procedures. Use it as a mental checklist to make sure you do not</a:t>
            </a:r>
          </a:p>
          <a:p>
            <a:r>
              <a:rPr lang="en-US" dirty="0"/>
              <a:t>overlook anything important. Keep in mind that no single individual can do everything by himself or herself,</a:t>
            </a:r>
          </a:p>
          <a:p>
            <a:r>
              <a:rPr lang="en-US" dirty="0"/>
              <a:t>not even you. Use your subordinates and get the job done right.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Communications and Status Reports. </a:t>
            </a:r>
            <a:r>
              <a:rPr lang="en-US" dirty="0"/>
              <a:t>The unit status report produces information to help the</a:t>
            </a:r>
          </a:p>
          <a:p>
            <a:r>
              <a:rPr lang="en-US" dirty="0"/>
              <a:t>Army manage its resources. The payoff is military readiness. The Army wants the company to have its</a:t>
            </a:r>
          </a:p>
          <a:p>
            <a:r>
              <a:rPr lang="en-US" dirty="0"/>
              <a:t>authorized personnel on board, its authorized equipment available in working order, and its required supplies</a:t>
            </a:r>
          </a:p>
          <a:p>
            <a:r>
              <a:rPr lang="en-US" dirty="0"/>
              <a:t>on hand. Additionally, the Army wants the company to do what it is supposed to do--turn out soldiers who</a:t>
            </a:r>
          </a:p>
          <a:p>
            <a:r>
              <a:rPr lang="en-US" dirty="0"/>
              <a:t>assist the unit mission.</a:t>
            </a:r>
          </a:p>
          <a:p>
            <a:r>
              <a:rPr lang="en-US" dirty="0"/>
              <a:t>The Petroleum Supply Sergeant assists the platoon sergeant by supervising two shift operations and</a:t>
            </a:r>
          </a:p>
          <a:p>
            <a:r>
              <a:rPr lang="en-US" dirty="0"/>
              <a:t>maintains close coordination with the petroleum operations sergeant. Every 24 hours the status report data</a:t>
            </a:r>
          </a:p>
          <a:p>
            <a:r>
              <a:rPr lang="en-US" dirty="0"/>
              <a:t>from the supply sections will be consolidated, and a report will be sent to the supply control section. The</a:t>
            </a:r>
          </a:p>
          <a:p>
            <a:r>
              <a:rPr lang="en-US" dirty="0"/>
              <a:t>format for the status report should be detailed in both the company and battalion SOPs.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85800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SELECTING THE SITE FOR CLASS III SUPPLY POINT AND</a:t>
            </a:r>
          </a:p>
          <a:p>
            <a:r>
              <a:rPr lang="en-US" b="1" dirty="0"/>
              <a:t>FSSP OPERATION</a:t>
            </a:r>
          </a:p>
          <a:p>
            <a:r>
              <a:rPr lang="en-US" b="1" dirty="0"/>
              <a:t>Selection Criteria for FSSP. </a:t>
            </a:r>
            <a:r>
              <a:rPr lang="en-US" dirty="0"/>
              <a:t>When you select the FSSP site, consider cover and concealment, road</a:t>
            </a:r>
          </a:p>
          <a:p>
            <a:r>
              <a:rPr lang="en-US" dirty="0"/>
              <a:t>nets, dispersion factors, terrain, and site preparation requirements. Make sure the site is suitable for the fuel</a:t>
            </a:r>
          </a:p>
          <a:p>
            <a:r>
              <a:rPr lang="en-US" dirty="0"/>
              <a:t>system layout (Figure 2-3, Figure 2-4, Table 2-1).</a:t>
            </a:r>
          </a:p>
          <a:p>
            <a:r>
              <a:rPr lang="en-US" dirty="0"/>
              <a:t>Select a site for the collapsible tanks, pumps, and filter/separators that is in the woods or in a tree line</a:t>
            </a:r>
          </a:p>
          <a:p>
            <a:r>
              <a:rPr lang="en-US" dirty="0"/>
              <a:t>where the natural shadows disguise the telltale shapes. Use camouflage nets if you have them. When you</a:t>
            </a:r>
          </a:p>
          <a:p>
            <a:r>
              <a:rPr lang="en-US" dirty="0"/>
              <a:t>lay </a:t>
            </a:r>
            <a:r>
              <a:rPr lang="en-US" dirty="0" err="1"/>
              <a:t>hoseline</a:t>
            </a:r>
            <a:r>
              <a:rPr lang="en-US" dirty="0"/>
              <a:t>, make use of natural terrain contours and vegetation to break up straight lines. One way to do</a:t>
            </a:r>
          </a:p>
          <a:p>
            <a:r>
              <a:rPr lang="en-US" dirty="0"/>
              <a:t>this is to cut branches, stick them in the earth under the hose, and then weigh them down with the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  <a:p>
            <a:r>
              <a:rPr lang="en-US" dirty="0"/>
              <a:t>Where you have deep grass or other vegetation, bend it over the </a:t>
            </a:r>
            <a:r>
              <a:rPr lang="en-US" dirty="0" err="1"/>
              <a:t>hoseline</a:t>
            </a:r>
            <a:r>
              <a:rPr lang="en-US" dirty="0"/>
              <a:t> to hide the hose so that it is not</a:t>
            </a:r>
          </a:p>
          <a:p>
            <a:r>
              <a:rPr lang="en-US" dirty="0"/>
              <a:t>seen from the air.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PREPARATION FOR MOVEMENT</a:t>
            </a:r>
          </a:p>
          <a:p>
            <a:r>
              <a:rPr lang="en-US" b="1" dirty="0"/>
              <a:t>Tactical Operations</a:t>
            </a:r>
            <a:r>
              <a:rPr lang="en-US" dirty="0"/>
              <a:t>. As the petroleum section chief, you can expect to be either in the advance party or</a:t>
            </a:r>
          </a:p>
          <a:p>
            <a:r>
              <a:rPr lang="en-US" dirty="0"/>
              <a:t>main body during a movement operation. Since it is the advance party that does the actual on-the-ground site</a:t>
            </a:r>
          </a:p>
          <a:p>
            <a:r>
              <a:rPr lang="en-US" dirty="0"/>
              <a:t>selection, the majority of this block of instruction will be based on your role as a member of the advance party.</a:t>
            </a:r>
          </a:p>
          <a:p>
            <a:r>
              <a:rPr lang="en-US" dirty="0"/>
              <a:t>As a section chief, the first notice you would receive of an impending move would be a warning order from</a:t>
            </a:r>
          </a:p>
          <a:p>
            <a:r>
              <a:rPr lang="en-US" dirty="0"/>
              <a:t>your platoon leader. The warning order will probably be an oral order with general information on the time and</a:t>
            </a:r>
          </a:p>
          <a:p>
            <a:r>
              <a:rPr lang="en-US" dirty="0"/>
              <a:t>date of the move, information on the destination, and the probable route.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5715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seen from the air.</a:t>
            </a:r>
          </a:p>
          <a:p>
            <a:r>
              <a:rPr lang="en-US" dirty="0"/>
              <a:t>Choose a site for the receiving, truck bottom loading, and vehicle refueling points that is next to a road in</a:t>
            </a:r>
          </a:p>
          <a:p>
            <a:r>
              <a:rPr lang="en-US" dirty="0"/>
              <a:t>the Class III supply point. You can then load or unload trucks and refuel vehicles without leaving the road nets</a:t>
            </a:r>
          </a:p>
          <a:p>
            <a:r>
              <a:rPr lang="en-US" dirty="0"/>
              <a:t>in the supply point.</a:t>
            </a:r>
          </a:p>
          <a:p>
            <a:r>
              <a:rPr lang="en-US" dirty="0"/>
              <a:t>You must consider the distance between items when you select the sites for the equipment in the FSSP.</a:t>
            </a:r>
          </a:p>
          <a:p>
            <a:r>
              <a:rPr lang="en-US" dirty="0"/>
              <a:t>The distances can vary with the terrain, natural cover, concealment, hose available, and road nets. However,</a:t>
            </a:r>
          </a:p>
          <a:p>
            <a:r>
              <a:rPr lang="en-US" dirty="0"/>
              <a:t>you must put the 10,000-gallon collapsible tanks at least 40 feet apart.</a:t>
            </a:r>
          </a:p>
          <a:p>
            <a:r>
              <a:rPr lang="en-US" dirty="0"/>
              <a:t>Select level terrain for the FSSP. Look for a tank site without slopes. A large slope may cause filled tanks</a:t>
            </a:r>
          </a:p>
          <a:p>
            <a:r>
              <a:rPr lang="en-US" dirty="0"/>
              <a:t>to roll sideways, backwards, or forward. Put the pumps and filter/separators on level ground. Try to place the</a:t>
            </a:r>
          </a:p>
          <a:p>
            <a:r>
              <a:rPr lang="en-US" dirty="0"/>
              <a:t>discharge pump at a lower level than the collapsible tanks so that there will be good suction to the pump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Deal with these three major items of equipment in the FSSP--the collapsible tanks, the pumps, and the</a:t>
            </a:r>
          </a:p>
          <a:p>
            <a:r>
              <a:rPr lang="en-US" dirty="0"/>
              <a:t>filter/separators. Slope the tank sites gently toward the manifold end to help drain the tanks when they are</a:t>
            </a:r>
          </a:p>
          <a:p>
            <a:r>
              <a:rPr lang="en-US" dirty="0"/>
              <a:t>removed. Slope the site for each tank no more than 3 to 6 inches in the direction of the tank’s fill port. Build a</a:t>
            </a:r>
          </a:p>
          <a:p>
            <a:r>
              <a:rPr lang="en-US" dirty="0"/>
              <a:t>fire wall around each tank. Make it large enough to hold the contents of the tank and 1 foot of freeboard. To</a:t>
            </a:r>
          </a:p>
          <a:p>
            <a:r>
              <a:rPr lang="en-US" dirty="0"/>
              <a:t>do this, build the fire wall 3 feet high and 18 inches wide at the top. Make the inside dimensions of the fire wall</a:t>
            </a:r>
          </a:p>
          <a:p>
            <a:r>
              <a:rPr lang="en-US" dirty="0"/>
              <a:t>26 feet by 26 feet and maintain a distance of 3 feet from the edge of the tank to the base of the fire wall. If an</a:t>
            </a:r>
          </a:p>
          <a:p>
            <a:r>
              <a:rPr lang="en-US" dirty="0"/>
              <a:t>engineer unit prepares the site, you must ensure they follow these dimensional and procedural specifications.</a:t>
            </a:r>
          </a:p>
          <a:p>
            <a:r>
              <a:rPr lang="en-US" dirty="0"/>
              <a:t>The pump and filter/separator sites must be cleared of any dry grass, leaves, and trash.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152400"/>
            <a:ext cx="5749583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9614"/>
            <a:ext cx="4495800" cy="60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99" y="381000"/>
            <a:ext cx="4003873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GPS Navigation. </a:t>
            </a:r>
            <a:r>
              <a:rPr lang="en-US" dirty="0"/>
              <a:t>Each satellite transmits a unique signal that contains data needed by the SLGR to</a:t>
            </a:r>
          </a:p>
          <a:p>
            <a:r>
              <a:rPr lang="en-US" dirty="0"/>
              <a:t>determine your location. The signal cannot penetrate objects such as buildings, metal, mountains or very thick</a:t>
            </a:r>
          </a:p>
          <a:p>
            <a:r>
              <a:rPr lang="en-US" dirty="0"/>
              <a:t>vegetation, and your body tends to block it. Clouds, rain, snow and even severe weather have little effect on it.</a:t>
            </a:r>
          </a:p>
          <a:p>
            <a:r>
              <a:rPr lang="en-US" dirty="0"/>
              <a:t>Canvas and Kevlar covers do not effect it either. If you are not receiving signals from enough satellites, the</a:t>
            </a:r>
          </a:p>
          <a:p>
            <a:r>
              <a:rPr lang="en-US" dirty="0"/>
              <a:t>SLGR will tell you this.</a:t>
            </a:r>
          </a:p>
          <a:p>
            <a:r>
              <a:rPr lang="en-US" dirty="0"/>
              <a:t>Move to a more open position, away from buildings and steep slopes so the antenna can receive the</a:t>
            </a:r>
          </a:p>
          <a:p>
            <a:r>
              <a:rPr lang="en-US" dirty="0"/>
              <a:t>signals. Since the satellites are always moving, sometimes a short wait is needed until three or four satellites</a:t>
            </a:r>
          </a:p>
          <a:p>
            <a:r>
              <a:rPr lang="en-US" dirty="0"/>
              <a:t>have moved into the view of the receiver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0999"/>
            <a:ext cx="5638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Go to the SETUP UNITS page and set Elevation, MSL, DEG, MAG.</a:t>
            </a:r>
          </a:p>
          <a:p>
            <a:r>
              <a:rPr lang="en-US" dirty="0"/>
              <a:t> Go to the SETUP MAGVAR page and set CALC and DEG.</a:t>
            </a:r>
          </a:p>
          <a:p>
            <a:r>
              <a:rPr lang="en-US" dirty="0"/>
              <a:t> Set the time.</a:t>
            </a:r>
          </a:p>
          <a:p>
            <a:r>
              <a:rPr lang="en-US" dirty="0"/>
              <a:t> Perform the SETUP I/O if required.</a:t>
            </a:r>
          </a:p>
          <a:p>
            <a:r>
              <a:rPr lang="en-US" dirty="0"/>
              <a:t> Set the AUTOMARK Mode to OFF.</a:t>
            </a:r>
          </a:p>
          <a:p>
            <a:r>
              <a:rPr lang="en-US" dirty="0"/>
              <a:t> Set the BULLSEYE screen as required.</a:t>
            </a:r>
          </a:p>
          <a:p>
            <a:r>
              <a:rPr lang="en-US" dirty="0"/>
              <a:t> Set the OPERATOR ID if required.</a:t>
            </a:r>
          </a:p>
          <a:p>
            <a:r>
              <a:rPr lang="en-US" dirty="0"/>
              <a:t> Set the APPROACH if required.</a:t>
            </a:r>
          </a:p>
          <a:p>
            <a:r>
              <a:rPr lang="en-US" dirty="0"/>
              <a:t> Set the REHEARSAL if required.</a:t>
            </a:r>
          </a:p>
          <a:p>
            <a:r>
              <a:rPr lang="en-US" dirty="0"/>
              <a:t> Initialize the unit.</a:t>
            </a:r>
          </a:p>
          <a:p>
            <a:r>
              <a:rPr lang="en-US" dirty="0"/>
              <a:t> Obtain a position, record the Estimated Position Error, time, time error, date/day, speed, satellites being</a:t>
            </a:r>
          </a:p>
          <a:p>
            <a:r>
              <a:rPr lang="en-US" dirty="0"/>
              <a:t>tracked, datum, magnetic variation, and if required, the azimuth and range to the bullseye.</a:t>
            </a:r>
          </a:p>
          <a:p>
            <a:r>
              <a:rPr lang="en-US" dirty="0"/>
              <a:t> Enter and store waypoints.</a:t>
            </a:r>
          </a:p>
          <a:p>
            <a:r>
              <a:rPr lang="en-US" dirty="0"/>
              <a:t> Set the Navigation mode to 2D FAST and DIRECT.</a:t>
            </a:r>
          </a:p>
          <a:p>
            <a:r>
              <a:rPr lang="en-US" dirty="0"/>
              <a:t> Select a waypoint.</a:t>
            </a:r>
          </a:p>
          <a:p>
            <a:r>
              <a:rPr lang="en-US" dirty="0"/>
              <a:t> Record the distance, tracking azimuth, and azimuth to the waypoint.</a:t>
            </a:r>
          </a:p>
          <a:p>
            <a:r>
              <a:rPr lang="en-US" dirty="0"/>
              <a:t> Navigate to a waypoint.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SUPERVISING THE MOVEMENT OF THE FSSP</a:t>
            </a:r>
          </a:p>
          <a:p>
            <a:r>
              <a:rPr lang="en-US" dirty="0"/>
              <a:t>Your next task is to direct the preparation of the FSSP equipment for transport. Make sure the system is</a:t>
            </a:r>
          </a:p>
          <a:p>
            <a:r>
              <a:rPr lang="en-US" dirty="0"/>
              <a:t>drained of all product. Ensure that all spills are cleaned up and reported as required by unit policies and</a:t>
            </a:r>
          </a:p>
          <a:p>
            <a:r>
              <a:rPr lang="en-US" dirty="0"/>
              <a:t>procedures and applicable environmental laws. Dispose of contaminated fuel and materials in an</a:t>
            </a:r>
          </a:p>
          <a:p>
            <a:r>
              <a:rPr lang="en-US" dirty="0"/>
              <a:t>environmentally safe way in accordance with unit policies and procedures and applicable environmental laws.</a:t>
            </a:r>
          </a:p>
          <a:p>
            <a:r>
              <a:rPr lang="en-US" dirty="0"/>
              <a:t>Direct personnel to roll or fold all collapsible tanks and put them in their storage containers, attaches all caps</a:t>
            </a:r>
          </a:p>
          <a:p>
            <a:r>
              <a:rPr lang="en-US" dirty="0"/>
              <a:t>and plugs to the hose assemblies as they are dismantled. Make sure equipment is properly loaded and that</a:t>
            </a:r>
          </a:p>
          <a:p>
            <a:r>
              <a:rPr lang="en-US" dirty="0"/>
              <a:t>components are correctly placed, blocked, or braced as needed to prevent damage during transport.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74171"/>
            <a:ext cx="6781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Movement Methods. </a:t>
            </a:r>
            <a:r>
              <a:rPr lang="en-US" sz="1600" dirty="0"/>
              <a:t>Moving (or displacing) the supply point consists of taking it down at one place,</a:t>
            </a:r>
          </a:p>
          <a:p>
            <a:r>
              <a:rPr lang="en-US" sz="1600" dirty="0"/>
              <a:t>loading it on transporters, and moving it to the new site. There are two ways you can do this, and the one you</a:t>
            </a:r>
          </a:p>
          <a:p>
            <a:r>
              <a:rPr lang="en-US" sz="1600" dirty="0"/>
              <a:t>use depends on your situation. One way is to move the entire supply point to the new site. The other way is</a:t>
            </a:r>
          </a:p>
          <a:p>
            <a:r>
              <a:rPr lang="en-US" sz="1600" dirty="0"/>
              <a:t>to move by leapfrogging. This means you move one-half of the FSSP to the new site and leave the other half</a:t>
            </a:r>
          </a:p>
          <a:p>
            <a:r>
              <a:rPr lang="en-US" sz="1600" dirty="0"/>
              <a:t>at the old site to give limited service. In this way, support to the user is not interrupted during the move.</a:t>
            </a:r>
          </a:p>
          <a:p>
            <a:r>
              <a:rPr lang="en-US" sz="1600" dirty="0"/>
              <a:t>Divide the system in half. The first thing you do when moving is to transfer product at the supply point to fuel</a:t>
            </a:r>
          </a:p>
          <a:p>
            <a:r>
              <a:rPr lang="en-US" sz="1600" dirty="0"/>
              <a:t>transporters. Tell the drivers of these vehicles how to get to the new site or to meeting points where they can</a:t>
            </a:r>
          </a:p>
          <a:p>
            <a:r>
              <a:rPr lang="en-US" sz="1600" dirty="0"/>
              <a:t>exchange trailers or transfer the load to other tank vehicles. You can also use these transporters to store and</a:t>
            </a:r>
          </a:p>
          <a:p>
            <a:r>
              <a:rPr lang="en-US" sz="1600" dirty="0"/>
              <a:t>issue product on a temporary basis at the old and new supply points. You can start to take down the supply</a:t>
            </a:r>
          </a:p>
          <a:p>
            <a:r>
              <a:rPr lang="en-US" sz="1600" dirty="0"/>
              <a:t>point just as soon as you move the fuel. The sequence in which you take down the equipment should be</a:t>
            </a:r>
          </a:p>
          <a:p>
            <a:r>
              <a:rPr lang="en-US" sz="1600" dirty="0"/>
              <a:t>based on the requirements at the old and new sites. Usually, you dismantle the FSSP first unless you are</a:t>
            </a:r>
          </a:p>
          <a:p>
            <a:r>
              <a:rPr lang="en-US" sz="1600" dirty="0"/>
              <a:t>using the leapfrogging method. In any case, it is important that you work quickly once the order is given. Your</a:t>
            </a:r>
          </a:p>
          <a:p>
            <a:r>
              <a:rPr lang="en-US" sz="1600" dirty="0"/>
              <a:t>main concern is to get to the new site as soon as possible and get set up.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Bulk Reduction Storage Area. </a:t>
            </a:r>
            <a:r>
              <a:rPr lang="en-US" dirty="0"/>
              <a:t>Set up, in the bulk reduction storage area, a separate stocking area for</a:t>
            </a:r>
          </a:p>
          <a:p>
            <a:r>
              <a:rPr lang="en-US" dirty="0"/>
              <a:t>each product and type of package. If you have an area for each, you can inventory and control the stock more</a:t>
            </a:r>
          </a:p>
          <a:p>
            <a:r>
              <a:rPr lang="en-US" dirty="0"/>
              <a:t>easily, and you are not as likely to identify the product incorrectly. Use a block system to separate large</a:t>
            </a:r>
          </a:p>
          <a:p>
            <a:r>
              <a:rPr lang="en-US" dirty="0"/>
              <a:t>amounts of stored supplies so that the entire stock of one product is not lost if there is an enemy attack or a</a:t>
            </a:r>
          </a:p>
          <a:p>
            <a:r>
              <a:rPr lang="en-US" dirty="0"/>
              <a:t>fire. Plan the exact layout and size of the stacking area according to local conditions and safety requirements.</a:t>
            </a:r>
          </a:p>
          <a:p>
            <a:r>
              <a:rPr lang="en-US" dirty="0"/>
              <a:t>Aisles between double rows of drums (units) are usually 9 to 10 feet wide. You can reduce the width to 4 feet</a:t>
            </a:r>
          </a:p>
          <a:p>
            <a:r>
              <a:rPr lang="en-US" dirty="0"/>
              <a:t>if this leaves you enough room to handle the product. Allow 15 to 30 feet for aisles between sections of</a:t>
            </a:r>
          </a:p>
          <a:p>
            <a:r>
              <a:rPr lang="en-US" dirty="0"/>
              <a:t>containers and 50 to 150 feet between blocks. A specific layout of a stacking area for 5-gallon cans is</a:t>
            </a:r>
          </a:p>
          <a:p>
            <a:r>
              <a:rPr lang="en-US" dirty="0"/>
              <a:t>suggested.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After you get the warning order, the platoon leader will probably leave the area and begin a route and site</a:t>
            </a:r>
          </a:p>
          <a:p>
            <a:r>
              <a:rPr lang="en-US" dirty="0"/>
              <a:t>reconnaissance of the area assigned to him by the battalion S3. While that is occurring, you should be</a:t>
            </a:r>
          </a:p>
          <a:p>
            <a:r>
              <a:rPr lang="en-US" dirty="0"/>
              <a:t>preparing to move. Information needs to be passed out to your section and equipment needs to be checked.</a:t>
            </a:r>
          </a:p>
          <a:p>
            <a:r>
              <a:rPr lang="en-US" dirty="0"/>
              <a:t>PMCS needs to be performed on your equipment, and if you have the time, all of your equipment needs to be</a:t>
            </a:r>
          </a:p>
          <a:p>
            <a:r>
              <a:rPr lang="en-US" dirty="0"/>
              <a:t>laid out and checked for serviceability before it is loaded into the vehicles.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ENVIRONMENTAL CONSIDERATIONS</a:t>
            </a:r>
          </a:p>
          <a:p>
            <a:r>
              <a:rPr lang="en-US" dirty="0"/>
              <a:t>Supply and storage facilities often contain HM. You must take precautions when storing and transporting</a:t>
            </a:r>
          </a:p>
          <a:p>
            <a:r>
              <a:rPr lang="en-US" dirty="0"/>
              <a:t>these materials. Keep a copy of the applicable MSDS for each HM on hand in a binder in the storage area.</a:t>
            </a:r>
          </a:p>
          <a:p>
            <a:r>
              <a:rPr lang="en-US" dirty="0"/>
              <a:t>You can support your installation’s environmental goals in supply areas by doing the following:</a:t>
            </a:r>
          </a:p>
          <a:p>
            <a:r>
              <a:rPr lang="en-US" dirty="0"/>
              <a:t> Compliance. Store materials according to the manufacturer’s guidelines, as stated on the MSDS.</a:t>
            </a:r>
          </a:p>
          <a:p>
            <a:r>
              <a:rPr lang="en-US" dirty="0"/>
              <a:t> Prevention. Reduce the amount of solid wastes and HW in the supply room by avoiding stockpiling or</a:t>
            </a:r>
          </a:p>
          <a:p>
            <a:r>
              <a:rPr lang="en-US" dirty="0"/>
              <a:t>keeping items around “just in case they are needed.” Reuse containers whenever possible. Recycle</a:t>
            </a:r>
          </a:p>
          <a:p>
            <a:r>
              <a:rPr lang="en-US" dirty="0"/>
              <a:t>materials as required by your installation’s recycling program.</a:t>
            </a:r>
          </a:p>
          <a:p>
            <a:r>
              <a:rPr lang="en-US" dirty="0"/>
              <a:t> Conservation. Dispose of all solid wastes and HW according to local policy.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3</a:t>
            </a:r>
          </a:p>
          <a:p>
            <a:r>
              <a:rPr lang="en-US" dirty="0"/>
              <a:t>SUPERVISE THE OPERATION OF THE FSSP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101-519-3304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A - SUPERVISING THE OPERATION OF THE FSSP</a:t>
            </a:r>
          </a:p>
          <a:p>
            <a:r>
              <a:rPr lang="en-US" b="1" dirty="0"/>
              <a:t>Flow Through the FSSP. </a:t>
            </a:r>
            <a:r>
              <a:rPr lang="en-US" dirty="0"/>
              <a:t>Inspect the fuel when it arrives. The product then enters the system through</a:t>
            </a:r>
          </a:p>
          <a:p>
            <a:r>
              <a:rPr lang="en-US" dirty="0"/>
              <a:t>the receiving manifold. It usually moves under suction from one of the 350-GPM pumps used as a receiving</a:t>
            </a:r>
          </a:p>
          <a:p>
            <a:r>
              <a:rPr lang="en-US" dirty="0"/>
              <a:t>pump. The product may also move under positive pressure from a transporter, pipeline, or </a:t>
            </a:r>
            <a:r>
              <a:rPr lang="en-US" dirty="0" err="1"/>
              <a:t>hoseline</a:t>
            </a:r>
            <a:r>
              <a:rPr lang="en-US" dirty="0"/>
              <a:t>. When</a:t>
            </a:r>
          </a:p>
          <a:p>
            <a:r>
              <a:rPr lang="en-US" dirty="0"/>
              <a:t>you have both filter/separators installed on the delivery side of the system, the receiving pump distributes the</a:t>
            </a:r>
          </a:p>
          <a:p>
            <a:r>
              <a:rPr lang="en-US" dirty="0"/>
              <a:t>product directly to the tanks through the </a:t>
            </a:r>
            <a:r>
              <a:rPr lang="en-US" dirty="0" err="1"/>
              <a:t>hoseline</a:t>
            </a:r>
            <a:r>
              <a:rPr lang="en-US" dirty="0"/>
              <a:t> manifold. The other 350-GPM pump is used to draw fuel</a:t>
            </a:r>
          </a:p>
          <a:p>
            <a:r>
              <a:rPr lang="en-US" dirty="0"/>
              <a:t>from the tanks and discharge it through the two filter/separators into the hose header system. When you</a:t>
            </a:r>
          </a:p>
          <a:p>
            <a:r>
              <a:rPr lang="en-US" dirty="0"/>
              <a:t>leave one filter/separator installed on the receiving side of the system, the receiving pump distributes the</a:t>
            </a:r>
          </a:p>
          <a:p>
            <a:r>
              <a:rPr lang="en-US" dirty="0"/>
              <a:t>product to the receiving filter/separator and then to the collapsible tanks. After that, the flow of product is the</a:t>
            </a:r>
          </a:p>
          <a:p>
            <a:r>
              <a:rPr lang="en-US" dirty="0"/>
              <a:t>same, except the fuel is drawn through only one filter/separator on the discharge side of the system instead of</a:t>
            </a:r>
          </a:p>
          <a:p>
            <a:r>
              <a:rPr lang="en-US" dirty="0"/>
              <a:t>two. You can also draw from the supply source directly to the discharge side of the system. This procedure</a:t>
            </a:r>
          </a:p>
          <a:p>
            <a:r>
              <a:rPr lang="en-US" dirty="0"/>
              <a:t>bypasses the storage tanks. You need only one pump and one filter/separator for this operation.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Flow Through the 50,000-Gallon Collapsible Tank. </a:t>
            </a:r>
            <a:r>
              <a:rPr lang="en-US" dirty="0"/>
              <a:t>The first step is the inspection of the</a:t>
            </a:r>
          </a:p>
          <a:p>
            <a:r>
              <a:rPr lang="en-US" dirty="0"/>
              <a:t>product. The fuel then enters from the transporter through a receiving manifold made up of a suction hose</a:t>
            </a:r>
          </a:p>
          <a:p>
            <a:r>
              <a:rPr lang="en-US" dirty="0"/>
              <a:t>and gate valve. The product usually moves under suction from a 350-GPM pumping assembly that distributes</a:t>
            </a:r>
          </a:p>
          <a:p>
            <a:r>
              <a:rPr lang="en-US" dirty="0"/>
              <a:t>it into the 50,000-gallon collapsible tank. Another 350-GPM pumping assembly acts as a discharge pump and</a:t>
            </a:r>
          </a:p>
          <a:p>
            <a:r>
              <a:rPr lang="en-US" dirty="0"/>
              <a:t>distributes the fuel from the tank to the discharge hose assembly. The discharge hose assembly consists of a</a:t>
            </a:r>
          </a:p>
          <a:p>
            <a:r>
              <a:rPr lang="en-US" dirty="0"/>
              <a:t>gate valve and discharge hose. From the discharge hose assembly, the product moves into a transporter</a:t>
            </a:r>
          </a:p>
          <a:p>
            <a:r>
              <a:rPr lang="en-US" dirty="0"/>
              <a:t>(Figure 3-1).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50"/>
            <a:ext cx="6807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Personnel. </a:t>
            </a:r>
            <a:r>
              <a:rPr lang="en-US" dirty="0"/>
              <a:t>How you use your personnel is one of the most important parts of managing a Class III supply</a:t>
            </a:r>
          </a:p>
          <a:p>
            <a:r>
              <a:rPr lang="en-US" dirty="0"/>
              <a:t>point. In other words, how many do you need for a specific operation? Where should you place them in</a:t>
            </a:r>
          </a:p>
          <a:p>
            <a:r>
              <a:rPr lang="en-US" dirty="0"/>
              <a:t>relation to the equipment? What tasks should you give them to do? It is important that you assign specific</a:t>
            </a:r>
          </a:p>
          <a:p>
            <a:r>
              <a:rPr lang="en-US" dirty="0"/>
              <a:t>tasks to your personnel at the Class III supply point, but you should also try to be flexible. The best way to use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all of your personnel wisely is to let the job determine the assignment. For example, if you have no issues</a:t>
            </a:r>
          </a:p>
          <a:p>
            <a:r>
              <a:rPr lang="en-US" dirty="0"/>
              <a:t>scheduled for the FSSP, you can use the workers assigned there to improve the fire walls around the</a:t>
            </a:r>
          </a:p>
          <a:p>
            <a:r>
              <a:rPr lang="en-US" dirty="0"/>
              <a:t>collapsible tanks. There may be a time when the supply point, or a section of it, is not busy. You may then</a:t>
            </a:r>
          </a:p>
          <a:p>
            <a:r>
              <a:rPr lang="en-US" dirty="0"/>
              <a:t>use your workers to improve the camouflage and concealment of the area, improve drainage ditches and</a:t>
            </a:r>
          </a:p>
          <a:p>
            <a:r>
              <a:rPr lang="en-US" dirty="0"/>
              <a:t>roadways, make sure the safety equipment is serviceable, and do operator and organizational maintenance on</a:t>
            </a:r>
          </a:p>
          <a:p>
            <a:r>
              <a:rPr lang="en-US" dirty="0"/>
              <a:t>the equipment in the supply point. Although the number of persons you assign to a specific task may vary</a:t>
            </a:r>
          </a:p>
          <a:p>
            <a:r>
              <a:rPr lang="en-US" dirty="0"/>
              <a:t>greatly with your mission, it is still possible to obtain an average number for each operation.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FSSP Operations. </a:t>
            </a:r>
            <a:r>
              <a:rPr lang="en-US" sz="1400" dirty="0"/>
              <a:t>For a single shift, you need eight workers to operate the FSSP efficiently. Place them</a:t>
            </a:r>
          </a:p>
          <a:p>
            <a:r>
              <a:rPr lang="en-US" sz="1400" dirty="0"/>
              <a:t>at certain strategic points in the operation as described below.</a:t>
            </a:r>
          </a:p>
          <a:p>
            <a:r>
              <a:rPr lang="en-US" sz="1400" dirty="0"/>
              <a:t> Receiving Side. Assign two workers to the receiving manifold. Make them responsible for transferring</a:t>
            </a:r>
          </a:p>
          <a:p>
            <a:r>
              <a:rPr lang="en-US" sz="1400" dirty="0"/>
              <a:t>bulk petroleum from the transporter to the fuel system. They operate all valves at the receiving point and</a:t>
            </a:r>
          </a:p>
          <a:p>
            <a:r>
              <a:rPr lang="en-US" sz="1400" dirty="0"/>
              <a:t>make all necessary hose connections.</a:t>
            </a:r>
          </a:p>
          <a:p>
            <a:r>
              <a:rPr lang="en-US" sz="1400" dirty="0"/>
              <a:t> Pumps and Valves. Assign three workers to the pumps and control valves. Have one worker operate</a:t>
            </a:r>
          </a:p>
          <a:p>
            <a:r>
              <a:rPr lang="en-US" sz="1400" dirty="0"/>
              <a:t>each pump, and have the third worker control the valves on the discharge and receiving manifold of the</a:t>
            </a:r>
          </a:p>
          <a:p>
            <a:r>
              <a:rPr lang="en-US" sz="1400" dirty="0"/>
              <a:t>collapsible tanks. Once the pumps are started, they can be monitored by one worker. This enables two</a:t>
            </a:r>
          </a:p>
          <a:p>
            <a:r>
              <a:rPr lang="en-US" sz="1400" dirty="0"/>
              <a:t>workers to devote their full time to valve control and fuel flow problems.</a:t>
            </a:r>
          </a:p>
          <a:p>
            <a:r>
              <a:rPr lang="en-US" sz="1400" dirty="0"/>
              <a:t> Dispensing Side. Assign three workers to the delivery side of the system (six 5-gallon can and 55-gallon</a:t>
            </a:r>
          </a:p>
          <a:p>
            <a:r>
              <a:rPr lang="en-US" sz="1400" dirty="0"/>
              <a:t>drum filling points and two 500-gallon collapsible drum filling points). Make them responsible for</a:t>
            </a:r>
          </a:p>
          <a:p>
            <a:r>
              <a:rPr lang="en-US" sz="1400" dirty="0"/>
              <a:t>dispensing petroleum and controlling the flow. They prepare the various filling points, operate the control</a:t>
            </a:r>
          </a:p>
          <a:p>
            <a:r>
              <a:rPr lang="en-US" sz="1400" dirty="0"/>
              <a:t>valves, and make all necessary hose connections. When tank vehicles are filled, have the truck driver</a:t>
            </a:r>
          </a:p>
          <a:p>
            <a:r>
              <a:rPr lang="en-US" sz="1400" dirty="0"/>
              <a:t>help dispense the fuel.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5943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50,000-Gallon Collapsible Tank Operations. </a:t>
            </a:r>
            <a:r>
              <a:rPr lang="en-US" dirty="0"/>
              <a:t>For a single shift, you need four workers to</a:t>
            </a:r>
          </a:p>
          <a:p>
            <a:r>
              <a:rPr lang="en-US" dirty="0"/>
              <a:t>operate one 50,000 gallon collapsible tank. You generally have one 50,000-gallon collapsible tank, two 350-</a:t>
            </a:r>
          </a:p>
          <a:p>
            <a:r>
              <a:rPr lang="en-US" dirty="0"/>
              <a:t>GPM pumping assemblies (one receiving and one discharge pump), and one dispensing line. In the Class III</a:t>
            </a:r>
          </a:p>
          <a:p>
            <a:r>
              <a:rPr lang="en-US" dirty="0"/>
              <a:t>supply point, you use the 50,000-gallon collapsible tank mainly for large volume distribution of bulk petroleum.</a:t>
            </a:r>
          </a:p>
          <a:p>
            <a:r>
              <a:rPr lang="en-US" dirty="0"/>
              <a:t>Place the workers as follows.</a:t>
            </a:r>
          </a:p>
          <a:p>
            <a:r>
              <a:rPr lang="en-US" dirty="0"/>
              <a:t> Place one worker at the receiving point. Make this worker responsible for transferring bulk petroleum from</a:t>
            </a:r>
          </a:p>
          <a:p>
            <a:r>
              <a:rPr lang="en-US" dirty="0"/>
              <a:t>the transporter to the tank. Have the worker operate the valves and make all necessary hose</a:t>
            </a:r>
          </a:p>
          <a:p>
            <a:r>
              <a:rPr lang="en-US" dirty="0"/>
              <a:t>connections.</a:t>
            </a:r>
          </a:p>
          <a:p>
            <a:r>
              <a:rPr lang="en-US" dirty="0"/>
              <a:t> Place one worker at each of the two 350-GPM pumping assemblies. Make each worker responsible for</a:t>
            </a:r>
          </a:p>
          <a:p>
            <a:r>
              <a:rPr lang="en-US" dirty="0"/>
              <a:t>coordinating the flow of petroleum.</a:t>
            </a:r>
          </a:p>
          <a:p>
            <a:r>
              <a:rPr lang="en-US" dirty="0"/>
              <a:t> Place one worker at the dispensing line. Make this worker responsible for issuing bulk petroleum and</a:t>
            </a:r>
          </a:p>
          <a:p>
            <a:r>
              <a:rPr lang="en-US" dirty="0"/>
              <a:t>controlling the fuel flow in the dispensing line.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6172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500-Gallon Collapsible Drum Filling Operations. </a:t>
            </a:r>
            <a:r>
              <a:rPr lang="en-US" dirty="0"/>
              <a:t>You need only two workers to do this job</a:t>
            </a:r>
          </a:p>
          <a:p>
            <a:r>
              <a:rPr lang="en-US" dirty="0"/>
              <a:t>efficiently. However, there are several methods of filling 500-gallon collapsible drums. Two of the most</a:t>
            </a:r>
          </a:p>
          <a:p>
            <a:r>
              <a:rPr lang="en-US" dirty="0"/>
              <a:t>commonly used methods are to fill the drums directly from the FSSP or to use the 50-GPM pumping</a:t>
            </a:r>
          </a:p>
          <a:p>
            <a:r>
              <a:rPr lang="en-US" dirty="0"/>
              <a:t>assembly. The positioning and the tasking of the crew vary with each of these methods. When drums are</a:t>
            </a:r>
          </a:p>
          <a:p>
            <a:r>
              <a:rPr lang="en-US" dirty="0"/>
              <a:t>filled directly from the FSSP, assign one worker to control the valves of the filling point. Make this worker</a:t>
            </a:r>
          </a:p>
          <a:p>
            <a:r>
              <a:rPr lang="en-US" dirty="0"/>
              <a:t>responsible for controlling the flow of petroleum to the drums. Assign the other worker to the drums. Make</a:t>
            </a:r>
          </a:p>
          <a:p>
            <a:r>
              <a:rPr lang="en-US" dirty="0"/>
              <a:t>this worker responsible for preparing the drums for filling, making all connections, and monitoring the filling</a:t>
            </a:r>
          </a:p>
          <a:p>
            <a:r>
              <a:rPr lang="en-US" dirty="0"/>
              <a:t>operation. When the 50-GPM pumping assembly is used, you still need two workers for the filling operation.</a:t>
            </a:r>
          </a:p>
          <a:p>
            <a:r>
              <a:rPr lang="en-US" dirty="0"/>
              <a:t>Have one worker operate the 50-GPM pumping assembly and control the flow of petroleum. Assign the other</a:t>
            </a:r>
          </a:p>
          <a:p>
            <a:r>
              <a:rPr lang="en-US" dirty="0"/>
              <a:t>to the drums with the same responsibility as in the method described before. For both methods, you need a</a:t>
            </a:r>
          </a:p>
          <a:p>
            <a:r>
              <a:rPr lang="en-US" dirty="0"/>
              <a:t>vehicle to remove the filled drums to the bulk reduction storage are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218152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 platoon leader returns, he should have a sketch map of the route and the site. The</a:t>
            </a:r>
          </a:p>
          <a:p>
            <a:r>
              <a:rPr lang="en-US" dirty="0"/>
              <a:t>map/diagram should show the route to the site and the general location where each section will set up. If at all</a:t>
            </a:r>
          </a:p>
          <a:p>
            <a:r>
              <a:rPr lang="en-US" dirty="0"/>
              <a:t>possible, the site should be as close to supported units as the tactical situation permits. The site should also</a:t>
            </a:r>
          </a:p>
          <a:p>
            <a:r>
              <a:rPr lang="en-US" dirty="0"/>
              <a:t>be large enough to provide for two balanced storage sites because you do not want to put all of your product in</a:t>
            </a:r>
          </a:p>
          <a:p>
            <a:r>
              <a:rPr lang="en-US" dirty="0"/>
              <a:t>one location. By splitting your storage assets, you reduce the possibility of losing all of your product to one</a:t>
            </a:r>
          </a:p>
          <a:p>
            <a:r>
              <a:rPr lang="en-US" dirty="0"/>
              <a:t>accident or attack. The site should also have easy access to road nets with at least one road running through</a:t>
            </a:r>
          </a:p>
          <a:p>
            <a:r>
              <a:rPr lang="en-US" dirty="0"/>
              <a:t>the supply point, but never near populated areas. These conditions should be discussed with the platoon</a:t>
            </a:r>
          </a:p>
          <a:p>
            <a:r>
              <a:rPr lang="en-US" dirty="0"/>
              <a:t>leader prior to you leaving with the advance party because you will be the one making the final site selection</a:t>
            </a:r>
          </a:p>
          <a:p>
            <a:r>
              <a:rPr lang="en-US" dirty="0"/>
              <a:t>from the area allocated to you by the platoon leader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55-Gallon Drum Filling Operations. </a:t>
            </a:r>
            <a:r>
              <a:rPr lang="en-US" dirty="0"/>
              <a:t>Although you usually fill 55-gallon drums directly from the</a:t>
            </a:r>
          </a:p>
          <a:p>
            <a:r>
              <a:rPr lang="en-US" dirty="0"/>
              <a:t>FSSP, you can also use the 50-GPM pumping assembly with the hose and fitting kit. When you use six </a:t>
            </a:r>
            <a:r>
              <a:rPr lang="en-US" dirty="0" err="1"/>
              <a:t>fueland</a:t>
            </a:r>
            <a:endParaRPr lang="en-US" dirty="0"/>
          </a:p>
          <a:p>
            <a:r>
              <a:rPr lang="en-US" dirty="0"/>
              <a:t>oil-servicing nozzles on the FSSP, you need 1 workers at each nozzle. You also need two workers to</a:t>
            </a:r>
          </a:p>
          <a:p>
            <a:r>
              <a:rPr lang="en-US" dirty="0"/>
              <a:t>bring empty drums to the filling points and two workers to remove filled drums to the bulk reduction storage</a:t>
            </a:r>
          </a:p>
          <a:p>
            <a:r>
              <a:rPr lang="en-US" dirty="0"/>
              <a:t>area. Make the six workers at the servicing nozzles responsible for bonding the nozzles to the containers and</a:t>
            </a:r>
          </a:p>
          <a:p>
            <a:r>
              <a:rPr lang="en-US" dirty="0"/>
              <a:t>filling the drums to the proper level. If you have a forklift, use it to move the filled drums to the storage area.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5638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5-Gallon Can Filling Operations. </a:t>
            </a:r>
            <a:r>
              <a:rPr lang="en-US" dirty="0"/>
              <a:t>There are two methods of filling 5-gallon cans. You can use</a:t>
            </a:r>
          </a:p>
          <a:p>
            <a:r>
              <a:rPr lang="en-US" dirty="0"/>
              <a:t>the fuel- and oil-servicing nozzles at the FSSP or the 50-GPM pumping assembly with the hose and fitting kit.</a:t>
            </a:r>
          </a:p>
          <a:p>
            <a:r>
              <a:rPr lang="en-US" dirty="0"/>
              <a:t>The number of workers you need to fill the cans varies with the method you use. When the cans are filled</a:t>
            </a:r>
          </a:p>
          <a:p>
            <a:r>
              <a:rPr lang="en-US" dirty="0"/>
              <a:t>directly from the FSSP, the operation is essentially the same as for the 55-gallon drum. When the cans are</a:t>
            </a:r>
          </a:p>
          <a:p>
            <a:r>
              <a:rPr lang="en-US" dirty="0"/>
              <a:t>filled using the 50-GPM pumping assembly with the hose and fitting kit, you need seven workers. Because</a:t>
            </a:r>
          </a:p>
          <a:p>
            <a:r>
              <a:rPr lang="en-US" dirty="0"/>
              <a:t>this method is usually conducted near the bulk reduction storage area, you need only one worker to bring</a:t>
            </a:r>
          </a:p>
          <a:p>
            <a:r>
              <a:rPr lang="en-US" dirty="0"/>
              <a:t>empty cans and one to remove the filled ones. Also, have one worker operate the 50-GPM pumping</a:t>
            </a:r>
          </a:p>
          <a:p>
            <a:r>
              <a:rPr lang="en-US" dirty="0"/>
              <a:t>assembly and control the flow of petroleum. Place one worker at each of the four dispensing nozzles of the</a:t>
            </a:r>
          </a:p>
          <a:p>
            <a:r>
              <a:rPr lang="en-US" dirty="0"/>
              <a:t>hose and fitting kit. Have them bond the nozzles to the cans and fill them to their proper level.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594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Receipt. </a:t>
            </a:r>
            <a:r>
              <a:rPr lang="en-US" dirty="0"/>
              <a:t>Before a product arrives, you should be notified of the type and amount of product and the</a:t>
            </a:r>
          </a:p>
          <a:p>
            <a:r>
              <a:rPr lang="en-US" dirty="0"/>
              <a:t>approximate date and time it will arrive. This will give you time to prepare a delivery schedule to avoid delays</a:t>
            </a:r>
          </a:p>
          <a:p>
            <a:r>
              <a:rPr lang="en-US" dirty="0"/>
              <a:t>and interruptions at a Class III supply point.</a:t>
            </a:r>
          </a:p>
          <a:p>
            <a:r>
              <a:rPr lang="en-US" b="1" dirty="0"/>
              <a:t>Storage. </a:t>
            </a:r>
            <a:r>
              <a:rPr lang="en-US" dirty="0"/>
              <a:t>At the tactical Class III supply point, you should always store bulk petroleum in collapsible tanks.</a:t>
            </a:r>
          </a:p>
          <a:p>
            <a:r>
              <a:rPr lang="en-US" dirty="0"/>
              <a:t>If you are in a supply section of a petroleum supply company, you can store up to 420,000 gallons of bulk</a:t>
            </a:r>
          </a:p>
          <a:p>
            <a:r>
              <a:rPr lang="en-US" dirty="0"/>
              <a:t>petroleum (120,000 gallons in the FSSP and 300,000 gallons in the six 50,000 gallon collapsible tanks.) But</a:t>
            </a:r>
          </a:p>
          <a:p>
            <a:r>
              <a:rPr lang="en-US" dirty="0"/>
              <a:t>storage is much more than putting product in a tank. It involves such things as inspections, product</a:t>
            </a:r>
          </a:p>
          <a:p>
            <a:r>
              <a:rPr lang="en-US" dirty="0"/>
              <a:t>circulation, tank repair, and even the disposal of excess product. The storage of bulk petroleum can be as</a:t>
            </a:r>
          </a:p>
          <a:p>
            <a:r>
              <a:rPr lang="en-US" dirty="0"/>
              <a:t>dangerous as its receipt and issue, so always follow applicable procedures.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Inspection. </a:t>
            </a:r>
            <a:r>
              <a:rPr lang="en-US" dirty="0"/>
              <a:t>Inspections are the key to finding out how well your Class III supply point is performing. They</a:t>
            </a:r>
          </a:p>
          <a:p>
            <a:r>
              <a:rPr lang="en-US" dirty="0"/>
              <a:t>give you firsthand information on how the equipment and products are maintained from day to day.</a:t>
            </a:r>
          </a:p>
          <a:p>
            <a:r>
              <a:rPr lang="en-US" dirty="0"/>
              <a:t>Inspections let you make on-the-spot corrections. They also give you information on the availability of required</a:t>
            </a:r>
          </a:p>
          <a:p>
            <a:r>
              <a:rPr lang="en-US" dirty="0"/>
              <a:t>publications, accuracy of supply records and procedures, supply economy practices, care of tools and</a:t>
            </a:r>
          </a:p>
          <a:p>
            <a:r>
              <a:rPr lang="en-US" dirty="0"/>
              <a:t>equipment, and status of authorized stock levels of equipment and repair parts.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Product Consolidation and Circulation. </a:t>
            </a:r>
            <a:r>
              <a:rPr lang="en-US" dirty="0"/>
              <a:t>When you consolidate or circulate product, you simply</a:t>
            </a:r>
          </a:p>
          <a:p>
            <a:r>
              <a:rPr lang="en-US" dirty="0"/>
              <a:t>move it from one storage tank in the supply point to another. You should consolidate your stock so that</a:t>
            </a:r>
          </a:p>
          <a:p>
            <a:r>
              <a:rPr lang="en-US" dirty="0"/>
              <a:t>several storage tanks are filled with product and several are empty. This way you can be ready to receive and</a:t>
            </a:r>
          </a:p>
          <a:p>
            <a:r>
              <a:rPr lang="en-US" dirty="0"/>
              <a:t>issue large quantities of bulk petroleum on short notice. You also cut down on the number of tank switches</a:t>
            </a:r>
          </a:p>
          <a:p>
            <a:r>
              <a:rPr lang="en-US" dirty="0"/>
              <a:t>you have to make during receipt and issue. Circulate the stock in your supply point so that the heavier</a:t>
            </a:r>
          </a:p>
          <a:p>
            <a:r>
              <a:rPr lang="en-US" dirty="0"/>
              <a:t>portions of the product do not settle to the bottom of the tank and the light ends do not come to the top. Also,</a:t>
            </a:r>
          </a:p>
          <a:p>
            <a:r>
              <a:rPr lang="en-US" dirty="0"/>
              <a:t>circulation ensures a good mixture of all the additives in the fuel.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Disposal of Excess. </a:t>
            </a:r>
            <a:r>
              <a:rPr lang="en-US" dirty="0"/>
              <a:t>If you are in CONUS or an overseas activity and you have an excess in bulk or</a:t>
            </a:r>
          </a:p>
          <a:p>
            <a:r>
              <a:rPr lang="en-US" dirty="0"/>
              <a:t>packaged fuels of 500 gallons or more per product grade, report the excess by sending a message to the</a:t>
            </a:r>
          </a:p>
          <a:p>
            <a:r>
              <a:rPr lang="en-US" dirty="0"/>
              <a:t>Commander, USAPC. Include in your message the quantity, type of product, NSN, and the latest laboratory</a:t>
            </a:r>
          </a:p>
          <a:p>
            <a:r>
              <a:rPr lang="en-US" dirty="0"/>
              <a:t>test results. If you are in an overseas command, also report the excess to the appropriate DFSC field office or</a:t>
            </a:r>
          </a:p>
          <a:p>
            <a:r>
              <a:rPr lang="en-US" dirty="0"/>
              <a:t>the JPO.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5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Issue Considerations. </a:t>
            </a:r>
            <a:r>
              <a:rPr lang="en-US" dirty="0"/>
              <a:t>Issuing bulk petroleum is perhaps the most important responsibility you have at</a:t>
            </a:r>
          </a:p>
          <a:p>
            <a:r>
              <a:rPr lang="en-US" dirty="0"/>
              <a:t>the Class III supply point. The reason you are in the field is to get large quantities of petroleum to the units</a:t>
            </a:r>
          </a:p>
          <a:p>
            <a:r>
              <a:rPr lang="en-US" dirty="0"/>
              <a:t>you support. In the theater of operations, you issue liquid petroleum in bulk as far forward as the tactical</a:t>
            </a:r>
          </a:p>
          <a:p>
            <a:r>
              <a:rPr lang="en-US" dirty="0"/>
              <a:t>situation permits. Usually the units you support pick up the bulk petroleum from the supply point in their own</a:t>
            </a:r>
          </a:p>
          <a:p>
            <a:r>
              <a:rPr lang="en-US" dirty="0"/>
              <a:t>vehicles. When you use the FSSP, make your bulk issues from the bottom loading points. Before issuing</a:t>
            </a:r>
          </a:p>
          <a:p>
            <a:r>
              <a:rPr lang="en-US" dirty="0"/>
              <a:t>bulk petroleum from your Class III supply point, preferably before any transporters arrive, you must prepare an</a:t>
            </a:r>
          </a:p>
          <a:p>
            <a:r>
              <a:rPr lang="en-US" dirty="0"/>
              <a:t>issue schedule. Start by telling your customer how much and what type of product you have on hand and</a:t>
            </a:r>
          </a:p>
          <a:p>
            <a:r>
              <a:rPr lang="en-US" dirty="0"/>
              <a:t>when he can pick it up. If your transporters are delivering the product, tell the customer when it will arrive at</a:t>
            </a:r>
          </a:p>
          <a:p>
            <a:r>
              <a:rPr lang="en-US" dirty="0"/>
              <a:t>his supply point. Try to avoid delays and interruptions when you are scheduling issues; that is, do not</a:t>
            </a:r>
          </a:p>
          <a:p>
            <a:r>
              <a:rPr lang="en-US" dirty="0"/>
              <a:t>schedule more transporters to arrive at your supply point than you can handle at one time. Also, ensure that</a:t>
            </a:r>
          </a:p>
          <a:p>
            <a:r>
              <a:rPr lang="en-US" dirty="0"/>
              <a:t>you have enough product on hand to fill all scheduled issues.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19150"/>
            <a:ext cx="5562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Safety and Security Items. </a:t>
            </a:r>
            <a:r>
              <a:rPr lang="en-US" dirty="0"/>
              <a:t>Once your supply point is set up, you must take steps to make sure it is</a:t>
            </a:r>
          </a:p>
          <a:p>
            <a:r>
              <a:rPr lang="en-US" dirty="0"/>
              <a:t>safe and secure. Set up a checkpoint at the entrance and one at the exit of the operating area. Give</a:t>
            </a:r>
          </a:p>
          <a:p>
            <a:r>
              <a:rPr lang="en-US" dirty="0"/>
              <a:t>personnel coming to the area a safety briefing at the entrance checkpoint. Use the checkpoints not only to</a:t>
            </a:r>
          </a:p>
          <a:p>
            <a:r>
              <a:rPr lang="en-US" dirty="0"/>
              <a:t>3-5</a:t>
            </a:r>
          </a:p>
          <a:p>
            <a:r>
              <a:rPr lang="en-US" dirty="0"/>
              <a:t>QM 5095</a:t>
            </a:r>
          </a:p>
          <a:p>
            <a:r>
              <a:rPr lang="en-US" dirty="0"/>
              <a:t>control the vehicles going in and out, but also to account for the receipt and issue of petroleum in the supply</a:t>
            </a:r>
          </a:p>
          <a:p>
            <a:r>
              <a:rPr lang="en-US" dirty="0"/>
              <a:t>point. Develop a fire plan. You must set up many different types of signs in the area of operation. Place</a:t>
            </a:r>
          </a:p>
          <a:p>
            <a:r>
              <a:rPr lang="en-US" dirty="0"/>
              <a:t>stock locator signs at petroleum storage areas, including bulk reduction storage sites. Place signs identifying</a:t>
            </a:r>
          </a:p>
          <a:p>
            <a:r>
              <a:rPr lang="en-US" dirty="0"/>
              <a:t>NO SMOKING areas and dangerous areas throughout the supply point. You must also set up speed control</a:t>
            </a:r>
          </a:p>
          <a:p>
            <a:r>
              <a:rPr lang="en-US" dirty="0"/>
              <a:t>and traffic direction signs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579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DEFENSE PLAN</a:t>
            </a:r>
          </a:p>
          <a:p>
            <a:r>
              <a:rPr lang="en-US" b="1" dirty="0"/>
              <a:t>Rear Area Protection (RAP). </a:t>
            </a:r>
            <a:r>
              <a:rPr lang="en-US" dirty="0"/>
              <a:t>Rear area protection operations may be defined as all actions taken to</a:t>
            </a:r>
          </a:p>
          <a:p>
            <a:r>
              <a:rPr lang="en-US" dirty="0"/>
              <a:t>prevent or neutralize localized enemy threats to units, activities, and installations in the rear area. It includes</a:t>
            </a:r>
          </a:p>
          <a:p>
            <a:r>
              <a:rPr lang="en-US" dirty="0"/>
              <a:t>area damage control (ADC) prevention and control measures which are taken before, during, and after an</a:t>
            </a:r>
          </a:p>
          <a:p>
            <a:r>
              <a:rPr lang="en-US" dirty="0"/>
              <a:t>attack or natural disaster to minimize its effects. Together, these actions represent an added dimension to the</a:t>
            </a:r>
          </a:p>
          <a:p>
            <a:r>
              <a:rPr lang="en-US" dirty="0"/>
              <a:t>responsibilities of theater army area command (TAACOM), corps support command (COSCOM), and division</a:t>
            </a:r>
          </a:p>
          <a:p>
            <a:r>
              <a:rPr lang="en-US" dirty="0"/>
              <a:t>support command (DISCOM) commanders. Thus, combat service support units may have to be diverted</a:t>
            </a:r>
          </a:p>
          <a:p>
            <a:r>
              <a:rPr lang="en-US" dirty="0"/>
              <a:t>temporarily from their primary missions to rear area protection tasks such as local security, base defense, fire</a:t>
            </a:r>
          </a:p>
          <a:p>
            <a:r>
              <a:rPr lang="en-US" dirty="0"/>
              <a:t>fighting, decontamination, emergency medical treatment, and traffic control. The commander responsible for</a:t>
            </a:r>
          </a:p>
          <a:p>
            <a:r>
              <a:rPr lang="en-US" dirty="0"/>
              <a:t>rear area protection operations determines the manner and extent to which these units will be </a:t>
            </a:r>
            <a:r>
              <a:rPr lang="en-US" dirty="0" err="1"/>
              <a:t>diverte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theater army commander has overall responsibility for RAP operations within the COMMZ. In the</a:t>
            </a:r>
          </a:p>
          <a:p>
            <a:r>
              <a:rPr lang="en-US" dirty="0"/>
              <a:t>corps, the deputy corps commander is the RAP officer who directs the rear area battle. To assist these</a:t>
            </a:r>
          </a:p>
          <a:p>
            <a:r>
              <a:rPr lang="en-US" dirty="0"/>
              <a:t>individuals in defining and assigning RAP responsibilities, a rear area operations center (RAOC) is assigned to</a:t>
            </a:r>
          </a:p>
          <a:p>
            <a:r>
              <a:rPr lang="en-US" dirty="0"/>
              <a:t>each TAACOM, area support group, and corps. The RAOC’s mission is to plan, coordinate, advise, monitor,</a:t>
            </a:r>
          </a:p>
          <a:p>
            <a:r>
              <a:rPr lang="en-US" dirty="0"/>
              <a:t>and assist in directing the execution of the rear area battle. Petroleum units interface with the RAOC.</a:t>
            </a:r>
          </a:p>
          <a:p>
            <a:r>
              <a:rPr lang="en-US" b="1" dirty="0"/>
              <a:t>Phases. </a:t>
            </a:r>
            <a:r>
              <a:rPr lang="en-US" dirty="0"/>
              <a:t>Rear area protection may be divided into two phases -- the preparation phase and the operational</a:t>
            </a:r>
          </a:p>
          <a:p>
            <a:r>
              <a:rPr lang="en-US" dirty="0"/>
              <a:t>phase.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Advance Party. </a:t>
            </a:r>
            <a:r>
              <a:rPr lang="en-US" dirty="0"/>
              <a:t>The platoon leader will make the personnel selection for the advance party. The advance</a:t>
            </a:r>
          </a:p>
          <a:p>
            <a:r>
              <a:rPr lang="en-US" dirty="0"/>
              <a:t>party should consist of at least one member from each section of the company. The XO or senior lieutenant is</a:t>
            </a:r>
          </a:p>
          <a:p>
            <a:r>
              <a:rPr lang="en-US" dirty="0"/>
              <a:t>usually the advance party leader. Your local SOP should detail what equipment should go with the advance</a:t>
            </a:r>
          </a:p>
          <a:p>
            <a:r>
              <a:rPr lang="en-US" dirty="0"/>
              <a:t>party, but at the very least, you will want to bring some engineer tape and marking devices to mark off the</a:t>
            </a:r>
          </a:p>
          <a:p>
            <a:r>
              <a:rPr lang="en-US" dirty="0"/>
              <a:t>areas where you want the equipment to go.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preparation phase includes preventative readiness measures taken before an enemy attack. These</a:t>
            </a:r>
          </a:p>
          <a:p>
            <a:r>
              <a:rPr lang="en-US" dirty="0"/>
              <a:t>operations range from the initial planning to the actual reconnaissance, surveillance, and counterintelligence</a:t>
            </a:r>
          </a:p>
          <a:p>
            <a:r>
              <a:rPr lang="en-US" dirty="0"/>
              <a:t>operations. Measures taken during this phase include establishing local security elements; organizing,</a:t>
            </a:r>
          </a:p>
          <a:p>
            <a:r>
              <a:rPr lang="en-US" dirty="0"/>
              <a:t>equipping, and training units specifically designed for these missions; assigning area responsibilities; and</a:t>
            </a:r>
          </a:p>
          <a:p>
            <a:r>
              <a:rPr lang="en-US" dirty="0"/>
              <a:t>establishing communications and warning systems. SOPs are written and rehearsed, and route patrolling and</a:t>
            </a:r>
          </a:p>
          <a:p>
            <a:r>
              <a:rPr lang="en-US" dirty="0"/>
              <a:t>convoy escorting are carried out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operational phase includes measures taken during or after an attack or a natural disaster. These</a:t>
            </a:r>
          </a:p>
          <a:p>
            <a:r>
              <a:rPr lang="en-US" dirty="0"/>
              <a:t>actions begin when an incident occurs and include units sending reports to the commander concerned on the</a:t>
            </a:r>
          </a:p>
          <a:p>
            <a:r>
              <a:rPr lang="en-US" dirty="0"/>
              <a:t>nature and extent of the damage. These reports allow for necessary estimates and orders for establishing</a:t>
            </a:r>
          </a:p>
          <a:p>
            <a:r>
              <a:rPr lang="en-US" dirty="0"/>
              <a:t>route clearances and redirecting supply flow. Thus, interruption of support to combat forces is reduced.</a:t>
            </a:r>
          </a:p>
          <a:p>
            <a:r>
              <a:rPr lang="en-US" dirty="0"/>
              <a:t>Combat forces receive data in time to change priorities and tactical plans if needed. Fire prevention and fire</a:t>
            </a:r>
          </a:p>
          <a:p>
            <a:r>
              <a:rPr lang="en-US" dirty="0"/>
              <a:t>fighting actions are conducted. Salvage and search and recovery operations begin on order. Traffic and</a:t>
            </a:r>
          </a:p>
          <a:p>
            <a:r>
              <a:rPr lang="en-US" dirty="0"/>
              <a:t>personnel movement controls are established. If necessary, nuclear, biological, chemical (NBC)</a:t>
            </a:r>
          </a:p>
          <a:p>
            <a:r>
              <a:rPr lang="en-US" dirty="0"/>
              <a:t>decontamination is begun. Emergency supplies are distributed, and communications are reestablished.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Petroleum Group. </a:t>
            </a:r>
            <a:r>
              <a:rPr lang="en-US" dirty="0"/>
              <a:t>The extent to which the petroleum group becomes involved in rear area protection is</a:t>
            </a:r>
          </a:p>
          <a:p>
            <a:r>
              <a:rPr lang="en-US" dirty="0"/>
              <a:t>prescribed by higher authority. The group and its units stand ready to participate in these operations as</a:t>
            </a:r>
          </a:p>
          <a:p>
            <a:r>
              <a:rPr lang="en-US" dirty="0"/>
              <a:t>directed. Consequently, the group security officer stays in close contact with the RAOC. The group security</a:t>
            </a:r>
          </a:p>
          <a:p>
            <a:r>
              <a:rPr lang="en-US" dirty="0"/>
              <a:t>officer also supervises development of petroleum group rear area protection plans and procedures. He</a:t>
            </a:r>
          </a:p>
          <a:p>
            <a:r>
              <a:rPr lang="en-US" dirty="0"/>
              <a:t>directs implementation of plans and procedures by subordinate elements.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Protection of Petroleum Supplies</a:t>
            </a:r>
            <a:r>
              <a:rPr lang="en-US" dirty="0"/>
              <a:t>. Protective measures for petroleum supplies include special</a:t>
            </a:r>
          </a:p>
          <a:p>
            <a:r>
              <a:rPr lang="en-US" dirty="0"/>
              <a:t>packaging, proper storage, dispersion of supplies and installations protection against chemical contamination</a:t>
            </a:r>
          </a:p>
          <a:p>
            <a:r>
              <a:rPr lang="en-US" dirty="0"/>
              <a:t>and nuclear fallout, and maximum use of natural and artificial protective shelters or other shielding devices.</a:t>
            </a:r>
          </a:p>
          <a:p>
            <a:r>
              <a:rPr lang="en-US" dirty="0"/>
              <a:t>Every advantage is taken of natural cover and camouflage for pipelines located above ground. Underground</a:t>
            </a:r>
          </a:p>
          <a:p>
            <a:r>
              <a:rPr lang="en-US" dirty="0"/>
              <a:t>pipelines are used whenever possible. Embankments and underground storage facilities can be effectively</a:t>
            </a:r>
          </a:p>
          <a:p>
            <a:r>
              <a:rPr lang="en-US" dirty="0"/>
              <a:t>used to reduce blast damage. Dispersion of packaged supplies limits and keeps under control fires that start</a:t>
            </a:r>
          </a:p>
          <a:p>
            <a:r>
              <a:rPr lang="en-US" dirty="0"/>
              <a:t>as a result of a nuclear explosion. Care is taken to keep combustible materials to a minimum in and around</a:t>
            </a:r>
          </a:p>
          <a:p>
            <a:r>
              <a:rPr lang="en-US" dirty="0"/>
              <a:t>petroleum supply installations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Demolition. </a:t>
            </a:r>
            <a:r>
              <a:rPr lang="en-US" dirty="0"/>
              <a:t>Demolition is a command responsibility. It is performed only as a last resort and only to</a:t>
            </a:r>
          </a:p>
          <a:p>
            <a:r>
              <a:rPr lang="en-US" dirty="0"/>
              <a:t>prevent supplies and equipment from falling into enemy hands. Except in emergencies, demolition is</a:t>
            </a:r>
          </a:p>
          <a:p>
            <a:r>
              <a:rPr lang="en-US" dirty="0"/>
              <a:t>QM 5095</a:t>
            </a:r>
          </a:p>
          <a:p>
            <a:r>
              <a:rPr lang="en-US" dirty="0"/>
              <a:t>3-6</a:t>
            </a:r>
          </a:p>
          <a:p>
            <a:r>
              <a:rPr lang="en-US" dirty="0"/>
              <a:t>performed only on orders from higher headquarters. Unless otherwise specified, petroleum stocks are</a:t>
            </a:r>
          </a:p>
          <a:p>
            <a:r>
              <a:rPr lang="en-US" dirty="0"/>
              <a:t>destroyed by burning.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ENVIRONMENTAL CONSIDERATIONS</a:t>
            </a:r>
          </a:p>
          <a:p>
            <a:r>
              <a:rPr lang="en-US" dirty="0"/>
              <a:t>Supply and storage facilities often contain HM. You must take precautions when storing and transporting</a:t>
            </a:r>
          </a:p>
          <a:p>
            <a:r>
              <a:rPr lang="en-US" dirty="0"/>
              <a:t>these materials. Keep a copy of the applicable MSDS for each HM on hand in a binder in the storage area.</a:t>
            </a:r>
          </a:p>
          <a:p>
            <a:r>
              <a:rPr lang="en-US" dirty="0"/>
              <a:t>You can support your installation’s environmental goals in supply areas by doing the following:</a:t>
            </a:r>
          </a:p>
          <a:p>
            <a:r>
              <a:rPr lang="en-US" dirty="0"/>
              <a:t> Compliance. Store materials according to the manufacturer’s guidelines, as stated on the MSDS.</a:t>
            </a:r>
          </a:p>
          <a:p>
            <a:r>
              <a:rPr lang="en-US" dirty="0"/>
              <a:t> Prevention. Reduce the amount of solid wastes and HW in the supply room by avoiding stockpiling or</a:t>
            </a:r>
          </a:p>
          <a:p>
            <a:r>
              <a:rPr lang="en-US" dirty="0"/>
              <a:t>keeping items around “just in case they are needed.” Reuse containers whenever possible. Recycle</a:t>
            </a:r>
          </a:p>
          <a:p>
            <a:r>
              <a:rPr lang="en-US" dirty="0"/>
              <a:t>materials as required by your installation’s recycling program.</a:t>
            </a:r>
          </a:p>
          <a:p>
            <a:r>
              <a:rPr lang="en-US" dirty="0"/>
              <a:t> Conservation. Dispose of all solid wastes and HW according to local policy.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PMCS</a:t>
            </a:r>
          </a:p>
          <a:p>
            <a:r>
              <a:rPr lang="en-US" b="1" dirty="0"/>
              <a:t>Emergency Tank Repair. </a:t>
            </a:r>
            <a:r>
              <a:rPr lang="en-US" dirty="0"/>
              <a:t>If any of the collapsible tanks develop a leak, repair them at once with</a:t>
            </a:r>
          </a:p>
          <a:p>
            <a:r>
              <a:rPr lang="en-US" dirty="0"/>
              <a:t>emergency repair items (Figure 3-2 and Figure 3-3). There are two methods of repair: one uses sealing plugs</a:t>
            </a:r>
          </a:p>
          <a:p>
            <a:r>
              <a:rPr lang="en-US" dirty="0"/>
              <a:t>(Figure. 3-4) and one uses sealing clamps (Figure 3-5). The one you use depends on the size of the rupture.</a:t>
            </a:r>
          </a:p>
          <a:p>
            <a:r>
              <a:rPr lang="en-US" dirty="0"/>
              <a:t>Use a sealing plug if the hole in the tank is 3/8 of an inch or smaller. Use a sealing clamp if the hole is larger</a:t>
            </a:r>
          </a:p>
          <a:p>
            <a:r>
              <a:rPr lang="en-US" dirty="0"/>
              <a:t>than 3/8 of an inch. Whatever method you use, ensure you put on rubber gloves and the protective hood</a:t>
            </a:r>
          </a:p>
          <a:p>
            <a:r>
              <a:rPr lang="en-US" dirty="0"/>
              <a:t>before</a:t>
            </a:r>
          </a:p>
          <a:p>
            <a:r>
              <a:rPr lang="en-US" dirty="0"/>
              <a:t>starting the repair operation.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009650"/>
            <a:ext cx="5095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5057"/>
            <a:ext cx="4319588" cy="610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8" y="2661557"/>
            <a:ext cx="779877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Designated Area. </a:t>
            </a:r>
            <a:r>
              <a:rPr lang="en-US" dirty="0"/>
              <a:t>Once you have identified exactly where you want each operation to go, designate the</a:t>
            </a:r>
          </a:p>
          <a:p>
            <a:r>
              <a:rPr lang="en-US" dirty="0"/>
              <a:t>areas with engineer tape and signs. When the main body arrives, you or your representative should</a:t>
            </a:r>
          </a:p>
          <a:p>
            <a:r>
              <a:rPr lang="en-US" dirty="0"/>
              <a:t>personally escort each truck to its designated area.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0942"/>
            <a:ext cx="8153400" cy="236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8989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0" u="none" strike="noStrike" baseline="0" dirty="0" smtClean="0">
                <a:latin typeface="Arial-BoldMT"/>
              </a:rPr>
              <a:t>Forms. </a:t>
            </a:r>
            <a:r>
              <a:rPr lang="en-US" b="0" i="0" u="none" strike="noStrike" baseline="0" dirty="0" smtClean="0">
                <a:latin typeface="ArialMT"/>
              </a:rPr>
              <a:t>During operation of the FSSP, operator maintenance is performed on pumps, filter/separators, and</a:t>
            </a:r>
          </a:p>
          <a:p>
            <a:r>
              <a:rPr lang="en-US" b="0" i="0" u="none" strike="noStrike" baseline="0" dirty="0" smtClean="0">
                <a:latin typeface="ArialMT"/>
              </a:rPr>
              <a:t>related equipment. Forms are prepared to schedule inspections and preventive maintenance and to record</a:t>
            </a:r>
          </a:p>
          <a:p>
            <a:r>
              <a:rPr lang="en-US" b="0" i="0" u="none" strike="noStrike" baseline="0" dirty="0" smtClean="0">
                <a:latin typeface="ArialMT"/>
              </a:rPr>
              <a:t>the results of inspections and the need for repairs. They are also used to report preventative maintenance</a:t>
            </a:r>
          </a:p>
          <a:p>
            <a:r>
              <a:rPr lang="en-US" b="0" i="0" u="none" strike="noStrike" baseline="0" dirty="0" smtClean="0">
                <a:latin typeface="ArialMT"/>
              </a:rPr>
              <a:t>performed, to note repairs made, and to request services of support maintenance. In addition, forms are used</a:t>
            </a:r>
          </a:p>
          <a:p>
            <a:r>
              <a:rPr lang="en-US" b="0" i="0" u="none" strike="noStrike" baseline="0" dirty="0" smtClean="0">
                <a:latin typeface="ArialMT"/>
              </a:rPr>
              <a:t>to keep track of the time equipment is in use or out of service and to provide data for reports on the condition</a:t>
            </a:r>
          </a:p>
          <a:p>
            <a:r>
              <a:rPr lang="en-US" b="0" i="0" u="none" strike="noStrike" baseline="0" dirty="0" smtClean="0">
                <a:latin typeface="ArialMT"/>
              </a:rPr>
              <a:t>and status of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DD Form 314 (Preventive Maintenance Schedule and Record) is used to show when equipment is</a:t>
            </a:r>
          </a:p>
          <a:p>
            <a:r>
              <a:rPr lang="en-US" dirty="0"/>
              <a:t>scheduled for periodic preventive maintenance and when maintenance has been performed.</a:t>
            </a:r>
          </a:p>
          <a:p>
            <a:r>
              <a:rPr lang="en-US" dirty="0"/>
              <a:t> DA Form 2404 (Equipment Maintenance and Inspection Worksheet) is used to report faults or</a:t>
            </a:r>
          </a:p>
          <a:p>
            <a:r>
              <a:rPr lang="en-US" dirty="0"/>
              <a:t>malfunctions discovered by an equipment operator.</a:t>
            </a:r>
          </a:p>
          <a:p>
            <a:r>
              <a:rPr lang="en-US" dirty="0"/>
              <a:t> DA Form 2407 (Maintenance Request) is used by organizational maintenance personnel mainly to request</a:t>
            </a:r>
          </a:p>
          <a:p>
            <a:r>
              <a:rPr lang="en-US" dirty="0"/>
              <a:t>support maintenance.</a:t>
            </a:r>
          </a:p>
          <a:p>
            <a:r>
              <a:rPr lang="en-US" dirty="0"/>
              <a:t> DA Form 2409 (Equipment Maintenance Log (Consolidated)) is used to keep a complete maintenance</a:t>
            </a:r>
          </a:p>
          <a:p>
            <a:r>
              <a:rPr lang="en-US" dirty="0"/>
              <a:t>history on a piece of equipment.</a:t>
            </a:r>
          </a:p>
          <a:p>
            <a:r>
              <a:rPr lang="en-US" dirty="0"/>
              <a:t> DA Form 4177 (Utilities Inspection and Service Record) is used to schedule inspections and preventive</a:t>
            </a:r>
          </a:p>
          <a:p>
            <a:r>
              <a:rPr lang="en-US" dirty="0"/>
              <a:t>maintenance on a fixed utility or structure such as a storage tank.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4</a:t>
            </a:r>
          </a:p>
          <a:p>
            <a:r>
              <a:rPr lang="en-US" dirty="0"/>
              <a:t>DIRECT ASSAULT HOSELINE OPERATIONS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101-519-3315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The assault </a:t>
            </a:r>
            <a:r>
              <a:rPr lang="en-US" dirty="0" err="1"/>
              <a:t>hoseline</a:t>
            </a:r>
            <a:r>
              <a:rPr lang="en-US" dirty="0"/>
              <a:t> system is intended to be used as a temporary pipeline and can transport fuel at a</a:t>
            </a:r>
          </a:p>
          <a:p>
            <a:r>
              <a:rPr lang="en-US" dirty="0"/>
              <a:t>maximum rate of 500 to 550 barrels per hour across 10 miles of flat terrain. The use of the assault </a:t>
            </a:r>
            <a:r>
              <a:rPr lang="en-US" dirty="0" err="1"/>
              <a:t>hoseline</a:t>
            </a:r>
            <a:endParaRPr lang="en-US" dirty="0"/>
          </a:p>
          <a:p>
            <a:r>
              <a:rPr lang="en-US" dirty="0"/>
              <a:t>for transportation of bulk petroleum has become increasingly important as an expedient means of providing</a:t>
            </a:r>
          </a:p>
          <a:p>
            <a:r>
              <a:rPr lang="en-US" dirty="0"/>
              <a:t>adequate quantities of bulk petroleum in the shortest time possible.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601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 bulk petroleum in the shortest time possible.</a:t>
            </a:r>
          </a:p>
          <a:p>
            <a:r>
              <a:rPr lang="en-US" b="1" dirty="0"/>
              <a:t>PART A - THE ASSAULT HOSELINE SYSTEM</a:t>
            </a:r>
          </a:p>
          <a:p>
            <a:r>
              <a:rPr lang="en-US" dirty="0"/>
              <a:t>Refer to FM 10-67-1 (Concepts and Equipment of Petroleum Operations), Chapter 27, for illustrations and a</a:t>
            </a:r>
          </a:p>
          <a:p>
            <a:r>
              <a:rPr lang="en-US" dirty="0"/>
              <a:t>more detailed description of the assault </a:t>
            </a:r>
            <a:r>
              <a:rPr lang="en-US" dirty="0" err="1"/>
              <a:t>hoseline</a:t>
            </a:r>
            <a:r>
              <a:rPr lang="en-US" dirty="0"/>
              <a:t> equipment. Six soldiers and the following equipment are</a:t>
            </a:r>
          </a:p>
          <a:p>
            <a:r>
              <a:rPr lang="en-US" dirty="0"/>
              <a:t>needed to lay out and assemble the </a:t>
            </a:r>
            <a:r>
              <a:rPr lang="en-US" dirty="0" err="1"/>
              <a:t>hoseline</a:t>
            </a:r>
            <a:r>
              <a:rPr lang="en-US" dirty="0"/>
              <a:t>:</a:t>
            </a:r>
          </a:p>
          <a:p>
            <a:r>
              <a:rPr lang="en-US" dirty="0"/>
              <a:t> Thirteen flaking boxes – The 4-inch, lightweight, collapsible rubber hose is packed into the flaking boxes</a:t>
            </a:r>
          </a:p>
          <a:p>
            <a:r>
              <a:rPr lang="en-US" dirty="0"/>
              <a:t>with 1,000 feet to a box.</a:t>
            </a:r>
          </a:p>
          <a:p>
            <a:r>
              <a:rPr lang="en-US" dirty="0"/>
              <a:t> One 350-gallon-per-minute (GPM) pumping assembly – The 350-GPM pump is equipped with a pressure</a:t>
            </a:r>
          </a:p>
          <a:p>
            <a:r>
              <a:rPr lang="en-US" dirty="0"/>
              <a:t>regulator that controls the idle of the pump and adjusts the pressure if there is a significant decrease in</a:t>
            </a:r>
          </a:p>
          <a:p>
            <a:r>
              <a:rPr lang="en-US" dirty="0"/>
              <a:t>pressure in the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  <a:p>
            <a:r>
              <a:rPr lang="en-US" dirty="0"/>
              <a:t> A flow control kit – The flow control kit consists of two 4-inch gate valves; one 4-inch T; two check valves;</a:t>
            </a:r>
          </a:p>
          <a:p>
            <a:r>
              <a:rPr lang="en-US" dirty="0"/>
              <a:t>two 4-inch hose assemblies; one strainer assembly; one roll of electrician’s tape; and couplings, nipples,</a:t>
            </a:r>
          </a:p>
          <a:p>
            <a:r>
              <a:rPr lang="en-US" dirty="0"/>
              <a:t>adapters, and coupling halves.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Ten steel roadway crossing guards – The roadway crossing guard must be installed to protect the</a:t>
            </a:r>
          </a:p>
          <a:p>
            <a:r>
              <a:rPr lang="en-US" dirty="0" err="1"/>
              <a:t>hoseline</a:t>
            </a:r>
            <a:r>
              <a:rPr lang="en-US" dirty="0"/>
              <a:t> when it crosses a roadway.</a:t>
            </a:r>
          </a:p>
          <a:p>
            <a:r>
              <a:rPr lang="en-US" dirty="0"/>
              <a:t> A hose suspension kit – The </a:t>
            </a:r>
            <a:r>
              <a:rPr lang="en-US" dirty="0" err="1"/>
              <a:t>hoseline</a:t>
            </a:r>
            <a:r>
              <a:rPr lang="en-US" dirty="0"/>
              <a:t> suspension kit consists of 350 feet of wire rope, 350 feet of manila</a:t>
            </a:r>
          </a:p>
          <a:p>
            <a:r>
              <a:rPr lang="en-US" dirty="0"/>
              <a:t>rope, 25 wire-rope clips, 60 shackles, 60 hose saddles, 14 steel pickets, 4 steel blocks, 4 turnbuckles, and</a:t>
            </a:r>
          </a:p>
          <a:p>
            <a:r>
              <a:rPr lang="en-US" dirty="0"/>
              <a:t>4 wire-rope thimbles.</a:t>
            </a:r>
          </a:p>
          <a:p>
            <a:r>
              <a:rPr lang="en-US" dirty="0"/>
              <a:t> A </a:t>
            </a:r>
            <a:r>
              <a:rPr lang="en-US" dirty="0" err="1"/>
              <a:t>hoseline</a:t>
            </a:r>
            <a:r>
              <a:rPr lang="en-US" dirty="0"/>
              <a:t> displacement and evacuation kit – The </a:t>
            </a:r>
            <a:r>
              <a:rPr lang="en-US" dirty="0" err="1"/>
              <a:t>hoseline</a:t>
            </a:r>
            <a:r>
              <a:rPr lang="en-US" dirty="0"/>
              <a:t> displacement and evacuation kit consists of a</a:t>
            </a:r>
          </a:p>
          <a:p>
            <a:r>
              <a:rPr lang="en-US" dirty="0"/>
              <a:t>ball injector, a ball receiver, a displacement ball, an air </a:t>
            </a:r>
            <a:r>
              <a:rPr lang="en-US" dirty="0" err="1"/>
              <a:t>eductor</a:t>
            </a:r>
            <a:r>
              <a:rPr lang="en-US" dirty="0"/>
              <a:t>, 8 grooved couplings, and 16 pipe caps.</a:t>
            </a:r>
          </a:p>
          <a:p>
            <a:r>
              <a:rPr lang="en-US" dirty="0"/>
              <a:t> A </a:t>
            </a:r>
            <a:r>
              <a:rPr lang="en-US" dirty="0" err="1"/>
              <a:t>hoseline</a:t>
            </a:r>
            <a:r>
              <a:rPr lang="en-US" dirty="0"/>
              <a:t> packing kit – The </a:t>
            </a:r>
            <a:r>
              <a:rPr lang="en-US" dirty="0" err="1"/>
              <a:t>hoseline</a:t>
            </a:r>
            <a:r>
              <a:rPr lang="en-US" dirty="0"/>
              <a:t> packing kit consists of a chain hoist, a hose puller, two hose clamps,</a:t>
            </a:r>
          </a:p>
          <a:p>
            <a:r>
              <a:rPr lang="en-US" dirty="0"/>
              <a:t>and a metal storage chest.</a:t>
            </a:r>
          </a:p>
          <a:p>
            <a:r>
              <a:rPr lang="en-US" dirty="0"/>
              <a:t> A hose repair kit – The repair kit contains tools and materials needed to repair the </a:t>
            </a:r>
            <a:r>
              <a:rPr lang="en-US" dirty="0" err="1"/>
              <a:t>hoseline</a:t>
            </a:r>
            <a:r>
              <a:rPr lang="en-US" dirty="0"/>
              <a:t> system.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SAFETY AND ENVIRONMENTAL CONSIDERATIONS</a:t>
            </a:r>
          </a:p>
          <a:p>
            <a:r>
              <a:rPr lang="en-US" dirty="0"/>
              <a:t>Prior to the start of the mission, the troops must be briefed on any safety or environmental hazards they may</a:t>
            </a:r>
          </a:p>
          <a:p>
            <a:r>
              <a:rPr lang="en-US" dirty="0"/>
              <a:t>encounter. The briefing should include the proper response to such hazards and other information which will</a:t>
            </a:r>
          </a:p>
          <a:p>
            <a:r>
              <a:rPr lang="en-US" dirty="0"/>
              <a:t>enable them to correctly address less serious infractions independently. Each mission encompasses different</a:t>
            </a:r>
          </a:p>
          <a:p>
            <a:r>
              <a:rPr lang="en-US" dirty="0"/>
              <a:t>situations and unit interactions so you need to develop a mission-specific briefing for each; therefore no one</a:t>
            </a:r>
          </a:p>
          <a:p>
            <a:r>
              <a:rPr lang="en-US" dirty="0"/>
              <a:t>solution can or will be presented in this lesson. If your experience does not afford you a basis for preparing a</a:t>
            </a:r>
          </a:p>
          <a:p>
            <a:r>
              <a:rPr lang="en-US" dirty="0"/>
              <a:t>briefing, a supervisor should be contacted for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5943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C - SUPERVISING THE LAYOUT, ASSEMBLY, AND TESTING OF</a:t>
            </a:r>
          </a:p>
          <a:p>
            <a:r>
              <a:rPr lang="en-US" b="1" dirty="0"/>
              <a:t>THE ASSAULT HOSELINE</a:t>
            </a:r>
          </a:p>
          <a:p>
            <a:r>
              <a:rPr lang="en-US" b="1" dirty="0"/>
              <a:t>Choosing a Route. </a:t>
            </a:r>
            <a:r>
              <a:rPr lang="en-US" dirty="0"/>
              <a:t>Select a direct route which is free of obstacles. If possible, try to parallel an existing</a:t>
            </a:r>
          </a:p>
          <a:p>
            <a:r>
              <a:rPr lang="en-US" dirty="0"/>
              <a:t>road to aid construction, operation, and security. A route parallel to a secondary all-weather road is better</a:t>
            </a:r>
          </a:p>
          <a:p>
            <a:r>
              <a:rPr lang="en-US" dirty="0"/>
              <a:t>than a heavily traveled main supply route. Take advantage of natural cover such as </a:t>
            </a:r>
            <a:r>
              <a:rPr lang="en-US" dirty="0" err="1"/>
              <a:t>fencelines</a:t>
            </a:r>
            <a:r>
              <a:rPr lang="en-US" dirty="0"/>
              <a:t>, woods, and</a:t>
            </a:r>
          </a:p>
          <a:p>
            <a:r>
              <a:rPr lang="en-US" dirty="0"/>
              <a:t>hedgerows. However, do not disturb the natural cover by grading or leveling. Try to avoid rocky areas which</a:t>
            </a:r>
          </a:p>
          <a:p>
            <a:r>
              <a:rPr lang="en-US" dirty="0"/>
              <a:t>might damage the hose.</a:t>
            </a:r>
          </a:p>
          <a:p>
            <a:r>
              <a:rPr lang="en-US" dirty="0"/>
              <a:t>It is possible to distribute the hose at speeds up to 35 MPH. However, the recommended maximum</a:t>
            </a:r>
          </a:p>
          <a:p>
            <a:r>
              <a:rPr lang="en-US" dirty="0"/>
              <a:t>speed is 20 MPH. As the hose is distributed, men spread out along the route (at least two each 1/4 mile),</a:t>
            </a:r>
          </a:p>
          <a:p>
            <a:r>
              <a:rPr lang="en-US" dirty="0"/>
              <a:t>walk the line to straighten out undesirable kinks or bends, and remove small obstructions which might cause</a:t>
            </a:r>
          </a:p>
          <a:p>
            <a:r>
              <a:rPr lang="en-US" dirty="0"/>
              <a:t>damage when the hose is pressurized. When distributed on a road, the hose must be picked up from the</a:t>
            </a:r>
          </a:p>
          <a:p>
            <a:r>
              <a:rPr lang="en-US" dirty="0"/>
              <a:t>roadway itself and moved to a position in the road ditch (Figure 4-1).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1422"/>
            <a:ext cx="8610600" cy="372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PLANNING AND ENGINEER SUPPORT</a:t>
            </a:r>
          </a:p>
          <a:p>
            <a:r>
              <a:rPr lang="en-US" b="1" dirty="0"/>
              <a:t>Planning. </a:t>
            </a:r>
            <a:r>
              <a:rPr lang="en-US" dirty="0"/>
              <a:t>Before you begin to move the Class III and FSSP supply point, you must develop a plan. You will</a:t>
            </a:r>
          </a:p>
          <a:p>
            <a:r>
              <a:rPr lang="en-US" dirty="0"/>
              <a:t>need to make sure you have all your personnel and equipment on hand when you begin to move the supply</a:t>
            </a:r>
          </a:p>
          <a:p>
            <a:r>
              <a:rPr lang="en-US" dirty="0"/>
              <a:t>point. Find out how much time you have in which to prepare your crew and equipment for the move. There</a:t>
            </a:r>
          </a:p>
          <a:p>
            <a:r>
              <a:rPr lang="en-US" dirty="0"/>
              <a:t>are some tasks that should be taken care of before you move. These include surveying the area to which you</a:t>
            </a:r>
          </a:p>
          <a:p>
            <a:r>
              <a:rPr lang="en-US" dirty="0"/>
              <a:t>will be moving, coordinated with an engineer unit, and developing a flow plan.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Crossing Streams</a:t>
            </a:r>
            <a:r>
              <a:rPr lang="en-US" dirty="0"/>
              <a:t>. There are several ways you can lay the </a:t>
            </a:r>
            <a:r>
              <a:rPr lang="en-US" dirty="0" err="1"/>
              <a:t>hoseline</a:t>
            </a:r>
            <a:r>
              <a:rPr lang="en-US" dirty="0"/>
              <a:t> across a stream or water course. If</a:t>
            </a:r>
          </a:p>
          <a:p>
            <a:r>
              <a:rPr lang="en-US" dirty="0"/>
              <a:t>there is a bridge, suspend the </a:t>
            </a:r>
            <a:r>
              <a:rPr lang="en-US" dirty="0" err="1"/>
              <a:t>hoseline</a:t>
            </a:r>
            <a:r>
              <a:rPr lang="en-US" dirty="0"/>
              <a:t> on improvised brackets outside the bridge railing. If there is no bridge,</a:t>
            </a:r>
          </a:p>
          <a:p>
            <a:r>
              <a:rPr lang="en-US" dirty="0"/>
              <a:t>you may lay the </a:t>
            </a:r>
            <a:r>
              <a:rPr lang="en-US" dirty="0" err="1"/>
              <a:t>hoseline</a:t>
            </a:r>
            <a:r>
              <a:rPr lang="en-US" dirty="0"/>
              <a:t> directly in the streambed if it is narrow and not apt to flood. Use the </a:t>
            </a:r>
            <a:r>
              <a:rPr lang="en-US" dirty="0" err="1"/>
              <a:t>hoseline</a:t>
            </a:r>
            <a:endParaRPr lang="en-US" dirty="0"/>
          </a:p>
          <a:p>
            <a:r>
              <a:rPr lang="en-US" dirty="0"/>
              <a:t>suspension kit to cross a wide stream. Fabric saddles, with eyes for easy wire attachment, come with the kit.</a:t>
            </a:r>
          </a:p>
          <a:p>
            <a:r>
              <a:rPr lang="en-US" b="1" dirty="0"/>
              <a:t>Crossing Gaps</a:t>
            </a:r>
            <a:r>
              <a:rPr lang="en-US" dirty="0"/>
              <a:t>. You should also use the </a:t>
            </a:r>
            <a:r>
              <a:rPr lang="en-US" dirty="0" err="1"/>
              <a:t>hoseline</a:t>
            </a:r>
            <a:r>
              <a:rPr lang="en-US" dirty="0"/>
              <a:t> suspension kit to span small gaps with steep sides.</a:t>
            </a:r>
          </a:p>
          <a:p>
            <a:r>
              <a:rPr lang="en-US" dirty="0"/>
              <a:t>For a wide crossing, build a suspension bridge with a flat deck or floor to hold the hose. This eliminates the</a:t>
            </a:r>
          </a:p>
          <a:p>
            <a:r>
              <a:rPr lang="en-US" dirty="0"/>
              <a:t>sags that occur when the suspension kit is used.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Crossing Roads</a:t>
            </a:r>
            <a:r>
              <a:rPr lang="en-US" dirty="0"/>
              <a:t>. To cross a highway or railroad, run the </a:t>
            </a:r>
            <a:r>
              <a:rPr lang="en-US" dirty="0" err="1"/>
              <a:t>hoseline</a:t>
            </a:r>
            <a:r>
              <a:rPr lang="en-US" dirty="0"/>
              <a:t> under a bridge or through a culvert, if</a:t>
            </a:r>
          </a:p>
          <a:p>
            <a:r>
              <a:rPr lang="en-US" dirty="0"/>
              <a:t>possible. You can pull the </a:t>
            </a:r>
            <a:r>
              <a:rPr lang="en-US" dirty="0" err="1"/>
              <a:t>hoseline</a:t>
            </a:r>
            <a:r>
              <a:rPr lang="en-US" dirty="0"/>
              <a:t> through the culvert with a rope or push it through with a piece of lumber or</a:t>
            </a:r>
          </a:p>
          <a:p>
            <a:r>
              <a:rPr lang="en-US" dirty="0"/>
              <a:t>a small-diameter pipe. If there is no bridge, install the roadway crossing guard to protect the </a:t>
            </a:r>
            <a:r>
              <a:rPr lang="en-US" dirty="0" err="1"/>
              <a:t>hoseline</a:t>
            </a:r>
            <a:r>
              <a:rPr lang="en-US" dirty="0"/>
              <a:t>. Never</a:t>
            </a:r>
          </a:p>
          <a:p>
            <a:r>
              <a:rPr lang="en-US" dirty="0"/>
              <a:t>bury unprotected </a:t>
            </a:r>
            <a:r>
              <a:rPr lang="en-US" dirty="0" err="1"/>
              <a:t>hoseline</a:t>
            </a:r>
            <a:r>
              <a:rPr lang="en-US" dirty="0"/>
              <a:t> in a </a:t>
            </a:r>
            <a:r>
              <a:rPr lang="en-US" dirty="0" err="1"/>
              <a:t>railbed</a:t>
            </a:r>
            <a:r>
              <a:rPr lang="en-US" dirty="0"/>
              <a:t>. When crossing a </a:t>
            </a:r>
            <a:r>
              <a:rPr lang="en-US" dirty="0" err="1"/>
              <a:t>railbed</a:t>
            </a:r>
            <a:r>
              <a:rPr lang="en-US" dirty="0"/>
              <a:t>, you can either install a piece of heavy wall</a:t>
            </a:r>
          </a:p>
          <a:p>
            <a:r>
              <a:rPr lang="en-US" dirty="0"/>
              <a:t>pipe in a shallow ditch under the rails or suspend the hose over the </a:t>
            </a:r>
            <a:r>
              <a:rPr lang="en-US" dirty="0" err="1"/>
              <a:t>railbed</a:t>
            </a:r>
            <a:r>
              <a:rPr lang="en-US" dirty="0"/>
              <a:t> at a suitable height. As soon as</a:t>
            </a:r>
          </a:p>
          <a:p>
            <a:r>
              <a:rPr lang="en-US" dirty="0"/>
              <a:t>possible, replace the </a:t>
            </a:r>
            <a:r>
              <a:rPr lang="en-US" dirty="0" err="1"/>
              <a:t>hoseline</a:t>
            </a:r>
            <a:r>
              <a:rPr lang="en-US" dirty="0"/>
              <a:t> at a railway crossing with welded pipeline because of the fire hazards caused by</a:t>
            </a:r>
          </a:p>
          <a:p>
            <a:r>
              <a:rPr lang="en-US" dirty="0"/>
              <a:t>trains.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399"/>
            <a:ext cx="624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Pumping Stations</a:t>
            </a:r>
            <a:r>
              <a:rPr lang="en-US" dirty="0"/>
              <a:t>. Assault </a:t>
            </a:r>
            <a:r>
              <a:rPr lang="en-US" dirty="0" err="1"/>
              <a:t>hoseline</a:t>
            </a:r>
            <a:r>
              <a:rPr lang="en-US" dirty="0"/>
              <a:t> pumping stations have one 350-GPM pumping assembly. If you are</a:t>
            </a:r>
          </a:p>
          <a:p>
            <a:r>
              <a:rPr lang="en-US" dirty="0"/>
              <a:t>using only one </a:t>
            </a:r>
            <a:r>
              <a:rPr lang="en-US" dirty="0" err="1"/>
              <a:t>hoseline</a:t>
            </a:r>
            <a:r>
              <a:rPr lang="en-US" dirty="0"/>
              <a:t> outfit, place the pumping assembly at the beginning of the </a:t>
            </a:r>
            <a:r>
              <a:rPr lang="en-US" dirty="0" err="1"/>
              <a:t>hoseline</a:t>
            </a:r>
            <a:r>
              <a:rPr lang="en-US" dirty="0"/>
              <a:t> system. Because</a:t>
            </a:r>
          </a:p>
          <a:p>
            <a:r>
              <a:rPr lang="en-US" dirty="0"/>
              <a:t>this pump does not have a pressure-regulating device, you must monitor it at all times for changes in </a:t>
            </a:r>
            <a:r>
              <a:rPr lang="en-US" dirty="0" err="1"/>
              <a:t>hoseline</a:t>
            </a:r>
            <a:endParaRPr lang="en-US" dirty="0"/>
          </a:p>
          <a:p>
            <a:r>
              <a:rPr lang="en-US" dirty="0"/>
              <a:t>pressure. You must set up pumping stations when you connect </a:t>
            </a:r>
            <a:r>
              <a:rPr lang="en-US" dirty="0" err="1"/>
              <a:t>hoseline</a:t>
            </a:r>
            <a:r>
              <a:rPr lang="en-US" dirty="0"/>
              <a:t> outfits together. There is a formula</a:t>
            </a:r>
          </a:p>
          <a:p>
            <a:r>
              <a:rPr lang="en-US" dirty="0"/>
              <a:t>you can use to locate pumping stations on level ground using motor gasoline in the </a:t>
            </a:r>
            <a:r>
              <a:rPr lang="en-US" dirty="0" err="1"/>
              <a:t>hoseline</a:t>
            </a:r>
            <a:r>
              <a:rPr lang="en-US" dirty="0"/>
              <a:t>. If you use a</a:t>
            </a:r>
          </a:p>
          <a:p>
            <a:r>
              <a:rPr lang="en-US" dirty="0"/>
              <a:t>product other than motor gasoline, the distance between pumping stations (given by this formula) changes.</a:t>
            </a:r>
          </a:p>
          <a:p>
            <a:r>
              <a:rPr lang="en-US" dirty="0"/>
              <a:t>For example, if you use a product heavier than motor gasoline, the pumping stations should be closer</a:t>
            </a:r>
          </a:p>
          <a:p>
            <a:r>
              <a:rPr lang="en-US" dirty="0"/>
              <a:t>together. if the product you use is lighter than motor gasoline, the pumping stations should be further apart.</a:t>
            </a:r>
          </a:p>
          <a:p>
            <a:r>
              <a:rPr lang="en-US" dirty="0"/>
              <a:t>The distance between pumping stations (given by this formula) also changes with the height of the terrain. For</a:t>
            </a:r>
          </a:p>
          <a:p>
            <a:r>
              <a:rPr lang="en-US" dirty="0"/>
              <a:t>example, if you place the </a:t>
            </a:r>
            <a:r>
              <a:rPr lang="en-US" dirty="0" err="1"/>
              <a:t>hoseline</a:t>
            </a:r>
            <a:r>
              <a:rPr lang="en-US" dirty="0"/>
              <a:t> on an uphill slope, the pumping stations should be closer together. If you</a:t>
            </a:r>
          </a:p>
          <a:p>
            <a:r>
              <a:rPr lang="en-US" dirty="0"/>
              <a:t>place the </a:t>
            </a:r>
            <a:r>
              <a:rPr lang="en-US" dirty="0" err="1"/>
              <a:t>hoseline</a:t>
            </a:r>
            <a:r>
              <a:rPr lang="en-US" dirty="0"/>
              <a:t> on a downhill slope, the pumping stations should be farther apart.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Hoseline</a:t>
            </a:r>
            <a:r>
              <a:rPr lang="en-US" b="1" dirty="0"/>
              <a:t> Testing</a:t>
            </a:r>
            <a:r>
              <a:rPr lang="en-US" dirty="0"/>
              <a:t>. Once you have set up the assault </a:t>
            </a:r>
            <a:r>
              <a:rPr lang="en-US" dirty="0" err="1"/>
              <a:t>hoseline</a:t>
            </a:r>
            <a:r>
              <a:rPr lang="en-US" dirty="0"/>
              <a:t>, fill it, pressurize it, and check the </a:t>
            </a:r>
            <a:r>
              <a:rPr lang="en-US" dirty="0" err="1"/>
              <a:t>hoseline</a:t>
            </a:r>
            <a:endParaRPr lang="en-US" dirty="0"/>
          </a:p>
          <a:p>
            <a:r>
              <a:rPr lang="en-US" dirty="0"/>
              <a:t>for leaks. Start the pumps slowly and raise the fluid pressure in the system gradually in increments of 50 PSI.</a:t>
            </a:r>
          </a:p>
          <a:p>
            <a:r>
              <a:rPr lang="en-US" dirty="0"/>
              <a:t>Hold the pressure each time you raise it, and inspect the </a:t>
            </a:r>
            <a:r>
              <a:rPr lang="en-US" dirty="0" err="1"/>
              <a:t>hoseline</a:t>
            </a:r>
            <a:r>
              <a:rPr lang="en-US" dirty="0"/>
              <a:t> for leaks. Keep doing this up to and</a:t>
            </a:r>
          </a:p>
          <a:p>
            <a:r>
              <a:rPr lang="en-US" dirty="0"/>
              <a:t>including 150 PSI. Even though the design burst pressure of the hose is higher, your test should not exceed</a:t>
            </a:r>
          </a:p>
          <a:p>
            <a:r>
              <a:rPr lang="en-US" dirty="0"/>
              <a:t>the rated safe-working pressure of 150 PSI. If the line pressure does not build up, stop and check the</a:t>
            </a:r>
          </a:p>
          <a:p>
            <a:r>
              <a:rPr lang="en-US" dirty="0" err="1"/>
              <a:t>hoseline</a:t>
            </a:r>
            <a:r>
              <a:rPr lang="en-US" dirty="0"/>
              <a:t> for a leak. You can usually fix leaks at couplings, fittings, or valves by tightening, adjusting, or</a:t>
            </a:r>
          </a:p>
          <a:p>
            <a:r>
              <a:rPr lang="en-US" dirty="0"/>
              <a:t>replacing gaskets.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04107"/>
            <a:ext cx="6629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Observe operations for safety and environmental infractions. Immediately shut down operations and</a:t>
            </a:r>
          </a:p>
          <a:p>
            <a:r>
              <a:rPr lang="en-US" dirty="0"/>
              <a:t>correct any problems detected.</a:t>
            </a:r>
          </a:p>
          <a:p>
            <a:r>
              <a:rPr lang="en-US" b="1" dirty="0"/>
              <a:t>PART D - SUPERVISING THE EVACUATION AND DISPLACEMENT OF</a:t>
            </a:r>
          </a:p>
          <a:p>
            <a:r>
              <a:rPr lang="en-US" b="1" dirty="0"/>
              <a:t>THE ASSAULT HOSELINE</a:t>
            </a:r>
          </a:p>
          <a:p>
            <a:r>
              <a:rPr lang="en-US" dirty="0"/>
              <a:t>Removing fuel, vapor, and air from the </a:t>
            </a:r>
            <a:r>
              <a:rPr lang="en-US" dirty="0" err="1"/>
              <a:t>hoseline</a:t>
            </a:r>
            <a:r>
              <a:rPr lang="en-US" dirty="0"/>
              <a:t> causes the </a:t>
            </a:r>
            <a:r>
              <a:rPr lang="en-US" dirty="0" err="1"/>
              <a:t>hoseline</a:t>
            </a:r>
            <a:r>
              <a:rPr lang="en-US" dirty="0"/>
              <a:t> to collapse into a flat ribbon-like form.</a:t>
            </a:r>
          </a:p>
          <a:p>
            <a:r>
              <a:rPr lang="en-US" dirty="0"/>
              <a:t>This allows for the most compact storage of the hose for transportation to the next site. The </a:t>
            </a:r>
            <a:r>
              <a:rPr lang="en-US" dirty="0" err="1"/>
              <a:t>hoseline</a:t>
            </a:r>
            <a:r>
              <a:rPr lang="en-US" dirty="0"/>
              <a:t> is</a:t>
            </a:r>
          </a:p>
          <a:p>
            <a:r>
              <a:rPr lang="en-US" dirty="0"/>
              <a:t>evacuated as follows:</a:t>
            </a:r>
          </a:p>
          <a:p>
            <a:r>
              <a:rPr lang="en-US" dirty="0"/>
              <a:t> Remove the ball from the ball receiver; replace it with an airtight cap (use a blank cap with grooved</a:t>
            </a:r>
          </a:p>
          <a:p>
            <a:r>
              <a:rPr lang="en-US" dirty="0"/>
              <a:t>coupling).</a:t>
            </a:r>
          </a:p>
          <a:p>
            <a:r>
              <a:rPr lang="en-US" dirty="0"/>
              <a:t> On the inlet end, disconnect the compressor hose from the ball injector.</a:t>
            </a:r>
          </a:p>
          <a:p>
            <a:r>
              <a:rPr lang="en-US" dirty="0"/>
              <a:t> Attach the suction connection of air </a:t>
            </a:r>
            <a:r>
              <a:rPr lang="en-US" dirty="0" err="1"/>
              <a:t>eductor</a:t>
            </a:r>
            <a:r>
              <a:rPr lang="en-US" dirty="0"/>
              <a:t>.</a:t>
            </a:r>
          </a:p>
          <a:p>
            <a:r>
              <a:rPr lang="en-US" dirty="0"/>
              <a:t> Attach the air compressor hose to the inlet side of the </a:t>
            </a:r>
            <a:r>
              <a:rPr lang="en-US" dirty="0" err="1"/>
              <a:t>eductor</a:t>
            </a:r>
            <a:r>
              <a:rPr lang="en-US" dirty="0"/>
              <a:t>, and set the pressure at 20 to 25 PSI.</a:t>
            </a:r>
          </a:p>
          <a:p>
            <a:r>
              <a:rPr lang="en-US" dirty="0"/>
              <a:t> Operate the </a:t>
            </a:r>
            <a:r>
              <a:rPr lang="en-US" dirty="0" err="1"/>
              <a:t>eductor</a:t>
            </a:r>
            <a:r>
              <a:rPr lang="en-US" dirty="0"/>
              <a:t> approximately 10 minutes for each 1,000 feet of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  <a:p>
            <a:r>
              <a:rPr lang="en-US" dirty="0"/>
              <a:t> When the hose has flattened as much as possible, fold it back and tie a knot.</a:t>
            </a:r>
          </a:p>
          <a:p>
            <a:r>
              <a:rPr lang="en-US" dirty="0"/>
              <a:t> Remove the ball injector and </a:t>
            </a:r>
            <a:r>
              <a:rPr lang="en-US" dirty="0" err="1"/>
              <a:t>eductor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displacing the assault </a:t>
            </a:r>
            <a:r>
              <a:rPr lang="en-US" dirty="0" err="1"/>
              <a:t>hoseline</a:t>
            </a:r>
            <a:r>
              <a:rPr lang="en-US" dirty="0"/>
              <a:t>, pack the hose into the flaking box making successive folds from left to</a:t>
            </a:r>
          </a:p>
          <a:p>
            <a:r>
              <a:rPr lang="en-US" dirty="0"/>
              <a:t>right until you reach the front. Be sure to bend the hose so that it fills the entire width of the box. Also, make</a:t>
            </a:r>
          </a:p>
          <a:p>
            <a:r>
              <a:rPr lang="en-US" dirty="0"/>
              <a:t>sure the folds are packed tightly together so that you can get 1,000 feet of hose in the box. If the temperature</a:t>
            </a:r>
          </a:p>
          <a:p>
            <a:r>
              <a:rPr lang="en-US" dirty="0"/>
              <a:t>is below 40 degrees Fahrenheit, you may have to use the </a:t>
            </a:r>
            <a:r>
              <a:rPr lang="en-US" dirty="0" err="1"/>
              <a:t>hoseline</a:t>
            </a:r>
            <a:r>
              <a:rPr lang="en-US" dirty="0"/>
              <a:t> packing kit to get the hose in the flaking</a:t>
            </a:r>
          </a:p>
          <a:p>
            <a:r>
              <a:rPr lang="en-US" dirty="0"/>
              <a:t>box.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MAINTAINING COMMUNICATIONS</a:t>
            </a:r>
          </a:p>
          <a:p>
            <a:r>
              <a:rPr lang="en-US" dirty="0"/>
              <a:t>Communication breakdown is the single non-equipment-related item which can start a domino effect capable</a:t>
            </a:r>
          </a:p>
          <a:p>
            <a:r>
              <a:rPr lang="en-US" dirty="0"/>
              <a:t>of bringing an entire mission literally to a halt. A missed communication regarding the emergency shutdown of</a:t>
            </a:r>
          </a:p>
          <a:p>
            <a:r>
              <a:rPr lang="en-US" dirty="0"/>
              <a:t>the assault </a:t>
            </a:r>
            <a:r>
              <a:rPr lang="en-US" dirty="0" err="1"/>
              <a:t>hoseline</a:t>
            </a:r>
            <a:r>
              <a:rPr lang="en-US" dirty="0"/>
              <a:t> could leave an FSSP or FARE system without a source of fuel and strand dozens of</a:t>
            </a:r>
          </a:p>
          <a:p>
            <a:r>
              <a:rPr lang="en-US" dirty="0"/>
              <a:t>aircraft and vehicles miles from a secondary source of fuel. The vulnerability of such vehicles and the loss of</a:t>
            </a:r>
          </a:p>
          <a:p>
            <a:r>
              <a:rPr lang="en-US" dirty="0"/>
              <a:t>them to the enemy cannot be overstated. Accurate and timely communications with all levels of the supply</a:t>
            </a:r>
          </a:p>
          <a:p>
            <a:r>
              <a:rPr lang="en-US" dirty="0"/>
              <a:t>team and command headquarters is imperative for the success of any mission requiring the use of the FSSP,</a:t>
            </a:r>
          </a:p>
          <a:p>
            <a:r>
              <a:rPr lang="en-US" dirty="0"/>
              <a:t>FARE, and assault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 efficient communication system is a must for the operation and maintenance of military pipelines. The</a:t>
            </a:r>
          </a:p>
          <a:p>
            <a:r>
              <a:rPr lang="en-US" dirty="0"/>
              <a:t>system must be separate, continuous, and dependable. The communications system must have high-quality</a:t>
            </a:r>
          </a:p>
          <a:p>
            <a:r>
              <a:rPr lang="en-US" dirty="0"/>
              <a:t>transmission to keep errors to a minimum, enough channels or circuits to carry the traffic load efficiently,</a:t>
            </a:r>
          </a:p>
          <a:p>
            <a:r>
              <a:rPr lang="en-US" dirty="0"/>
              <a:t>prompt connections to avoid delays, and immediate alternate systems so there will be no interruptions in</a:t>
            </a:r>
          </a:p>
          <a:p>
            <a:r>
              <a:rPr lang="en-US" dirty="0"/>
              <a:t>pipeline operations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5</a:t>
            </a:r>
          </a:p>
          <a:p>
            <a:r>
              <a:rPr lang="en-US" dirty="0"/>
              <a:t>DIRECT THE ASSEMBLY, OPERATION, PMCS, AND DISASSEMBLY OF THE FORWARD AREA REFUELING</a:t>
            </a:r>
          </a:p>
          <a:p>
            <a:r>
              <a:rPr lang="en-US" dirty="0"/>
              <a:t>EQUIPMENT (FARE)</a:t>
            </a:r>
          </a:p>
          <a:p>
            <a:r>
              <a:rPr lang="en-US" dirty="0"/>
              <a:t>Critical Tasks:</a:t>
            </a:r>
          </a:p>
          <a:p>
            <a:r>
              <a:rPr lang="en-US" dirty="0"/>
              <a:t>101-519-3215</a:t>
            </a:r>
          </a:p>
          <a:p>
            <a:r>
              <a:rPr lang="en-US" dirty="0"/>
              <a:t>101-519-3317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Unit-level refueling operations in theaters of operation are usually carried out by individual aviation units. A</a:t>
            </a:r>
          </a:p>
          <a:p>
            <a:r>
              <a:rPr lang="en-US" dirty="0"/>
              <a:t>lightweight, air-transportable, refueling system is used at the unit level. At present, the system authorized to</a:t>
            </a:r>
          </a:p>
          <a:p>
            <a:r>
              <a:rPr lang="en-US" dirty="0"/>
              <a:t>most units that have the mission to refuel aircraft in forward areas is the Forward Area Refueling Equipment</a:t>
            </a:r>
          </a:p>
          <a:p>
            <a:r>
              <a:rPr lang="en-US" dirty="0"/>
              <a:t>(FARE) system. This system can be set up by skilled personnel within 15 minutes of delivery to a site.</a:t>
            </a:r>
          </a:p>
          <a:p>
            <a:r>
              <a:rPr lang="en-US" dirty="0"/>
              <a:t>The FARE system is designed for refueling helicopters in forward areas. It is lightweight and can be flown</a:t>
            </a:r>
          </a:p>
          <a:p>
            <a:r>
              <a:rPr lang="en-US" dirty="0"/>
              <a:t>to the refueling point by helicopter or fixed wing aircraft. The fuel for the system is usually flown to the site in</a:t>
            </a:r>
          </a:p>
          <a:p>
            <a:r>
              <a:rPr lang="en-US" dirty="0"/>
              <a:t>500-gallon collapsible drums. The FARE system can also use various size collapsible tanks, tank vehicles, or</a:t>
            </a:r>
          </a:p>
          <a:p>
            <a:r>
              <a:rPr lang="en-US" dirty="0"/>
              <a:t>semitrailers as fuel source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Take an Area Survey. </a:t>
            </a:r>
            <a:r>
              <a:rPr lang="en-US" dirty="0"/>
              <a:t>Go over the area where the supply point will be located. Decide where to place</a:t>
            </a:r>
          </a:p>
          <a:p>
            <a:r>
              <a:rPr lang="en-US" dirty="0"/>
              <a:t>the entire supply point. Choose an arrangement for the FSSP that fits the situation and the terrain. Also,</a:t>
            </a:r>
          </a:p>
          <a:p>
            <a:r>
              <a:rPr lang="en-US" dirty="0"/>
              <a:t>decide where you want the truck parking, bulk storage (50,000-gallon collapsible tanks), and bulk reduction</a:t>
            </a:r>
          </a:p>
          <a:p>
            <a:r>
              <a:rPr lang="en-US" dirty="0"/>
              <a:t>storage areas and other bulk reduction equipment.</a:t>
            </a:r>
          </a:p>
          <a:p>
            <a:r>
              <a:rPr lang="en-US" b="1" dirty="0"/>
              <a:t>Coordinate Engineer Support. </a:t>
            </a:r>
            <a:r>
              <a:rPr lang="en-US" dirty="0"/>
              <a:t>When you go to look over an area for the first time, take a member of</a:t>
            </a:r>
          </a:p>
          <a:p>
            <a:r>
              <a:rPr lang="en-US" dirty="0"/>
              <a:t>an engineer unit with you. After you choose a site for each part of the supply point, you can give this</a:t>
            </a:r>
          </a:p>
          <a:p>
            <a:r>
              <a:rPr lang="en-US" dirty="0"/>
              <a:t>information to the engineers. With this information, the engineer unit can prepare individual tank sites, remove</a:t>
            </a:r>
          </a:p>
          <a:p>
            <a:r>
              <a:rPr lang="en-US" dirty="0"/>
              <a:t>underbrush from bulk reduction areas, clear truck parking areas, and build an improved road through the site</a:t>
            </a:r>
          </a:p>
          <a:p>
            <a:r>
              <a:rPr lang="en-US" dirty="0"/>
              <a:t>(if one is needed). If you do not have engineer support, your unit needs to prepare the site before you start</a:t>
            </a:r>
          </a:p>
          <a:p>
            <a:r>
              <a:rPr lang="en-US" dirty="0"/>
              <a:t>setting up the equipment at the new site.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633650"/>
            <a:ext cx="45720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FARE COMPONENTS</a:t>
            </a:r>
          </a:p>
          <a:p>
            <a:r>
              <a:rPr lang="en-US" b="1" dirty="0"/>
              <a:t>Components</a:t>
            </a:r>
            <a:r>
              <a:rPr lang="en-US" dirty="0"/>
              <a:t>. The FARE system consists of a pumping assembly, filter/separator, and valves and fittings.</a:t>
            </a:r>
          </a:p>
          <a:p>
            <a:r>
              <a:rPr lang="en-US" dirty="0"/>
              <a:t>Pumping Assembly. The pumping assembly is made up of a 100 GPM centrifugal pump and a </a:t>
            </a:r>
            <a:r>
              <a:rPr lang="en-US" dirty="0" err="1"/>
              <a:t>twocylinder</a:t>
            </a:r>
            <a:r>
              <a:rPr lang="en-US" dirty="0"/>
              <a:t>,</a:t>
            </a:r>
          </a:p>
          <a:p>
            <a:r>
              <a:rPr lang="en-US" dirty="0"/>
              <a:t>four-cycle, 3-horsepower gasoline engine that powers the pump. The inlet and outlet connections are</a:t>
            </a:r>
          </a:p>
          <a:p>
            <a:r>
              <a:rPr lang="en-US" dirty="0"/>
              <a:t>2 inches in diameter. The pump has a priming port on the top of the pump casing. The pumping assembly</a:t>
            </a:r>
          </a:p>
          <a:p>
            <a:r>
              <a:rPr lang="en-US" dirty="0"/>
              <a:t>and the engine’s fuel tank are all housed in a tubular aluminum frame.</a:t>
            </a:r>
          </a:p>
          <a:p>
            <a:r>
              <a:rPr lang="en-US" dirty="0"/>
              <a:t>Filter/Separator. The 100 GPM filter/separator is an aluminum tank with a removable cover. Five filter</a:t>
            </a:r>
          </a:p>
          <a:p>
            <a:r>
              <a:rPr lang="en-US" dirty="0"/>
              <a:t>elements, each in a canister, are set in a mounting plate near the bottom of the tank. The filter/separator has</a:t>
            </a:r>
          </a:p>
          <a:p>
            <a:r>
              <a:rPr lang="en-US" dirty="0"/>
              <a:t>an air vent valve, a pressure differential indicator, a water sight glass, and a water drain valve that is turned by</a:t>
            </a:r>
          </a:p>
          <a:p>
            <a:r>
              <a:rPr lang="en-US" dirty="0"/>
              <a:t>hand. The flow rate of the filter/separator is 100-GPM, and its top working pressure is 75 PSI. The</a:t>
            </a:r>
          </a:p>
          <a:p>
            <a:r>
              <a:rPr lang="en-US" dirty="0"/>
              <a:t>filter/separator is mounted in a frame of tubular aluminum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19149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Discharge Hose, Suction Hose, and Fittings. The FARE system has two sets of discharge hose, fittings,</a:t>
            </a:r>
          </a:p>
          <a:p>
            <a:r>
              <a:rPr lang="en-US" dirty="0"/>
              <a:t>and nozzles. Each set is mounted in a tubular frame. Two canvas carrying cases hold the suction hose and</a:t>
            </a:r>
          </a:p>
          <a:p>
            <a:r>
              <a:rPr lang="en-US" dirty="0"/>
              <a:t>their fittings.</a:t>
            </a:r>
          </a:p>
          <a:p>
            <a:r>
              <a:rPr lang="en-US" dirty="0"/>
              <a:t>Fire extinguishers are not components of the FARE system. Providing the extinguishers is a command</a:t>
            </a:r>
          </a:p>
          <a:p>
            <a:r>
              <a:rPr lang="en-US" dirty="0"/>
              <a:t>responsibility. Three fire extinguishers are required for each FARE system used in aircraft refueling--one to be</a:t>
            </a:r>
          </a:p>
          <a:p>
            <a:r>
              <a:rPr lang="en-US" dirty="0"/>
              <a:t>within reach of the pump operator and one for use at each nozzle. The recommended fire extinguisher is the</a:t>
            </a:r>
          </a:p>
          <a:p>
            <a:r>
              <a:rPr lang="en-US" dirty="0"/>
              <a:t>20-pound Halon 1211.</a:t>
            </a:r>
          </a:p>
          <a:p>
            <a:r>
              <a:rPr lang="en-US" dirty="0"/>
              <a:t>No fuel source is provided as a component of the FARE system. Generally, 500-gallon collapsible drums</a:t>
            </a:r>
          </a:p>
          <a:p>
            <a:r>
              <a:rPr lang="en-US" dirty="0"/>
              <a:t>are used because they can be airlifted, full, to the FARE point. But the FARE system can also be adapted to</a:t>
            </a:r>
          </a:p>
          <a:p>
            <a:r>
              <a:rPr lang="en-US" dirty="0"/>
              <a:t>use larger fuel reservoirs. The number of drums and tanks, as well as the type of fuel to be used, is</a:t>
            </a:r>
          </a:p>
          <a:p>
            <a:r>
              <a:rPr lang="en-US" dirty="0"/>
              <a:t>determined by the number and type of aircraft the FARE point is to </a:t>
            </a:r>
            <a:r>
              <a:rPr lang="en-US" dirty="0" err="1"/>
              <a:t>suppor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PART B- FARE LAYOUT</a:t>
            </a:r>
          </a:p>
          <a:p>
            <a:r>
              <a:rPr lang="en-US" sz="1200" b="1" dirty="0"/>
              <a:t>Planning. </a:t>
            </a:r>
            <a:r>
              <a:rPr lang="en-US" sz="1200" dirty="0"/>
              <a:t>The S3 of the aviation battalion or the operations officer of an aviation company plans the unit</a:t>
            </a:r>
          </a:p>
          <a:p>
            <a:r>
              <a:rPr lang="en-US" sz="1200" dirty="0"/>
              <a:t>operations. As part of these plans, he chooses the general area for a refueling point and specifies the amount</a:t>
            </a:r>
          </a:p>
          <a:p>
            <a:r>
              <a:rPr lang="en-US" sz="1200" dirty="0"/>
              <a:t>and type of refueling support needed. He or a pathfinder team must choose a site that has enough open</a:t>
            </a:r>
          </a:p>
          <a:p>
            <a:r>
              <a:rPr lang="en-US" sz="1200" dirty="0"/>
              <a:t>ground for the aircraft to land and lift off safely. The site must be flat or have only a slight grade. When</a:t>
            </a:r>
          </a:p>
          <a:p>
            <a:r>
              <a:rPr lang="en-US" sz="1200" dirty="0"/>
              <a:t>planning the layout of a FARE system, five factors must be considered.</a:t>
            </a:r>
          </a:p>
          <a:p>
            <a:r>
              <a:rPr lang="en-US" sz="1200" dirty="0"/>
              <a:t> </a:t>
            </a:r>
            <a:r>
              <a:rPr lang="en-US" sz="1200" b="1" dirty="0"/>
              <a:t>Spacing Between Aircraft: </a:t>
            </a:r>
            <a:r>
              <a:rPr lang="en-US" sz="1200" dirty="0"/>
              <a:t>There must be at least 100 feet of space between these aircraft (center rotor</a:t>
            </a:r>
          </a:p>
          <a:p>
            <a:r>
              <a:rPr lang="en-US" sz="1200" dirty="0"/>
              <a:t>to center rotor).</a:t>
            </a:r>
          </a:p>
          <a:p>
            <a:r>
              <a:rPr lang="en-US" sz="1200" dirty="0"/>
              <a:t> </a:t>
            </a:r>
            <a:r>
              <a:rPr lang="en-US" sz="1200" b="1" dirty="0"/>
              <a:t>Wind Direction: </a:t>
            </a:r>
            <a:r>
              <a:rPr lang="en-US" sz="1200" dirty="0"/>
              <a:t>Lay out the FARE system so that the helicopter can land, refuel, and take off into direct</a:t>
            </a:r>
          </a:p>
          <a:p>
            <a:r>
              <a:rPr lang="en-US" sz="1200" dirty="0"/>
              <a:t>head wind or a left or right quartering head wind.</a:t>
            </a:r>
          </a:p>
          <a:p>
            <a:r>
              <a:rPr lang="en-US" sz="1200" dirty="0"/>
              <a:t> </a:t>
            </a:r>
            <a:r>
              <a:rPr lang="en-US" sz="1200" b="1" dirty="0"/>
              <a:t>Vapor Collection: </a:t>
            </a:r>
            <a:r>
              <a:rPr lang="en-US" sz="1200" dirty="0"/>
              <a:t>The system should beat right angles to the wind for helicopter landing and takeoff,</a:t>
            </a:r>
          </a:p>
          <a:p>
            <a:r>
              <a:rPr lang="en-US" sz="1200" dirty="0"/>
              <a:t>allowing wind to carry the fuel vapors away from the site.</a:t>
            </a:r>
          </a:p>
          <a:p>
            <a:r>
              <a:rPr lang="en-US" sz="1200" dirty="0"/>
              <a:t> </a:t>
            </a:r>
            <a:r>
              <a:rPr lang="en-US" sz="1200" b="1" dirty="0"/>
              <a:t>Drainage: </a:t>
            </a:r>
            <a:r>
              <a:rPr lang="en-US" sz="1200" dirty="0"/>
              <a:t>Do not put the equipment in a place where a spill will drain into a stream or river. Choose a</a:t>
            </a:r>
          </a:p>
          <a:p>
            <a:r>
              <a:rPr lang="en-US" sz="1200" dirty="0"/>
              <a:t>part of the site that is firm enough to support the weight of the aircraft and the fuel drums.</a:t>
            </a:r>
          </a:p>
          <a:p>
            <a:r>
              <a:rPr lang="en-US" sz="1200" dirty="0"/>
              <a:t> </a:t>
            </a:r>
            <a:r>
              <a:rPr lang="en-US" sz="1200" b="1" dirty="0"/>
              <a:t>Camouflage: </a:t>
            </a:r>
            <a:r>
              <a:rPr lang="en-US" sz="1200" dirty="0"/>
              <a:t>Camouflage is the only protection at a FARE point in a combat zone. Site features are</a:t>
            </a:r>
          </a:p>
          <a:p>
            <a:r>
              <a:rPr lang="en-US" sz="1200" dirty="0"/>
              <a:t>depended upon because airlifting in camouflage materials is not practical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79653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Site Preparation. </a:t>
            </a:r>
            <a:r>
              <a:rPr lang="en-US" dirty="0"/>
              <a:t>All sticks, stones, and debris should be cleared from the area. To prevent fires, clear</a:t>
            </a:r>
          </a:p>
          <a:p>
            <a:r>
              <a:rPr lang="en-US" dirty="0"/>
              <a:t>dry grass, leaves, and brush away from the pumping assembly. In some cases, engineer personnel prepare</a:t>
            </a:r>
          </a:p>
          <a:p>
            <a:r>
              <a:rPr lang="en-US" dirty="0"/>
              <a:t>the site.</a:t>
            </a:r>
          </a:p>
          <a:p>
            <a:r>
              <a:rPr lang="en-US" b="1" dirty="0"/>
              <a:t>Layout. </a:t>
            </a:r>
            <a:r>
              <a:rPr lang="en-US" dirty="0"/>
              <a:t>Once all equipment is on-site, lay out the FARE system in the way that is best for the specific</a:t>
            </a:r>
          </a:p>
          <a:p>
            <a:r>
              <a:rPr lang="en-US" dirty="0"/>
              <a:t>situation. Tailor the layout to avoid obstacles, take advantage of terrain features, achieve maximum</a:t>
            </a:r>
          </a:p>
          <a:p>
            <a:r>
              <a:rPr lang="en-US" dirty="0"/>
              <a:t>dispersion, and operate with a restricted amount of space. The only mandatory feature of the FARE system is</a:t>
            </a:r>
          </a:p>
          <a:p>
            <a:r>
              <a:rPr lang="en-US" dirty="0"/>
              <a:t>the spacing between the aircraft (Figure 5-1). The suggested sequence of setup is as follows.</a:t>
            </a:r>
          </a:p>
          <a:p>
            <a:r>
              <a:rPr lang="en-US" dirty="0"/>
              <a:t> Position pump and filter/separator.</a:t>
            </a:r>
          </a:p>
          <a:p>
            <a:r>
              <a:rPr lang="en-US" dirty="0"/>
              <a:t> Ground pump and filter/separator.</a:t>
            </a:r>
          </a:p>
          <a:p>
            <a:r>
              <a:rPr lang="en-US" dirty="0"/>
              <a:t> Assemble discharge hose.</a:t>
            </a:r>
          </a:p>
          <a:p>
            <a:r>
              <a:rPr lang="en-US" dirty="0"/>
              <a:t> Assemble dispensing points.</a:t>
            </a:r>
          </a:p>
          <a:p>
            <a:r>
              <a:rPr lang="en-US" dirty="0"/>
              <a:t> Connect to two 500-gallon collapsible drums.</a:t>
            </a:r>
          </a:p>
          <a:p>
            <a:r>
              <a:rPr lang="en-US" dirty="0"/>
              <a:t> Position fire extinguishers.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990600"/>
            <a:ext cx="5943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C - QUALITY SURVEILLANCE</a:t>
            </a:r>
          </a:p>
          <a:p>
            <a:r>
              <a:rPr lang="en-US" dirty="0"/>
              <a:t>The quality and cleanliness of turbine fuel are vital to the safety of turbine-engine-powered aircraft. Turbine</a:t>
            </a:r>
          </a:p>
          <a:p>
            <a:r>
              <a:rPr lang="en-US" dirty="0"/>
              <a:t>engines have more stringent cleanliness requirements than do reciprocating engines. Because turbine</a:t>
            </a:r>
          </a:p>
          <a:p>
            <a:r>
              <a:rPr lang="en-US" dirty="0"/>
              <a:t>engines have high fuel consumption rates, contaminants accumulate in them rapidly. Turbine engine filters</a:t>
            </a:r>
          </a:p>
          <a:p>
            <a:r>
              <a:rPr lang="en-US" dirty="0"/>
              <a:t>cannot remove fine sediment, excess amounts of sediment, or water from the fuel. Separating the</a:t>
            </a:r>
          </a:p>
          <a:p>
            <a:r>
              <a:rPr lang="en-US" dirty="0"/>
              <a:t>contaminants from JP-5 and JP-8 is time-consuming and further complicated by their high viscosity and</a:t>
            </a:r>
          </a:p>
          <a:p>
            <a:r>
              <a:rPr lang="en-US" dirty="0"/>
              <a:t>specific gravity. Any unit or organization that has military-owned aviation fuel in its physical possession is</a:t>
            </a:r>
          </a:p>
          <a:p>
            <a:r>
              <a:rPr lang="en-US" dirty="0"/>
              <a:t>responsible for establishing and maintaining an adequate quality surveillance program. Each person involved</a:t>
            </a:r>
          </a:p>
          <a:p>
            <a:r>
              <a:rPr lang="en-US" dirty="0"/>
              <a:t>in aircraft refueling is responsible for ensuring that the fuel pumped into an aircraft is clean, bright, on</a:t>
            </a:r>
          </a:p>
          <a:p>
            <a:r>
              <a:rPr lang="en-US" dirty="0"/>
              <a:t>specification, and does not contain any free water or sediment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Quality surveillance testing and sampling are used to find common contamination hazards. The hazards</a:t>
            </a:r>
          </a:p>
          <a:p>
            <a:r>
              <a:rPr lang="en-US" dirty="0"/>
              <a:t>that may affect aircraft are sediment, water, microbiological growth, and commingled fuel. Since each aircraft</a:t>
            </a:r>
          </a:p>
          <a:p>
            <a:r>
              <a:rPr lang="en-US" dirty="0"/>
              <a:t>engine is designed to burn one particular type and grade of fuel, the consequences of using a mixture of</a:t>
            </a:r>
          </a:p>
          <a:p>
            <a:r>
              <a:rPr lang="en-US" dirty="0"/>
              <a:t>QM 5095</a:t>
            </a:r>
          </a:p>
          <a:p>
            <a:r>
              <a:rPr lang="en-US" dirty="0"/>
              <a:t>5-4</a:t>
            </a:r>
          </a:p>
          <a:p>
            <a:r>
              <a:rPr lang="en-US" dirty="0"/>
              <a:t>different fuels can range from small variations in engine performance to total loss of power and engine failure.</a:t>
            </a:r>
          </a:p>
          <a:p>
            <a:r>
              <a:rPr lang="en-US" dirty="0"/>
              <a:t>The consequences of commingling depend on the physical properties of the fuel.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Sampling and Testing. </a:t>
            </a:r>
            <a:r>
              <a:rPr lang="en-US" sz="1200" dirty="0"/>
              <a:t>How often aviation fuels are sampled and tested depends on several factors. It</a:t>
            </a:r>
          </a:p>
          <a:p>
            <a:r>
              <a:rPr lang="en-US" sz="1200" dirty="0"/>
              <a:t>depends upon whether the fuel is taken from a fuel source, a system or </a:t>
            </a:r>
            <a:r>
              <a:rPr lang="en-US" sz="1200" dirty="0" err="1"/>
              <a:t>refueler</a:t>
            </a:r>
            <a:r>
              <a:rPr lang="en-US" sz="1200" dirty="0"/>
              <a:t>, or an aircraft tank. Fuel</a:t>
            </a:r>
          </a:p>
          <a:p>
            <a:r>
              <a:rPr lang="en-US" sz="1200" dirty="0"/>
              <a:t>supplies must be tested to confirm their identities (API gravity test) and detect water (Aqua-</a:t>
            </a:r>
            <a:r>
              <a:rPr lang="en-US" sz="1200" dirty="0" err="1"/>
              <a:t>Glo</a:t>
            </a:r>
            <a:r>
              <a:rPr lang="en-US" sz="1200" dirty="0"/>
              <a:t> test) and</a:t>
            </a:r>
          </a:p>
          <a:p>
            <a:r>
              <a:rPr lang="en-US" sz="1200" dirty="0"/>
              <a:t>particulate contaminant by color comparator ratings. Samples of fuel to be dispensed to aircraft should</a:t>
            </a:r>
          </a:p>
          <a:p>
            <a:r>
              <a:rPr lang="en-US" sz="1200" dirty="0"/>
              <a:t>contain no more than 10 fibers when a 1-quart sample is visually examined. The aviation fuel contamination</a:t>
            </a:r>
          </a:p>
          <a:p>
            <a:r>
              <a:rPr lang="en-US" sz="1200" dirty="0"/>
              <a:t>test kit is designed to provide a final check on aviation fuel just before the fueling of an aircraft. It includes the</a:t>
            </a:r>
          </a:p>
          <a:p>
            <a:r>
              <a:rPr lang="en-US" sz="1200" dirty="0"/>
              <a:t>API gravity test, the Aqua-</a:t>
            </a:r>
            <a:r>
              <a:rPr lang="en-US" sz="1200" dirty="0" err="1"/>
              <a:t>Glo</a:t>
            </a:r>
            <a:r>
              <a:rPr lang="en-US" sz="1200" dirty="0"/>
              <a:t> test, and the Millipore test (a test for particulate contaminants). Fuel in aircraft</a:t>
            </a:r>
          </a:p>
          <a:p>
            <a:r>
              <a:rPr lang="en-US" sz="1200" dirty="0"/>
              <a:t>tanks must be checked by the aircraft crew before flight operations begin. Taking a preflight sample is the</a:t>
            </a:r>
          </a:p>
          <a:p>
            <a:r>
              <a:rPr lang="en-US" sz="1200" dirty="0"/>
              <a:t>only way of ensuring that the fuel on board does not contain water or other visible contaminants. Any fuel that</a:t>
            </a:r>
          </a:p>
          <a:p>
            <a:r>
              <a:rPr lang="en-US" sz="1200" dirty="0"/>
              <a:t>fails a visual check should be segregated and held until laboratory test results are received. To check a fuel,</a:t>
            </a:r>
          </a:p>
          <a:p>
            <a:r>
              <a:rPr lang="en-US" sz="1200" dirty="0"/>
              <a:t>choose a clean sample bottle, draw a fresh sample, visually inspect it, and test it for debris, foreign matter, or</a:t>
            </a:r>
          </a:p>
          <a:p>
            <a:r>
              <a:rPr lang="en-US" sz="1200" dirty="0"/>
              <a:t>water. Laboratory testing ensures that the fuel’s quality meets specifications, unknown products and existing</a:t>
            </a:r>
          </a:p>
          <a:p>
            <a:r>
              <a:rPr lang="en-US" sz="1200" dirty="0"/>
              <a:t>or potential contaminating causes are identified, unfavorable field test results are corroborated, and </a:t>
            </a:r>
            <a:r>
              <a:rPr lang="en-US" sz="1200" dirty="0" err="1"/>
              <a:t>offspecification</a:t>
            </a:r>
            <a:endParaRPr lang="en-US" sz="1200" dirty="0"/>
          </a:p>
          <a:p>
            <a:r>
              <a:rPr lang="en-US" sz="1200" dirty="0"/>
              <a:t>fuels are not used.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MAINTAINING COMMUNICATIONS</a:t>
            </a:r>
          </a:p>
          <a:p>
            <a:r>
              <a:rPr lang="en-US" dirty="0"/>
              <a:t>Communication is the single non-equipment-related item that can enable the FARE site to be a major factor in</a:t>
            </a:r>
          </a:p>
          <a:p>
            <a:r>
              <a:rPr lang="en-US" dirty="0"/>
              <a:t>the successful mission. This communication is multilevel. Unless otherwise directed, you are responsible for</a:t>
            </a:r>
          </a:p>
          <a:p>
            <a:r>
              <a:rPr lang="en-US" dirty="0"/>
              <a:t>informing the chain of command of the following:</a:t>
            </a:r>
          </a:p>
          <a:p>
            <a:r>
              <a:rPr lang="en-US" dirty="0"/>
              <a:t> When the site becomes operational.</a:t>
            </a:r>
          </a:p>
          <a:p>
            <a:r>
              <a:rPr lang="en-US" dirty="0"/>
              <a:t> When the site is shut down for any reason before the scheduled shutdown time.</a:t>
            </a:r>
          </a:p>
          <a:p>
            <a:r>
              <a:rPr lang="en-US" dirty="0"/>
              <a:t> Report status of operations and any problems encountered as required by unit policy and procedures.</a:t>
            </a:r>
          </a:p>
          <a:p>
            <a:r>
              <a:rPr lang="en-US" dirty="0"/>
              <a:t> When the site is shut down as indicated in the operations orders.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844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site is shut down as indicated in the operations orders.</a:t>
            </a:r>
          </a:p>
          <a:p>
            <a:r>
              <a:rPr lang="en-US" b="1" dirty="0"/>
              <a:t>PART E - SUPERVISING THE OPERATION OF THE FARE</a:t>
            </a:r>
          </a:p>
          <a:p>
            <a:r>
              <a:rPr lang="en-US" dirty="0"/>
              <a:t>The FARE system should be primed and ready for operation as soon as it is laid out and the fuel has been</a:t>
            </a:r>
          </a:p>
          <a:p>
            <a:r>
              <a:rPr lang="en-US" dirty="0"/>
              <a:t>sampled. There should be at least three people in addition to the ATC or pathfinder present during refueling</a:t>
            </a:r>
          </a:p>
          <a:p>
            <a:r>
              <a:rPr lang="en-US" dirty="0"/>
              <a:t>operations. At least two of these people should hold MOS 77F. The proper procedures for the refueling of</a:t>
            </a:r>
          </a:p>
          <a:p>
            <a:r>
              <a:rPr lang="en-US" dirty="0"/>
              <a:t>aircraft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79857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13079</Words>
  <Application>Microsoft Office PowerPoint</Application>
  <PresentationFormat>On-screen Show (4:3)</PresentationFormat>
  <Paragraphs>826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2016-10-10T00:48:03Z</dcterms:created>
  <dcterms:modified xsi:type="dcterms:W3CDTF">2016-10-10T01:12:25Z</dcterms:modified>
</cp:coreProperties>
</file>