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71" r:id="rId92"/>
    <p:sldId id="372" r:id="rId93"/>
    <p:sldId id="373" r:id="rId94"/>
    <p:sldId id="374" r:id="rId95"/>
    <p:sldId id="375" r:id="rId96"/>
    <p:sldId id="376" r:id="rId97"/>
    <p:sldId id="365" r:id="rId98"/>
    <p:sldId id="366" r:id="rId99"/>
    <p:sldId id="367" r:id="rId100"/>
    <p:sldId id="368" r:id="rId101"/>
    <p:sldId id="370" r:id="rId102"/>
    <p:sldId id="369" r:id="rId103"/>
    <p:sldId id="361" r:id="rId104"/>
    <p:sldId id="362" r:id="rId105"/>
    <p:sldId id="363" r:id="rId106"/>
    <p:sldId id="364" r:id="rId107"/>
    <p:sldId id="277" r:id="rId108"/>
    <p:sldId id="278" r:id="rId109"/>
    <p:sldId id="279" r:id="rId110"/>
    <p:sldId id="280" r:id="rId111"/>
    <p:sldId id="263" r:id="rId112"/>
    <p:sldId id="264" r:id="rId113"/>
    <p:sldId id="265" r:id="rId114"/>
    <p:sldId id="266" r:id="rId115"/>
    <p:sldId id="267" r:id="rId116"/>
    <p:sldId id="268" r:id="rId117"/>
    <p:sldId id="258" r:id="rId118"/>
    <p:sldId id="261" r:id="rId119"/>
    <p:sldId id="262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259" r:id="rId145"/>
    <p:sldId id="26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48" r:id="rId185"/>
    <p:sldId id="449" r:id="rId186"/>
    <p:sldId id="450" r:id="rId187"/>
    <p:sldId id="451" r:id="rId188"/>
    <p:sldId id="452" r:id="rId189"/>
    <p:sldId id="453" r:id="rId190"/>
    <p:sldId id="454" r:id="rId191"/>
    <p:sldId id="455" r:id="rId192"/>
    <p:sldId id="439" r:id="rId193"/>
    <p:sldId id="440" r:id="rId194"/>
    <p:sldId id="441" r:id="rId195"/>
    <p:sldId id="442" r:id="rId196"/>
    <p:sldId id="443" r:id="rId197"/>
    <p:sldId id="444" r:id="rId198"/>
    <p:sldId id="445" r:id="rId199"/>
    <p:sldId id="446" r:id="rId200"/>
    <p:sldId id="447" r:id="rId201"/>
    <p:sldId id="456" r:id="rId202"/>
    <p:sldId id="457" r:id="rId203"/>
    <p:sldId id="518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86" r:id="rId216"/>
    <p:sldId id="487" r:id="rId217"/>
    <p:sldId id="488" r:id="rId218"/>
    <p:sldId id="489" r:id="rId219"/>
    <p:sldId id="490" r:id="rId220"/>
    <p:sldId id="491" r:id="rId221"/>
    <p:sldId id="492" r:id="rId222"/>
    <p:sldId id="493" r:id="rId223"/>
    <p:sldId id="494" r:id="rId224"/>
    <p:sldId id="495" r:id="rId225"/>
    <p:sldId id="496" r:id="rId226"/>
    <p:sldId id="497" r:id="rId227"/>
    <p:sldId id="498" r:id="rId228"/>
    <p:sldId id="499" r:id="rId229"/>
    <p:sldId id="500" r:id="rId230"/>
    <p:sldId id="501" r:id="rId231"/>
    <p:sldId id="502" r:id="rId232"/>
    <p:sldId id="503" r:id="rId233"/>
    <p:sldId id="504" r:id="rId234"/>
    <p:sldId id="505" r:id="rId235"/>
    <p:sldId id="506" r:id="rId236"/>
    <p:sldId id="507" r:id="rId237"/>
    <p:sldId id="508" r:id="rId238"/>
    <p:sldId id="509" r:id="rId239"/>
    <p:sldId id="510" r:id="rId240"/>
    <p:sldId id="511" r:id="rId241"/>
    <p:sldId id="512" r:id="rId242"/>
    <p:sldId id="513" r:id="rId243"/>
    <p:sldId id="514" r:id="rId244"/>
    <p:sldId id="515" r:id="rId245"/>
    <p:sldId id="516" r:id="rId246"/>
    <p:sldId id="517" r:id="rId247"/>
    <p:sldId id="469" r:id="rId248"/>
    <p:sldId id="478" r:id="rId249"/>
    <p:sldId id="479" r:id="rId250"/>
    <p:sldId id="480" r:id="rId251"/>
    <p:sldId id="481" r:id="rId252"/>
    <p:sldId id="482" r:id="rId253"/>
    <p:sldId id="483" r:id="rId254"/>
    <p:sldId id="484" r:id="rId255"/>
    <p:sldId id="485" r:id="rId256"/>
    <p:sldId id="470" r:id="rId257"/>
    <p:sldId id="471" r:id="rId258"/>
    <p:sldId id="472" r:id="rId259"/>
    <p:sldId id="473" r:id="rId260"/>
    <p:sldId id="474" r:id="rId2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presProps" Target="pres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tableStyles" Target="tableStyle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6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9C0D-F295-46CA-B1ED-C2A711C83C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0459-20E1-4071-A0DB-08A46FD2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8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066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text contains five chapters. The first explains principles of</a:t>
            </a:r>
          </a:p>
          <a:p>
            <a:r>
              <a:rPr lang="en-US" dirty="0"/>
              <a:t>dispatching; the second discusses the dispatching staff and the documents</a:t>
            </a:r>
          </a:p>
          <a:p>
            <a:r>
              <a:rPr lang="en-US" dirty="0"/>
              <a:t>and forms they handle. Chapter 3 informs you of the dispatcher's means of</a:t>
            </a:r>
          </a:p>
          <a:p>
            <a:r>
              <a:rPr lang="en-US" dirty="0"/>
              <a:t>communications, chapter 4 discusses train superiority, and chapter 5</a:t>
            </a:r>
          </a:p>
          <a:p>
            <a:r>
              <a:rPr lang="en-US" dirty="0"/>
              <a:t>explains various forms of train orders.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2.13. SUMMARY</a:t>
            </a:r>
          </a:p>
          <a:p>
            <a:r>
              <a:rPr lang="en-US" dirty="0"/>
              <a:t>Moving trains over a rail division involves considerable paperwork for</a:t>
            </a:r>
          </a:p>
          <a:p>
            <a:r>
              <a:rPr lang="en-US" dirty="0"/>
              <a:t>the dispatcher. Included in it is one important document known as the train</a:t>
            </a:r>
          </a:p>
          <a:p>
            <a:r>
              <a:rPr lang="en-US" dirty="0"/>
              <a:t>sheet. It provides a clear picture of the movement of trains on a rail</a:t>
            </a:r>
          </a:p>
          <a:p>
            <a:r>
              <a:rPr lang="en-US" dirty="0"/>
              <a:t>division. The dispatcher can determine from looking at the train sheet how</a:t>
            </a:r>
          </a:p>
          <a:p>
            <a:r>
              <a:rPr lang="en-US" dirty="0"/>
              <a:t>many trains are operating and whether they are exceeding the speed limits or</a:t>
            </a:r>
          </a:p>
          <a:p>
            <a:r>
              <a:rPr lang="en-US" dirty="0"/>
              <a:t>losing time. He can also find out about the weather at various points along</a:t>
            </a:r>
          </a:p>
          <a:p>
            <a:r>
              <a:rPr lang="en-US" dirty="0"/>
              <a:t>the line: it may very well enter into the dispatcher's plans. For example,</a:t>
            </a:r>
          </a:p>
          <a:p>
            <a:r>
              <a:rPr lang="en-US" dirty="0"/>
              <a:t>a severe drop in temperature may cause the dispatcher to reduce the tonnage</a:t>
            </a:r>
          </a:p>
          <a:p>
            <a:r>
              <a:rPr lang="en-US" dirty="0"/>
              <a:t>on future trains, issue orders to reduce speed, or provide for engine pusher</a:t>
            </a:r>
          </a:p>
          <a:p>
            <a:r>
              <a:rPr lang="en-US" dirty="0"/>
              <a:t>assistance at points where trains may stall.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8382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Another document, the employees' timetable, authorizes the movement of</a:t>
            </a:r>
          </a:p>
          <a:p>
            <a:r>
              <a:rPr lang="en-US" sz="1400" dirty="0"/>
              <a:t>all regular trains. It determines the method the dispatcher should use in</a:t>
            </a:r>
          </a:p>
          <a:p>
            <a:r>
              <a:rPr lang="en-US" sz="1400" dirty="0"/>
              <a:t>moving trains. Along with the time schedule of all regular trains, it</a:t>
            </a:r>
          </a:p>
          <a:p>
            <a:r>
              <a:rPr lang="en-US" sz="1400" dirty="0"/>
              <a:t>contains such special instructions as a list of company doctors and</a:t>
            </a:r>
          </a:p>
          <a:p>
            <a:r>
              <a:rPr lang="en-US" sz="1400" dirty="0"/>
              <a:t>oculists, speed restrictions at specific locations within the division,</a:t>
            </a:r>
          </a:p>
          <a:p>
            <a:r>
              <a:rPr lang="en-US" sz="1400" dirty="0"/>
              <a:t>number of handbrakes to be used on cars on certain tracks, capacity of</a:t>
            </a:r>
          </a:p>
          <a:p>
            <a:r>
              <a:rPr lang="en-US" sz="1400" dirty="0"/>
              <a:t>sidings, engine restrictions, and </a:t>
            </a:r>
            <a:r>
              <a:rPr lang="en-US" sz="1400" dirty="0" err="1"/>
              <a:t>closeclearance</a:t>
            </a:r>
            <a:endParaRPr lang="en-US" sz="1400" dirty="0"/>
          </a:p>
          <a:p>
            <a:r>
              <a:rPr lang="en-US" sz="1400" dirty="0"/>
              <a:t>points.</a:t>
            </a:r>
          </a:p>
          <a:p>
            <a:r>
              <a:rPr lang="en-US" sz="1400" dirty="0"/>
              <a:t>Because of the large amount of work the chief dispatcher has to do, an</a:t>
            </a:r>
          </a:p>
          <a:p>
            <a:r>
              <a:rPr lang="en-US" sz="1400" dirty="0"/>
              <a:t>assistant chief dispatcher assists him in carrying out his duties. The</a:t>
            </a:r>
          </a:p>
          <a:p>
            <a:r>
              <a:rPr lang="en-US" sz="1400" dirty="0"/>
              <a:t>assistant chief must be able to assume the duties of the chief dispatcher</a:t>
            </a:r>
          </a:p>
          <a:p>
            <a:r>
              <a:rPr lang="en-US" sz="1400" dirty="0"/>
              <a:t>and also the duties of any train dispatcher in the office. Others on the</a:t>
            </a:r>
          </a:p>
          <a:p>
            <a:r>
              <a:rPr lang="en-US" sz="1400" dirty="0"/>
              <a:t>chief dispatcher's staff are a telegraph operator and train dispatchers.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17693"/>
            <a:ext cx="5257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car distributor is also usually located in the dispatching office,</a:t>
            </a:r>
          </a:p>
          <a:p>
            <a:r>
              <a:rPr lang="en-US" dirty="0"/>
              <a:t>and he sees that enough empty cars are on hand wherever they are needed for</a:t>
            </a:r>
          </a:p>
          <a:p>
            <a:r>
              <a:rPr lang="en-US" dirty="0"/>
              <a:t>loading along the rail line. He works closely with the dispatcher and the</a:t>
            </a:r>
          </a:p>
          <a:p>
            <a:r>
              <a:rPr lang="en-US" dirty="0"/>
              <a:t>yardmasters. A car distributor must be careful when advising the dispatcher</a:t>
            </a:r>
          </a:p>
          <a:p>
            <a:r>
              <a:rPr lang="en-US" dirty="0"/>
              <a:t>on moving empty cars. They must not be moved to a point where they will sit</a:t>
            </a:r>
          </a:p>
          <a:p>
            <a:r>
              <a:rPr lang="en-US" dirty="0"/>
              <a:t>empty while they are needed at another station. The two documents a car</a:t>
            </a:r>
          </a:p>
          <a:p>
            <a:r>
              <a:rPr lang="en-US" dirty="0"/>
              <a:t>distributor uses in doing his job are the yard or situation report and the</a:t>
            </a:r>
          </a:p>
          <a:p>
            <a:r>
              <a:rPr lang="en-US" dirty="0"/>
              <a:t>consolidated empty car report. From them, the car distributor can tell the</a:t>
            </a:r>
          </a:p>
          <a:p>
            <a:r>
              <a:rPr lang="en-US" dirty="0"/>
              <a:t>numbers and types of all empty cars he has on hand. Two important things to</a:t>
            </a:r>
          </a:p>
          <a:p>
            <a:r>
              <a:rPr lang="en-US" dirty="0"/>
              <a:t>remember about car distributing in a theater of operations are that all cars</a:t>
            </a:r>
          </a:p>
          <a:p>
            <a:r>
              <a:rPr lang="en-US" dirty="0"/>
              <a:t>should be unloaded as soon as possible after arriving at forward areas, and</a:t>
            </a:r>
          </a:p>
          <a:p>
            <a:r>
              <a:rPr lang="en-US" dirty="0"/>
              <a:t>all empty cars should be kept moving toward the rear for reloading.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896173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096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3.1. GENERAL</a:t>
            </a:r>
          </a:p>
          <a:p>
            <a:r>
              <a:rPr lang="en-US" sz="1200" dirty="0"/>
              <a:t>Operating a railway, involving the movement of trains over hundreds of</a:t>
            </a:r>
          </a:p>
          <a:p>
            <a:r>
              <a:rPr lang="en-US" sz="1200" dirty="0"/>
              <a:t>miles of track, makes adequate and dependable communication systems</a:t>
            </a:r>
          </a:p>
          <a:p>
            <a:r>
              <a:rPr lang="en-US" sz="1200" dirty="0"/>
              <a:t>imperative. To control trains properly, a train dispatcher needs adequate</a:t>
            </a:r>
          </a:p>
          <a:p>
            <a:r>
              <a:rPr lang="en-US" sz="1200" dirty="0"/>
              <a:t>communications. A special system results: the dispatcher's telephone</a:t>
            </a:r>
          </a:p>
          <a:p>
            <a:r>
              <a:rPr lang="en-US" sz="1200" dirty="0"/>
              <a:t>circuit. Also, in the early stages of an operation, the transportation</a:t>
            </a:r>
          </a:p>
          <a:p>
            <a:r>
              <a:rPr lang="en-US" sz="1200" dirty="0"/>
              <a:t>railway service (TRS) may need radio communication. When wire lines are</a:t>
            </a:r>
          </a:p>
          <a:p>
            <a:r>
              <a:rPr lang="en-US" sz="1200" dirty="0"/>
              <a:t>cut, down, destroyed, or nonexistent and when the building or rebuilding of</a:t>
            </a:r>
          </a:p>
          <a:p>
            <a:r>
              <a:rPr lang="en-US" sz="1200" dirty="0"/>
              <a:t>them does not keep pace with track reconstruction, the TRS can request the</a:t>
            </a:r>
          </a:p>
          <a:p>
            <a:r>
              <a:rPr lang="en-US" sz="1200" dirty="0"/>
              <a:t>installation of </a:t>
            </a:r>
            <a:r>
              <a:rPr lang="en-US" sz="1200" dirty="0" err="1"/>
              <a:t>radiocommunication</a:t>
            </a:r>
            <a:endParaRPr lang="en-US" sz="1200" dirty="0"/>
          </a:p>
          <a:p>
            <a:r>
              <a:rPr lang="en-US" sz="1200" dirty="0"/>
              <a:t>facilities. When there are no</a:t>
            </a:r>
          </a:p>
          <a:p>
            <a:r>
              <a:rPr lang="en-US" sz="1200" dirty="0"/>
              <a:t>communication facilities and manual block systems are not in operation, the</a:t>
            </a:r>
          </a:p>
          <a:p>
            <a:r>
              <a:rPr lang="en-US" sz="1200" dirty="0"/>
              <a:t>fleet operation method is another way that the dispatcher can control train</a:t>
            </a:r>
          </a:p>
          <a:p>
            <a:r>
              <a:rPr lang="en-US" sz="1200" dirty="0"/>
              <a:t>movement.</a:t>
            </a:r>
          </a:p>
          <a:p>
            <a:r>
              <a:rPr lang="en-US" sz="1200" dirty="0"/>
              <a:t>The next six paragraphs describe the telephone circuit and its use in</a:t>
            </a:r>
          </a:p>
          <a:p>
            <a:r>
              <a:rPr lang="en-US" sz="1200" dirty="0"/>
              <a:t>getting trains over the rail lines. Radio communications for the dispatcher</a:t>
            </a:r>
          </a:p>
          <a:p>
            <a:r>
              <a:rPr lang="en-US" sz="1200" dirty="0"/>
              <a:t>are discussed in paragraphs 3.8 through 3.12, followed by one paragraph</a:t>
            </a:r>
          </a:p>
          <a:p>
            <a:r>
              <a:rPr lang="en-US" sz="1200" dirty="0"/>
              <a:t>describing the feet method of operation.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3.2. TELEPHONE CIRCUIT</a:t>
            </a:r>
          </a:p>
          <a:p>
            <a:r>
              <a:rPr lang="en-US" dirty="0"/>
              <a:t>The train dispatcher's telephone circuit is used for train movements by</a:t>
            </a:r>
          </a:p>
          <a:p>
            <a:r>
              <a:rPr lang="en-US" dirty="0"/>
              <a:t>train order and for control of trains through </a:t>
            </a:r>
            <a:r>
              <a:rPr lang="en-US" dirty="0" err="1"/>
              <a:t>towermen</a:t>
            </a:r>
            <a:r>
              <a:rPr lang="en-US" dirty="0"/>
              <a:t> and station agents</a:t>
            </a:r>
          </a:p>
          <a:p>
            <a:r>
              <a:rPr lang="en-US" dirty="0"/>
              <a:t>within a division. The telephones connected to this circuit and located at</a:t>
            </a:r>
          </a:p>
          <a:p>
            <a:r>
              <a:rPr lang="en-US" dirty="0"/>
              <a:t>strategic points along the division are equipped with a </a:t>
            </a:r>
            <a:r>
              <a:rPr lang="en-US" dirty="0" err="1"/>
              <a:t>pushtotalk</a:t>
            </a:r>
            <a:r>
              <a:rPr lang="en-US" dirty="0"/>
              <a:t>,</a:t>
            </a:r>
          </a:p>
          <a:p>
            <a:r>
              <a:rPr lang="en-US" dirty="0" err="1"/>
              <a:t>releasetolisten</a:t>
            </a:r>
            <a:endParaRPr lang="en-US" dirty="0"/>
          </a:p>
          <a:p>
            <a:r>
              <a:rPr lang="en-US" dirty="0"/>
              <a:t>button. A typical dispatcher's telephone is shown in</a:t>
            </a:r>
          </a:p>
          <a:p>
            <a:r>
              <a:rPr lang="en-US" dirty="0"/>
              <a:t>figure 3.1. The button holds the circuit open when a particular telephone</a:t>
            </a:r>
          </a:p>
          <a:p>
            <a:r>
              <a:rPr lang="en-US" dirty="0"/>
              <a:t>is not in use. Consequently, anyone on the division may lift a receiver at</a:t>
            </a:r>
          </a:p>
          <a:p>
            <a:r>
              <a:rPr lang="en-US" dirty="0"/>
              <a:t>any point on the line and listen to all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534572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90883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the dispatcher's office, a foot pedal instead of a button is cut into</a:t>
            </a:r>
          </a:p>
          <a:p>
            <a:r>
              <a:rPr lang="en-US" dirty="0"/>
              <a:t>the telephone circuit. The dispatcher depresses the pedal to talk and</a:t>
            </a:r>
          </a:p>
          <a:p>
            <a:r>
              <a:rPr lang="en-US" dirty="0"/>
              <a:t>releases it to listen. This gives him free use of both hands. The</a:t>
            </a:r>
          </a:p>
          <a:p>
            <a:r>
              <a:rPr lang="en-US" dirty="0"/>
              <a:t>telephone circuit has selective ringing that permits the dispatcher to call</a:t>
            </a:r>
          </a:p>
          <a:p>
            <a:r>
              <a:rPr lang="en-US" dirty="0"/>
              <a:t>any station individually or all stations simultaneously. Usually, the</a:t>
            </a:r>
          </a:p>
          <a:p>
            <a:r>
              <a:rPr lang="en-US" dirty="0"/>
              <a:t>ringing keys are connected with an answerback</a:t>
            </a:r>
          </a:p>
          <a:p>
            <a:r>
              <a:rPr lang="en-US" dirty="0"/>
              <a:t>signal so that a dispatcher</a:t>
            </a:r>
          </a:p>
          <a:p>
            <a:r>
              <a:rPr lang="en-US" dirty="0"/>
              <a:t>knows the telephone in the station he is calling is actually ringing. This</a:t>
            </a:r>
          </a:p>
          <a:p>
            <a:r>
              <a:rPr lang="en-US" dirty="0"/>
              <a:t>assures promptness in answering a dispatcher's </a:t>
            </a:r>
            <a:r>
              <a:rPr lang="en-US" dirty="0" err="1"/>
              <a:t>telephonesomething</a:t>
            </a:r>
            <a:endParaRPr lang="en-US" dirty="0"/>
          </a:p>
          <a:p>
            <a:r>
              <a:rPr lang="en-US" dirty="0"/>
              <a:t>that is</a:t>
            </a:r>
          </a:p>
          <a:p>
            <a:r>
              <a:rPr lang="en-US" dirty="0"/>
              <a:t>vital to safe and efficient railroading.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large part of a dispatcher's work may consist of answering questions</a:t>
            </a:r>
          </a:p>
          <a:p>
            <a:r>
              <a:rPr lang="en-US" dirty="0"/>
              <a:t>from and furnishing information to workmen along the line. On a division</a:t>
            </a:r>
          </a:p>
          <a:p>
            <a:r>
              <a:rPr lang="en-US" dirty="0"/>
              <a:t>with high traffic density, a dispatcher's wire is a busy one with</a:t>
            </a:r>
          </a:p>
          <a:p>
            <a:r>
              <a:rPr lang="en-US" dirty="0"/>
              <a:t>conversations going on almost continually. Ideally, there will be three</a:t>
            </a:r>
          </a:p>
          <a:p>
            <a:r>
              <a:rPr lang="en-US" dirty="0"/>
              <a:t>circuits: a dispatcher's circuit used exclusively for the transmission of</a:t>
            </a:r>
          </a:p>
          <a:p>
            <a:r>
              <a:rPr lang="en-US" dirty="0"/>
              <a:t>train orders, a message circuit used for messages concerning train movement</a:t>
            </a:r>
          </a:p>
          <a:p>
            <a:r>
              <a:rPr lang="en-US" dirty="0"/>
              <a:t>other than train orders, and a third circuit for messages of a general</a:t>
            </a:r>
          </a:p>
          <a:p>
            <a:r>
              <a:rPr lang="en-US" dirty="0"/>
              <a:t>nature not directly concerned with train movement.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858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3.3. PRIORITIES</a:t>
            </a:r>
          </a:p>
          <a:p>
            <a:r>
              <a:rPr lang="en-US" sz="1400" dirty="0"/>
              <a:t>Transmitting train orders over the telephone circuit carries the highest</a:t>
            </a:r>
          </a:p>
          <a:p>
            <a:r>
              <a:rPr lang="en-US" sz="1400" dirty="0"/>
              <a:t>priority. Such conversations may account for most of those held over the</a:t>
            </a:r>
          </a:p>
          <a:p>
            <a:r>
              <a:rPr lang="en-US" sz="1400" dirty="0"/>
              <a:t>wire, particularly if the division consists of a single main track.</a:t>
            </a:r>
          </a:p>
          <a:p>
            <a:r>
              <a:rPr lang="en-US" sz="1400" dirty="0"/>
              <a:t>Ordinarily, a dispatcher does not permit train order transmittal to be</a:t>
            </a:r>
          </a:p>
          <a:p>
            <a:r>
              <a:rPr lang="en-US" sz="1400" dirty="0"/>
              <a:t>interrupted because of the importance of his listeners' copying and</a:t>
            </a:r>
          </a:p>
          <a:p>
            <a:r>
              <a:rPr lang="en-US" sz="1400" dirty="0"/>
              <a:t>repeating the orders correctly. An interruption should not be made unless a</a:t>
            </a:r>
          </a:p>
          <a:p>
            <a:r>
              <a:rPr lang="en-US" sz="1400" dirty="0"/>
              <a:t>person is certain it is warranted. However, on rare occasions interrupting</a:t>
            </a:r>
          </a:p>
          <a:p>
            <a:r>
              <a:rPr lang="en-US" sz="1400" dirty="0"/>
              <a:t>a conversation is justified. A person may want to break in upon a train</a:t>
            </a:r>
          </a:p>
          <a:p>
            <a:r>
              <a:rPr lang="en-US" sz="1400" dirty="0"/>
              <a:t>order transmittal to report a wreck, washout, rock slide, or some other</a:t>
            </a:r>
          </a:p>
          <a:p>
            <a:r>
              <a:rPr lang="en-US" sz="1400" dirty="0"/>
              <a:t>occurrence which conceivably might cause the dispatcher to change the train</a:t>
            </a:r>
          </a:p>
          <a:p>
            <a:r>
              <a:rPr lang="en-US" sz="1400" dirty="0"/>
              <a:t>order he is dictating or having repeated. Other reasons might be an</a:t>
            </a:r>
          </a:p>
          <a:p>
            <a:r>
              <a:rPr lang="en-US" sz="1400" dirty="0"/>
              <a:t>immediate need to contact the dispatcher to prevent a wreck or serious delay</a:t>
            </a:r>
          </a:p>
          <a:p>
            <a:r>
              <a:rPr lang="en-US" sz="1400" dirty="0"/>
              <a:t>to mainline</a:t>
            </a:r>
          </a:p>
          <a:p>
            <a:r>
              <a:rPr lang="en-US" sz="1400" dirty="0"/>
              <a:t>trains.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9144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Four appendixes and four annexes are included. Appendix I is a list of</a:t>
            </a:r>
          </a:p>
          <a:p>
            <a:r>
              <a:rPr lang="en-US" dirty="0"/>
              <a:t>the references used in preparing the text; appendix II is an example of</a:t>
            </a:r>
          </a:p>
          <a:p>
            <a:r>
              <a:rPr lang="en-US" dirty="0"/>
              <a:t>employees' timetable; appendix III contains pertinent railway operating</a:t>
            </a:r>
          </a:p>
          <a:p>
            <a:r>
              <a:rPr lang="en-US" dirty="0"/>
              <a:t>rules; and appendix IV is a glossary of some of the terms used in</a:t>
            </a:r>
          </a:p>
          <a:p>
            <a:r>
              <a:rPr lang="en-US" dirty="0"/>
              <a:t>dispatching. Annex A portrays the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Elwood Division; annexes B</a:t>
            </a:r>
          </a:p>
          <a:p>
            <a:r>
              <a:rPr lang="en-US" dirty="0"/>
              <a:t>and C are a dispatcher's records of train </a:t>
            </a:r>
            <a:r>
              <a:rPr lang="en-US" dirty="0" err="1"/>
              <a:t>movementstrain</a:t>
            </a:r>
            <a:endParaRPr lang="en-US" dirty="0"/>
          </a:p>
          <a:p>
            <a:r>
              <a:rPr lang="en-US" dirty="0" err="1"/>
              <a:t>sheetsone</a:t>
            </a:r>
            <a:endParaRPr lang="en-US" dirty="0"/>
          </a:p>
          <a:p>
            <a:r>
              <a:rPr lang="en-US" dirty="0"/>
              <a:t>for</a:t>
            </a:r>
          </a:p>
          <a:p>
            <a:r>
              <a:rPr lang="en-US" dirty="0"/>
              <a:t>single track and one for double track; and annex D contains a consolidated</a:t>
            </a:r>
          </a:p>
          <a:p>
            <a:r>
              <a:rPr lang="en-US" dirty="0"/>
              <a:t>empty car report.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1914" y="5334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Most users calling the dispatcher try to establish their own priorities.</a:t>
            </a:r>
          </a:p>
          <a:p>
            <a:r>
              <a:rPr lang="en-US" sz="1200" dirty="0"/>
              <a:t>However, because of the extreme complexity in trying to set such priorities,</a:t>
            </a:r>
          </a:p>
          <a:p>
            <a:r>
              <a:rPr lang="en-US" sz="1200" dirty="0"/>
              <a:t>no </a:t>
            </a:r>
            <a:r>
              <a:rPr lang="en-US" sz="1200" dirty="0" err="1"/>
              <a:t>hardandfast</a:t>
            </a:r>
            <a:endParaRPr lang="en-US" sz="1200" dirty="0"/>
          </a:p>
          <a:p>
            <a:r>
              <a:rPr lang="en-US" sz="1200" dirty="0"/>
              <a:t>rules as to who may speak first can be made. The callers</a:t>
            </a:r>
          </a:p>
          <a:p>
            <a:r>
              <a:rPr lang="en-US" sz="1200" dirty="0"/>
              <a:t>simply compare the importance of their business with what is being discussed</a:t>
            </a:r>
          </a:p>
          <a:p>
            <a:r>
              <a:rPr lang="en-US" sz="1200" dirty="0"/>
              <a:t>at the particular time. A silence of 3 or 4 seconds after a conversation</a:t>
            </a:r>
          </a:p>
          <a:p>
            <a:r>
              <a:rPr lang="en-US" sz="1200" dirty="0"/>
              <a:t>ends generally signifies that nobody is going to speak and that anyone with</a:t>
            </a:r>
          </a:p>
          <a:p>
            <a:r>
              <a:rPr lang="en-US" sz="1200" dirty="0" err="1"/>
              <a:t>lowpriority</a:t>
            </a:r>
            <a:endParaRPr lang="en-US" sz="1200" dirty="0"/>
          </a:p>
          <a:p>
            <a:r>
              <a:rPr lang="en-US" sz="1200" dirty="0"/>
              <a:t>business can break in.</a:t>
            </a:r>
          </a:p>
          <a:p>
            <a:r>
              <a:rPr lang="en-US" sz="1200" dirty="0"/>
              <a:t>Frequently, several individuals may be waiting for an opportunity to</a:t>
            </a:r>
          </a:p>
          <a:p>
            <a:r>
              <a:rPr lang="en-US" sz="1200" dirty="0"/>
              <a:t>talk to the dispatcher when train orders are not being transmitted. Again,</a:t>
            </a:r>
          </a:p>
          <a:p>
            <a:r>
              <a:rPr lang="en-US" sz="1200" dirty="0"/>
              <a:t>this brings up the problem of priority of business which is probably best</a:t>
            </a:r>
          </a:p>
          <a:p>
            <a:r>
              <a:rPr lang="en-US" sz="1200" dirty="0"/>
              <a:t>explained by discussing the types of calls ordinarily made over the usual</a:t>
            </a:r>
          </a:p>
          <a:p>
            <a:r>
              <a:rPr lang="en-US" sz="1200" dirty="0"/>
              <a:t>dispatcher's circuit. These may be roughly divided into three categories</a:t>
            </a:r>
          </a:p>
          <a:p>
            <a:r>
              <a:rPr lang="en-US" sz="1200" dirty="0"/>
              <a:t>and are treated in paragraphs 3.4 through 3.6 in the general order of their</a:t>
            </a:r>
          </a:p>
          <a:p>
            <a:r>
              <a:rPr lang="en-US" sz="1200" dirty="0"/>
              <a:t>importance. Emergency calls that are not directly related to </a:t>
            </a:r>
            <a:r>
              <a:rPr lang="en-US" sz="1200" dirty="0" err="1"/>
              <a:t>maintrack</a:t>
            </a:r>
            <a:endParaRPr lang="en-US" sz="1200" dirty="0"/>
          </a:p>
          <a:p>
            <a:r>
              <a:rPr lang="en-US" sz="1200" dirty="0"/>
              <a:t>operations are covered in paragraph 3.7. The detailed conversations in the</a:t>
            </a:r>
          </a:p>
          <a:p>
            <a:r>
              <a:rPr lang="en-US" sz="1200" dirty="0"/>
              <a:t>following paragraphs are keyed to the </a:t>
            </a:r>
            <a:r>
              <a:rPr lang="en-US" sz="1200" dirty="0" err="1"/>
              <a:t>doubletrack</a:t>
            </a:r>
            <a:endParaRPr lang="en-US" sz="1200" dirty="0"/>
          </a:p>
          <a:p>
            <a:r>
              <a:rPr lang="en-US" sz="1200" dirty="0"/>
              <a:t>Elwood division</a:t>
            </a:r>
          </a:p>
          <a:p>
            <a:r>
              <a:rPr lang="en-US" sz="1200" dirty="0"/>
              <a:t>illustrated in figure 1.4. To gain a better understanding of the types of</a:t>
            </a:r>
          </a:p>
          <a:p>
            <a:r>
              <a:rPr lang="en-US" sz="1200" dirty="0"/>
              <a:t>calls made over the circuit, refer to the map and try to place yourself in</a:t>
            </a:r>
          </a:p>
          <a:p>
            <a:r>
              <a:rPr lang="en-US" sz="1200" dirty="0"/>
              <a:t>the caller's location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54840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3.4. FIRST CATEGORY</a:t>
            </a:r>
          </a:p>
          <a:p>
            <a:r>
              <a:rPr lang="en-US" dirty="0"/>
              <a:t>Frequent calls to the dispatcher deal with matters directly connected</a:t>
            </a:r>
          </a:p>
          <a:p>
            <a:r>
              <a:rPr lang="en-US" dirty="0"/>
              <a:t>with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operation. The five principal sources of calls in this</a:t>
            </a:r>
          </a:p>
          <a:p>
            <a:r>
              <a:rPr lang="en-US" dirty="0"/>
              <a:t>category are telegraph operators, yard crews, yard masters, road crews, and</a:t>
            </a:r>
          </a:p>
          <a:p>
            <a:r>
              <a:rPr lang="en-US" dirty="0"/>
              <a:t>tower operators.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8142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Telegraph </a:t>
            </a:r>
            <a:r>
              <a:rPr lang="en-US" dirty="0" err="1"/>
              <a:t>operatorsalong</a:t>
            </a:r>
            <a:endParaRPr lang="en-US" dirty="0"/>
          </a:p>
          <a:p>
            <a:r>
              <a:rPr lang="en-US" dirty="0"/>
              <a:t>the line who report the passing of each</a:t>
            </a:r>
          </a:p>
          <a:p>
            <a:r>
              <a:rPr lang="en-US" dirty="0"/>
              <a:t>train.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"Extra 4886 West by RK tower at 1143 with 124 cars."</a:t>
            </a:r>
          </a:p>
          <a:p>
            <a:r>
              <a:rPr lang="en-US" dirty="0"/>
              <a:t>Dispatcher: "Okay."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Yard </a:t>
            </a:r>
            <a:r>
              <a:rPr lang="en-US" dirty="0" err="1"/>
              <a:t>crewsalong</a:t>
            </a:r>
            <a:endParaRPr lang="en-US" dirty="0"/>
          </a:p>
          <a:p>
            <a:r>
              <a:rPr lang="en-US" dirty="0"/>
              <a:t>the line who wish to use or cross the main tracks</a:t>
            </a:r>
          </a:p>
          <a:p>
            <a:r>
              <a:rPr lang="en-US" dirty="0"/>
              <a:t>and must request the dispatcher's permission to make such moves.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"Yard engine 337, Conductor Brown, light*, would like to</a:t>
            </a:r>
          </a:p>
          <a:p>
            <a:r>
              <a:rPr lang="en-US" dirty="0"/>
              <a:t>cross No. 1 and 2 main at Bliss for work at Standard Brick</a:t>
            </a:r>
          </a:p>
          <a:p>
            <a:r>
              <a:rPr lang="en-US" dirty="0"/>
              <a:t>Company."</a:t>
            </a:r>
          </a:p>
          <a:p>
            <a:r>
              <a:rPr lang="en-US" dirty="0"/>
              <a:t>Dispatcher: "Okay. I have an extra going by DN in a couple of minutes</a:t>
            </a:r>
          </a:p>
          <a:p>
            <a:r>
              <a:rPr lang="en-US" dirty="0"/>
              <a:t>so make it snappy and don't stop him."</a:t>
            </a:r>
          </a:p>
          <a:p>
            <a:r>
              <a:rPr lang="en-US" dirty="0"/>
              <a:t>Caller: Okay.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1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Yardmasters or telegraph </a:t>
            </a:r>
            <a:r>
              <a:rPr lang="en-US" dirty="0" err="1"/>
              <a:t>operatorswho</a:t>
            </a:r>
            <a:endParaRPr lang="en-US" dirty="0"/>
          </a:p>
          <a:p>
            <a:r>
              <a:rPr lang="en-US" dirty="0"/>
              <a:t>request permission for yard</a:t>
            </a:r>
          </a:p>
          <a:p>
            <a:r>
              <a:rPr lang="en-US" dirty="0"/>
              <a:t>crews to use, cross, or block the main track in doing their work. A typical</a:t>
            </a:r>
          </a:p>
          <a:p>
            <a:r>
              <a:rPr lang="en-US" dirty="0"/>
              <a:t>example follows.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"This is Jones, yardmaster at Wildwood. I have to make a</a:t>
            </a:r>
          </a:p>
          <a:p>
            <a:r>
              <a:rPr lang="en-US" dirty="0"/>
              <a:t>50car</a:t>
            </a:r>
          </a:p>
          <a:p>
            <a:r>
              <a:rPr lang="en-US" dirty="0"/>
              <a:t>double** and must go out on the westbound main.</a:t>
            </a:r>
          </a:p>
          <a:p>
            <a:r>
              <a:rPr lang="en-US" dirty="0"/>
              <a:t>After No. 61 goes, how about Conductor Williams on engine</a:t>
            </a:r>
          </a:p>
          <a:p>
            <a:r>
              <a:rPr lang="en-US" dirty="0"/>
              <a:t>314 using the westbound for about 10 minutes?"</a:t>
            </a:r>
          </a:p>
          <a:p>
            <a:r>
              <a:rPr lang="en-US" dirty="0"/>
              <a:t>Dispatcher: "Okay; after 61."</a:t>
            </a:r>
          </a:p>
          <a:p>
            <a:r>
              <a:rPr lang="en-US" dirty="0"/>
              <a:t>Caller: "Okay."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6484" y="76200"/>
            <a:ext cx="61613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d. Members of a road </a:t>
            </a:r>
            <a:r>
              <a:rPr lang="en-US" sz="1200" dirty="0" err="1"/>
              <a:t>crewwhose</a:t>
            </a:r>
            <a:endParaRPr lang="en-US" sz="1200" dirty="0"/>
          </a:p>
          <a:p>
            <a:r>
              <a:rPr lang="en-US" sz="1200" dirty="0"/>
              <a:t>train may encounter trouble while</a:t>
            </a:r>
          </a:p>
          <a:p>
            <a:r>
              <a:rPr lang="en-US" sz="1200" dirty="0"/>
              <a:t>occupying the main track, be stalled, or be faced with the necessity of</a:t>
            </a:r>
          </a:p>
          <a:p>
            <a:r>
              <a:rPr lang="en-US" sz="1200" dirty="0"/>
              <a:t>making an unscheduled stop. The following example is typical.</a:t>
            </a:r>
          </a:p>
          <a:p>
            <a:r>
              <a:rPr lang="en-US" sz="1200" dirty="0"/>
              <a:t>Caller: "Dispatcher?"</a:t>
            </a:r>
          </a:p>
          <a:p>
            <a:r>
              <a:rPr lang="en-US" sz="1200" dirty="0"/>
              <a:t>Dispatcher: "Yes</a:t>
            </a:r>
            <a:r>
              <a:rPr lang="en-US" sz="1200" dirty="0" smtClean="0"/>
              <a:t>?"______________</a:t>
            </a:r>
            <a:endParaRPr lang="en-US" sz="1200" dirty="0"/>
          </a:p>
          <a:p>
            <a:r>
              <a:rPr lang="en-US" sz="1200" dirty="0"/>
              <a:t>* Without cars or caboose.</a:t>
            </a:r>
          </a:p>
          <a:p>
            <a:r>
              <a:rPr lang="en-US" sz="1200" dirty="0"/>
              <a:t>** Moving cars off one track and coupling them to cars on another.</a:t>
            </a:r>
          </a:p>
          <a:p>
            <a:r>
              <a:rPr lang="en-US" sz="1200" b="1" dirty="0"/>
              <a:t>40</a:t>
            </a:r>
          </a:p>
          <a:p>
            <a:r>
              <a:rPr lang="en-US" sz="1200" dirty="0"/>
              <a:t>Caller: "This is Conductor </a:t>
            </a:r>
            <a:r>
              <a:rPr lang="en-US" sz="1200" dirty="0" err="1"/>
              <a:t>Folan</a:t>
            </a:r>
            <a:r>
              <a:rPr lang="en-US" sz="1200" dirty="0"/>
              <a:t> on Extra 194 West. We have just</a:t>
            </a:r>
          </a:p>
          <a:p>
            <a:r>
              <a:rPr lang="en-US" sz="1200" dirty="0"/>
              <a:t>made an emergency stop about 2 kilometers west of Wildwood.</a:t>
            </a:r>
          </a:p>
          <a:p>
            <a:r>
              <a:rPr lang="en-US" sz="1200" dirty="0"/>
              <a:t>We have probably broken in two or maybe broken an air hose.</a:t>
            </a:r>
          </a:p>
          <a:p>
            <a:r>
              <a:rPr lang="en-US" sz="1200" dirty="0"/>
              <a:t>Is anyone close to us in either direction?"</a:t>
            </a:r>
          </a:p>
          <a:p>
            <a:r>
              <a:rPr lang="en-US" sz="1200" dirty="0"/>
              <a:t>Dispatcher: "No, nobody close. Where are you calling from?"</a:t>
            </a:r>
          </a:p>
          <a:p>
            <a:r>
              <a:rPr lang="en-US" sz="1200" dirty="0"/>
              <a:t>Caller: "Phone box DS11."</a:t>
            </a:r>
          </a:p>
          <a:p>
            <a:r>
              <a:rPr lang="en-US" sz="1200" dirty="0"/>
              <a:t>Dispatcher: "Where's your caboose?"</a:t>
            </a:r>
          </a:p>
          <a:p>
            <a:r>
              <a:rPr lang="en-US" sz="1200" dirty="0"/>
              <a:t>Caller: "About 20 car lengths west."</a:t>
            </a:r>
          </a:p>
          <a:p>
            <a:r>
              <a:rPr lang="en-US" sz="1200" dirty="0"/>
              <a:t>Dispatcher: "All right, let's see. You have 125 cars, and you are 20</a:t>
            </a:r>
          </a:p>
          <a:p>
            <a:r>
              <a:rPr lang="en-US" sz="1200" dirty="0"/>
              <a:t>car lengths back of the caboose. The track between the</a:t>
            </a:r>
          </a:p>
          <a:p>
            <a:r>
              <a:rPr lang="en-US" sz="1200" dirty="0"/>
              <a:t>phone and the road crossing holds less than 100 cars. That</a:t>
            </a:r>
          </a:p>
          <a:p>
            <a:r>
              <a:rPr lang="en-US" sz="1200" dirty="0"/>
              <a:t>right?"</a:t>
            </a:r>
          </a:p>
          <a:p>
            <a:r>
              <a:rPr lang="en-US" sz="1200" dirty="0"/>
              <a:t>Caller: "Correct."</a:t>
            </a:r>
          </a:p>
          <a:p>
            <a:r>
              <a:rPr lang="en-US" sz="1200" dirty="0"/>
              <a:t>Dispatcher: "Okay. That means your engine is well past the crossing,</a:t>
            </a:r>
          </a:p>
          <a:p>
            <a:r>
              <a:rPr lang="en-US" sz="1200" dirty="0"/>
              <a:t>so it's probably not involved in a </a:t>
            </a:r>
            <a:r>
              <a:rPr lang="en-US" sz="1200" dirty="0" err="1"/>
              <a:t>gradecrossing</a:t>
            </a:r>
            <a:endParaRPr lang="en-US" sz="1200" dirty="0"/>
          </a:p>
          <a:p>
            <a:r>
              <a:rPr lang="en-US" sz="1200" dirty="0"/>
              <a:t>accident.</a:t>
            </a:r>
          </a:p>
          <a:p>
            <a:r>
              <a:rPr lang="en-US" sz="1200" dirty="0"/>
              <a:t>Your engine should be pretty close to that phone box near</a:t>
            </a:r>
          </a:p>
          <a:p>
            <a:r>
              <a:rPr lang="en-US" sz="1200" dirty="0"/>
              <a:t>the Sands River bridge, so I should soon be hearing from</a:t>
            </a:r>
          </a:p>
          <a:p>
            <a:r>
              <a:rPr lang="en-US" sz="1200" dirty="0"/>
              <a:t>your head end. Have your flagmen protect both eastbound</a:t>
            </a:r>
          </a:p>
          <a:p>
            <a:r>
              <a:rPr lang="en-US" sz="1200" dirty="0"/>
              <a:t>and westbound mains*, and then you start going over your</a:t>
            </a:r>
          </a:p>
          <a:p>
            <a:r>
              <a:rPr lang="en-US" sz="1200" dirty="0"/>
              <a:t>train. I want a report on whether anything from your train</a:t>
            </a:r>
          </a:p>
          <a:p>
            <a:r>
              <a:rPr lang="en-US" sz="1200" dirty="0"/>
              <a:t>is fouling the eastbound main as soon as I can hear from</a:t>
            </a:r>
          </a:p>
          <a:p>
            <a:r>
              <a:rPr lang="en-US" sz="1200" dirty="0"/>
              <a:t>you. The eastbound local just passed AY tower and has work</a:t>
            </a:r>
          </a:p>
          <a:p>
            <a:r>
              <a:rPr lang="en-US" sz="1200" dirty="0"/>
              <a:t>both at Lily and Fairview, so he shouldn't be looking at</a:t>
            </a:r>
          </a:p>
          <a:p>
            <a:r>
              <a:rPr lang="en-US" sz="1200" dirty="0"/>
              <a:t>you for at least an hour. If you are fouling the</a:t>
            </a:r>
          </a:p>
          <a:p>
            <a:r>
              <a:rPr lang="en-US" sz="1200" dirty="0"/>
              <a:t>eastbound, I can hold the local at Fairview. Let me hear</a:t>
            </a:r>
          </a:p>
          <a:p>
            <a:r>
              <a:rPr lang="en-US" sz="1200" dirty="0"/>
              <a:t>from you as soon as you know."</a:t>
            </a:r>
          </a:p>
          <a:p>
            <a:r>
              <a:rPr lang="en-US" sz="1200" dirty="0"/>
              <a:t>Caller: "Okay."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97956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e. Tower </a:t>
            </a:r>
            <a:r>
              <a:rPr lang="en-US" dirty="0" err="1"/>
              <a:t>operatorswho</a:t>
            </a:r>
            <a:endParaRPr lang="en-US" dirty="0"/>
          </a:p>
          <a:p>
            <a:r>
              <a:rPr lang="en-US" dirty="0"/>
              <a:t>are seeking information for crews who cannot</a:t>
            </a:r>
          </a:p>
          <a:p>
            <a:r>
              <a:rPr lang="en-US" dirty="0"/>
              <a:t>reach the dispatcher. Frequently, a road crew may be having difficulty in</a:t>
            </a:r>
          </a:p>
          <a:p>
            <a:r>
              <a:rPr lang="en-US" dirty="0"/>
              <a:t>making progress and may throw off a message rather than stop to call the</a:t>
            </a:r>
          </a:p>
          <a:p>
            <a:r>
              <a:rPr lang="en-US" dirty="0"/>
              <a:t>dispatcher. An example of each situation follows.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762000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(1) </a:t>
            </a:r>
            <a:r>
              <a:rPr lang="en-US" sz="1400" dirty="0" err="1"/>
              <a:t>Towermanrelaying</a:t>
            </a:r>
            <a:endParaRPr lang="en-US" sz="1400" dirty="0"/>
          </a:p>
          <a:p>
            <a:r>
              <a:rPr lang="en-US" sz="1400" dirty="0"/>
              <a:t>a road crew's message.</a:t>
            </a:r>
          </a:p>
          <a:p>
            <a:r>
              <a:rPr lang="en-US" sz="1400" dirty="0"/>
              <a:t>Caller: "Dispatcher?"</a:t>
            </a:r>
          </a:p>
          <a:p>
            <a:r>
              <a:rPr lang="en-US" sz="1400" dirty="0"/>
              <a:t>Dispatcher: "Yes?"</a:t>
            </a:r>
          </a:p>
          <a:p>
            <a:r>
              <a:rPr lang="en-US" sz="1400" dirty="0"/>
              <a:t>Caller: "RK Tower. Extra 198 West by at 1531 hours with a hotbox</a:t>
            </a:r>
          </a:p>
          <a:p>
            <a:r>
              <a:rPr lang="en-US" sz="1400" dirty="0"/>
              <a:t>38 cars back from the engine. The head end threw off a</a:t>
            </a:r>
          </a:p>
          <a:p>
            <a:r>
              <a:rPr lang="en-US" sz="1400" dirty="0"/>
              <a:t>message advising that they want to set it off at</a:t>
            </a:r>
          </a:p>
          <a:p>
            <a:r>
              <a:rPr lang="en-US" sz="1400" dirty="0"/>
              <a:t>Ogdensburg."</a:t>
            </a:r>
          </a:p>
          <a:p>
            <a:r>
              <a:rPr lang="en-US" sz="1400" dirty="0"/>
              <a:t>______________</a:t>
            </a:r>
          </a:p>
          <a:p>
            <a:r>
              <a:rPr lang="en-US" sz="1400" dirty="0"/>
              <a:t>*Rule 102.</a:t>
            </a:r>
          </a:p>
          <a:p>
            <a:r>
              <a:rPr lang="en-US" sz="1400" b="1" dirty="0"/>
              <a:t>41</a:t>
            </a:r>
          </a:p>
          <a:p>
            <a:r>
              <a:rPr lang="en-US" sz="1400" dirty="0"/>
              <a:t>Dispatcher: "Okay. Does the rear end know about it?"</a:t>
            </a:r>
          </a:p>
          <a:p>
            <a:r>
              <a:rPr lang="en-US" sz="1400" dirty="0"/>
              <a:t>Caller: "Yes. I read the message and handed it to the caboose when</a:t>
            </a:r>
          </a:p>
          <a:p>
            <a:r>
              <a:rPr lang="en-US" sz="1400" dirty="0"/>
              <a:t>it passed."</a:t>
            </a:r>
          </a:p>
          <a:p>
            <a:r>
              <a:rPr lang="en-US" sz="1400" dirty="0"/>
              <a:t>Dispatcher: "Good. He's about 40 minutes ahead of No. 87 and should be</a:t>
            </a:r>
          </a:p>
          <a:p>
            <a:r>
              <a:rPr lang="en-US" sz="1400" dirty="0"/>
              <a:t>able to make Wildwood siding to clear 87's time. I'll line</a:t>
            </a:r>
          </a:p>
          <a:p>
            <a:r>
              <a:rPr lang="en-US" sz="1400" dirty="0"/>
              <a:t>up the operator at OG and see if he can have his yard</a:t>
            </a:r>
          </a:p>
          <a:p>
            <a:r>
              <a:rPr lang="en-US" sz="1400" dirty="0"/>
              <a:t>engine reach out and take the hotbox when they pull up to</a:t>
            </a:r>
          </a:p>
          <a:p>
            <a:r>
              <a:rPr lang="en-US" sz="1400" dirty="0"/>
              <a:t>clear the crossover. Okay?"</a:t>
            </a:r>
          </a:p>
          <a:p>
            <a:r>
              <a:rPr lang="en-US" sz="1400" dirty="0"/>
              <a:t>Caller: "Okay."</a:t>
            </a:r>
          </a:p>
        </p:txBody>
      </p:sp>
    </p:spTree>
    <p:extLst>
      <p:ext uri="{BB962C8B-B14F-4D97-AF65-F5344CB8AC3E}">
        <p14:creationId xmlns:p14="http://schemas.microsoft.com/office/powerpoint/2010/main" val="1392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048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(2) </a:t>
            </a:r>
            <a:r>
              <a:rPr lang="en-US" sz="1200" dirty="0" err="1"/>
              <a:t>Towermanreporting</a:t>
            </a:r>
            <a:endParaRPr lang="en-US" sz="1200" dirty="0"/>
          </a:p>
          <a:p>
            <a:r>
              <a:rPr lang="en-US" sz="1200" dirty="0"/>
              <a:t>on a train's poor progress.</a:t>
            </a:r>
          </a:p>
          <a:p>
            <a:r>
              <a:rPr lang="en-US" sz="1200" dirty="0"/>
              <a:t>Caller: "Dispatcher?"</a:t>
            </a:r>
          </a:p>
          <a:p>
            <a:r>
              <a:rPr lang="en-US" sz="1200" dirty="0"/>
              <a:t>Dispatcher: "Yes?"</a:t>
            </a:r>
          </a:p>
          <a:p>
            <a:r>
              <a:rPr lang="en-US" sz="1200" dirty="0"/>
              <a:t>Caller: "RK tower. Extra 210 West has started by me, but he's not</a:t>
            </a:r>
          </a:p>
          <a:p>
            <a:r>
              <a:rPr lang="en-US" sz="1200" dirty="0"/>
              <a:t>doing too well."</a:t>
            </a:r>
          </a:p>
          <a:p>
            <a:r>
              <a:rPr lang="en-US" sz="1200" dirty="0"/>
              <a:t>Dispatcher: "You haven't given him a yellow block* since he left</a:t>
            </a:r>
          </a:p>
          <a:p>
            <a:r>
              <a:rPr lang="en-US" sz="1200" dirty="0"/>
              <a:t>Madison have you?"</a:t>
            </a:r>
          </a:p>
          <a:p>
            <a:r>
              <a:rPr lang="en-US" sz="1200" dirty="0"/>
              <a:t>Caller: "No, he's had a clear block all the way. It's getting a</a:t>
            </a:r>
          </a:p>
          <a:p>
            <a:r>
              <a:rPr lang="en-US" sz="1200" dirty="0"/>
              <a:t>lot colder here."</a:t>
            </a:r>
          </a:p>
          <a:p>
            <a:r>
              <a:rPr lang="en-US" sz="1200" dirty="0"/>
              <a:t>Dispatcher: "What's the temperature?"</a:t>
            </a:r>
          </a:p>
          <a:p>
            <a:r>
              <a:rPr lang="en-US" sz="1200" dirty="0"/>
              <a:t>Caller: "It's 18 above. It's dropped 5 degrees in the last couple</a:t>
            </a:r>
          </a:p>
          <a:p>
            <a:r>
              <a:rPr lang="en-US" sz="1200" dirty="0"/>
              <a:t>of hours."</a:t>
            </a:r>
          </a:p>
          <a:p>
            <a:r>
              <a:rPr lang="en-US" sz="1200" dirty="0"/>
              <a:t>Dispatcher: "Well, it looks like I'll have to cut the tonnage again.</a:t>
            </a:r>
          </a:p>
          <a:p>
            <a:r>
              <a:rPr lang="en-US" sz="1200" dirty="0"/>
              <a:t>How's he doing </a:t>
            </a:r>
            <a:r>
              <a:rPr lang="en-US" sz="1200" dirty="0" err="1"/>
              <a:t>nowpicking</a:t>
            </a:r>
            <a:endParaRPr lang="en-US" sz="1200" dirty="0"/>
          </a:p>
          <a:p>
            <a:r>
              <a:rPr lang="en-US" sz="1200" dirty="0"/>
              <a:t>up any?"</a:t>
            </a:r>
          </a:p>
          <a:p>
            <a:r>
              <a:rPr lang="en-US" sz="1200" dirty="0"/>
              <a:t>Caller: "About the same. His rear end is in sight now, so he'll be</a:t>
            </a:r>
          </a:p>
          <a:p>
            <a:r>
              <a:rPr lang="en-US" sz="1200" dirty="0"/>
              <a:t>able to make it past the tower.”</a:t>
            </a:r>
          </a:p>
          <a:p>
            <a:r>
              <a:rPr lang="en-US" sz="1200" dirty="0"/>
              <a:t>Dispatcher (ringing Conroy yard): "All right, the pusher engine is at OG.</a:t>
            </a:r>
          </a:p>
          <a:p>
            <a:r>
              <a:rPr lang="en-US" sz="1200" dirty="0"/>
              <a:t>I'll bring him down the eastbound, and you put him up</a:t>
            </a:r>
          </a:p>
          <a:p>
            <a:r>
              <a:rPr lang="en-US" sz="1200" dirty="0"/>
              <a:t>behind the 210. Tell the pusher to shove him all the way</a:t>
            </a:r>
          </a:p>
          <a:p>
            <a:r>
              <a:rPr lang="en-US" sz="1200" dirty="0"/>
              <a:t>to OG."</a:t>
            </a:r>
          </a:p>
          <a:p>
            <a:r>
              <a:rPr lang="en-US" sz="1200" dirty="0"/>
              <a:t>Caller: "Okay."</a:t>
            </a:r>
          </a:p>
          <a:p>
            <a:r>
              <a:rPr lang="en-US" sz="1200" dirty="0"/>
              <a:t>Voice: "Are you ringing Conroy yard, dispatcher?"</a:t>
            </a:r>
          </a:p>
          <a:p>
            <a:r>
              <a:rPr lang="en-US" sz="1200" dirty="0"/>
              <a:t>Dispatcher: "Yes. That Extra 210 out of </a:t>
            </a:r>
            <a:r>
              <a:rPr lang="en-US" sz="1200" dirty="0" err="1"/>
              <a:t>therehe</a:t>
            </a:r>
            <a:endParaRPr lang="en-US" sz="1200" dirty="0"/>
          </a:p>
          <a:p>
            <a:r>
              <a:rPr lang="en-US" sz="1200" dirty="0"/>
              <a:t>wasn't overloaded,</a:t>
            </a:r>
          </a:p>
          <a:p>
            <a:r>
              <a:rPr lang="en-US" sz="1200" dirty="0"/>
              <a:t>was he?"</a:t>
            </a:r>
          </a:p>
          <a:p>
            <a:r>
              <a:rPr lang="en-US" sz="1200" dirty="0"/>
              <a:t>Voice: "No, he had 7,527 tons. We double checked it. Why?"</a:t>
            </a:r>
          </a:p>
          <a:p>
            <a:r>
              <a:rPr lang="en-US" sz="1200" dirty="0"/>
              <a:t>Dispatcher: "Well, he's stalling even before he gets to Windham hill.</a:t>
            </a:r>
          </a:p>
          <a:p>
            <a:r>
              <a:rPr lang="en-US" sz="1200" dirty="0"/>
              <a:t>It's much colder up there so we had better figure on</a:t>
            </a:r>
          </a:p>
          <a:p>
            <a:r>
              <a:rPr lang="en-US" sz="1200" dirty="0"/>
              <a:t>cutting the tonnage to 7,000 on later trains. I'll put out</a:t>
            </a:r>
          </a:p>
          <a:p>
            <a:r>
              <a:rPr lang="en-US" sz="1200" dirty="0"/>
              <a:t>a message."</a:t>
            </a:r>
          </a:p>
          <a:p>
            <a:r>
              <a:rPr lang="en-US" sz="1200" dirty="0"/>
              <a:t>Voice: "Okay."</a:t>
            </a:r>
          </a:p>
        </p:txBody>
      </p:sp>
    </p:spTree>
    <p:extLst>
      <p:ext uri="{BB962C8B-B14F-4D97-AF65-F5344CB8AC3E}">
        <p14:creationId xmlns:p14="http://schemas.microsoft.com/office/powerpoint/2010/main" val="1392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3725"/>
            <a:ext cx="782825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914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3.5. SECOND CATEGORY</a:t>
            </a:r>
          </a:p>
          <a:p>
            <a:r>
              <a:rPr lang="en-US" dirty="0"/>
              <a:t>Calls falling into the second category are requests for information that</a:t>
            </a:r>
          </a:p>
          <a:p>
            <a:r>
              <a:rPr lang="en-US" dirty="0"/>
              <a:t>do not directly affect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operations but are related. Yardmasters,</a:t>
            </a:r>
          </a:p>
          <a:p>
            <a:r>
              <a:rPr lang="en-US" dirty="0"/>
              <a:t>trainmasters, signal maintainers, and others may make the calls; they</a:t>
            </a:r>
          </a:p>
          <a:p>
            <a:r>
              <a:rPr lang="en-US" dirty="0"/>
              <a:t>request a wide range of information. Three typical examples follow.</a:t>
            </a:r>
          </a:p>
        </p:txBody>
      </p:sp>
    </p:spTree>
    <p:extLst>
      <p:ext uri="{BB962C8B-B14F-4D97-AF65-F5344CB8AC3E}">
        <p14:creationId xmlns:p14="http://schemas.microsoft.com/office/powerpoint/2010/main" val="13873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7371" y="45080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First example.</a:t>
            </a:r>
          </a:p>
          <a:p>
            <a:r>
              <a:rPr lang="en-US" sz="1200" dirty="0"/>
              <a:t>Caller: "Dispatcher?"</a:t>
            </a:r>
          </a:p>
          <a:p>
            <a:r>
              <a:rPr lang="en-US" sz="1200" dirty="0"/>
              <a:t>Dispatcher: "Yes?"</a:t>
            </a:r>
          </a:p>
          <a:p>
            <a:r>
              <a:rPr lang="en-US" sz="1200" dirty="0"/>
              <a:t>Caller: "This is Trainmaster Duncan at RK tower. What do you have on the</a:t>
            </a:r>
          </a:p>
          <a:p>
            <a:r>
              <a:rPr lang="en-US" sz="1200" dirty="0"/>
              <a:t>railroad?"</a:t>
            </a:r>
          </a:p>
          <a:p>
            <a:r>
              <a:rPr lang="en-US" sz="1200" dirty="0"/>
              <a:t>Dispatcher: "Just about the normal run for this time of week, sir.</a:t>
            </a:r>
          </a:p>
          <a:p>
            <a:r>
              <a:rPr lang="en-US" sz="1200" dirty="0"/>
              <a:t>Have you a pencil ready?"</a:t>
            </a:r>
          </a:p>
          <a:p>
            <a:r>
              <a:rPr lang="en-US" sz="1200" dirty="0"/>
              <a:t>Caller: "Shoot!"</a:t>
            </a:r>
          </a:p>
          <a:p>
            <a:r>
              <a:rPr lang="en-US" sz="1200" dirty="0"/>
              <a:t>Dispatcher: "All right, coming east I have Extra 9525 with 125 empty</a:t>
            </a:r>
          </a:p>
          <a:p>
            <a:r>
              <a:rPr lang="en-US" sz="1200" dirty="0"/>
              <a:t>hoppers by LY at 1757. Maxey has another mixture of loads</a:t>
            </a:r>
          </a:p>
          <a:p>
            <a:r>
              <a:rPr lang="en-US" sz="1200" dirty="0"/>
              <a:t>and empties COD* at 1800. Have not received a consist yet.</a:t>
            </a:r>
          </a:p>
          <a:p>
            <a:r>
              <a:rPr lang="en-US" sz="1200" dirty="0"/>
              <a:t>Going west, an extra with 125 cars of coal should be</a:t>
            </a:r>
          </a:p>
          <a:p>
            <a:r>
              <a:rPr lang="en-US" sz="1200" dirty="0"/>
              <a:t>entering Maxey right now. Another tonnage train should be</a:t>
            </a:r>
          </a:p>
          <a:p>
            <a:r>
              <a:rPr lang="en-US" sz="1200" dirty="0"/>
              <a:t>hitting BO bell any minute. That's about the works!”</a:t>
            </a:r>
          </a:p>
          <a:p>
            <a:r>
              <a:rPr lang="en-US" sz="1200" dirty="0"/>
              <a:t>Caller: "I see. Is Conroy going to have anything else before the symbol</a:t>
            </a:r>
          </a:p>
          <a:p>
            <a:r>
              <a:rPr lang="en-US" sz="1200" dirty="0"/>
              <a:t>freights** get here?"</a:t>
            </a:r>
          </a:p>
          <a:p>
            <a:r>
              <a:rPr lang="en-US" sz="1200" dirty="0"/>
              <a:t>Dispatcher: "No, not before. It looks like a solid AY train right</a:t>
            </a:r>
          </a:p>
          <a:p>
            <a:r>
              <a:rPr lang="en-US" sz="1200" dirty="0"/>
              <a:t>after midnight and a cleanup train a couple of hours later."</a:t>
            </a:r>
          </a:p>
          <a:p>
            <a:r>
              <a:rPr lang="en-US" sz="1200" dirty="0"/>
              <a:t>Caller: "How does it look for the symbol trains?"</a:t>
            </a:r>
          </a:p>
          <a:p>
            <a:r>
              <a:rPr lang="en-US" sz="1200" dirty="0"/>
              <a:t>Dispatcher: "According to Conroy yardmaster, it looks like CM1**</a:t>
            </a:r>
          </a:p>
          <a:p>
            <a:r>
              <a:rPr lang="en-US" sz="1200" dirty="0"/>
              <a:t>will</a:t>
            </a:r>
          </a:p>
          <a:p>
            <a:r>
              <a:rPr lang="en-US" sz="1200" dirty="0"/>
              <a:t>be a little heavy75</a:t>
            </a:r>
          </a:p>
          <a:p>
            <a:r>
              <a:rPr lang="en-US" sz="1200" dirty="0"/>
              <a:t>to 80 cars. But CM3</a:t>
            </a:r>
          </a:p>
          <a:p>
            <a:r>
              <a:rPr lang="en-US" sz="1200" dirty="0"/>
              <a:t>will be about</a:t>
            </a:r>
          </a:p>
          <a:p>
            <a:r>
              <a:rPr lang="en-US" sz="1200" dirty="0"/>
              <a:t>the usual length50</a:t>
            </a:r>
          </a:p>
          <a:p>
            <a:r>
              <a:rPr lang="en-US" sz="1200" dirty="0"/>
              <a:t>to 60 cars. Both should be out of</a:t>
            </a:r>
          </a:p>
          <a:p>
            <a:r>
              <a:rPr lang="en-US" sz="1200" dirty="0"/>
              <a:t>Conroy right on time."</a:t>
            </a:r>
          </a:p>
        </p:txBody>
      </p:sp>
    </p:spTree>
    <p:extLst>
      <p:ext uri="{BB962C8B-B14F-4D97-AF65-F5344CB8AC3E}">
        <p14:creationId xmlns:p14="http://schemas.microsoft.com/office/powerpoint/2010/main" val="29838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3786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______________</a:t>
            </a:r>
          </a:p>
          <a:p>
            <a:r>
              <a:rPr lang="en-US" dirty="0"/>
              <a:t>* Called on duty.</a:t>
            </a:r>
          </a:p>
          <a:p>
            <a:r>
              <a:rPr lang="en-US" dirty="0"/>
              <a:t>** A symbol train is usually a freight train carrying </a:t>
            </a:r>
            <a:r>
              <a:rPr lang="en-US" dirty="0" err="1"/>
              <a:t>highpriority</a:t>
            </a:r>
            <a:endParaRPr lang="en-US" dirty="0"/>
          </a:p>
          <a:p>
            <a:r>
              <a:rPr lang="en-US" dirty="0"/>
              <a:t>goods.</a:t>
            </a:r>
          </a:p>
          <a:p>
            <a:r>
              <a:rPr lang="en-US" dirty="0"/>
              <a:t>It operates on a somewhat regular schedule and may or may not be listed</a:t>
            </a:r>
          </a:p>
          <a:p>
            <a:r>
              <a:rPr lang="en-US" dirty="0"/>
              <a:t>in the timetable. Such a train takes priority over an extra carrying</a:t>
            </a:r>
          </a:p>
          <a:p>
            <a:r>
              <a:rPr lang="en-US" dirty="0"/>
              <a:t>regular freight. The designator it carries shows its points of origin</a:t>
            </a:r>
          </a:p>
          <a:p>
            <a:r>
              <a:rPr lang="en-US" dirty="0"/>
              <a:t>and destination as well as its direction. For example, BC3</a:t>
            </a:r>
          </a:p>
          <a:p>
            <a:r>
              <a:rPr lang="en-US" dirty="0"/>
              <a:t>would</a:t>
            </a:r>
          </a:p>
          <a:p>
            <a:r>
              <a:rPr lang="en-US" dirty="0"/>
              <a:t>indicate a westbound train traveling from Boston to Chicago. The odd</a:t>
            </a:r>
          </a:p>
          <a:p>
            <a:r>
              <a:rPr lang="en-US" dirty="0"/>
              <a:t>number 3 shows it is westbound; an even number would appear in the</a:t>
            </a:r>
          </a:p>
          <a:p>
            <a:r>
              <a:rPr lang="en-US" dirty="0"/>
              <a:t>designator of an eastbound train.</a:t>
            </a:r>
          </a:p>
          <a:p>
            <a:r>
              <a:rPr lang="en-US" b="1" dirty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8360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Caller: "Good. I have my car here and I am going to drive over to Elwood</a:t>
            </a:r>
          </a:p>
          <a:p>
            <a:r>
              <a:rPr lang="en-US" dirty="0"/>
              <a:t>mines. I'll call you from there. If anyone is looking for</a:t>
            </a:r>
          </a:p>
          <a:p>
            <a:r>
              <a:rPr lang="en-US" dirty="0"/>
              <a:t>me, I'll be around RK and Wildwood until after the symbol</a:t>
            </a:r>
          </a:p>
          <a:p>
            <a:r>
              <a:rPr lang="en-US" dirty="0"/>
              <a:t>trains go. I'11 keep in touch."</a:t>
            </a:r>
          </a:p>
          <a:p>
            <a:r>
              <a:rPr lang="en-US" dirty="0"/>
              <a:t>Dispatcher: "Okay."</a:t>
            </a:r>
          </a:p>
        </p:txBody>
      </p:sp>
    </p:spTree>
    <p:extLst>
      <p:ext uri="{BB962C8B-B14F-4D97-AF65-F5344CB8AC3E}">
        <p14:creationId xmlns:p14="http://schemas.microsoft.com/office/powerpoint/2010/main" val="40871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4806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Second example.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"West yard, Maxey. That Extra 2770 West you figured here for</a:t>
            </a:r>
          </a:p>
          <a:p>
            <a:r>
              <a:rPr lang="en-US" dirty="0"/>
              <a:t>1315is</a:t>
            </a:r>
          </a:p>
          <a:p>
            <a:r>
              <a:rPr lang="en-US" dirty="0"/>
              <a:t>he going to make that figure?"</a:t>
            </a:r>
          </a:p>
          <a:p>
            <a:r>
              <a:rPr lang="en-US" dirty="0"/>
              <a:t>Dispatcher: "Hardly; I was just going to ring you and change it. He's</a:t>
            </a:r>
          </a:p>
          <a:p>
            <a:r>
              <a:rPr lang="en-US" dirty="0"/>
              <a:t>setting off a hotbox at Lily."</a:t>
            </a:r>
          </a:p>
          <a:p>
            <a:r>
              <a:rPr lang="en-US" dirty="0"/>
              <a:t>Caller: "Good!"</a:t>
            </a:r>
          </a:p>
          <a:p>
            <a:r>
              <a:rPr lang="en-US" dirty="0"/>
              <a:t>Dispatcher: "Good? What's the matter, no clear tracks as usual?"</a:t>
            </a:r>
          </a:p>
          <a:p>
            <a:r>
              <a:rPr lang="en-US" dirty="0"/>
              <a:t>Caller: "Not by 1315. What time do you figure him now?"</a:t>
            </a:r>
          </a:p>
          <a:p>
            <a:r>
              <a:rPr lang="en-US" dirty="0"/>
              <a:t>Dispatcher: "Well, let's see. He will have to leave Lily in time to</a:t>
            </a:r>
          </a:p>
          <a:p>
            <a:r>
              <a:rPr lang="en-US" dirty="0"/>
              <a:t>clear No. 5 at AY tower. Let's figure him by AY at 1400</a:t>
            </a:r>
          </a:p>
          <a:p>
            <a:r>
              <a:rPr lang="en-US" dirty="0"/>
              <a:t>and in the yard by 1415."</a:t>
            </a:r>
          </a:p>
          <a:p>
            <a:r>
              <a:rPr lang="en-US" dirty="0"/>
              <a:t>Caller: "Okay. We can take him then. Thanks."</a:t>
            </a:r>
          </a:p>
        </p:txBody>
      </p:sp>
    </p:spTree>
    <p:extLst>
      <p:ext uri="{BB962C8B-B14F-4D97-AF65-F5344CB8AC3E}">
        <p14:creationId xmlns:p14="http://schemas.microsoft.com/office/powerpoint/2010/main" val="871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91440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c. Third example.</a:t>
            </a:r>
          </a:p>
          <a:p>
            <a:r>
              <a:rPr lang="en-US" sz="1400" dirty="0"/>
              <a:t>Caller: "Dispatcher?"</a:t>
            </a:r>
          </a:p>
          <a:p>
            <a:r>
              <a:rPr lang="en-US" sz="1400" dirty="0"/>
              <a:t>Dispatcher: "Yes?"</a:t>
            </a:r>
          </a:p>
          <a:p>
            <a:r>
              <a:rPr lang="en-US" sz="1400" dirty="0"/>
              <a:t>Caller: "This is Jordan, the signal maintainer. That dwarf signal at RK</a:t>
            </a:r>
          </a:p>
          <a:p>
            <a:r>
              <a:rPr lang="en-US" sz="1400" dirty="0"/>
              <a:t>tower is back in operation at 1430."</a:t>
            </a:r>
          </a:p>
          <a:p>
            <a:r>
              <a:rPr lang="en-US" sz="1400" dirty="0"/>
              <a:t>Dispatcher: "Okay, fine. Did you get that report on the flashing</a:t>
            </a:r>
          </a:p>
          <a:p>
            <a:r>
              <a:rPr lang="en-US" sz="1400" dirty="0"/>
              <a:t>lights on the grade crossing at Elwood?"</a:t>
            </a:r>
          </a:p>
          <a:p>
            <a:r>
              <a:rPr lang="en-US" sz="1400" dirty="0"/>
              <a:t>Caller: "Yes, I did. I'm ready to leave here now with the gasoline rail</a:t>
            </a:r>
          </a:p>
          <a:p>
            <a:r>
              <a:rPr lang="en-US" sz="1400" dirty="0"/>
              <a:t>car. Do you have anything on the branch?"</a:t>
            </a:r>
          </a:p>
          <a:p>
            <a:r>
              <a:rPr lang="en-US" sz="1400" dirty="0"/>
              <a:t>Dispatcher: "I have a crew switching at Elwood mines, but they won't be</a:t>
            </a:r>
          </a:p>
          <a:p>
            <a:r>
              <a:rPr lang="en-US" sz="1400" dirty="0"/>
              <a:t>ready to leave there for an hour. You should be able to</a:t>
            </a:r>
          </a:p>
          <a:p>
            <a:r>
              <a:rPr lang="en-US" sz="1400" dirty="0"/>
              <a:t>duck over and back before they're ready to leave. I'm not</a:t>
            </a:r>
          </a:p>
          <a:p>
            <a:r>
              <a:rPr lang="en-US" sz="1400" dirty="0"/>
              <a:t>sure the lights are actually out. The report supposedly</a:t>
            </a:r>
          </a:p>
          <a:p>
            <a:r>
              <a:rPr lang="en-US" sz="1400" dirty="0"/>
              <a:t>came from a motorist, but I can't raise the station agent,</a:t>
            </a:r>
          </a:p>
          <a:p>
            <a:r>
              <a:rPr lang="en-US" sz="1400" dirty="0"/>
              <a:t>to see if he knows anything about them. Go 'over and check</a:t>
            </a:r>
          </a:p>
          <a:p>
            <a:r>
              <a:rPr lang="en-US" sz="1400" dirty="0"/>
              <a:t>on them, but don't start back without calling me."</a:t>
            </a:r>
          </a:p>
          <a:p>
            <a:r>
              <a:rPr lang="en-US" sz="1400" dirty="0"/>
              <a:t>Caller: "Okay</a:t>
            </a:r>
          </a:p>
        </p:txBody>
      </p:sp>
    </p:spTree>
    <p:extLst>
      <p:ext uri="{BB962C8B-B14F-4D97-AF65-F5344CB8AC3E}">
        <p14:creationId xmlns:p14="http://schemas.microsoft.com/office/powerpoint/2010/main" val="21981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219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 6. THIRD CATEGORY</a:t>
            </a:r>
          </a:p>
          <a:p>
            <a:r>
              <a:rPr lang="en-US" dirty="0"/>
              <a:t>Calls in the third category are frequently unimportant from the</a:t>
            </a:r>
          </a:p>
          <a:p>
            <a:r>
              <a:rPr lang="en-US" dirty="0"/>
              <a:t>dispatcher's viewpoint but may be important to the individual making the</a:t>
            </a:r>
          </a:p>
          <a:p>
            <a:r>
              <a:rPr lang="en-US" dirty="0"/>
              <a:t>call. Typical examples follow</a:t>
            </a:r>
          </a:p>
        </p:txBody>
      </p:sp>
    </p:spTree>
    <p:extLst>
      <p:ext uri="{BB962C8B-B14F-4D97-AF65-F5344CB8AC3E}">
        <p14:creationId xmlns:p14="http://schemas.microsoft.com/office/powerpoint/2010/main" val="25128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56686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First example.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"What is the correct time?"</a:t>
            </a:r>
          </a:p>
          <a:p>
            <a:r>
              <a:rPr lang="en-US" dirty="0"/>
              <a:t>Dispatcher: "2231.”</a:t>
            </a:r>
          </a:p>
          <a:p>
            <a:r>
              <a:rPr lang="en-US" dirty="0"/>
              <a:t>Caller: “</a:t>
            </a:r>
            <a:r>
              <a:rPr lang="en-US" dirty="0" err="1"/>
              <a:t>Okaythanks</a:t>
            </a:r>
            <a:r>
              <a:rPr lang="en-US" dirty="0"/>
              <a:t>."</a:t>
            </a:r>
          </a:p>
          <a:p>
            <a:r>
              <a:rPr lang="en-US" dirty="0"/>
              <a:t>b. Second example.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"Madison </a:t>
            </a:r>
            <a:r>
              <a:rPr lang="en-US" dirty="0" err="1"/>
              <a:t>stationhow's</a:t>
            </a:r>
            <a:endParaRPr lang="en-US" dirty="0"/>
          </a:p>
          <a:p>
            <a:r>
              <a:rPr lang="en-US" dirty="0"/>
              <a:t>No. 5?"</a:t>
            </a:r>
          </a:p>
          <a:p>
            <a:r>
              <a:rPr lang="en-US" dirty="0"/>
              <a:t>Dispatcher: "On time."</a:t>
            </a:r>
          </a:p>
          <a:p>
            <a:r>
              <a:rPr lang="en-US" dirty="0"/>
              <a:t>Caller: "Okay, thanks."</a:t>
            </a:r>
          </a:p>
        </p:txBody>
      </p:sp>
    </p:spTree>
    <p:extLst>
      <p:ext uri="{BB962C8B-B14F-4D97-AF65-F5344CB8AC3E}">
        <p14:creationId xmlns:p14="http://schemas.microsoft.com/office/powerpoint/2010/main" val="6867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762000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c. Third example.</a:t>
            </a:r>
          </a:p>
          <a:p>
            <a:r>
              <a:rPr lang="en-US" sz="1400" dirty="0"/>
              <a:t>Caller: "Dispatcher?”</a:t>
            </a:r>
          </a:p>
          <a:p>
            <a:r>
              <a:rPr lang="en-US" sz="1400" dirty="0"/>
              <a:t>Dispatcher: "Yes?"</a:t>
            </a:r>
          </a:p>
          <a:p>
            <a:r>
              <a:rPr lang="en-US" sz="1400" dirty="0"/>
              <a:t>Caller: "Fairview station. Do you know whether No. 85 is going to stop</a:t>
            </a:r>
          </a:p>
          <a:p>
            <a:r>
              <a:rPr lang="en-US" sz="1400" dirty="0"/>
              <a:t>here this morning?"</a:t>
            </a:r>
          </a:p>
          <a:p>
            <a:r>
              <a:rPr lang="en-US" sz="1400" dirty="0"/>
              <a:t>Dispatcher: "Don't know yet. Haven't heard from Conroy."</a:t>
            </a:r>
          </a:p>
          <a:p>
            <a:r>
              <a:rPr lang="en-US" sz="1400" dirty="0"/>
              <a:t>Caller: "Well, I have a passenger going beyond Maxey. I'll have to flag</a:t>
            </a:r>
          </a:p>
          <a:p>
            <a:r>
              <a:rPr lang="en-US" sz="1400" dirty="0"/>
              <a:t>No. 85 if it's not going to stop."</a:t>
            </a:r>
          </a:p>
          <a:p>
            <a:r>
              <a:rPr lang="en-US" sz="1400" dirty="0"/>
              <a:t>Dispatcher: "Check with me in 15 or 20 minutes. I should know by then."</a:t>
            </a:r>
          </a:p>
          <a:p>
            <a:r>
              <a:rPr lang="en-US" sz="1400" dirty="0"/>
              <a:t>Caller: "Okay."</a:t>
            </a:r>
          </a:p>
          <a:p>
            <a:r>
              <a:rPr lang="en-US" sz="1400" dirty="0"/>
              <a:t>d. Fourth example.</a:t>
            </a:r>
          </a:p>
          <a:p>
            <a:r>
              <a:rPr lang="en-US" sz="1400" dirty="0"/>
              <a:t>Caller: "Dispatcher?"</a:t>
            </a:r>
          </a:p>
          <a:p>
            <a:r>
              <a:rPr lang="en-US" sz="1400" dirty="0"/>
              <a:t>Dispatcher: "Yes?"</a:t>
            </a:r>
          </a:p>
          <a:p>
            <a:r>
              <a:rPr lang="en-US" sz="1400" dirty="0"/>
              <a:t>Caller: "BO tower. Is conductor Bunce coming west, or COD yet at</a:t>
            </a:r>
          </a:p>
          <a:p>
            <a:r>
              <a:rPr lang="en-US" sz="1400" dirty="0"/>
              <a:t>Conroy?"</a:t>
            </a:r>
          </a:p>
          <a:p>
            <a:r>
              <a:rPr lang="en-US" sz="1400" dirty="0"/>
              <a:t>Dispatcher: "No, he isn't. Who wants to know that?"</a:t>
            </a:r>
          </a:p>
          <a:p>
            <a:r>
              <a:rPr lang="en-US" sz="1400" dirty="0"/>
              <a:t>Caller: "Just had a phone call from his home."</a:t>
            </a:r>
          </a:p>
          <a:p>
            <a:r>
              <a:rPr lang="en-US" sz="1400" dirty="0"/>
              <a:t>Dispatcher: "Suppose you call the Conroy crew dispatcher. He can tell</a:t>
            </a:r>
          </a:p>
          <a:p>
            <a:r>
              <a:rPr lang="en-US" sz="1400" dirty="0"/>
              <a:t>you how Bunce stands."</a:t>
            </a:r>
          </a:p>
          <a:p>
            <a:r>
              <a:rPr lang="en-US" sz="1400" dirty="0"/>
              <a:t>Caller: "Okay."</a:t>
            </a:r>
          </a:p>
        </p:txBody>
      </p:sp>
    </p:spTree>
    <p:extLst>
      <p:ext uri="{BB962C8B-B14F-4D97-AF65-F5344CB8AC3E}">
        <p14:creationId xmlns:p14="http://schemas.microsoft.com/office/powerpoint/2010/main" val="17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838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e. Fifth example.</a:t>
            </a:r>
          </a:p>
          <a:p>
            <a:r>
              <a:rPr lang="en-US" dirty="0"/>
              <a:t>Caller: "Dispatcher?"</a:t>
            </a:r>
          </a:p>
          <a:p>
            <a:r>
              <a:rPr lang="en-US" dirty="0"/>
              <a:t>Dispatcher: "Yes?"</a:t>
            </a:r>
          </a:p>
          <a:p>
            <a:r>
              <a:rPr lang="en-US" dirty="0"/>
              <a:t>Caller: "RK tower. How's No. 86?"</a:t>
            </a:r>
          </a:p>
          <a:p>
            <a:r>
              <a:rPr lang="en-US" dirty="0"/>
              <a:t>Dispatcher: "Ten minutes late leaving Maxey. 'High Wheel' Johnson is</a:t>
            </a:r>
          </a:p>
          <a:p>
            <a:r>
              <a:rPr lang="en-US" dirty="0"/>
              <a:t>pulling it though, so he'll probably be looking at you on</a:t>
            </a:r>
          </a:p>
          <a:p>
            <a:r>
              <a:rPr lang="en-US" dirty="0"/>
              <a:t>time."</a:t>
            </a:r>
          </a:p>
          <a:p>
            <a:r>
              <a:rPr lang="en-US" dirty="0"/>
              <a:t>Caller: "Okay."</a:t>
            </a:r>
          </a:p>
        </p:txBody>
      </p:sp>
    </p:spTree>
    <p:extLst>
      <p:ext uri="{BB962C8B-B14F-4D97-AF65-F5344CB8AC3E}">
        <p14:creationId xmlns:p14="http://schemas.microsoft.com/office/powerpoint/2010/main" val="3741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1.1. GENERAL</a:t>
            </a:r>
          </a:p>
          <a:p>
            <a:r>
              <a:rPr lang="en-US" dirty="0"/>
              <a:t>During World War II when the manpower barrel was nearly empty, a local</a:t>
            </a:r>
          </a:p>
          <a:p>
            <a:r>
              <a:rPr lang="en-US" dirty="0"/>
              <a:t>Selective Service Board official told a railroad executive that a train</a:t>
            </a:r>
          </a:p>
          <a:p>
            <a:r>
              <a:rPr lang="en-US" dirty="0"/>
              <a:t>dispatcher could easily be trained in 6 months. If this official, who</a:t>
            </a:r>
          </a:p>
          <a:p>
            <a:r>
              <a:rPr lang="en-US" dirty="0"/>
              <a:t>obviously knew little about railroading, eliminated the word "easily" and</a:t>
            </a:r>
          </a:p>
          <a:p>
            <a:r>
              <a:rPr lang="en-US" dirty="0"/>
              <a:t>revised his estimate to 6 years, he would have been more nearly correct.</a:t>
            </a:r>
          </a:p>
          <a:p>
            <a:r>
              <a:rPr lang="en-US" dirty="0"/>
              <a:t>Without doubt, dispatching trains on a busy section of railroad is one</a:t>
            </a:r>
          </a:p>
          <a:p>
            <a:r>
              <a:rPr lang="en-US" dirty="0"/>
              <a:t>of the most exacting tasks in the entire transportation field. The</a:t>
            </a:r>
          </a:p>
          <a:p>
            <a:r>
              <a:rPr lang="en-US" dirty="0" err="1"/>
              <a:t>requisitesand</a:t>
            </a:r>
            <a:endParaRPr lang="en-US" dirty="0"/>
          </a:p>
          <a:p>
            <a:r>
              <a:rPr lang="en-US" dirty="0"/>
              <a:t>sometimes the unhappy </a:t>
            </a:r>
            <a:r>
              <a:rPr lang="en-US" dirty="0" err="1"/>
              <a:t>lotof</a:t>
            </a:r>
            <a:endParaRPr lang="en-US" dirty="0"/>
          </a:p>
          <a:p>
            <a:r>
              <a:rPr lang="en-US" dirty="0"/>
              <a:t>a train dispatcher are dear,</a:t>
            </a:r>
          </a:p>
          <a:p>
            <a:r>
              <a:rPr lang="en-US" dirty="0"/>
              <a:t>rapid, and correct thinking; making instant decisions with absolutely no</a:t>
            </a:r>
          </a:p>
          <a:p>
            <a:r>
              <a:rPr lang="en-US" dirty="0"/>
              <a:t>margin for error; lacking time for conferences with superiors, and being</a:t>
            </a:r>
          </a:p>
          <a:p>
            <a:r>
              <a:rPr lang="en-US" dirty="0"/>
              <a:t>unable to relegate decisions to subordinates.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22052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3.7. EMERGENCY USE</a:t>
            </a:r>
          </a:p>
          <a:p>
            <a:r>
              <a:rPr lang="en-US" dirty="0"/>
              <a:t>Occasionally, the dispatcher circuit is used for conversations that have</a:t>
            </a:r>
          </a:p>
          <a:p>
            <a:r>
              <a:rPr lang="en-US" dirty="0"/>
              <a:t>no connection with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business, and in which the dispatcher has no</a:t>
            </a:r>
          </a:p>
          <a:p>
            <a:r>
              <a:rPr lang="en-US" dirty="0"/>
              <a:t>interest. An example might be that of using the dispatcher's circuit to</a:t>
            </a:r>
          </a:p>
          <a:p>
            <a:r>
              <a:rPr lang="en-US" dirty="0"/>
              <a:t>connect two yards 30 or 40 kilometers apart, when it is impossible to place</a:t>
            </a:r>
          </a:p>
          <a:p>
            <a:r>
              <a:rPr lang="en-US" dirty="0"/>
              <a:t>the calls over the usual </a:t>
            </a:r>
            <a:r>
              <a:rPr lang="en-US" dirty="0" err="1"/>
              <a:t>longdistance</a:t>
            </a:r>
            <a:endParaRPr lang="en-US" dirty="0"/>
          </a:p>
          <a:p>
            <a:r>
              <a:rPr lang="en-US" dirty="0"/>
              <a:t>lines. Such calls should not be made</a:t>
            </a:r>
          </a:p>
          <a:p>
            <a:r>
              <a:rPr lang="en-US" dirty="0"/>
              <a:t>over the dispatcher's circuit unless they are important and cannot be</a:t>
            </a:r>
          </a:p>
          <a:p>
            <a:r>
              <a:rPr lang="en-US" dirty="0"/>
              <a:t>completed otherwise. The dispatcher's wire is usually the most dependable</a:t>
            </a:r>
          </a:p>
          <a:p>
            <a:r>
              <a:rPr lang="en-US" dirty="0"/>
              <a:t>on the railroad, and dispatchers in general are cooperative about its use if</a:t>
            </a:r>
          </a:p>
          <a:p>
            <a:r>
              <a:rPr lang="en-US" dirty="0"/>
              <a:t>the circuit is not particularly busy. However, they usually insist that</a:t>
            </a:r>
          </a:p>
          <a:p>
            <a:r>
              <a:rPr lang="en-US" dirty="0"/>
              <a:t>such conversations be as brief as possible, and they usually await a lull in</a:t>
            </a:r>
          </a:p>
          <a:p>
            <a:r>
              <a:rPr lang="en-US" dirty="0"/>
              <a:t>business before completing such a call. Following is a typical example.</a:t>
            </a:r>
          </a:p>
        </p:txBody>
      </p:sp>
    </p:spTree>
    <p:extLst>
      <p:ext uri="{BB962C8B-B14F-4D97-AF65-F5344CB8AC3E}">
        <p14:creationId xmlns:p14="http://schemas.microsoft.com/office/powerpoint/2010/main" val="4105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71767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Caller: "Dispatcher?"</a:t>
            </a:r>
          </a:p>
          <a:p>
            <a:r>
              <a:rPr lang="en-US" sz="1400" dirty="0"/>
              <a:t>Dispatcher: "Yes?"</a:t>
            </a:r>
          </a:p>
          <a:p>
            <a:r>
              <a:rPr lang="en-US" sz="1400" dirty="0"/>
              <a:t>Caller: "This is Billings, yardmaster at Maxey. Can you ring the West</a:t>
            </a:r>
          </a:p>
          <a:p>
            <a:r>
              <a:rPr lang="en-US" sz="1400" dirty="0"/>
              <a:t>yard at Conroy? Our operator can't raise them."</a:t>
            </a:r>
          </a:p>
          <a:p>
            <a:r>
              <a:rPr lang="en-US" sz="1400" dirty="0"/>
              <a:t>Dispatcher: "Okay, I'll try."</a:t>
            </a:r>
          </a:p>
          <a:p>
            <a:r>
              <a:rPr lang="en-US" sz="1400" dirty="0"/>
              <a:t>Voice: "West yard, Conroy."</a:t>
            </a:r>
          </a:p>
          <a:p>
            <a:r>
              <a:rPr lang="en-US" sz="1400" dirty="0"/>
              <a:t>Caller: "Billings, Maxey yard. Engine 2840, Conductor Boyle, out of</a:t>
            </a:r>
          </a:p>
          <a:p>
            <a:r>
              <a:rPr lang="en-US" sz="1400" dirty="0"/>
              <a:t>there about 4 hours ago, had UP 105104 and no waybill.</a:t>
            </a:r>
          </a:p>
          <a:p>
            <a:r>
              <a:rPr lang="en-US" sz="1400" dirty="0"/>
              <a:t>What can you tell me about it?"</a:t>
            </a:r>
          </a:p>
          <a:p>
            <a:r>
              <a:rPr lang="en-US" sz="1400" dirty="0"/>
              <a:t>Voice: "Just a minute.... Yes, we have the bill. It's a car of</a:t>
            </a:r>
          </a:p>
          <a:p>
            <a:r>
              <a:rPr lang="en-US" sz="1400" dirty="0"/>
              <a:t>merchandise for the Crawfordsville freight house. I have a</a:t>
            </a:r>
          </a:p>
          <a:p>
            <a:r>
              <a:rPr lang="en-US" sz="1400" dirty="0"/>
              <a:t>couple of new clerks here, who must have slipped up. This</a:t>
            </a:r>
          </a:p>
          <a:p>
            <a:r>
              <a:rPr lang="en-US" sz="1400" dirty="0"/>
              <a:t>place is a madhouse."</a:t>
            </a:r>
          </a:p>
          <a:p>
            <a:r>
              <a:rPr lang="en-US" sz="1400" dirty="0"/>
              <a:t>Caller: "I know what you mean, but that car is hot stuff. How soon can</a:t>
            </a:r>
          </a:p>
          <a:p>
            <a:r>
              <a:rPr lang="en-US" sz="1400" dirty="0"/>
              <a:t>you get the waybill to us?"</a:t>
            </a:r>
          </a:p>
          <a:p>
            <a:r>
              <a:rPr lang="en-US" sz="1400" dirty="0"/>
              <a:t>Voice: "Well, No. 61 will be leaving here in 20 minutes. I'll see that</a:t>
            </a:r>
          </a:p>
          <a:p>
            <a:r>
              <a:rPr lang="en-US" sz="1400" dirty="0"/>
              <a:t>the bill is put on the express car if you can have someone</a:t>
            </a:r>
          </a:p>
          <a:p>
            <a:r>
              <a:rPr lang="en-US" sz="1400" dirty="0"/>
              <a:t>meet the train.”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191000"/>
            <a:ext cx="2764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Caller: "We'll meet it, but make sure to address the bill to the</a:t>
            </a:r>
          </a:p>
          <a:p>
            <a:r>
              <a:rPr lang="en-US" dirty="0"/>
              <a:t>Yardmaster, West yard."</a:t>
            </a:r>
          </a:p>
          <a:p>
            <a:r>
              <a:rPr lang="en-US" dirty="0"/>
              <a:t>Dispatcher: "All right, all right, break it up."</a:t>
            </a:r>
          </a:p>
          <a:p>
            <a:r>
              <a:rPr lang="en-US" dirty="0"/>
              <a:t>Voice: "Okay, dispatcher. Thanks</a:t>
            </a:r>
          </a:p>
        </p:txBody>
      </p:sp>
    </p:spTree>
    <p:extLst>
      <p:ext uri="{BB962C8B-B14F-4D97-AF65-F5344CB8AC3E}">
        <p14:creationId xmlns:p14="http://schemas.microsoft.com/office/powerpoint/2010/main" val="32739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219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3.8. RADIO COMMUNICATION</a:t>
            </a:r>
          </a:p>
          <a:p>
            <a:r>
              <a:rPr lang="en-US" sz="1200" dirty="0"/>
              <a:t>Radio communication facilities can be provided the transportation</a:t>
            </a:r>
          </a:p>
          <a:p>
            <a:r>
              <a:rPr lang="en-US" sz="1200" dirty="0"/>
              <a:t>railway service in the early stages of theater operation. Such facilities</a:t>
            </a:r>
          </a:p>
          <a:p>
            <a:r>
              <a:rPr lang="en-US" sz="1200" dirty="0"/>
              <a:t>are established only when conditions warrant their use, wire lines are not</a:t>
            </a:r>
          </a:p>
          <a:p>
            <a:r>
              <a:rPr lang="en-US" sz="1200" dirty="0"/>
              <a:t>available, and the theater army commander authorizes the installation. Then</a:t>
            </a:r>
          </a:p>
          <a:p>
            <a:r>
              <a:rPr lang="en-US" sz="1200" dirty="0"/>
              <a:t>signal units provide the required radio relay or other supplementary</a:t>
            </a:r>
          </a:p>
          <a:p>
            <a:r>
              <a:rPr lang="en-US" sz="1200" dirty="0"/>
              <a:t>communications. Teams from TOE 11500,</a:t>
            </a:r>
          </a:p>
          <a:p>
            <a:r>
              <a:rPr lang="en-US" sz="1200" dirty="0"/>
              <a:t>attached to the railway battalion,</a:t>
            </a:r>
          </a:p>
          <a:p>
            <a:r>
              <a:rPr lang="en-US" sz="1200" dirty="0"/>
              <a:t>install, operate, and maintain the radio equipment.</a:t>
            </a:r>
          </a:p>
          <a:p>
            <a:r>
              <a:rPr lang="en-US" sz="1200" dirty="0"/>
              <a:t>The TRS uses radio communications to increase control, coordination,</a:t>
            </a:r>
          </a:p>
          <a:p>
            <a:r>
              <a:rPr lang="en-US" sz="1200" dirty="0"/>
              <a:t>efficiency, and safety of rail operations and train movements. Radio</a:t>
            </a:r>
          </a:p>
          <a:p>
            <a:r>
              <a:rPr lang="en-US" sz="1200" dirty="0"/>
              <a:t>communications are employed in three ways: (1) operational control in yards</a:t>
            </a:r>
          </a:p>
          <a:p>
            <a:r>
              <a:rPr lang="en-US" sz="1200" dirty="0"/>
              <a:t>and terminals, in yard offices, of switch crews, and of yard personnel; (2)</a:t>
            </a:r>
          </a:p>
          <a:p>
            <a:r>
              <a:rPr lang="en-US" sz="1200" dirty="0"/>
              <a:t>administrative and technical control of operating and administrative units;</a:t>
            </a:r>
          </a:p>
          <a:p>
            <a:r>
              <a:rPr lang="en-US" sz="1200" dirty="0"/>
              <a:t>and (3) </a:t>
            </a:r>
            <a:r>
              <a:rPr lang="en-US" sz="1200" dirty="0" err="1"/>
              <a:t>en</a:t>
            </a:r>
            <a:r>
              <a:rPr lang="en-US" sz="1200" dirty="0"/>
              <a:t> route train operational control between dispatcher and stations,</a:t>
            </a:r>
          </a:p>
          <a:p>
            <a:r>
              <a:rPr lang="en-US" sz="1200" dirty="0"/>
              <a:t>train crew members, stations, dispatcher and trains if range is adequate,</a:t>
            </a:r>
          </a:p>
          <a:p>
            <a:r>
              <a:rPr lang="en-US" sz="1200" dirty="0"/>
              <a:t>stations and trains, and crews of different trains.</a:t>
            </a:r>
          </a:p>
        </p:txBody>
      </p:sp>
    </p:spTree>
    <p:extLst>
      <p:ext uri="{BB962C8B-B14F-4D97-AF65-F5344CB8AC3E}">
        <p14:creationId xmlns:p14="http://schemas.microsoft.com/office/powerpoint/2010/main" val="9908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685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radiotelephone transmission, certain basic rules of procedure are</a:t>
            </a:r>
          </a:p>
          <a:p>
            <a:r>
              <a:rPr lang="en-US" dirty="0"/>
              <a:t>observed, the phonetic alphabet and numbers and procedure words are used,</a:t>
            </a:r>
          </a:p>
          <a:p>
            <a:r>
              <a:rPr lang="en-US" dirty="0"/>
              <a:t>and the message has three main parts. These are discussed in paragraphs 3.9</a:t>
            </a:r>
          </a:p>
          <a:p>
            <a:r>
              <a:rPr lang="en-US" dirty="0"/>
              <a:t>through 3.12. Radio operating rules Nos. 680 through 686 are given in</a:t>
            </a:r>
          </a:p>
          <a:p>
            <a:r>
              <a:rPr lang="en-US" dirty="0"/>
              <a:t>appendix III.</a:t>
            </a:r>
          </a:p>
        </p:txBody>
      </p:sp>
    </p:spTree>
    <p:extLst>
      <p:ext uri="{BB962C8B-B14F-4D97-AF65-F5344CB8AC3E}">
        <p14:creationId xmlns:p14="http://schemas.microsoft.com/office/powerpoint/2010/main" val="17366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6096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3.9. BASIC RULES OF RADIO PROCEDURE</a:t>
            </a:r>
          </a:p>
          <a:p>
            <a:r>
              <a:rPr lang="en-US" dirty="0"/>
              <a:t>Delay and inaccuracy result when correct radiotelephone procedures are</a:t>
            </a:r>
          </a:p>
          <a:p>
            <a:r>
              <a:rPr lang="en-US" dirty="0"/>
              <a:t>not followed. Four basic rules follow.</a:t>
            </a:r>
          </a:p>
          <a:p>
            <a:r>
              <a:rPr lang="en-US" dirty="0"/>
              <a:t>a. Rule 1. Before transmitting, be certain no other station or</a:t>
            </a:r>
          </a:p>
          <a:p>
            <a:r>
              <a:rPr lang="en-US" dirty="0"/>
              <a:t>operator is transmitting.</a:t>
            </a:r>
          </a:p>
          <a:p>
            <a:r>
              <a:rPr lang="en-US" dirty="0"/>
              <a:t>b. Rule 2. Know precisely the content and wording of the message to be</a:t>
            </a:r>
          </a:p>
          <a:p>
            <a:r>
              <a:rPr lang="en-US" dirty="0"/>
              <a:t>transmitted.</a:t>
            </a:r>
          </a:p>
          <a:p>
            <a:r>
              <a:rPr lang="en-US" dirty="0"/>
              <a:t>c. Rule 3. Be brief and to the point. Preciseness is politeness;</a:t>
            </a:r>
          </a:p>
          <a:p>
            <a:r>
              <a:rPr lang="en-US" dirty="0"/>
              <a:t>"please" and "thank you" are unnecessary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4876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d. Rule 4. Hold microphone directly in front of the mouth. Speak</a:t>
            </a:r>
          </a:p>
          <a:p>
            <a:r>
              <a:rPr lang="en-US" sz="1200" dirty="0"/>
              <a:t>directly into, rather than across, the face of the microphone. Lips should</a:t>
            </a:r>
          </a:p>
          <a:p>
            <a:r>
              <a:rPr lang="en-US" sz="1200" dirty="0"/>
              <a:t>lightly touch the mouthpiece. Without straining, raise voice pitch as much</a:t>
            </a:r>
          </a:p>
          <a:p>
            <a:r>
              <a:rPr lang="en-US" sz="1200" dirty="0"/>
              <a:t>as possible. Speak distinctly, emphasize every syllable of every word, and</a:t>
            </a:r>
          </a:p>
          <a:p>
            <a:r>
              <a:rPr lang="en-US" sz="1200" dirty="0"/>
              <a:t>avoid "</a:t>
            </a:r>
            <a:r>
              <a:rPr lang="en-US" sz="1200" dirty="0" err="1"/>
              <a:t>ers</a:t>
            </a:r>
            <a:r>
              <a:rPr lang="en-US" sz="1200" dirty="0"/>
              <a:t>" and "</a:t>
            </a:r>
            <a:r>
              <a:rPr lang="en-US" sz="1200" dirty="0" err="1"/>
              <a:t>uhs</a:t>
            </a:r>
            <a:r>
              <a:rPr lang="en-US" sz="1200" dirty="0"/>
              <a:t>" between words. Natural sentence rhythm and intonation</a:t>
            </a:r>
          </a:p>
          <a:p>
            <a:r>
              <a:rPr lang="en-US" sz="1200" dirty="0"/>
              <a:t>are preferred.</a:t>
            </a:r>
          </a:p>
        </p:txBody>
      </p:sp>
    </p:spTree>
    <p:extLst>
      <p:ext uri="{BB962C8B-B14F-4D97-AF65-F5344CB8AC3E}">
        <p14:creationId xmlns:p14="http://schemas.microsoft.com/office/powerpoint/2010/main" val="4061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9144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3.10. PHONETIC ALPHABET AND NUMERALS.</a:t>
            </a:r>
          </a:p>
          <a:p>
            <a:r>
              <a:rPr lang="en-US" sz="1200" dirty="0"/>
              <a:t>In radiotelephone transmission, the U. S. military services use the</a:t>
            </a:r>
          </a:p>
          <a:p>
            <a:r>
              <a:rPr lang="en-US" sz="1200" dirty="0"/>
              <a:t>International Civil Aviation Organization phonetic alphabet and numerals.</a:t>
            </a:r>
          </a:p>
          <a:p>
            <a:r>
              <a:rPr lang="en-US" sz="1200" dirty="0"/>
              <a:t>They follow in subparagraphs a and b.</a:t>
            </a:r>
          </a:p>
          <a:p>
            <a:r>
              <a:rPr lang="en-US" sz="1200" dirty="0"/>
              <a:t>a. Phonetic alphabet. The phonetic words used to represent the letters</a:t>
            </a:r>
          </a:p>
          <a:p>
            <a:r>
              <a:rPr lang="en-US" sz="1200" dirty="0"/>
              <a:t>of the alphabet are:</a:t>
            </a:r>
          </a:p>
          <a:p>
            <a:r>
              <a:rPr lang="en-US" sz="1200" dirty="0"/>
              <a:t>A.........Alfa N.........November</a:t>
            </a:r>
          </a:p>
          <a:p>
            <a:r>
              <a:rPr lang="en-US" sz="1200" dirty="0"/>
              <a:t>B.........Bravo (</a:t>
            </a:r>
            <a:r>
              <a:rPr lang="en-US" sz="1200" dirty="0" err="1"/>
              <a:t>Brahvo</a:t>
            </a:r>
            <a:r>
              <a:rPr lang="en-US" sz="1200" dirty="0"/>
              <a:t>)</a:t>
            </a:r>
          </a:p>
          <a:p>
            <a:r>
              <a:rPr lang="en-US" sz="1200" dirty="0"/>
              <a:t>O.........Oscar</a:t>
            </a:r>
          </a:p>
          <a:p>
            <a:r>
              <a:rPr lang="en-US" sz="1200" dirty="0"/>
              <a:t>C.........Charlie P.........Papa</a:t>
            </a:r>
          </a:p>
          <a:p>
            <a:r>
              <a:rPr lang="en-US" sz="1200" dirty="0"/>
              <a:t>D.........Delta Q.........Quebec (</a:t>
            </a:r>
            <a:r>
              <a:rPr lang="en-US" sz="1200" dirty="0" err="1"/>
              <a:t>Kbeck</a:t>
            </a:r>
            <a:r>
              <a:rPr lang="en-US" sz="1200" dirty="0"/>
              <a:t>)</a:t>
            </a:r>
          </a:p>
          <a:p>
            <a:r>
              <a:rPr lang="en-US" sz="1200" dirty="0"/>
              <a:t>E.........Echo R.........Romeo</a:t>
            </a:r>
          </a:p>
          <a:p>
            <a:r>
              <a:rPr lang="en-US" sz="1200" dirty="0"/>
              <a:t>F.........Foxtrot S.........Sierra</a:t>
            </a:r>
          </a:p>
          <a:p>
            <a:r>
              <a:rPr lang="en-US" sz="1200" dirty="0"/>
              <a:t>G.........Golf T.........Tango</a:t>
            </a:r>
          </a:p>
          <a:p>
            <a:r>
              <a:rPr lang="en-US" sz="1200" dirty="0"/>
              <a:t>H.........Hotel U.........Uniform</a:t>
            </a:r>
          </a:p>
          <a:p>
            <a:r>
              <a:rPr lang="en-US" sz="1200" dirty="0"/>
              <a:t>I.........India V.........Victor</a:t>
            </a:r>
          </a:p>
          <a:p>
            <a:r>
              <a:rPr lang="en-US" sz="1200" dirty="0"/>
              <a:t>J.........Juliet W.........Whiskey</a:t>
            </a:r>
          </a:p>
          <a:p>
            <a:r>
              <a:rPr lang="en-US" sz="1200" dirty="0"/>
              <a:t>K.........Kilo (</a:t>
            </a:r>
            <a:r>
              <a:rPr lang="en-US" sz="1200" dirty="0" err="1"/>
              <a:t>Keylo</a:t>
            </a:r>
            <a:r>
              <a:rPr lang="en-US" sz="1200" dirty="0"/>
              <a:t>)</a:t>
            </a:r>
          </a:p>
          <a:p>
            <a:r>
              <a:rPr lang="en-US" sz="1200" dirty="0"/>
              <a:t>X.........</a:t>
            </a:r>
            <a:r>
              <a:rPr lang="en-US" sz="1200" dirty="0" err="1"/>
              <a:t>Xray</a:t>
            </a:r>
            <a:endParaRPr lang="en-US" sz="1200" dirty="0"/>
          </a:p>
          <a:p>
            <a:r>
              <a:rPr lang="en-US" sz="1200" dirty="0"/>
              <a:t>L.........Lima (</a:t>
            </a:r>
            <a:r>
              <a:rPr lang="en-US" sz="1200" dirty="0" err="1"/>
              <a:t>Leema</a:t>
            </a:r>
            <a:r>
              <a:rPr lang="en-US" sz="1200" dirty="0"/>
              <a:t>) Y.........Yankee</a:t>
            </a:r>
          </a:p>
          <a:p>
            <a:r>
              <a:rPr lang="en-US" sz="1200" dirty="0"/>
              <a:t>M.........Mike Z.........Zulu</a:t>
            </a:r>
          </a:p>
        </p:txBody>
      </p:sp>
    </p:spTree>
    <p:extLst>
      <p:ext uri="{BB962C8B-B14F-4D97-AF65-F5344CB8AC3E}">
        <p14:creationId xmlns:p14="http://schemas.microsoft.com/office/powerpoint/2010/main" val="26371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56686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Phonetic numerals. The phonetic pronunciation of the numerals is</a:t>
            </a:r>
          </a:p>
          <a:p>
            <a:r>
              <a:rPr lang="en-US" dirty="0"/>
              <a:t>given below.</a:t>
            </a:r>
          </a:p>
          <a:p>
            <a:r>
              <a:rPr lang="en-US" dirty="0"/>
              <a:t>0...............zero</a:t>
            </a:r>
          </a:p>
          <a:p>
            <a:r>
              <a:rPr lang="en-US" dirty="0"/>
              <a:t>1...............</a:t>
            </a:r>
            <a:r>
              <a:rPr lang="en-US" dirty="0" err="1"/>
              <a:t>wun</a:t>
            </a:r>
            <a:endParaRPr lang="en-US" dirty="0"/>
          </a:p>
          <a:p>
            <a:r>
              <a:rPr lang="en-US" dirty="0"/>
              <a:t>2...............too</a:t>
            </a:r>
          </a:p>
          <a:p>
            <a:r>
              <a:rPr lang="en-US" dirty="0"/>
              <a:t>3...............</a:t>
            </a:r>
            <a:r>
              <a:rPr lang="en-US" dirty="0" err="1"/>
              <a:t>thuhree</a:t>
            </a:r>
            <a:endParaRPr lang="en-US" dirty="0"/>
          </a:p>
          <a:p>
            <a:r>
              <a:rPr lang="en-US" dirty="0"/>
              <a:t>4...............</a:t>
            </a:r>
            <a:r>
              <a:rPr lang="en-US" dirty="0" err="1"/>
              <a:t>fower</a:t>
            </a:r>
            <a:endParaRPr lang="en-US" dirty="0"/>
          </a:p>
          <a:p>
            <a:r>
              <a:rPr lang="en-US" dirty="0"/>
              <a:t>5...............</a:t>
            </a:r>
            <a:r>
              <a:rPr lang="en-US" dirty="0" err="1"/>
              <a:t>fiyiv</a:t>
            </a:r>
            <a:endParaRPr lang="en-US" dirty="0"/>
          </a:p>
          <a:p>
            <a:r>
              <a:rPr lang="en-US" dirty="0"/>
              <a:t>6...............six</a:t>
            </a:r>
          </a:p>
          <a:p>
            <a:r>
              <a:rPr lang="en-US" dirty="0"/>
              <a:t>7...............seven</a:t>
            </a:r>
          </a:p>
          <a:p>
            <a:r>
              <a:rPr lang="en-US" dirty="0"/>
              <a:t>8...............ate</a:t>
            </a:r>
          </a:p>
          <a:p>
            <a:r>
              <a:rPr lang="en-US" dirty="0"/>
              <a:t>9...............</a:t>
            </a:r>
            <a:r>
              <a:rPr lang="en-US" dirty="0" err="1"/>
              <a:t>niner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838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3.11. PROCEDURE WORDS</a:t>
            </a:r>
          </a:p>
          <a:p>
            <a:r>
              <a:rPr lang="en-US" dirty="0"/>
              <a:t>To expedite radiotelephone message handling, certain words and phrases</a:t>
            </a:r>
          </a:p>
          <a:p>
            <a:r>
              <a:rPr lang="en-US" dirty="0"/>
              <a:t>are universally used and understood by U. S. military service operators.</a:t>
            </a:r>
          </a:p>
          <a:p>
            <a:r>
              <a:rPr lang="en-US" dirty="0"/>
              <a:t>Generally called procedure words, or </a:t>
            </a:r>
            <a:r>
              <a:rPr lang="en-US" dirty="0" err="1"/>
              <a:t>prowords</a:t>
            </a:r>
            <a:r>
              <a:rPr lang="en-US" dirty="0"/>
              <a:t>, they are used as applicable</a:t>
            </a:r>
          </a:p>
          <a:p>
            <a:r>
              <a:rPr lang="en-US" dirty="0"/>
              <a:t>in TRS radio transmission to substitute for one or more sentences in a</a:t>
            </a:r>
          </a:p>
          <a:p>
            <a:r>
              <a:rPr lang="en-US" dirty="0"/>
              <a:t>message. The words or phrases and their meanings follow.</a:t>
            </a:r>
          </a:p>
        </p:txBody>
      </p:sp>
    </p:spTree>
    <p:extLst>
      <p:ext uri="{BB962C8B-B14F-4D97-AF65-F5344CB8AC3E}">
        <p14:creationId xmlns:p14="http://schemas.microsoft.com/office/powerpoint/2010/main" val="16409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048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WORD OR PHRASE MEANING</a:t>
            </a:r>
          </a:p>
          <a:p>
            <a:r>
              <a:rPr lang="en-US" sz="1200" dirty="0"/>
              <a:t>Acknowledge I want an acknowledgement to be sure you</a:t>
            </a:r>
          </a:p>
          <a:p>
            <a:r>
              <a:rPr lang="en-US" sz="1200" dirty="0"/>
              <a:t>have received, understood, and will</a:t>
            </a:r>
          </a:p>
          <a:p>
            <a:r>
              <a:rPr lang="en-US" sz="1200" dirty="0"/>
              <a:t>comply with this message.</a:t>
            </a:r>
          </a:p>
          <a:p>
            <a:r>
              <a:rPr lang="en-US" sz="1200" dirty="0"/>
              <a:t>Break I hereby indicate the separation of the</a:t>
            </a:r>
          </a:p>
          <a:p>
            <a:r>
              <a:rPr lang="en-US" sz="1200" dirty="0"/>
              <a:t>text from the other portions of the</a:t>
            </a:r>
          </a:p>
          <a:p>
            <a:r>
              <a:rPr lang="en-US" sz="1200" dirty="0"/>
              <a:t>message.</a:t>
            </a:r>
          </a:p>
          <a:p>
            <a:r>
              <a:rPr lang="en-US" sz="1200" dirty="0"/>
              <a:t>Correction An error has been made in this transmission</a:t>
            </a:r>
          </a:p>
          <a:p>
            <a:r>
              <a:rPr lang="en-US" sz="1200" dirty="0"/>
              <a:t>(or messages indicated). The correct</a:t>
            </a:r>
          </a:p>
          <a:p>
            <a:r>
              <a:rPr lang="en-US" sz="1200" dirty="0"/>
              <a:t>version </a:t>
            </a:r>
            <a:r>
              <a:rPr lang="en-US" sz="1200" dirty="0" err="1"/>
              <a:t>isthat</a:t>
            </a:r>
            <a:endParaRPr lang="en-US" sz="1200" dirty="0"/>
          </a:p>
          <a:p>
            <a:r>
              <a:rPr lang="en-US" sz="1200" dirty="0"/>
              <a:t>which follows is a</a:t>
            </a:r>
          </a:p>
          <a:p>
            <a:r>
              <a:rPr lang="en-US" sz="1200" dirty="0"/>
              <a:t>corrected version in answer to your</a:t>
            </a:r>
          </a:p>
          <a:p>
            <a:r>
              <a:rPr lang="en-US" sz="1200" dirty="0"/>
              <a:t>request for verification.</a:t>
            </a:r>
          </a:p>
          <a:p>
            <a:r>
              <a:rPr lang="en-US" sz="1200" dirty="0"/>
              <a:t>Disregard this transmission This transmission is in error. Disregard</a:t>
            </a:r>
          </a:p>
          <a:p>
            <a:r>
              <a:rPr lang="en-US" sz="1200" dirty="0"/>
              <a:t>it. (This </a:t>
            </a:r>
            <a:r>
              <a:rPr lang="en-US" sz="1200" dirty="0" err="1"/>
              <a:t>proword</a:t>
            </a:r>
            <a:r>
              <a:rPr lang="en-US" sz="1200" dirty="0"/>
              <a:t> shall not be used to</a:t>
            </a:r>
          </a:p>
          <a:p>
            <a:r>
              <a:rPr lang="en-US" sz="1200" dirty="0"/>
              <a:t>cancel any message already transmitted</a:t>
            </a:r>
          </a:p>
          <a:p>
            <a:r>
              <a:rPr lang="en-US" sz="1200" dirty="0"/>
              <a:t>for which acknowledgment has been</a:t>
            </a:r>
          </a:p>
          <a:p>
            <a:r>
              <a:rPr lang="en-US" sz="1200" dirty="0"/>
              <a:t>received.)</a:t>
            </a:r>
          </a:p>
          <a:p>
            <a:r>
              <a:rPr lang="en-US" sz="1200" dirty="0"/>
              <a:t>From The originator of this message is indicated</a:t>
            </a:r>
          </a:p>
          <a:p>
            <a:r>
              <a:rPr lang="en-US" sz="1200" dirty="0"/>
              <a:t>by the address designation immediately</a:t>
            </a:r>
          </a:p>
          <a:p>
            <a:r>
              <a:rPr lang="en-US" sz="1200" dirty="0"/>
              <a:t>following.</a:t>
            </a:r>
          </a:p>
          <a:p>
            <a:r>
              <a:rPr lang="en-US" sz="1200" dirty="0"/>
              <a:t>Groups This message contains the number of groups</a:t>
            </a:r>
          </a:p>
          <a:p>
            <a:r>
              <a:rPr lang="en-US" sz="1200" dirty="0"/>
              <a:t>indicated by the numeral following.</a:t>
            </a:r>
          </a:p>
          <a:p>
            <a:r>
              <a:rPr lang="en-US" sz="1200" dirty="0"/>
              <a:t>I read back The following is my response to your</a:t>
            </a:r>
          </a:p>
          <a:p>
            <a:r>
              <a:rPr lang="en-US" sz="1200" dirty="0"/>
              <a:t>instructions to read back.</a:t>
            </a:r>
          </a:p>
          <a:p>
            <a:r>
              <a:rPr lang="en-US" sz="1200" dirty="0"/>
              <a:t>I say again I am repeating transmission or portion of</a:t>
            </a:r>
          </a:p>
          <a:p>
            <a:r>
              <a:rPr lang="en-US" sz="1200" dirty="0"/>
              <a:t>message indicated.</a:t>
            </a:r>
          </a:p>
          <a:p>
            <a:r>
              <a:rPr lang="en-US" sz="1200" dirty="0"/>
              <a:t>I verify That which follows has been verified at</a:t>
            </a:r>
          </a:p>
          <a:p>
            <a:r>
              <a:rPr lang="en-US" sz="1200" dirty="0"/>
              <a:t>your request and is repeated. (This is</a:t>
            </a:r>
          </a:p>
          <a:p>
            <a:r>
              <a:rPr lang="en-US" sz="1200" dirty="0"/>
              <a:t>used only as a reply to VERIFY.)</a:t>
            </a:r>
          </a:p>
          <a:p>
            <a:r>
              <a:rPr lang="en-US" sz="1200" dirty="0"/>
              <a:t>Message follows A message which requires recording is about</a:t>
            </a:r>
          </a:p>
          <a:p>
            <a:r>
              <a:rPr lang="en-US" sz="1200" dirty="0"/>
              <a:t>to follow (to be transmitted immediately</a:t>
            </a:r>
          </a:p>
          <a:p>
            <a:r>
              <a:rPr lang="en-US" sz="1200" dirty="0"/>
              <a:t>after this call.)</a:t>
            </a:r>
          </a:p>
        </p:txBody>
      </p:sp>
    </p:spTree>
    <p:extLst>
      <p:ext uri="{BB962C8B-B14F-4D97-AF65-F5344CB8AC3E}">
        <p14:creationId xmlns:p14="http://schemas.microsoft.com/office/powerpoint/2010/main" val="39735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76200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WORD OR PHRASE MEANING</a:t>
            </a:r>
          </a:p>
          <a:p>
            <a:r>
              <a:rPr lang="en-US" sz="1400" dirty="0"/>
              <a:t>Out This is the end of my transmission to you,</a:t>
            </a:r>
          </a:p>
          <a:p>
            <a:r>
              <a:rPr lang="en-US" sz="1400" dirty="0"/>
              <a:t>and no answer is required or expected.</a:t>
            </a:r>
          </a:p>
          <a:p>
            <a:r>
              <a:rPr lang="en-US" sz="1400" dirty="0"/>
              <a:t>Over This is the end of my transmission to you,</a:t>
            </a:r>
          </a:p>
          <a:p>
            <a:r>
              <a:rPr lang="en-US" sz="1400" dirty="0"/>
              <a:t>and response is necessary. Go ahead;</a:t>
            </a:r>
          </a:p>
          <a:p>
            <a:r>
              <a:rPr lang="en-US" sz="1400" dirty="0"/>
              <a:t>transmit.</a:t>
            </a:r>
          </a:p>
          <a:p>
            <a:r>
              <a:rPr lang="en-US" sz="1400" dirty="0"/>
              <a:t>Read back Repeat this entire transmission back to me</a:t>
            </a:r>
          </a:p>
          <a:p>
            <a:r>
              <a:rPr lang="en-US" sz="1400" dirty="0"/>
              <a:t>exactly as received.</a:t>
            </a:r>
          </a:p>
          <a:p>
            <a:r>
              <a:rPr lang="en-US" sz="1400" dirty="0"/>
              <a:t>Relay (to) Transmit this message to all addressees or</a:t>
            </a:r>
          </a:p>
          <a:p>
            <a:r>
              <a:rPr lang="en-US" sz="1400" dirty="0"/>
              <a:t>to the address designations immediately</a:t>
            </a:r>
          </a:p>
          <a:p>
            <a:r>
              <a:rPr lang="en-US" sz="1400" dirty="0"/>
              <a:t>following.</a:t>
            </a:r>
          </a:p>
          <a:p>
            <a:r>
              <a:rPr lang="en-US" sz="1400" dirty="0"/>
              <a:t>Roger I have received your last transmission</a:t>
            </a:r>
          </a:p>
          <a:p>
            <a:r>
              <a:rPr lang="en-US" sz="1400" dirty="0"/>
              <a:t>satisfactorily.</a:t>
            </a:r>
          </a:p>
          <a:p>
            <a:r>
              <a:rPr lang="en-US" sz="1400" dirty="0"/>
              <a:t>Say again Repeat all your last transmission.</a:t>
            </a:r>
          </a:p>
          <a:p>
            <a:r>
              <a:rPr lang="en-US" sz="1400" dirty="0"/>
              <a:t>Followed by identification data means</a:t>
            </a:r>
          </a:p>
          <a:p>
            <a:r>
              <a:rPr lang="en-US" sz="1400" dirty="0"/>
              <a:t>repeat portion indicated.</a:t>
            </a:r>
          </a:p>
          <a:p>
            <a:r>
              <a:rPr lang="en-US" sz="1400" dirty="0"/>
              <a:t>Silence Cease transmissions immediately. (Maintain</a:t>
            </a:r>
          </a:p>
          <a:p>
            <a:r>
              <a:rPr lang="en-US" sz="1400" dirty="0"/>
              <a:t>silence until instructed to resume).</a:t>
            </a:r>
          </a:p>
          <a:p>
            <a:r>
              <a:rPr lang="en-US" sz="1400" dirty="0"/>
              <a:t>Silence lifted Resume normal transmission. (Silence can</a:t>
            </a:r>
          </a:p>
          <a:p>
            <a:r>
              <a:rPr lang="en-US" sz="1400" dirty="0"/>
              <a:t>be lifted only by the station imposing</a:t>
            </a:r>
          </a:p>
          <a:p>
            <a:r>
              <a:rPr lang="en-US" sz="1400" dirty="0"/>
              <a:t>it or higher authority.)</a:t>
            </a:r>
          </a:p>
        </p:txBody>
      </p:sp>
    </p:spTree>
    <p:extLst>
      <p:ext uri="{BB962C8B-B14F-4D97-AF65-F5344CB8AC3E}">
        <p14:creationId xmlns:p14="http://schemas.microsoft.com/office/powerpoint/2010/main" val="3032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762459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dispatcher needs to know the minute details of the physical</a:t>
            </a:r>
          </a:p>
          <a:p>
            <a:r>
              <a:rPr lang="en-US" dirty="0"/>
              <a:t>characteristics of the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layout of his division. To refresh this</a:t>
            </a:r>
          </a:p>
          <a:p>
            <a:r>
              <a:rPr lang="en-US" dirty="0"/>
              <a:t>knowledge, he is required to ride over his division periodically. Why?</a:t>
            </a:r>
          </a:p>
          <a:p>
            <a:r>
              <a:rPr lang="en-US" dirty="0"/>
              <a:t>Because each dispatcher must be able to sit at his desk and visualize what</a:t>
            </a:r>
          </a:p>
          <a:p>
            <a:r>
              <a:rPr lang="en-US" dirty="0"/>
              <a:t>is happening at the other end of his division. When, for instance, he</a:t>
            </a:r>
          </a:p>
          <a:p>
            <a:r>
              <a:rPr lang="en-US" dirty="0"/>
              <a:t>instructs a road conductor to "Head in at BO tower, pull through the cutoff,</a:t>
            </a:r>
          </a:p>
          <a:p>
            <a:r>
              <a:rPr lang="en-US" dirty="0"/>
              <a:t>back your head end off on the river lead, and cut the road crossing," he</a:t>
            </a:r>
          </a:p>
          <a:p>
            <a:r>
              <a:rPr lang="en-US" dirty="0"/>
              <a:t>must be intimately familiar with every detail of the area and with the</a:t>
            </a:r>
          </a:p>
          <a:p>
            <a:r>
              <a:rPr lang="en-US" dirty="0"/>
              <a:t>location of every switch, crossover, and derail so that his instructions can</a:t>
            </a:r>
          </a:p>
          <a:p>
            <a:r>
              <a:rPr lang="en-US" dirty="0"/>
              <a:t>be carried out.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is This transmission is from the station whose</a:t>
            </a:r>
          </a:p>
          <a:p>
            <a:r>
              <a:rPr lang="en-US" dirty="0"/>
              <a:t>designation immediately follows.</a:t>
            </a:r>
          </a:p>
          <a:p>
            <a:r>
              <a:rPr lang="en-US" dirty="0"/>
              <a:t>That is correct You are correct, or, what you have just</a:t>
            </a:r>
          </a:p>
          <a:p>
            <a:r>
              <a:rPr lang="en-US" dirty="0"/>
              <a:t>transmitted is correct.</a:t>
            </a:r>
          </a:p>
          <a:p>
            <a:r>
              <a:rPr lang="en-US" dirty="0"/>
              <a:t>Time That which immediately follows is the time</a:t>
            </a:r>
          </a:p>
          <a:p>
            <a:r>
              <a:rPr lang="en-US" dirty="0"/>
              <a:t>or </a:t>
            </a:r>
            <a:r>
              <a:rPr lang="en-US" dirty="0" err="1"/>
              <a:t>datetime</a:t>
            </a:r>
            <a:endParaRPr lang="en-US" dirty="0"/>
          </a:p>
          <a:p>
            <a:r>
              <a:rPr lang="en-US" dirty="0"/>
              <a:t>group of the message.</a:t>
            </a:r>
          </a:p>
          <a:p>
            <a:r>
              <a:rPr lang="en-US" dirty="0"/>
              <a:t>Unknown station The identity of the station with whom I am</a:t>
            </a:r>
          </a:p>
          <a:p>
            <a:r>
              <a:rPr lang="en-US" dirty="0"/>
              <a:t>attempting to establish communication is</a:t>
            </a:r>
          </a:p>
          <a:p>
            <a:r>
              <a:rPr lang="en-US" dirty="0"/>
              <a:t>unknown.</a:t>
            </a:r>
          </a:p>
          <a:p>
            <a:r>
              <a:rPr lang="en-US" dirty="0"/>
              <a:t>Verify </a:t>
            </a:r>
            <a:r>
              <a:rPr lang="en-US" dirty="0" err="1"/>
              <a:t>Verify</a:t>
            </a:r>
            <a:r>
              <a:rPr lang="en-US" dirty="0"/>
              <a:t> entire message (or portion</a:t>
            </a:r>
          </a:p>
          <a:p>
            <a:r>
              <a:rPr lang="en-US" dirty="0"/>
              <a:t>indicated) with the originator and send</a:t>
            </a:r>
          </a:p>
          <a:p>
            <a:r>
              <a:rPr lang="en-US" dirty="0"/>
              <a:t>correct version.</a:t>
            </a:r>
          </a:p>
          <a:p>
            <a:r>
              <a:rPr lang="en-US" dirty="0"/>
              <a:t>Wait I must pause for a few seconds.</a:t>
            </a:r>
          </a:p>
          <a:p>
            <a:r>
              <a:rPr lang="en-US" dirty="0"/>
              <a:t>Wait out I must pause longer than a few seconds.</a:t>
            </a:r>
          </a:p>
          <a:p>
            <a:r>
              <a:rPr lang="en-US" dirty="0"/>
              <a:t>Wilco I have received your message, understand</a:t>
            </a:r>
          </a:p>
          <a:p>
            <a:r>
              <a:rPr lang="en-US" dirty="0"/>
              <a:t>it, and will comply.</a:t>
            </a:r>
          </a:p>
        </p:txBody>
      </p:sp>
    </p:spTree>
    <p:extLst>
      <p:ext uri="{BB962C8B-B14F-4D97-AF65-F5344CB8AC3E}">
        <p14:creationId xmlns:p14="http://schemas.microsoft.com/office/powerpoint/2010/main" val="1835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295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WORD OR PHRASE MEANING</a:t>
            </a:r>
          </a:p>
          <a:p>
            <a:r>
              <a:rPr lang="en-US" dirty="0"/>
              <a:t>Words twice Communication is difficult. Transmit each</a:t>
            </a:r>
          </a:p>
          <a:p>
            <a:r>
              <a:rPr lang="en-US" dirty="0"/>
              <a:t>phrase (word or code group) twice.</a:t>
            </a:r>
          </a:p>
          <a:p>
            <a:r>
              <a:rPr lang="en-US" dirty="0"/>
              <a:t>(This </a:t>
            </a:r>
            <a:r>
              <a:rPr lang="en-US" dirty="0" err="1"/>
              <a:t>proword</a:t>
            </a:r>
            <a:r>
              <a:rPr lang="en-US" dirty="0"/>
              <a:t> may be used as an order,</a:t>
            </a:r>
          </a:p>
          <a:p>
            <a:r>
              <a:rPr lang="en-US" dirty="0"/>
              <a:t>request, or information.)</a:t>
            </a:r>
          </a:p>
          <a:p>
            <a:r>
              <a:rPr lang="en-US" dirty="0"/>
              <a:t>Wrong Your last transmission was incorrect; the</a:t>
            </a:r>
          </a:p>
          <a:p>
            <a:r>
              <a:rPr lang="en-US" dirty="0"/>
              <a:t>correct version is </a:t>
            </a:r>
          </a:p>
        </p:txBody>
      </p:sp>
    </p:spTree>
    <p:extLst>
      <p:ext uri="{BB962C8B-B14F-4D97-AF65-F5344CB8AC3E}">
        <p14:creationId xmlns:p14="http://schemas.microsoft.com/office/powerpoint/2010/main" val="36830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81001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3.12.</a:t>
            </a:r>
          </a:p>
          <a:p>
            <a:r>
              <a:rPr lang="en-US" sz="1400" dirty="0"/>
              <a:t>MESSAGE COMPOSITION</a:t>
            </a:r>
          </a:p>
          <a:p>
            <a:r>
              <a:rPr lang="en-US" sz="1400" dirty="0"/>
              <a:t>Each radiotelephone message is made up of three parts. They are the</a:t>
            </a:r>
          </a:p>
          <a:p>
            <a:r>
              <a:rPr lang="en-US" sz="1400" dirty="0"/>
              <a:t>heading, the text, and the ending, discussed in subparagraphs a, b, and c.</a:t>
            </a:r>
          </a:p>
          <a:p>
            <a:r>
              <a:rPr lang="en-US" sz="1400" dirty="0"/>
              <a:t>a. The heading always includes the call. An example is HICKORY 6THIS</a:t>
            </a:r>
          </a:p>
          <a:p>
            <a:r>
              <a:rPr lang="en-US" sz="1400" dirty="0"/>
              <a:t>ISMAPLE</a:t>
            </a:r>
          </a:p>
          <a:p>
            <a:r>
              <a:rPr lang="en-US" sz="1400" dirty="0"/>
              <a:t>7MESSAGE</a:t>
            </a:r>
          </a:p>
          <a:p>
            <a:r>
              <a:rPr lang="en-US" sz="1400" dirty="0"/>
              <a:t>FOLLOWS. HICKORY 6 is the call sign of the station</a:t>
            </a:r>
          </a:p>
          <a:p>
            <a:r>
              <a:rPr lang="en-US" sz="1400" dirty="0"/>
              <a:t>called, THIS IS </a:t>
            </a:r>
            <a:r>
              <a:rPr lang="en-US" sz="1400" dirty="0" err="1"/>
              <a:t>is</a:t>
            </a:r>
            <a:r>
              <a:rPr lang="en-US" sz="1400" dirty="0"/>
              <a:t> a </a:t>
            </a:r>
            <a:r>
              <a:rPr lang="en-US" sz="1400" dirty="0" err="1"/>
              <a:t>proword</a:t>
            </a:r>
            <a:r>
              <a:rPr lang="en-US" sz="1400" dirty="0"/>
              <a:t> found in every transmission, MAPLE 7 is the</a:t>
            </a:r>
          </a:p>
          <a:p>
            <a:r>
              <a:rPr lang="en-US" sz="1400" dirty="0"/>
              <a:t>call sign of the calling station, and MESSAGE FOLLOWS is a </a:t>
            </a:r>
            <a:r>
              <a:rPr lang="en-US" sz="1400" dirty="0" err="1"/>
              <a:t>proword</a:t>
            </a:r>
            <a:r>
              <a:rPr lang="en-US" sz="1400" dirty="0"/>
              <a:t> spoken</a:t>
            </a:r>
          </a:p>
          <a:p>
            <a:r>
              <a:rPr lang="en-US" sz="1400" dirty="0"/>
              <a:t>just before the text of the message begins.</a:t>
            </a:r>
          </a:p>
          <a:p>
            <a:r>
              <a:rPr lang="en-US" sz="1400" dirty="0"/>
              <a:t>b. The text may be in plain language, code, or cipher groups.</a:t>
            </a:r>
          </a:p>
          <a:p>
            <a:r>
              <a:rPr lang="en-US" sz="1400" dirty="0"/>
              <a:t>c. The ending of a transmission may include authentication if being</a:t>
            </a:r>
          </a:p>
          <a:p>
            <a:r>
              <a:rPr lang="en-US" sz="1400" dirty="0"/>
              <a:t>used, and concludes with either "over" or 'but," never both. Either "roger"</a:t>
            </a:r>
          </a:p>
          <a:p>
            <a:r>
              <a:rPr lang="en-US" sz="1400" dirty="0"/>
              <a:t>or "wilco," to acknowledge receipt of the message, may precede "over" or</a:t>
            </a:r>
          </a:p>
          <a:p>
            <a:r>
              <a:rPr lang="en-US" sz="1400" dirty="0"/>
              <a:t>"out."</a:t>
            </a:r>
          </a:p>
        </p:txBody>
      </p:sp>
    </p:spTree>
    <p:extLst>
      <p:ext uri="{BB962C8B-B14F-4D97-AF65-F5344CB8AC3E}">
        <p14:creationId xmlns:p14="http://schemas.microsoft.com/office/powerpoint/2010/main" val="7736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2286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3.13. FLEET OPERATION</a:t>
            </a:r>
          </a:p>
          <a:p>
            <a:r>
              <a:rPr lang="en-US" sz="1200" dirty="0"/>
              <a:t>Before signal systems and communication facilities are restored to</a:t>
            </a:r>
          </a:p>
          <a:p>
            <a:r>
              <a:rPr lang="en-US" sz="1200" dirty="0"/>
              <a:t>service in a theater, the dispatcher uses the fleet operation method to</a:t>
            </a:r>
          </a:p>
          <a:p>
            <a:r>
              <a:rPr lang="en-US" sz="1200" dirty="0"/>
              <a:t>control train movement. Fleet operation is a method of operating trains on</a:t>
            </a:r>
          </a:p>
          <a:p>
            <a:r>
              <a:rPr lang="en-US" sz="1200" dirty="0"/>
              <a:t>a single track in each direction for alternate periods. For an unspecified</a:t>
            </a:r>
          </a:p>
          <a:p>
            <a:r>
              <a:rPr lang="en-US" sz="1200" dirty="0"/>
              <a:t>length of time, all trains travel westward, for example, and when such</a:t>
            </a:r>
          </a:p>
          <a:p>
            <a:r>
              <a:rPr lang="en-US" sz="1200" dirty="0"/>
              <a:t>movements have cleared the main at the westward point, trains start moving</a:t>
            </a:r>
          </a:p>
          <a:p>
            <a:r>
              <a:rPr lang="en-US" sz="1200" dirty="0"/>
              <a:t>in the opposite direction. Assume a section of railroad runs from A to H.</a:t>
            </a:r>
          </a:p>
          <a:p>
            <a:r>
              <a:rPr lang="en-US" sz="1200" dirty="0"/>
              <a:t>Imagine that A represents a port with a rail terminal, and that H represents</a:t>
            </a:r>
          </a:p>
          <a:p>
            <a:r>
              <a:rPr lang="en-US" sz="1200" dirty="0"/>
              <a:t>a railhead 60 kilometers to the west with a capacity of 10 trains of a given</a:t>
            </a:r>
          </a:p>
          <a:p>
            <a:r>
              <a:rPr lang="en-US" sz="1200" dirty="0"/>
              <a:t>length. Arrangements might be made to run cars amounting to 60 or 70</a:t>
            </a:r>
          </a:p>
          <a:p>
            <a:r>
              <a:rPr lang="en-US" sz="1200" dirty="0"/>
              <a:t>percent of A's storage capacity. Each westbound train operated would be</a:t>
            </a:r>
          </a:p>
          <a:p>
            <a:r>
              <a:rPr lang="en-US" sz="1200" dirty="0"/>
              <a:t>classed as an extra and would carry running orders</a:t>
            </a:r>
          </a:p>
          <a:p>
            <a:r>
              <a:rPr lang="en-US" sz="1200" b="1" dirty="0"/>
              <a:t>51</a:t>
            </a:r>
          </a:p>
          <a:p>
            <a:r>
              <a:rPr lang="en-US" sz="1200" dirty="0"/>
              <a:t>authorizing movement from A to H. The last train would carry an order</a:t>
            </a:r>
          </a:p>
          <a:p>
            <a:r>
              <a:rPr lang="en-US" sz="1200" dirty="0"/>
              <a:t>stating that it was the last of the westbound movements. When this train</a:t>
            </a:r>
          </a:p>
          <a:p>
            <a:r>
              <a:rPr lang="en-US" sz="1200" dirty="0"/>
              <a:t>reaches H, the order would be the authority for the yard there to start</a:t>
            </a:r>
          </a:p>
          <a:p>
            <a:r>
              <a:rPr lang="en-US" sz="1200" dirty="0"/>
              <a:t>moving empties back to A. When the last eastward train arrives at A, the</a:t>
            </a:r>
          </a:p>
          <a:p>
            <a:r>
              <a:rPr lang="en-US" sz="1200" dirty="0"/>
              <a:t>order that it carries then authorizes westward movement to begin again.</a:t>
            </a:r>
          </a:p>
        </p:txBody>
      </p:sp>
    </p:spTree>
    <p:extLst>
      <p:ext uri="{BB962C8B-B14F-4D97-AF65-F5344CB8AC3E}">
        <p14:creationId xmlns:p14="http://schemas.microsoft.com/office/powerpoint/2010/main" val="4830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7733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order that it carries then authorizes westward movement to begin again.</a:t>
            </a:r>
          </a:p>
          <a:p>
            <a:r>
              <a:rPr lang="en-US" dirty="0"/>
              <a:t>Thus, trains may go in one direction for a period of several hours to</a:t>
            </a:r>
          </a:p>
          <a:p>
            <a:r>
              <a:rPr lang="en-US" dirty="0"/>
              <a:t>several days, before movement starts in the opposite direction. This system</a:t>
            </a:r>
          </a:p>
          <a:p>
            <a:r>
              <a:rPr lang="en-US" dirty="0"/>
              <a:t>can also be used by specifying certain inclusive hours or days for westward</a:t>
            </a:r>
          </a:p>
          <a:p>
            <a:r>
              <a:rPr lang="en-US" dirty="0"/>
              <a:t>movements and an equal period for returning empties eastward. These may be</a:t>
            </a:r>
          </a:p>
          <a:p>
            <a:r>
              <a:rPr lang="en-US" dirty="0"/>
              <a:t>established in 4,</a:t>
            </a:r>
          </a:p>
          <a:p>
            <a:r>
              <a:rPr lang="en-US" dirty="0"/>
              <a:t>8,</a:t>
            </a:r>
          </a:p>
          <a:p>
            <a:r>
              <a:rPr lang="en-US" dirty="0"/>
              <a:t>12,</a:t>
            </a:r>
          </a:p>
          <a:p>
            <a:r>
              <a:rPr lang="en-US" dirty="0"/>
              <a:t>or 24hour</a:t>
            </a:r>
          </a:p>
          <a:p>
            <a:r>
              <a:rPr lang="en-US" dirty="0"/>
              <a:t>periods as required. How long each</a:t>
            </a:r>
          </a:p>
          <a:p>
            <a:r>
              <a:rPr lang="en-US" dirty="0"/>
              <a:t>direction is used continuously depends entirely on the capacities of the</a:t>
            </a:r>
          </a:p>
          <a:p>
            <a:r>
              <a:rPr lang="en-US" dirty="0"/>
              <a:t>yards, railheads, and terminals at the forward points.</a:t>
            </a:r>
          </a:p>
        </p:txBody>
      </p:sp>
    </p:spTree>
    <p:extLst>
      <p:ext uri="{BB962C8B-B14F-4D97-AF65-F5344CB8AC3E}">
        <p14:creationId xmlns:p14="http://schemas.microsoft.com/office/powerpoint/2010/main" val="1392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14856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3.14. SUMMARY</a:t>
            </a:r>
          </a:p>
          <a:p>
            <a:r>
              <a:rPr lang="en-US" dirty="0"/>
              <a:t>In addition to transmitting train orders, the dispatcher's telephone</a:t>
            </a:r>
          </a:p>
          <a:p>
            <a:r>
              <a:rPr lang="en-US" dirty="0"/>
              <a:t>circuit is used for furnishing information to and answering questions for</a:t>
            </a:r>
          </a:p>
          <a:p>
            <a:r>
              <a:rPr lang="en-US" dirty="0"/>
              <a:t>employees along the line. Because of the importance of copying and</a:t>
            </a:r>
          </a:p>
          <a:p>
            <a:r>
              <a:rPr lang="en-US" dirty="0"/>
              <a:t>repeating train orders correctly, the dispatcher usually does not permit</a:t>
            </a:r>
          </a:p>
          <a:p>
            <a:r>
              <a:rPr lang="en-US" dirty="0"/>
              <a:t>interruption of their transmittal. However, it may be justified to make a</a:t>
            </a:r>
          </a:p>
          <a:p>
            <a:r>
              <a:rPr lang="en-US" dirty="0"/>
              <a:t>report which might cause the dispatcher to change the order being dictated</a:t>
            </a:r>
          </a:p>
          <a:p>
            <a:r>
              <a:rPr lang="en-US" dirty="0"/>
              <a:t>or to prevent a wreck or serious delay to trains.</a:t>
            </a:r>
          </a:p>
        </p:txBody>
      </p:sp>
    </p:spTree>
    <p:extLst>
      <p:ext uri="{BB962C8B-B14F-4D97-AF65-F5344CB8AC3E}">
        <p14:creationId xmlns:p14="http://schemas.microsoft.com/office/powerpoint/2010/main" val="1392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371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Transmitting train orders is the first order of business over the</a:t>
            </a:r>
          </a:p>
          <a:p>
            <a:r>
              <a:rPr lang="en-US" dirty="0"/>
              <a:t>circuit. The priority of other calls must be established when several</a:t>
            </a:r>
          </a:p>
          <a:p>
            <a:r>
              <a:rPr lang="en-US" dirty="0"/>
              <a:t>persons are waiting to speak to the dispatcher. Usually, calls in the first</a:t>
            </a:r>
          </a:p>
          <a:p>
            <a:r>
              <a:rPr lang="en-US" dirty="0"/>
              <a:t>category are those dealing with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operations; in the second, those</a:t>
            </a:r>
          </a:p>
          <a:p>
            <a:r>
              <a:rPr lang="en-US" dirty="0"/>
              <a:t>requesting information related to but not directly affecting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operations; and in the third, those that are ordinarily unimportant from the</a:t>
            </a:r>
          </a:p>
          <a:p>
            <a:r>
              <a:rPr lang="en-US" dirty="0"/>
              <a:t>dispatcher's point of view but important to the person making the call.</a:t>
            </a:r>
          </a:p>
        </p:txBody>
      </p:sp>
    </p:spTree>
    <p:extLst>
      <p:ext uri="{BB962C8B-B14F-4D97-AF65-F5344CB8AC3E}">
        <p14:creationId xmlns:p14="http://schemas.microsoft.com/office/powerpoint/2010/main" val="15767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066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the early stages of theater operations, the transportation railway</a:t>
            </a:r>
          </a:p>
          <a:p>
            <a:r>
              <a:rPr lang="en-US" dirty="0"/>
              <a:t>service may request radio facilities. If approved, signal units install,</a:t>
            </a:r>
          </a:p>
          <a:p>
            <a:r>
              <a:rPr lang="en-US" dirty="0"/>
              <a:t>maintain, and operate the equipment. Basic rules of radio procedure are</a:t>
            </a:r>
          </a:p>
          <a:p>
            <a:r>
              <a:rPr lang="en-US" dirty="0"/>
              <a:t>followed to prevent delay and inaccuracy. Use of the phonetic alphabet and</a:t>
            </a:r>
          </a:p>
          <a:p>
            <a:r>
              <a:rPr lang="en-US" dirty="0"/>
              <a:t>numerals is standard in radiotelephone transmission. Procedure </a:t>
            </a:r>
            <a:r>
              <a:rPr lang="en-US" dirty="0" err="1"/>
              <a:t>wordsprowordsare</a:t>
            </a:r>
            <a:endParaRPr lang="en-US" dirty="0"/>
          </a:p>
          <a:p>
            <a:r>
              <a:rPr lang="en-US" dirty="0"/>
              <a:t>used and understood in TRS radio transmission. A message</a:t>
            </a:r>
          </a:p>
          <a:p>
            <a:r>
              <a:rPr lang="en-US" dirty="0"/>
              <a:t>consists of a heading, a text, and an ending.</a:t>
            </a:r>
          </a:p>
        </p:txBody>
      </p:sp>
    </p:spTree>
    <p:extLst>
      <p:ext uri="{BB962C8B-B14F-4D97-AF65-F5344CB8AC3E}">
        <p14:creationId xmlns:p14="http://schemas.microsoft.com/office/powerpoint/2010/main" val="9257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85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there are no communication facilities, the method of dispatch</a:t>
            </a:r>
          </a:p>
          <a:p>
            <a:r>
              <a:rPr lang="en-US" dirty="0"/>
              <a:t>changes. Usually, the fleet method of operation is used. However, when</a:t>
            </a:r>
          </a:p>
          <a:p>
            <a:r>
              <a:rPr lang="en-US" dirty="0"/>
              <a:t>communication facilities are operational and the dispatcher's circuit is</a:t>
            </a:r>
          </a:p>
          <a:p>
            <a:r>
              <a:rPr lang="en-US" dirty="0"/>
              <a:t>again in use, calls are made in the order of their importance, and the fleet</a:t>
            </a:r>
          </a:p>
          <a:p>
            <a:r>
              <a:rPr lang="en-US" dirty="0"/>
              <a:t>operation method is no longer used.</a:t>
            </a:r>
          </a:p>
        </p:txBody>
      </p:sp>
    </p:spTree>
    <p:extLst>
      <p:ext uri="{BB962C8B-B14F-4D97-AF65-F5344CB8AC3E}">
        <p14:creationId xmlns:p14="http://schemas.microsoft.com/office/powerpoint/2010/main" val="40543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010400" cy="172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096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dispatcher must have full knowledge of the capabilities of the various</a:t>
            </a:r>
          </a:p>
          <a:p>
            <a:r>
              <a:rPr lang="en-US" dirty="0"/>
              <a:t>types of locomotives in use and frequently judge the capability of</a:t>
            </a:r>
          </a:p>
          <a:p>
            <a:r>
              <a:rPr lang="en-US" dirty="0"/>
              <a:t>individual locomotives only by their number designators. Moreover, he</a:t>
            </a:r>
          </a:p>
          <a:p>
            <a:r>
              <a:rPr lang="en-US" dirty="0"/>
              <a:t>frequently possesses, and often bases decisions on, an intimate knowledge of</a:t>
            </a:r>
          </a:p>
          <a:p>
            <a:r>
              <a:rPr lang="en-US" dirty="0"/>
              <a:t>the ability of individual engineers to get their trains over the road, Every</a:t>
            </a:r>
          </a:p>
          <a:p>
            <a:r>
              <a:rPr lang="en-US" dirty="0"/>
              <a:t>railroad has engineers </a:t>
            </a:r>
            <a:r>
              <a:rPr lang="en-US" dirty="0" smtClean="0"/>
              <a:t>with </a:t>
            </a:r>
            <a:r>
              <a:rPr lang="en-US" dirty="0"/>
              <a:t>reputations for making good time under</a:t>
            </a:r>
          </a:p>
          <a:p>
            <a:r>
              <a:rPr lang="en-US" dirty="0"/>
              <a:t>almost any conditions, and occasionally a</a:t>
            </a:r>
          </a:p>
          <a:p>
            <a:r>
              <a:rPr lang="en-US" dirty="0"/>
              <a:t>smaller number who never seem to maintain</a:t>
            </a:r>
          </a:p>
          <a:p>
            <a:r>
              <a:rPr lang="en-US" dirty="0"/>
              <a:t>schedules or come up to reasonable</a:t>
            </a:r>
          </a:p>
          <a:p>
            <a:r>
              <a:rPr lang="en-US" dirty="0"/>
              <a:t>expectations despite a good locomotive and</a:t>
            </a:r>
          </a:p>
          <a:p>
            <a:r>
              <a:rPr lang="en-US" dirty="0"/>
              <a:t>the most favorable conditions.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7923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4.1. GENERAL</a:t>
            </a:r>
          </a:p>
          <a:p>
            <a:r>
              <a:rPr lang="en-US" sz="1200" dirty="0"/>
              <a:t>"A train is superior to another train by right, class, or direction," as</a:t>
            </a:r>
          </a:p>
          <a:p>
            <a:r>
              <a:rPr lang="en-US" sz="1200" dirty="0"/>
              <a:t>stated in rule S71</a:t>
            </a:r>
          </a:p>
          <a:p>
            <a:r>
              <a:rPr lang="en-US" sz="1200" dirty="0"/>
              <a:t>of the railway operating rules covered in Technical</a:t>
            </a:r>
          </a:p>
          <a:p>
            <a:r>
              <a:rPr lang="en-US" sz="1200" dirty="0"/>
              <a:t>Manual 55200.</a:t>
            </a:r>
          </a:p>
          <a:p>
            <a:r>
              <a:rPr lang="en-US" sz="1200" dirty="0"/>
              <a:t>This rule and the others establishing superiority are</a:t>
            </a:r>
          </a:p>
          <a:p>
            <a:r>
              <a:rPr lang="en-US" sz="1200" dirty="0"/>
              <a:t>probably the most simply stated and easiest to understand of all railroad</a:t>
            </a:r>
          </a:p>
          <a:p>
            <a:r>
              <a:rPr lang="en-US" sz="1200" dirty="0"/>
              <a:t>rules.</a:t>
            </a:r>
          </a:p>
          <a:p>
            <a:r>
              <a:rPr lang="en-US" sz="1200" dirty="0"/>
              <a:t>Applying the provisions of these rules to any two trains of the same or</a:t>
            </a:r>
          </a:p>
          <a:p>
            <a:r>
              <a:rPr lang="en-US" sz="1200" dirty="0"/>
              <a:t>a different class moving in opposite directions on a single track is</a:t>
            </a:r>
          </a:p>
          <a:p>
            <a:r>
              <a:rPr lang="en-US" sz="1200" dirty="0"/>
              <a:t>comparatively basic. However, when three trains of different classes become</a:t>
            </a:r>
          </a:p>
          <a:p>
            <a:r>
              <a:rPr lang="en-US" sz="1200" dirty="0"/>
              <a:t>involved in </a:t>
            </a:r>
            <a:r>
              <a:rPr lang="en-US" sz="1200" dirty="0" err="1"/>
              <a:t>twoway</a:t>
            </a:r>
            <a:endParaRPr lang="en-US" sz="1200" dirty="0"/>
          </a:p>
          <a:p>
            <a:r>
              <a:rPr lang="en-US" sz="1200" dirty="0"/>
              <a:t>movement on a single track, superiority and the correct</a:t>
            </a:r>
          </a:p>
          <a:p>
            <a:r>
              <a:rPr lang="en-US" sz="1200" dirty="0"/>
              <a:t>interpretation of numerous train orders can present a complex problem to the</a:t>
            </a:r>
          </a:p>
          <a:p>
            <a:r>
              <a:rPr lang="en-US" sz="1200" dirty="0"/>
              <a:t>persons involved. However, the right of a train to be in a particular</a:t>
            </a:r>
          </a:p>
          <a:p>
            <a:r>
              <a:rPr lang="en-US" sz="1200" dirty="0"/>
              <a:t>location at a given time is easily asserted and proven. But if that right</a:t>
            </a:r>
          </a:p>
          <a:p>
            <a:r>
              <a:rPr lang="en-US" sz="1200" dirty="0"/>
              <a:t>is not fully respected by all train crews, some may find themselves little</a:t>
            </a:r>
          </a:p>
          <a:p>
            <a:r>
              <a:rPr lang="en-US" sz="1200" dirty="0"/>
              <a:t>better off than a motorist in a hospital bed who insists he had the </a:t>
            </a:r>
            <a:r>
              <a:rPr lang="en-US" sz="1200" dirty="0" err="1"/>
              <a:t>rightofway</a:t>
            </a:r>
            <a:r>
              <a:rPr lang="en-US" sz="1200" dirty="0"/>
              <a:t>.</a:t>
            </a:r>
          </a:p>
          <a:p>
            <a:r>
              <a:rPr lang="en-US" sz="1200" dirty="0"/>
              <a:t>This chapter discusses the superiority of trains and the</a:t>
            </a:r>
          </a:p>
          <a:p>
            <a:r>
              <a:rPr lang="en-US" sz="1200" dirty="0"/>
              <a:t>dispatching methods involved in changing that superiority.</a:t>
            </a:r>
          </a:p>
        </p:txBody>
      </p:sp>
    </p:spTree>
    <p:extLst>
      <p:ext uri="{BB962C8B-B14F-4D97-AF65-F5344CB8AC3E}">
        <p14:creationId xmlns:p14="http://schemas.microsoft.com/office/powerpoint/2010/main" val="27057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69996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4.2. SUPERIORITY AND RIGHT</a:t>
            </a:r>
          </a:p>
          <a:p>
            <a:r>
              <a:rPr lang="en-US" dirty="0"/>
              <a:t>On a railroad, you may hear the words "timetable rights." However, they</a:t>
            </a:r>
          </a:p>
          <a:p>
            <a:r>
              <a:rPr lang="en-US" dirty="0"/>
              <a:t>convey a mistaken idea. “Right," as a dispatcher uses it, can be conferred</a:t>
            </a:r>
          </a:p>
          <a:p>
            <a:r>
              <a:rPr lang="en-US" dirty="0"/>
              <a:t>by train order alone. On the other hand, "superiority" is granted by the</a:t>
            </a:r>
          </a:p>
          <a:p>
            <a:r>
              <a:rPr lang="en-US" dirty="0"/>
              <a:t>timetable. Subparagraphs a and b define the terms and explain the</a:t>
            </a:r>
          </a:p>
          <a:p>
            <a:r>
              <a:rPr lang="en-US" dirty="0"/>
              <a:t>differences between the two. Both "right" and "superiority" must be clearly</a:t>
            </a:r>
          </a:p>
          <a:p>
            <a:r>
              <a:rPr lang="en-US" dirty="0"/>
              <a:t>understood by students of train dispatching.</a:t>
            </a:r>
          </a:p>
        </p:txBody>
      </p:sp>
    </p:spTree>
    <p:extLst>
      <p:ext uri="{BB962C8B-B14F-4D97-AF65-F5344CB8AC3E}">
        <p14:creationId xmlns:p14="http://schemas.microsoft.com/office/powerpoint/2010/main" val="16346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3053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Right can be conferred on a train only by train order and never by</a:t>
            </a:r>
          </a:p>
          <a:p>
            <a:r>
              <a:rPr lang="en-US" dirty="0"/>
              <a:t>timetable.</a:t>
            </a:r>
          </a:p>
          <a:p>
            <a:r>
              <a:rPr lang="en-US" dirty="0" smtClean="0"/>
              <a:t>b</a:t>
            </a:r>
            <a:r>
              <a:rPr lang="en-US" dirty="0"/>
              <a:t>. Superiority is conferred by the timetable, based on a train's</a:t>
            </a:r>
          </a:p>
          <a:p>
            <a:r>
              <a:rPr lang="en-US" dirty="0"/>
              <a:t>superior class or superior direction. A regular train may have timetable</a:t>
            </a:r>
          </a:p>
          <a:p>
            <a:r>
              <a:rPr lang="en-US" dirty="0"/>
              <a:t>authorization or timetable superiority but not necessarily superiority by</a:t>
            </a:r>
          </a:p>
          <a:p>
            <a:r>
              <a:rPr lang="en-US" dirty="0"/>
              <a:t>right. If such a train is issued a train order that helps it but restricts</a:t>
            </a:r>
          </a:p>
          <a:p>
            <a:r>
              <a:rPr lang="en-US" dirty="0"/>
              <a:t>another superior train, then the first train has superiority by right in</a:t>
            </a:r>
          </a:p>
          <a:p>
            <a:r>
              <a:rPr lang="en-US" dirty="0"/>
              <a:t>addition to timetable superiority.</a:t>
            </a:r>
          </a:p>
        </p:txBody>
      </p:sp>
    </p:spTree>
    <p:extLst>
      <p:ext uri="{BB962C8B-B14F-4D97-AF65-F5344CB8AC3E}">
        <p14:creationId xmlns:p14="http://schemas.microsoft.com/office/powerpoint/2010/main" val="19216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331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4.3. RULES ESTABLISHING SUPERIORITY</a:t>
            </a:r>
          </a:p>
          <a:p>
            <a:r>
              <a:rPr lang="en-US" sz="1400" dirty="0"/>
              <a:t>The rules quoted in this paragraph from Technical Manual 55200</a:t>
            </a:r>
          </a:p>
          <a:p>
            <a:r>
              <a:rPr lang="en-US" sz="1400" dirty="0"/>
              <a:t>establish the superiority of trains. Those rules with an "S" prefixed apply</a:t>
            </a:r>
          </a:p>
          <a:p>
            <a:r>
              <a:rPr lang="en-US" sz="1400" dirty="0"/>
              <a:t>to single track, those with a "D" to double track, and those without a</a:t>
            </a:r>
          </a:p>
          <a:p>
            <a:r>
              <a:rPr lang="en-US" sz="1400" dirty="0"/>
              <a:t>prefix to both single and double track.</a:t>
            </a:r>
          </a:p>
          <a:p>
            <a:r>
              <a:rPr lang="en-US" sz="1400" dirty="0"/>
              <a:t>a. Rule S71.</a:t>
            </a:r>
          </a:p>
          <a:p>
            <a:r>
              <a:rPr lang="en-US" sz="1400" dirty="0"/>
              <a:t>General. A train is superior to another train by right,</a:t>
            </a:r>
          </a:p>
          <a:p>
            <a:r>
              <a:rPr lang="en-US" sz="1400" dirty="0"/>
              <a:t>class, or direction.</a:t>
            </a:r>
          </a:p>
          <a:p>
            <a:r>
              <a:rPr lang="en-US" sz="1400" dirty="0"/>
              <a:t>(1) Right is conferred by train order; class and direction by</a:t>
            </a:r>
          </a:p>
          <a:p>
            <a:r>
              <a:rPr lang="en-US" sz="1400" dirty="0"/>
              <a:t>timetable.</a:t>
            </a:r>
          </a:p>
          <a:p>
            <a:r>
              <a:rPr lang="en-US" sz="1400" dirty="0"/>
              <a:t>(2) Right is superior to class or direction.</a:t>
            </a:r>
          </a:p>
          <a:p>
            <a:r>
              <a:rPr lang="en-US" sz="1400" dirty="0"/>
              <a:t>(3) Direction is superior between trains of the same class.</a:t>
            </a:r>
          </a:p>
          <a:p>
            <a:r>
              <a:rPr lang="en-US" sz="1400" dirty="0"/>
              <a:t>b. Rule D71.</a:t>
            </a:r>
          </a:p>
          <a:p>
            <a:r>
              <a:rPr lang="en-US" sz="1400" dirty="0"/>
              <a:t>General. A train is superior to another train by right</a:t>
            </a:r>
          </a:p>
          <a:p>
            <a:r>
              <a:rPr lang="en-US" sz="1400" dirty="0"/>
              <a:t>or class.</a:t>
            </a:r>
          </a:p>
          <a:p>
            <a:r>
              <a:rPr lang="en-US" sz="1400" dirty="0"/>
              <a:t>(1) Right is conferred by train order; class, by timetable.</a:t>
            </a:r>
          </a:p>
          <a:p>
            <a:r>
              <a:rPr lang="en-US" sz="1400" dirty="0"/>
              <a:t>(2) Right is superior to class.</a:t>
            </a:r>
          </a:p>
        </p:txBody>
      </p:sp>
    </p:spTree>
    <p:extLst>
      <p:ext uri="{BB962C8B-B14F-4D97-AF65-F5344CB8AC3E}">
        <p14:creationId xmlns:p14="http://schemas.microsoft.com/office/powerpoint/2010/main" val="4236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8953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Rule 72. Class and Direction. Trains of the first class are</a:t>
            </a:r>
          </a:p>
          <a:p>
            <a:r>
              <a:rPr lang="en-US" dirty="0"/>
              <a:t>superior to those of the second, those of the second class are superior to</a:t>
            </a:r>
          </a:p>
          <a:p>
            <a:r>
              <a:rPr lang="en-US" dirty="0"/>
              <a:t>those of the third, and so on. Trains in the direction specified by the</a:t>
            </a:r>
          </a:p>
          <a:p>
            <a:r>
              <a:rPr lang="en-US" dirty="0"/>
              <a:t>timetable are superior to trains of the same class in the opposite</a:t>
            </a:r>
          </a:p>
          <a:p>
            <a:r>
              <a:rPr lang="en-US" dirty="0"/>
              <a:t>direction.</a:t>
            </a:r>
          </a:p>
          <a:p>
            <a:r>
              <a:rPr lang="en-US" dirty="0"/>
              <a:t>d. Rule 73. Extra Trains. Extra trains are inferior to regular</a:t>
            </a:r>
          </a:p>
          <a:p>
            <a:r>
              <a:rPr lang="en-US" dirty="0"/>
              <a:t>trains.</a:t>
            </a:r>
          </a:p>
        </p:txBody>
      </p:sp>
    </p:spTree>
    <p:extLst>
      <p:ext uri="{BB962C8B-B14F-4D97-AF65-F5344CB8AC3E}">
        <p14:creationId xmlns:p14="http://schemas.microsoft.com/office/powerpoint/2010/main" val="13686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81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4.4. CLASS AND DIRECTION</a:t>
            </a:r>
          </a:p>
          <a:p>
            <a:r>
              <a:rPr lang="en-US" sz="1200" dirty="0"/>
              <a:t>Both class and direction are conferred by timetable. The two terms are</a:t>
            </a:r>
          </a:p>
          <a:p>
            <a:r>
              <a:rPr lang="en-US" sz="1200" dirty="0"/>
              <a:t>defined and discussed in subparagraphs a and b.</a:t>
            </a:r>
          </a:p>
          <a:p>
            <a:r>
              <a:rPr lang="en-US" sz="1200" dirty="0" smtClean="0"/>
              <a:t>a</a:t>
            </a:r>
            <a:r>
              <a:rPr lang="en-US" sz="1200" dirty="0"/>
              <a:t>. Class is conferred by the timetable and cannot be raised or lowered</a:t>
            </a:r>
          </a:p>
          <a:p>
            <a:r>
              <a:rPr lang="en-US" sz="1200" dirty="0"/>
              <a:t>by train order. However, the class can be taken away from a train if the</a:t>
            </a:r>
          </a:p>
          <a:p>
            <a:r>
              <a:rPr lang="en-US" sz="1200" dirty="0"/>
              <a:t>dispatcher annuls its schedule and runs it as an extra.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trains</a:t>
            </a:r>
          </a:p>
          <a:p>
            <a:r>
              <a:rPr lang="en-US" sz="1200" dirty="0"/>
              <a:t>are superior to those of second class, second is superior to third, third is</a:t>
            </a:r>
          </a:p>
          <a:p>
            <a:r>
              <a:rPr lang="en-US" sz="1200" dirty="0"/>
              <a:t>superior to fourth, and so on. Some railroads even have fifth class, but in</a:t>
            </a:r>
          </a:p>
          <a:p>
            <a:r>
              <a:rPr lang="en-US" sz="1200" dirty="0"/>
              <a:t>the interest of a basic presentation, this text avoids using any below the</a:t>
            </a:r>
          </a:p>
          <a:p>
            <a:r>
              <a:rPr lang="en-US" sz="1200" dirty="0"/>
              <a:t>second in the examples given. Extra trains are inferior to all others.</a:t>
            </a:r>
          </a:p>
          <a:p>
            <a:r>
              <a:rPr lang="en-US" sz="1200" dirty="0"/>
              <a:t>However, on most railroads when two extras meet on single track, the train</a:t>
            </a:r>
          </a:p>
          <a:p>
            <a:r>
              <a:rPr lang="en-US" sz="1200" dirty="0"/>
              <a:t>going in the superior direction holds main track, and the other takes</a:t>
            </a:r>
          </a:p>
          <a:p>
            <a:r>
              <a:rPr lang="en-US" sz="1200" dirty="0"/>
              <a:t>siding.</a:t>
            </a:r>
          </a:p>
          <a:p>
            <a:r>
              <a:rPr lang="en-US" sz="1200" dirty="0"/>
              <a:t>b. Direction is also conferred by timetable. For example, a railroad</a:t>
            </a:r>
          </a:p>
          <a:p>
            <a:r>
              <a:rPr lang="en-US" sz="1200" dirty="0"/>
              <a:t>may specify that the eastward direction is superior to westward. At a</a:t>
            </a:r>
          </a:p>
          <a:p>
            <a:r>
              <a:rPr lang="en-US" sz="1200" dirty="0"/>
              <a:t>meeting point between trains of the same class, the one moving in the</a:t>
            </a:r>
          </a:p>
          <a:p>
            <a:r>
              <a:rPr lang="en-US" sz="1200" dirty="0"/>
              <a:t>inferior timetable direction must take siding unless otherwise provided in a</a:t>
            </a:r>
          </a:p>
          <a:p>
            <a:r>
              <a:rPr lang="en-US" sz="1200" dirty="0"/>
              <a:t>train order.</a:t>
            </a:r>
          </a:p>
        </p:txBody>
      </p:sp>
    </p:spTree>
    <p:extLst>
      <p:ext uri="{BB962C8B-B14F-4D97-AF65-F5344CB8AC3E}">
        <p14:creationId xmlns:p14="http://schemas.microsoft.com/office/powerpoint/2010/main" val="6070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502235"/>
            <a:ext cx="579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4.5. RIGHT</a:t>
            </a:r>
          </a:p>
          <a:p>
            <a:r>
              <a:rPr lang="en-US" sz="1200" dirty="0"/>
              <a:t>Right is conferred by train order, and it is superior to class and</a:t>
            </a:r>
          </a:p>
          <a:p>
            <a:r>
              <a:rPr lang="en-US" sz="1200" dirty="0"/>
              <a:t>direction. An illustration of how right may be superior to direction is</a:t>
            </a:r>
          </a:p>
          <a:p>
            <a:r>
              <a:rPr lang="en-US" sz="1200" dirty="0"/>
              <a:t>shown in paragraph 2.5b; the following illustration shows how right may be</a:t>
            </a:r>
          </a:p>
          <a:p>
            <a:r>
              <a:rPr lang="en-US" sz="1200" dirty="0"/>
              <a:t>superior to class. While reading this example, you may wish to refer to</a:t>
            </a:r>
          </a:p>
          <a:p>
            <a:r>
              <a:rPr lang="en-US" sz="1200" dirty="0"/>
              <a:t>figure 1.1. Assume that a 125car</a:t>
            </a:r>
          </a:p>
          <a:p>
            <a:r>
              <a:rPr lang="en-US" sz="1200" dirty="0"/>
              <a:t>westbound extra, loaded to the engine's</a:t>
            </a:r>
          </a:p>
          <a:p>
            <a:r>
              <a:rPr lang="en-US" sz="1200" dirty="0"/>
              <a:t>rated capacity, approaches Wildwood about 15 minutes before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No. 62 is due there from the opposite direction. Although train No.</a:t>
            </a:r>
          </a:p>
          <a:p>
            <a:r>
              <a:rPr lang="en-US" sz="1200" dirty="0"/>
              <a:t>62 is </a:t>
            </a:r>
            <a:r>
              <a:rPr lang="en-US" sz="1200" dirty="0" err="1"/>
              <a:t>firstclass</a:t>
            </a:r>
            <a:r>
              <a:rPr lang="en-US" sz="1200" dirty="0"/>
              <a:t>,</a:t>
            </a:r>
          </a:p>
          <a:p>
            <a:r>
              <a:rPr lang="en-US" sz="1200" dirty="0"/>
              <a:t>it is a slow, daily local hauling mostly baggage,</a:t>
            </a:r>
          </a:p>
          <a:p>
            <a:r>
              <a:rPr lang="en-US" sz="1200" dirty="0"/>
              <a:t>express, and only a few passengers. Since 5 or 10 minutes delay to this</a:t>
            </a:r>
          </a:p>
          <a:p>
            <a:r>
              <a:rPr lang="en-US" sz="1200" dirty="0"/>
              <a:t>kind of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is relatively unimportant, the dispatcher may</a:t>
            </a:r>
          </a:p>
          <a:p>
            <a:r>
              <a:rPr lang="en-US" sz="1200" dirty="0"/>
              <a:t>sidetrack it just before it reaches Wildwood to keep from stopping the heavy</a:t>
            </a:r>
          </a:p>
          <a:p>
            <a:r>
              <a:rPr lang="en-US" sz="1200" dirty="0"/>
              <a:t>extra. If, instead, the extra were sidetracked to clear No. 62, pusher</a:t>
            </a:r>
          </a:p>
          <a:p>
            <a:r>
              <a:rPr lang="en-US" sz="1200" dirty="0"/>
              <a:t>assistance might be needed to get it started again, and other trains in both</a:t>
            </a:r>
          </a:p>
          <a:p>
            <a:r>
              <a:rPr lang="en-US" sz="1200" dirty="0"/>
              <a:t>directions might be delayed. The extra, of course, would need a written</a:t>
            </a:r>
          </a:p>
          <a:p>
            <a:r>
              <a:rPr lang="en-US" sz="1200" dirty="0"/>
              <a:t>train order to proceed into an area on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train's time. The</a:t>
            </a:r>
          </a:p>
          <a:p>
            <a:r>
              <a:rPr lang="en-US" sz="1200" dirty="0"/>
              <a:t>eastbound passenger train would also need a train order to take siding</a:t>
            </a:r>
          </a:p>
          <a:p>
            <a:r>
              <a:rPr lang="en-US" sz="1200" dirty="0"/>
              <a:t>because both its class and direction are superior, and consequently, its</a:t>
            </a:r>
          </a:p>
          <a:p>
            <a:r>
              <a:rPr lang="en-US" sz="1200" dirty="0"/>
              <a:t>crew expects to hold the main track against all trains. The dispatcher,</a:t>
            </a:r>
          </a:p>
          <a:p>
            <a:r>
              <a:rPr lang="en-US" sz="1200" dirty="0"/>
              <a:t>then, would issue a train order transferring the right to the extra and</a:t>
            </a:r>
          </a:p>
          <a:p>
            <a:r>
              <a:rPr lang="en-US" sz="1200" dirty="0"/>
              <a:t>stripping the superiority from the passenger train. However, this change is</a:t>
            </a:r>
          </a:p>
          <a:p>
            <a:r>
              <a:rPr lang="en-US" sz="1200" dirty="0"/>
              <a:t>effective only until the trains meet, at which time each reverts to its</a:t>
            </a:r>
          </a:p>
          <a:p>
            <a:r>
              <a:rPr lang="en-US" sz="1200" dirty="0"/>
              <a:t>former status. Remember, then, in the absence of orders to the contrary,</a:t>
            </a:r>
          </a:p>
          <a:p>
            <a:r>
              <a:rPr lang="en-US" sz="1200" dirty="0"/>
              <a:t>the superior train holds main track.</a:t>
            </a:r>
          </a:p>
        </p:txBody>
      </p:sp>
    </p:spTree>
    <p:extLst>
      <p:ext uri="{BB962C8B-B14F-4D97-AF65-F5344CB8AC3E}">
        <p14:creationId xmlns:p14="http://schemas.microsoft.com/office/powerpoint/2010/main" val="1730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5988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Many railroads sidetrack </a:t>
            </a:r>
            <a:r>
              <a:rPr lang="en-US" dirty="0" err="1"/>
              <a:t>slowmoving</a:t>
            </a:r>
            <a:endParaRPr lang="en-US" dirty="0"/>
          </a:p>
          <a:p>
            <a:r>
              <a:rPr lang="en-US" dirty="0"/>
              <a:t>passenger trains to let "time" and</a:t>
            </a:r>
          </a:p>
          <a:p>
            <a:r>
              <a:rPr lang="en-US" dirty="0"/>
              <a:t>symbol freights pass. While usually classified as extras, these trains</a:t>
            </a:r>
          </a:p>
          <a:p>
            <a:r>
              <a:rPr lang="en-US" dirty="0"/>
              <a:t>operate on a time schedule even though their schedules are not listed in the</a:t>
            </a:r>
          </a:p>
          <a:p>
            <a:r>
              <a:rPr lang="en-US" dirty="0"/>
              <a:t>operating timetable. They haul </a:t>
            </a:r>
            <a:r>
              <a:rPr lang="en-US" dirty="0" err="1"/>
              <a:t>highclass</a:t>
            </a:r>
            <a:endParaRPr lang="en-US" dirty="0"/>
          </a:p>
          <a:p>
            <a:r>
              <a:rPr lang="en-US" dirty="0"/>
              <a:t>freight that usually produces</a:t>
            </a:r>
          </a:p>
          <a:p>
            <a:r>
              <a:rPr lang="en-US" dirty="0"/>
              <a:t>more revenue than the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trains. They exercise no right over</a:t>
            </a:r>
          </a:p>
          <a:p>
            <a:r>
              <a:rPr lang="en-US" dirty="0"/>
              <a:t>regular trains, however, unless such right is conferred on them by train</a:t>
            </a:r>
          </a:p>
          <a:p>
            <a:r>
              <a:rPr lang="en-US" dirty="0"/>
              <a:t>order.</a:t>
            </a:r>
          </a:p>
        </p:txBody>
      </p:sp>
    </p:spTree>
    <p:extLst>
      <p:ext uri="{BB962C8B-B14F-4D97-AF65-F5344CB8AC3E}">
        <p14:creationId xmlns:p14="http://schemas.microsoft.com/office/powerpoint/2010/main" val="6449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609600"/>
            <a:ext cx="617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4.6. EXTRAS</a:t>
            </a:r>
          </a:p>
          <a:p>
            <a:r>
              <a:rPr lang="en-US" sz="1200" dirty="0"/>
              <a:t>A large number of the trains on any railroad may be designated as</a:t>
            </a:r>
          </a:p>
          <a:p>
            <a:r>
              <a:rPr lang="en-US" sz="1200" dirty="0"/>
              <a:t>extras. They are not listed in the timetable and run whenever sufficient</a:t>
            </a:r>
          </a:p>
          <a:p>
            <a:r>
              <a:rPr lang="en-US" sz="1200" dirty="0"/>
              <a:t>freight or tonnage is in a yard to justify their operation. Also, it may be</a:t>
            </a:r>
          </a:p>
          <a:p>
            <a:r>
              <a:rPr lang="en-US" sz="1200" dirty="0"/>
              <a:t>necessary to run additional passenger sections, especially during the</a:t>
            </a:r>
          </a:p>
          <a:p>
            <a:r>
              <a:rPr lang="en-US" sz="1200" dirty="0"/>
              <a:t>vacation and holiday seasons. In addition, extra work </a:t>
            </a:r>
            <a:r>
              <a:rPr lang="en-US" sz="1200" dirty="0" err="1"/>
              <a:t>trainswork</a:t>
            </a:r>
            <a:endParaRPr lang="en-US" sz="1200" dirty="0"/>
          </a:p>
          <a:p>
            <a:r>
              <a:rPr lang="en-US" sz="1200" dirty="0" err="1"/>
              <a:t>extrasmay</a:t>
            </a:r>
            <a:endParaRPr lang="en-US" sz="1200" dirty="0"/>
          </a:p>
          <a:p>
            <a:r>
              <a:rPr lang="en-US" sz="1200" dirty="0"/>
              <a:t>also be run.</a:t>
            </a:r>
          </a:p>
          <a:p>
            <a:r>
              <a:rPr lang="en-US" sz="1200" dirty="0"/>
              <a:t>For the purpose of documentation, all extra trains are always so</a:t>
            </a:r>
          </a:p>
          <a:p>
            <a:r>
              <a:rPr lang="en-US" sz="1200" dirty="0"/>
              <a:t>designated, such as Extra 310 East, or Work Extra 9220. Work extras are</a:t>
            </a:r>
          </a:p>
          <a:p>
            <a:r>
              <a:rPr lang="en-US" sz="1200" dirty="0" err="1"/>
              <a:t>worktrains</a:t>
            </a:r>
            <a:endParaRPr lang="en-US" sz="1200" dirty="0"/>
          </a:p>
          <a:p>
            <a:r>
              <a:rPr lang="en-US" sz="1200" dirty="0"/>
              <a:t>from which employees perform track maintenance and construction</a:t>
            </a:r>
          </a:p>
          <a:p>
            <a:r>
              <a:rPr lang="en-US" sz="1200" dirty="0"/>
              <a:t>along the </a:t>
            </a:r>
            <a:r>
              <a:rPr lang="en-US" sz="1200" dirty="0" err="1"/>
              <a:t>rightofway</a:t>
            </a:r>
            <a:endParaRPr lang="en-US" sz="1200" dirty="0"/>
          </a:p>
          <a:p>
            <a:r>
              <a:rPr lang="en-US" sz="1200" dirty="0"/>
              <a:t>between specified points. Because these trains must</a:t>
            </a:r>
          </a:p>
          <a:p>
            <a:r>
              <a:rPr lang="en-US" sz="1200" dirty="0"/>
              <a:t>move in both directions; no such designator is used when referring to them.</a:t>
            </a:r>
          </a:p>
          <a:p>
            <a:r>
              <a:rPr lang="en-US" sz="1200" dirty="0"/>
              <a:t>Unless otherwise provided in a train order, a work extra must clear all</a:t>
            </a:r>
          </a:p>
          <a:p>
            <a:r>
              <a:rPr lang="en-US" sz="1200" dirty="0"/>
              <a:t>regular trains and protect against other extras in both directions. A work</a:t>
            </a:r>
          </a:p>
          <a:p>
            <a:r>
              <a:rPr lang="en-US" sz="1200" dirty="0"/>
              <a:t>extra may not protect against a regular train, that is, work on the time of</a:t>
            </a:r>
          </a:p>
          <a:p>
            <a:r>
              <a:rPr lang="en-US" sz="1200" dirty="0"/>
              <a:t>an overdue scheduled train under flag protection, unless instructed to do so</a:t>
            </a:r>
          </a:p>
          <a:p>
            <a:r>
              <a:rPr lang="en-US" sz="1200" dirty="0"/>
              <a:t>by a train order.</a:t>
            </a:r>
          </a:p>
          <a:p>
            <a:r>
              <a:rPr lang="en-US" sz="1200" dirty="0"/>
              <a:t>To distinguish between extra trains and those regularly scheduled, the</a:t>
            </a:r>
          </a:p>
          <a:p>
            <a:r>
              <a:rPr lang="en-US" sz="1200" dirty="0"/>
              <a:t>extras display white flags by day and white lights at night on the front of</a:t>
            </a:r>
          </a:p>
          <a:p>
            <a:r>
              <a:rPr lang="en-US" sz="1200" dirty="0"/>
              <a:t>the locomotive. Note the white flags mounted on the passenger extra shown</a:t>
            </a:r>
          </a:p>
          <a:p>
            <a:r>
              <a:rPr lang="en-US" sz="1200" dirty="0"/>
              <a:t>in figure 4.1. If more than one locomotive is used on the head end, only</a:t>
            </a:r>
          </a:p>
          <a:p>
            <a:r>
              <a:rPr lang="en-US" sz="1200" dirty="0"/>
              <a:t>the forward engine carries the signals. These extras must always comply</a:t>
            </a:r>
          </a:p>
          <a:p>
            <a:r>
              <a:rPr lang="en-US" sz="1200" dirty="0"/>
              <a:t>with rules 86 and S87</a:t>
            </a:r>
          </a:p>
          <a:p>
            <a:r>
              <a:rPr lang="en-US" sz="1200" dirty="0"/>
              <a:t>quoted in paragraph 1.4a, b. Scheduled trains do not</a:t>
            </a:r>
          </a:p>
          <a:p>
            <a:r>
              <a:rPr lang="en-US" sz="1200" dirty="0"/>
              <a:t>display signals except under the conditions cited in paragraph 4.7.</a:t>
            </a:r>
          </a:p>
        </p:txBody>
      </p:sp>
    </p:spTree>
    <p:extLst>
      <p:ext uri="{BB962C8B-B14F-4D97-AF65-F5344CB8AC3E}">
        <p14:creationId xmlns:p14="http://schemas.microsoft.com/office/powerpoint/2010/main" val="38969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609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4.7. SECTIONS</a:t>
            </a:r>
          </a:p>
          <a:p>
            <a:r>
              <a:rPr lang="en-US" sz="1200" dirty="0"/>
              <a:t>In handling passenger trains, running additional sections is frequently</a:t>
            </a:r>
          </a:p>
          <a:p>
            <a:r>
              <a:rPr lang="en-US" sz="1200" dirty="0"/>
              <a:t>necessary. A section is one of two or more trains running on the same</a:t>
            </a:r>
          </a:p>
          <a:p>
            <a:r>
              <a:rPr lang="en-US" sz="1200" dirty="0"/>
              <a:t>schedule. Technically speaking, and especially in the dispatching and</a:t>
            </a:r>
          </a:p>
          <a:p>
            <a:r>
              <a:rPr lang="en-US" sz="1200" dirty="0"/>
              <a:t>telegraph offices, there is no such thing as a passenger train. It is</a:t>
            </a:r>
          </a:p>
          <a:p>
            <a:r>
              <a:rPr lang="en-US" sz="1200" dirty="0"/>
              <a:t>either a train with a class designator, or it is an extra. This is</a:t>
            </a:r>
          </a:p>
          <a:p>
            <a:r>
              <a:rPr lang="en-US" sz="1200" dirty="0"/>
              <a:t>important for operating employees also. If a</a:t>
            </a:r>
          </a:p>
          <a:p>
            <a:r>
              <a:rPr lang="en-US" sz="1200" dirty="0" smtClean="0"/>
              <a:t>Figure </a:t>
            </a:r>
            <a:r>
              <a:rPr lang="en-US" sz="1200" dirty="0"/>
              <a:t>4.1. Passenger Extra Displaying White Flags.</a:t>
            </a:r>
          </a:p>
          <a:p>
            <a:r>
              <a:rPr lang="en-US" sz="1200" dirty="0"/>
              <a:t>conductor were waiting "in the clear" for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train, he could not</a:t>
            </a:r>
          </a:p>
          <a:p>
            <a:r>
              <a:rPr lang="en-US" sz="1200" dirty="0"/>
              <a:t>assume, simply because he saw a train with several passenger coaches go past</a:t>
            </a:r>
          </a:p>
          <a:p>
            <a:r>
              <a:rPr lang="en-US" sz="1200" dirty="0"/>
              <a:t>him, that that was the train for which he was waiting. He would have to</a:t>
            </a:r>
          </a:p>
          <a:p>
            <a:r>
              <a:rPr lang="en-US" sz="1200" dirty="0"/>
              <a:t>note the engine number to be certain. The one he saw might be a string of</a:t>
            </a:r>
          </a:p>
          <a:p>
            <a:r>
              <a:rPr lang="en-US" sz="1200" dirty="0"/>
              <a:t>empty coaches and might be</a:t>
            </a:r>
          </a:p>
          <a:p>
            <a:r>
              <a:rPr lang="en-US" sz="1200" dirty="0" smtClean="0"/>
              <a:t>designated </a:t>
            </a:r>
            <a:r>
              <a:rPr lang="en-US" sz="1200" dirty="0"/>
              <a:t>an extra. It would seem logical, then, that if technically there</a:t>
            </a:r>
          </a:p>
          <a:p>
            <a:r>
              <a:rPr lang="en-US" sz="1200" dirty="0"/>
              <a:t>were no "passenger train, " there certainly could be no "extra passenger</a:t>
            </a:r>
          </a:p>
          <a:p>
            <a:r>
              <a:rPr lang="en-US" sz="1200" dirty="0"/>
              <a:t>train.” Some railroads require that all trains be designated by class or as</a:t>
            </a:r>
          </a:p>
          <a:p>
            <a:r>
              <a:rPr lang="en-US" sz="1200" dirty="0"/>
              <a:t>extras.</a:t>
            </a:r>
          </a:p>
        </p:txBody>
      </p:sp>
    </p:spTree>
    <p:extLst>
      <p:ext uri="{BB962C8B-B14F-4D97-AF65-F5344CB8AC3E}">
        <p14:creationId xmlns:p14="http://schemas.microsoft.com/office/powerpoint/2010/main" val="28562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3053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Centralized Traffic Control, </a:t>
            </a:r>
            <a:r>
              <a:rPr lang="en-US" dirty="0" err="1"/>
              <a:t>twoway</a:t>
            </a:r>
            <a:endParaRPr lang="en-US" dirty="0"/>
          </a:p>
          <a:p>
            <a:r>
              <a:rPr lang="en-US" dirty="0"/>
              <a:t>radio communication between moving engines</a:t>
            </a:r>
          </a:p>
          <a:p>
            <a:r>
              <a:rPr lang="en-US" dirty="0"/>
              <a:t>and cabooses, and other modern innovations</a:t>
            </a:r>
          </a:p>
          <a:p>
            <a:r>
              <a:rPr lang="en-US" dirty="0"/>
              <a:t>in train dispatching have probably</a:t>
            </a:r>
          </a:p>
          <a:p>
            <a:r>
              <a:rPr lang="en-US" dirty="0"/>
              <a:t>partially taken some of the occupational</a:t>
            </a:r>
          </a:p>
          <a:p>
            <a:r>
              <a:rPr lang="en-US" dirty="0"/>
              <a:t>strain off many dispatchers. However,</a:t>
            </a:r>
          </a:p>
          <a:p>
            <a:r>
              <a:rPr lang="en-US" dirty="0"/>
              <a:t>many </a:t>
            </a:r>
            <a:r>
              <a:rPr lang="en-US" dirty="0" err="1"/>
              <a:t>singleand</a:t>
            </a:r>
            <a:endParaRPr lang="en-US" dirty="0"/>
          </a:p>
          <a:p>
            <a:r>
              <a:rPr lang="en-US" dirty="0" err="1"/>
              <a:t>doubletrack</a:t>
            </a:r>
            <a:endParaRPr lang="en-US" dirty="0"/>
          </a:p>
          <a:p>
            <a:r>
              <a:rPr lang="en-US" dirty="0"/>
              <a:t>lines still</a:t>
            </a:r>
          </a:p>
          <a:p>
            <a:r>
              <a:rPr lang="en-US" dirty="0"/>
              <a:t>operate without these refinements. On</a:t>
            </a:r>
          </a:p>
          <a:p>
            <a:r>
              <a:rPr lang="en-US" dirty="0"/>
              <a:t>many railroads where the number and length</a:t>
            </a:r>
          </a:p>
          <a:p>
            <a:r>
              <a:rPr lang="en-US" dirty="0"/>
              <a:t>of sidings have not increased with the greater train density of the past few</a:t>
            </a:r>
          </a:p>
          <a:p>
            <a:r>
              <a:rPr lang="en-US" dirty="0"/>
              <a:t>years, the job of train dispatching is more exacting than ever.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4913280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7025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conductor were waiting "in the clear" for a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train, he could not</a:t>
            </a:r>
          </a:p>
          <a:p>
            <a:r>
              <a:rPr lang="en-US" dirty="0"/>
              <a:t>assume, simply because he saw a train with several passenger coaches go past</a:t>
            </a:r>
          </a:p>
          <a:p>
            <a:r>
              <a:rPr lang="en-US" dirty="0"/>
              <a:t>him, that that was the train for which he was waiting. He would have to</a:t>
            </a:r>
          </a:p>
          <a:p>
            <a:r>
              <a:rPr lang="en-US" dirty="0"/>
              <a:t>note the engine number to be certain. The one he saw might be a string of</a:t>
            </a:r>
          </a:p>
          <a:p>
            <a:r>
              <a:rPr lang="en-US" dirty="0"/>
              <a:t>empty coaches and might be</a:t>
            </a:r>
          </a:p>
        </p:txBody>
      </p:sp>
    </p:spTree>
    <p:extLst>
      <p:ext uri="{BB962C8B-B14F-4D97-AF65-F5344CB8AC3E}">
        <p14:creationId xmlns:p14="http://schemas.microsoft.com/office/powerpoint/2010/main" val="22698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762459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designated an extra. It would seem logical, then, that if technically there</a:t>
            </a:r>
          </a:p>
          <a:p>
            <a:r>
              <a:rPr lang="en-US" dirty="0"/>
              <a:t>were no "passenger train, " there certainly could be no "extra passenger</a:t>
            </a:r>
          </a:p>
          <a:p>
            <a:r>
              <a:rPr lang="en-US" dirty="0"/>
              <a:t>train.” Some railroads require that all trains be designated by class or as</a:t>
            </a:r>
          </a:p>
          <a:p>
            <a:r>
              <a:rPr lang="en-US" dirty="0"/>
              <a:t>extras.</a:t>
            </a:r>
          </a:p>
          <a:p>
            <a:r>
              <a:rPr lang="en-US" dirty="0"/>
              <a:t>Many other railroads, however, recognize the need for the extra</a:t>
            </a:r>
          </a:p>
          <a:p>
            <a:r>
              <a:rPr lang="en-US" dirty="0"/>
              <a:t>passenger train designation and use it for trains which cannot be run on</a:t>
            </a:r>
          </a:p>
          <a:p>
            <a:r>
              <a:rPr lang="en-US" dirty="0"/>
              <a:t>another train's schedule. This designator demands and receives more respect</a:t>
            </a:r>
          </a:p>
          <a:p>
            <a:r>
              <a:rPr lang="en-US" dirty="0"/>
              <a:t>from yard crews and from crews of trains of equal class who at least know</a:t>
            </a:r>
          </a:p>
          <a:p>
            <a:r>
              <a:rPr lang="en-US" dirty="0"/>
              <a:t>that this train is more important than a train of coal. Crews of scheduled</a:t>
            </a:r>
          </a:p>
          <a:p>
            <a:r>
              <a:rPr lang="en-US" dirty="0"/>
              <a:t>trains, however, must regard the "extra passenger" as inferior to their own.</a:t>
            </a:r>
          </a:p>
        </p:txBody>
      </p:sp>
    </p:spTree>
    <p:extLst>
      <p:ext uri="{BB962C8B-B14F-4D97-AF65-F5344CB8AC3E}">
        <p14:creationId xmlns:p14="http://schemas.microsoft.com/office/powerpoint/2010/main" val="29208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75157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an overflow of passengers requires another train, the dispatcher</a:t>
            </a:r>
          </a:p>
          <a:p>
            <a:r>
              <a:rPr lang="en-US" dirty="0"/>
              <a:t>may </a:t>
            </a:r>
            <a:r>
              <a:rPr lang="en-US" dirty="0" err="1"/>
              <a:t>authorizecreatean</a:t>
            </a:r>
            <a:endParaRPr lang="en-US" dirty="0"/>
          </a:p>
          <a:p>
            <a:r>
              <a:rPr lang="en-US" dirty="0"/>
              <a:t>additional train and call it a "section.” To give</a:t>
            </a:r>
          </a:p>
          <a:p>
            <a:r>
              <a:rPr lang="en-US" dirty="0"/>
              <a:t>this section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standing, the dispatcher often runs it as a</a:t>
            </a:r>
          </a:p>
          <a:p>
            <a:r>
              <a:rPr lang="en-US" dirty="0"/>
              <a:t>continuation of a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scheduled train and calls it a "second</a:t>
            </a:r>
          </a:p>
          <a:p>
            <a:r>
              <a:rPr lang="en-US" dirty="0"/>
              <a:t>section." As an example, assume that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No. 87 leaves Conroy at</a:t>
            </a:r>
          </a:p>
          <a:p>
            <a:r>
              <a:rPr lang="en-US" dirty="0"/>
              <a:t>1700 hours, and a section must be run 30 minutes later. The dispatcher can</a:t>
            </a:r>
          </a:p>
          <a:p>
            <a:r>
              <a:rPr lang="en-US" dirty="0"/>
              <a:t>give this section right over other trains that would otherwise be superior</a:t>
            </a:r>
          </a:p>
          <a:p>
            <a:r>
              <a:rPr lang="en-US" dirty="0"/>
              <a:t>by calling the section "Second 87." By doing so, regular 87 becomes "First</a:t>
            </a:r>
          </a:p>
          <a:p>
            <a:r>
              <a:rPr lang="en-US" dirty="0"/>
              <a:t>87." The train orders that the dispatcher issues and their interpretation</a:t>
            </a:r>
          </a:p>
          <a:p>
            <a:r>
              <a:rPr lang="en-US" dirty="0"/>
              <a:t>are given in the subparagraphs following</a:t>
            </a:r>
          </a:p>
        </p:txBody>
      </p:sp>
    </p:spTree>
    <p:extLst>
      <p:ext uri="{BB962C8B-B14F-4D97-AF65-F5344CB8AC3E}">
        <p14:creationId xmlns:p14="http://schemas.microsoft.com/office/powerpoint/2010/main" val="28329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47868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Orders. To the crew of First 87 and to all telegraph offices and</a:t>
            </a:r>
          </a:p>
          <a:p>
            <a:r>
              <a:rPr lang="en-US" sz="1200" dirty="0"/>
              <a:t>stations along the line would go this train order: "Engine 450 Display</a:t>
            </a:r>
          </a:p>
          <a:p>
            <a:r>
              <a:rPr lang="en-US" sz="1200" dirty="0"/>
              <a:t>Signals* and Run as First 87 Conroy to Maxey.” To acquaint all personnel</a:t>
            </a:r>
          </a:p>
          <a:p>
            <a:r>
              <a:rPr lang="en-US" sz="1200" dirty="0"/>
              <a:t>with details of the second section and its expected time, the following</a:t>
            </a:r>
          </a:p>
          <a:p>
            <a:r>
              <a:rPr lang="en-US" sz="1200" dirty="0"/>
              <a:t>order would also be necessary: "Engine 464 Run as Second 87 Conroy to Maxey</a:t>
            </a:r>
          </a:p>
          <a:p>
            <a:r>
              <a:rPr lang="en-US" sz="1200" dirty="0"/>
              <a:t>and Wait at Conroy Until 1730 Hours."</a:t>
            </a:r>
          </a:p>
          <a:p>
            <a:r>
              <a:rPr lang="en-US" sz="1200" dirty="0"/>
              <a:t>b. Interpretation. The first order requires that all engines and</a:t>
            </a:r>
          </a:p>
          <a:p>
            <a:r>
              <a:rPr lang="en-US" sz="1200" dirty="0"/>
              <a:t>trains clear First 87 on its regular time the same as if the order had not</a:t>
            </a:r>
          </a:p>
          <a:p>
            <a:r>
              <a:rPr lang="en-US" sz="1200" dirty="0"/>
              <a:t>been issued. In addition, it requires that the engineer of First 87 blow</a:t>
            </a:r>
          </a:p>
          <a:p>
            <a:r>
              <a:rPr lang="en-US" sz="1200" dirty="0"/>
              <a:t>one long and two short blasts on his whistle to notify every train of the</a:t>
            </a:r>
          </a:p>
          <a:p>
            <a:r>
              <a:rPr lang="en-US" sz="1200" dirty="0"/>
              <a:t>same class, every inferior train in the same direction, and all yard engines</a:t>
            </a:r>
          </a:p>
          <a:p>
            <a:r>
              <a:rPr lang="en-US" sz="1200" dirty="0"/>
              <a:t>that his train is displaying signals for another section. An engine so</a:t>
            </a:r>
          </a:p>
          <a:p>
            <a:r>
              <a:rPr lang="en-US" sz="1200" dirty="0"/>
              <a:t>notified must acknowledge this signal by two short blasts. The second order</a:t>
            </a:r>
          </a:p>
          <a:p>
            <a:r>
              <a:rPr lang="en-US" sz="1200" dirty="0"/>
              <a:t>is the authority 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51054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______________</a:t>
            </a:r>
          </a:p>
          <a:p>
            <a:r>
              <a:rPr lang="en-US" sz="1200" dirty="0"/>
              <a:t>* On all sections except the last, two green flags are displayed during</a:t>
            </a:r>
          </a:p>
          <a:p>
            <a:r>
              <a:rPr lang="en-US" sz="1200" dirty="0"/>
              <a:t>the day and, in addition, two green lights at night (rule No. 20).</a:t>
            </a:r>
          </a:p>
          <a:p>
            <a:r>
              <a:rPr lang="en-US" sz="1200" b="1" dirty="0"/>
              <a:t>59</a:t>
            </a:r>
          </a:p>
          <a:p>
            <a:r>
              <a:rPr lang="en-US" sz="1200" dirty="0"/>
              <a:t>which engine 464 proceeds as Second 87 and requires that it be regarded</a:t>
            </a:r>
          </a:p>
          <a:p>
            <a:r>
              <a:rPr lang="en-US" sz="1200" dirty="0"/>
              <a:t>simply as though it were regular No. 87 and were running 30 minutes late.</a:t>
            </a:r>
          </a:p>
        </p:txBody>
      </p:sp>
    </p:spTree>
    <p:extLst>
      <p:ext uri="{BB962C8B-B14F-4D97-AF65-F5344CB8AC3E}">
        <p14:creationId xmlns:p14="http://schemas.microsoft.com/office/powerpoint/2010/main" val="29541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4.8. WORK TRAINS AND WORK EXTRAS</a:t>
            </a:r>
          </a:p>
          <a:p>
            <a:r>
              <a:rPr lang="en-US" dirty="0"/>
              <a:t>Trains hauling work gangs and their tools and equipment to perform</a:t>
            </a:r>
          </a:p>
          <a:p>
            <a:r>
              <a:rPr lang="en-US" dirty="0"/>
              <a:t>maintenance and construction work along the </a:t>
            </a:r>
            <a:r>
              <a:rPr lang="en-US" dirty="0" err="1"/>
              <a:t>rightofway</a:t>
            </a:r>
            <a:endParaRPr lang="en-US" dirty="0"/>
          </a:p>
          <a:p>
            <a:r>
              <a:rPr lang="en-US" dirty="0"/>
              <a:t>are called work</a:t>
            </a:r>
          </a:p>
          <a:p>
            <a:r>
              <a:rPr lang="en-US" dirty="0"/>
              <a:t>trains. They have a regular train crew in addition to the maintenance or</a:t>
            </a:r>
          </a:p>
          <a:p>
            <a:r>
              <a:rPr lang="en-US" dirty="0"/>
              <a:t>construction workers; however, this text deals only with the train crew.</a:t>
            </a:r>
          </a:p>
          <a:p>
            <a:r>
              <a:rPr lang="en-US" dirty="0"/>
              <a:t>Work trains must give way to other trains as promptly as practicable. In</a:t>
            </a:r>
          </a:p>
          <a:p>
            <a:r>
              <a:rPr lang="en-US" dirty="0"/>
              <a:t>emergencies, however, it may be necessary to make them superior to other</a:t>
            </a:r>
          </a:p>
          <a:p>
            <a:r>
              <a:rPr lang="en-US" dirty="0"/>
              <a:t>trains and, sometimes, to all trains. Paragraph 5.19c explains this</a:t>
            </a:r>
          </a:p>
          <a:p>
            <a:r>
              <a:rPr lang="en-US" dirty="0"/>
              <a:t>further. An example would be a wreck train that must clear the </a:t>
            </a:r>
            <a:r>
              <a:rPr lang="en-US" dirty="0" err="1"/>
              <a:t>rightofway</a:t>
            </a:r>
            <a:endParaRPr lang="en-US" dirty="0"/>
          </a:p>
          <a:p>
            <a:r>
              <a:rPr lang="en-US" dirty="0"/>
              <a:t>before any train could move. The following subparagraphs discuss operations</a:t>
            </a:r>
          </a:p>
          <a:p>
            <a:r>
              <a:rPr lang="en-US" dirty="0"/>
              <a:t>involved in using work trains.</a:t>
            </a:r>
          </a:p>
        </p:txBody>
      </p:sp>
    </p:spTree>
    <p:extLst>
      <p:ext uri="{BB962C8B-B14F-4D97-AF65-F5344CB8AC3E}">
        <p14:creationId xmlns:p14="http://schemas.microsoft.com/office/powerpoint/2010/main" val="34964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05623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Protecting. A train is said to "protect" when the crew stations a</a:t>
            </a:r>
          </a:p>
          <a:p>
            <a:r>
              <a:rPr lang="en-US" sz="1200" dirty="0"/>
              <a:t>flagman sufficiently ahead or to the rear to stop any approaching train that</a:t>
            </a:r>
          </a:p>
          <a:p>
            <a:r>
              <a:rPr lang="en-US" sz="1200" dirty="0"/>
              <a:t>might otherwise collide with the stationary one. Since work trains are</a:t>
            </a:r>
          </a:p>
          <a:p>
            <a:r>
              <a:rPr lang="en-US" sz="1200" dirty="0"/>
              <a:t>nearly always stationary, it is most practical to have them protect</a:t>
            </a:r>
          </a:p>
          <a:p>
            <a:r>
              <a:rPr lang="en-US" sz="1200" dirty="0"/>
              <a:t>themselves against all trains. They generally locate where they are</a:t>
            </a:r>
          </a:p>
          <a:p>
            <a:r>
              <a:rPr lang="en-US" sz="1200" dirty="0"/>
              <a:t>reasonably close to a siding so that they can enter it to clear the main</a:t>
            </a:r>
          </a:p>
          <a:p>
            <a:r>
              <a:rPr lang="en-US" sz="1200" dirty="0"/>
              <a:t>track when another train approaches. The work train's conductor sees that</a:t>
            </a:r>
          </a:p>
          <a:p>
            <a:r>
              <a:rPr lang="en-US" sz="1200" dirty="0"/>
              <a:t>his train clears all regular trains, as specified by rules 86 and S87.</a:t>
            </a:r>
          </a:p>
          <a:p>
            <a:r>
              <a:rPr lang="en-US" sz="1200" dirty="0"/>
              <a:t>When a wayside dispatcher telephone is near, the conductor maintains almost</a:t>
            </a:r>
          </a:p>
          <a:p>
            <a:r>
              <a:rPr lang="en-US" sz="1200" dirty="0"/>
              <a:t>constant contact with the dispatcher on the whereabouts of extras and knows</a:t>
            </a:r>
          </a:p>
          <a:p>
            <a:r>
              <a:rPr lang="en-US" sz="1200" dirty="0"/>
              <a:t>when to take siding. The work train has a flagman who must flag the main</a:t>
            </a:r>
          </a:p>
          <a:p>
            <a:r>
              <a:rPr lang="en-US" sz="1200" dirty="0"/>
              <a:t>track while the work train is occupying it; he is relieved from flagging</a:t>
            </a:r>
          </a:p>
          <a:p>
            <a:r>
              <a:rPr lang="en-US" sz="1200" dirty="0"/>
              <a:t>only when his train clears the main. He is advised of this clearance by the</a:t>
            </a:r>
          </a:p>
          <a:p>
            <a:r>
              <a:rPr lang="en-US" sz="1200" dirty="0"/>
              <a:t>engineer's sounding the appropriate number of blasts on the locomotive</a:t>
            </a:r>
          </a:p>
          <a:p>
            <a:r>
              <a:rPr lang="en-US" sz="1200" dirty="0"/>
              <a:t>whistle, discussed in subparagraph e.</a:t>
            </a:r>
          </a:p>
        </p:txBody>
      </p:sp>
    </p:spTree>
    <p:extLst>
      <p:ext uri="{BB962C8B-B14F-4D97-AF65-F5344CB8AC3E}">
        <p14:creationId xmlns:p14="http://schemas.microsoft.com/office/powerpoint/2010/main" val="15709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Work train orders. When a work train must move back and forth</a:t>
            </a:r>
          </a:p>
          <a:p>
            <a:r>
              <a:rPr lang="en-US" dirty="0"/>
              <a:t>frequently for the work crew to get the job done, it is impractical to have</a:t>
            </a:r>
          </a:p>
          <a:p>
            <a:r>
              <a:rPr lang="en-US" dirty="0"/>
              <a:t>the flagman walk ahead of the train. The dispatcher, knowing the kind of</a:t>
            </a:r>
          </a:p>
          <a:p>
            <a:r>
              <a:rPr lang="en-US" dirty="0"/>
              <a:t>work being done and the extras moving in the area, attempts to issue an</a:t>
            </a:r>
          </a:p>
          <a:p>
            <a:r>
              <a:rPr lang="en-US" dirty="0"/>
              <a:t>order that permits the work train to move unhampered. If, for instance, no</a:t>
            </a:r>
          </a:p>
          <a:p>
            <a:r>
              <a:rPr lang="en-US" dirty="0"/>
              <a:t>extra is to arrive at the work limits before 1001 hours, the dispatcher</a:t>
            </a:r>
          </a:p>
          <a:p>
            <a:r>
              <a:rPr lang="en-US" dirty="0"/>
              <a:t>would issue a train order that permits the maintenance men to carry out</a:t>
            </a:r>
          </a:p>
          <a:p>
            <a:r>
              <a:rPr lang="en-US" dirty="0"/>
              <a:t>their tasks without protecting against extras until that time. Such an</a:t>
            </a:r>
          </a:p>
          <a:p>
            <a:r>
              <a:rPr lang="en-US" dirty="0"/>
              <a:t>order might read: "Engine 325 Works Extra 0701 Hours Until 1501 Hours</a:t>
            </a:r>
          </a:p>
          <a:p>
            <a:r>
              <a:rPr lang="en-US" dirty="0"/>
              <a:t>Between RK and WD Not Protecting Against Extra Trains Until 1001 Hours."</a:t>
            </a:r>
          </a:p>
        </p:txBody>
      </p:sp>
    </p:spTree>
    <p:extLst>
      <p:ext uri="{BB962C8B-B14F-4D97-AF65-F5344CB8AC3E}">
        <p14:creationId xmlns:p14="http://schemas.microsoft.com/office/powerpoint/2010/main" val="3746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6686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Or, if desired, he could add: "Not Protecting Against </a:t>
            </a:r>
            <a:r>
              <a:rPr lang="en-US" dirty="0" err="1"/>
              <a:t>Secondand</a:t>
            </a:r>
            <a:endParaRPr lang="en-US" dirty="0"/>
          </a:p>
          <a:p>
            <a:r>
              <a:rPr lang="en-US" dirty="0" err="1"/>
              <a:t>ThirdClass</a:t>
            </a:r>
            <a:endParaRPr lang="en-US" dirty="0"/>
          </a:p>
          <a:p>
            <a:r>
              <a:rPr lang="en-US" dirty="0"/>
              <a:t>Trains." This permits it to work on the time of these scheduled</a:t>
            </a:r>
          </a:p>
          <a:p>
            <a:r>
              <a:rPr lang="en-US" dirty="0"/>
              <a:t>trains without flag protection. Train orders for work trains, discussed</a:t>
            </a:r>
          </a:p>
          <a:p>
            <a:r>
              <a:rPr lang="en-US" dirty="0"/>
              <a:t>more fully in paragraph 5.18, are thought to be the most difficult of all to</a:t>
            </a:r>
          </a:p>
          <a:p>
            <a:r>
              <a:rPr lang="en-US" dirty="0"/>
              <a:t>use intelligently, to get the maximum work done with the least delay.</a:t>
            </a:r>
          </a:p>
        </p:txBody>
      </p:sp>
    </p:spTree>
    <p:extLst>
      <p:ext uri="{BB962C8B-B14F-4D97-AF65-F5344CB8AC3E}">
        <p14:creationId xmlns:p14="http://schemas.microsoft.com/office/powerpoint/2010/main" val="1801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4914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Protecting against work trains. Trains of superior class do not</a:t>
            </a:r>
          </a:p>
          <a:p>
            <a:r>
              <a:rPr lang="en-US" dirty="0"/>
              <a:t>protect against work trains. On double track, all operating crews know the</a:t>
            </a:r>
          </a:p>
          <a:p>
            <a:r>
              <a:rPr lang="en-US" dirty="0"/>
              <a:t>location of the work train's area both from copies of this extra's orders</a:t>
            </a:r>
          </a:p>
          <a:p>
            <a:r>
              <a:rPr lang="en-US" dirty="0"/>
              <a:t>and often from notices posted in crew offices along the line. In general,</a:t>
            </a:r>
          </a:p>
          <a:p>
            <a:r>
              <a:rPr lang="en-US" dirty="0"/>
              <a:t>the notices specify the work area, the number of days the work will be in</a:t>
            </a:r>
          </a:p>
          <a:p>
            <a:r>
              <a:rPr lang="en-US" dirty="0"/>
              <a:t>progress, and a </a:t>
            </a:r>
            <a:r>
              <a:rPr lang="en-US" dirty="0" err="1"/>
              <a:t>reducespeed</a:t>
            </a:r>
            <a:endParaRPr lang="en-US" dirty="0"/>
          </a:p>
          <a:p>
            <a:r>
              <a:rPr lang="en-US" dirty="0"/>
              <a:t>limit for the area. On single track, however,</a:t>
            </a:r>
          </a:p>
          <a:p>
            <a:r>
              <a:rPr lang="en-US" dirty="0"/>
              <a:t>all trains in each direction are given copies of the work extra's train</a:t>
            </a:r>
          </a:p>
          <a:p>
            <a:r>
              <a:rPr lang="en-US" dirty="0"/>
              <a:t>orders. While instructions generally require all work extras to clear all</a:t>
            </a:r>
          </a:p>
          <a:p>
            <a:r>
              <a:rPr lang="en-US" dirty="0"/>
              <a:t>trains without delay, no approaching train, regardless of superiority,</a:t>
            </a:r>
          </a:p>
          <a:p>
            <a:r>
              <a:rPr lang="en-US" dirty="0"/>
              <a:t>tonnage, or importance, would run past a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flagman.</a:t>
            </a:r>
          </a:p>
        </p:txBody>
      </p:sp>
    </p:spTree>
    <p:extLst>
      <p:ext uri="{BB962C8B-B14F-4D97-AF65-F5344CB8AC3E}">
        <p14:creationId xmlns:p14="http://schemas.microsoft.com/office/powerpoint/2010/main" val="13313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14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Chapter 1 describes dispatching principles and the methods used in</a:t>
            </a:r>
          </a:p>
          <a:p>
            <a:r>
              <a:rPr lang="en-US" dirty="0"/>
              <a:t>moving trains over the various track systems. First, the timetable, the</a:t>
            </a:r>
          </a:p>
          <a:p>
            <a:r>
              <a:rPr lang="en-US" dirty="0"/>
              <a:t>dispatcher's train orders, and the operating rules are explained. Then the</a:t>
            </a:r>
          </a:p>
          <a:p>
            <a:r>
              <a:rPr lang="en-US" dirty="0"/>
              <a:t>dispatching methods used on single,</a:t>
            </a:r>
          </a:p>
          <a:p>
            <a:r>
              <a:rPr lang="en-US" dirty="0"/>
              <a:t>double,</a:t>
            </a:r>
          </a:p>
          <a:p>
            <a:r>
              <a:rPr lang="en-US" dirty="0"/>
              <a:t>and </a:t>
            </a:r>
            <a:r>
              <a:rPr lang="en-US" dirty="0" err="1"/>
              <a:t>multipletrack</a:t>
            </a:r>
            <a:endParaRPr lang="en-US" dirty="0"/>
          </a:p>
          <a:p>
            <a:r>
              <a:rPr lang="en-US" dirty="0"/>
              <a:t>lines, and</a:t>
            </a:r>
          </a:p>
          <a:p>
            <a:r>
              <a:rPr lang="en-US" dirty="0"/>
              <a:t>the Centralized Traffic Control method are described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d. Military work trains. Frequently in a theater of operations, it may</a:t>
            </a:r>
          </a:p>
          <a:p>
            <a:r>
              <a:rPr lang="en-US" dirty="0"/>
              <a:t>be necessary for all trains to protect against work trains, signifying that</a:t>
            </a:r>
          </a:p>
          <a:p>
            <a:r>
              <a:rPr lang="en-US" dirty="0"/>
              <a:t>they are given a higher priority than those hauling troops or supplies. In</a:t>
            </a:r>
          </a:p>
          <a:p>
            <a:r>
              <a:rPr lang="en-US" dirty="0"/>
              <a:t>civilian practice, a work train and its crew may be in a particular location</a:t>
            </a:r>
          </a:p>
          <a:p>
            <a:r>
              <a:rPr lang="en-US" dirty="0"/>
              <a:t>solely to do work to improve passenger riding comfort or to make </a:t>
            </a:r>
            <a:r>
              <a:rPr lang="en-US" dirty="0" err="1"/>
              <a:t>longrange</a:t>
            </a:r>
            <a:endParaRPr lang="en-US" dirty="0"/>
          </a:p>
          <a:p>
            <a:r>
              <a:rPr lang="en-US" dirty="0"/>
              <a:t>repairs necessary to protect capital investment. It is much more economical</a:t>
            </a:r>
          </a:p>
          <a:p>
            <a:r>
              <a:rPr lang="en-US" dirty="0"/>
              <a:t>to insist that such a work train protect against and clear the time of all</a:t>
            </a:r>
          </a:p>
          <a:p>
            <a:r>
              <a:rPr lang="en-US" dirty="0"/>
              <a:t>trains. Why? Because it is small, is generally close to a siding, and can</a:t>
            </a:r>
          </a:p>
          <a:p>
            <a:r>
              <a:rPr lang="en-US" dirty="0"/>
              <a:t>clear the main track much more conveniently than a heavy train can stop,</a:t>
            </a:r>
          </a:p>
          <a:p>
            <a:r>
              <a:rPr lang="en-US" dirty="0"/>
              <a:t>wait until the work train clears, and then resume its run.</a:t>
            </a:r>
          </a:p>
        </p:txBody>
      </p:sp>
    </p:spTree>
    <p:extLst>
      <p:ext uri="{BB962C8B-B14F-4D97-AF65-F5344CB8AC3E}">
        <p14:creationId xmlns:p14="http://schemas.microsoft.com/office/powerpoint/2010/main" val="1483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71891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military work train, however, may be found blocking the main</a:t>
            </a:r>
          </a:p>
          <a:p>
            <a:r>
              <a:rPr lang="en-US" dirty="0"/>
              <a:t>track because of different and more pressing reasons. In a theater,</a:t>
            </a:r>
          </a:p>
          <a:p>
            <a:r>
              <a:rPr lang="en-US" dirty="0"/>
              <a:t>passenger comfort and </a:t>
            </a:r>
            <a:r>
              <a:rPr lang="en-US" dirty="0" err="1"/>
              <a:t>longrange</a:t>
            </a:r>
            <a:endParaRPr lang="en-US" dirty="0"/>
          </a:p>
          <a:p>
            <a:r>
              <a:rPr lang="en-US" dirty="0"/>
              <a:t>maintenance are inconsequential, and work</a:t>
            </a:r>
          </a:p>
          <a:p>
            <a:r>
              <a:rPr lang="en-US" dirty="0"/>
              <a:t>trains operate only when absolutely necessary, to keep </a:t>
            </a:r>
            <a:r>
              <a:rPr lang="en-US" dirty="0" err="1"/>
              <a:t>trackage</a:t>
            </a:r>
            <a:r>
              <a:rPr lang="en-US" dirty="0"/>
              <a:t> reasonably</a:t>
            </a:r>
          </a:p>
          <a:p>
            <a:r>
              <a:rPr lang="en-US" dirty="0"/>
              <a:t>fit for supply and troop trains moving toward the front. At times, work</a:t>
            </a:r>
          </a:p>
          <a:p>
            <a:r>
              <a:rPr lang="en-US" dirty="0"/>
              <a:t>trains are justifiably superior to all other trains simply because failure</a:t>
            </a:r>
          </a:p>
          <a:p>
            <a:r>
              <a:rPr lang="en-US" dirty="0"/>
              <a:t>to do </a:t>
            </a:r>
            <a:r>
              <a:rPr lang="en-US" dirty="0" err="1"/>
              <a:t>trackwork</a:t>
            </a:r>
            <a:r>
              <a:rPr lang="en-US" dirty="0"/>
              <a:t> speedily would result in a blockade in which no trains would</a:t>
            </a:r>
          </a:p>
          <a:p>
            <a:r>
              <a:rPr lang="en-US" dirty="0"/>
              <a:t>be able to move. Stopping other trains while the work train clears the main</a:t>
            </a:r>
          </a:p>
          <a:p>
            <a:r>
              <a:rPr lang="en-US" dirty="0"/>
              <a:t>is not serious because military trains are frequently relatively short and</a:t>
            </a:r>
          </a:p>
          <a:p>
            <a:r>
              <a:rPr lang="en-US" dirty="0"/>
              <a:t>restarting them is not ordinarily a problem.</a:t>
            </a:r>
          </a:p>
        </p:txBody>
      </p:sp>
    </p:spTree>
    <p:extLst>
      <p:ext uri="{BB962C8B-B14F-4D97-AF65-F5344CB8AC3E}">
        <p14:creationId xmlns:p14="http://schemas.microsoft.com/office/powerpoint/2010/main" val="38249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04800"/>
            <a:ext cx="6019800" cy="640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e. Proper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flagging. In discussing proper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flagging, it would be almost impossible to overemphasize its importance.</a:t>
            </a:r>
          </a:p>
          <a:p>
            <a:r>
              <a:rPr lang="en-US" dirty="0"/>
              <a:t>When the train is on the main track, the flagman</a:t>
            </a:r>
          </a:p>
          <a:p>
            <a:r>
              <a:rPr lang="en-US" dirty="0" smtClean="0"/>
              <a:t>protects </a:t>
            </a:r>
            <a:r>
              <a:rPr lang="en-US" dirty="0"/>
              <a:t>its rear by stationing himself far enough back to stop any</a:t>
            </a:r>
          </a:p>
          <a:p>
            <a:r>
              <a:rPr lang="en-US" dirty="0"/>
              <a:t>approaching train. On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lines, the forward end of the train must</a:t>
            </a:r>
          </a:p>
          <a:p>
            <a:r>
              <a:rPr lang="en-US" dirty="0"/>
              <a:t>be protected in the same way. When the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engineer pulls into a</a:t>
            </a:r>
          </a:p>
          <a:p>
            <a:r>
              <a:rPr lang="en-US" dirty="0"/>
              <a:t>siding and clears the main, he sounds an appropriate number of blasts on the</a:t>
            </a:r>
          </a:p>
          <a:p>
            <a:r>
              <a:rPr lang="en-US" dirty="0"/>
              <a:t>whistle. This is called "whistling in" the flagman. Before the train again</a:t>
            </a:r>
          </a:p>
          <a:p>
            <a:r>
              <a:rPr lang="en-US" dirty="0"/>
              <a:t>blocks the main, the engineer sounds a specified number of blasts and the</a:t>
            </a:r>
          </a:p>
          <a:p>
            <a:r>
              <a:rPr lang="en-US" dirty="0"/>
              <a:t>flagman again goes out to flag. This is called "whistling out.” The number</a:t>
            </a:r>
          </a:p>
          <a:p>
            <a:r>
              <a:rPr lang="en-US" dirty="0"/>
              <a:t>of blasts varies according to the direction in which the train is headed and</a:t>
            </a:r>
          </a:p>
          <a:p>
            <a:r>
              <a:rPr lang="en-US" dirty="0"/>
              <a:t>to the number of main tracks.</a:t>
            </a:r>
          </a:p>
        </p:txBody>
      </p:sp>
    </p:spTree>
    <p:extLst>
      <p:ext uri="{BB962C8B-B14F-4D97-AF65-F5344CB8AC3E}">
        <p14:creationId xmlns:p14="http://schemas.microsoft.com/office/powerpoint/2010/main" val="25838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6096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alternate whistling in and whistling out, which occurs when a</a:t>
            </a:r>
          </a:p>
          <a:p>
            <a:r>
              <a:rPr lang="en-US" sz="1200" dirty="0"/>
              <a:t>work train clears and blocks the main, involves a hazard that operating</a:t>
            </a:r>
          </a:p>
          <a:p>
            <a:r>
              <a:rPr lang="en-US" sz="1200" dirty="0"/>
              <a:t>rules do not stress and safety spokesmen seldom point out. The danger stems</a:t>
            </a:r>
          </a:p>
          <a:p>
            <a:r>
              <a:rPr lang="en-US" sz="1200" dirty="0"/>
              <a:t>from a possible human failure during the </a:t>
            </a:r>
            <a:r>
              <a:rPr lang="en-US" sz="1200" dirty="0" err="1"/>
              <a:t>flagginga</a:t>
            </a:r>
            <a:endParaRPr lang="en-US" sz="1200" dirty="0"/>
          </a:p>
          <a:p>
            <a:r>
              <a:rPr lang="en-US" sz="1200" dirty="0"/>
              <a:t>danger which is</a:t>
            </a:r>
          </a:p>
          <a:p>
            <a:r>
              <a:rPr lang="en-US" sz="1200" dirty="0"/>
              <a:t>probably best illustrated by the following true story.</a:t>
            </a:r>
          </a:p>
          <a:p>
            <a:r>
              <a:rPr lang="en-US" sz="1200" dirty="0"/>
              <a:t>An experienced flagman was assigned to flag for a work extra on a</a:t>
            </a:r>
          </a:p>
          <a:p>
            <a:r>
              <a:rPr lang="en-US" sz="1200" dirty="0"/>
              <a:t>single track not having block signal protection. The work train had about 6</a:t>
            </a:r>
          </a:p>
          <a:p>
            <a:r>
              <a:rPr lang="en-US" sz="1200" dirty="0"/>
              <a:t>hours work in one location approximately 251 meters from a siding. The</a:t>
            </a:r>
          </a:p>
          <a:p>
            <a:r>
              <a:rPr lang="en-US" sz="1200" dirty="0"/>
              <a:t>train crew held orders to protect itself against eastbound extras only. The</a:t>
            </a:r>
          </a:p>
          <a:p>
            <a:r>
              <a:rPr lang="en-US" sz="1200" dirty="0"/>
              <a:t>conductor was able to station himself close to a wayside dispatcher</a:t>
            </a:r>
          </a:p>
          <a:p>
            <a:r>
              <a:rPr lang="en-US" sz="1200" dirty="0"/>
              <a:t>telephone and, as unscheduled trains came within a few kilometers of the</a:t>
            </a:r>
          </a:p>
          <a:p>
            <a:r>
              <a:rPr lang="en-US" sz="1200" dirty="0"/>
              <a:t>area, he would have the work train enter the siding and call in the flagman.</a:t>
            </a:r>
          </a:p>
          <a:p>
            <a:r>
              <a:rPr lang="en-US" sz="1200" dirty="0"/>
              <a:t>This would relieve the flagman and he'd return to the side of the tracks and</a:t>
            </a:r>
          </a:p>
          <a:p>
            <a:r>
              <a:rPr lang="en-US" sz="1200" dirty="0"/>
              <a:t>let the approaching train by. After it passed, the </a:t>
            </a:r>
            <a:r>
              <a:rPr lang="en-US" sz="1200" dirty="0" err="1"/>
              <a:t>worktrain</a:t>
            </a:r>
            <a:endParaRPr lang="en-US" sz="1200" dirty="0"/>
          </a:p>
          <a:p>
            <a:r>
              <a:rPr lang="en-US" sz="1200" dirty="0"/>
              <a:t>engineer</a:t>
            </a:r>
          </a:p>
          <a:p>
            <a:r>
              <a:rPr lang="en-US" sz="1200" dirty="0"/>
              <a:t>would whistle out the flagman and then return to the main track; the flagman</a:t>
            </a:r>
          </a:p>
          <a:p>
            <a:r>
              <a:rPr lang="en-US" sz="1200" dirty="0"/>
              <a:t>would again assume a position in the center of the track ready to stop all</a:t>
            </a:r>
          </a:p>
          <a:p>
            <a:r>
              <a:rPr lang="en-US" sz="1200" dirty="0"/>
              <a:t>eastbound extra trains.</a:t>
            </a:r>
          </a:p>
        </p:txBody>
      </p:sp>
    </p:spTree>
    <p:extLst>
      <p:ext uri="{BB962C8B-B14F-4D97-AF65-F5344CB8AC3E}">
        <p14:creationId xmlns:p14="http://schemas.microsoft.com/office/powerpoint/2010/main" val="34742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1" y="139464"/>
            <a:ext cx="5867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Several hours passed during which the flagman had been whistled out</a:t>
            </a:r>
          </a:p>
          <a:p>
            <a:r>
              <a:rPr lang="en-US" dirty="0"/>
              <a:t>and in perhaps a </a:t>
            </a:r>
            <a:r>
              <a:rPr lang="en-US" dirty="0" err="1"/>
              <a:t>halfdozen</a:t>
            </a:r>
            <a:endParaRPr lang="en-US" dirty="0"/>
          </a:p>
          <a:p>
            <a:r>
              <a:rPr lang="en-US" dirty="0"/>
              <a:t>times while as many trains safely passed. Late</a:t>
            </a:r>
          </a:p>
          <a:p>
            <a:r>
              <a:rPr lang="en-US" dirty="0"/>
              <a:t>in the afternoon, a fast, </a:t>
            </a:r>
            <a:r>
              <a:rPr lang="en-US" dirty="0" err="1"/>
              <a:t>highpriority</a:t>
            </a:r>
            <a:endParaRPr lang="en-US" dirty="0"/>
          </a:p>
          <a:p>
            <a:r>
              <a:rPr lang="en-US" dirty="0"/>
              <a:t>freight appeared in sight of the</a:t>
            </a:r>
          </a:p>
          <a:p>
            <a:r>
              <a:rPr lang="en-US" dirty="0"/>
              <a:t>flagman about a kilometer away. He, in turn, was a kilometer from his train</a:t>
            </a:r>
          </a:p>
          <a:p>
            <a:r>
              <a:rPr lang="en-US" dirty="0"/>
              <a:t>which was around a curve and out of sight. The flagman, sitting on a pile</a:t>
            </a:r>
          </a:p>
          <a:p>
            <a:r>
              <a:rPr lang="en-US" dirty="0"/>
              <a:t>of ties, got up when he saw the approaching train and walked to the center</a:t>
            </a:r>
          </a:p>
          <a:p>
            <a:r>
              <a:rPr lang="en-US" dirty="0"/>
              <a:t>of the track. He looked in both directions and returned to the tie pile.</a:t>
            </a:r>
          </a:p>
          <a:p>
            <a:r>
              <a:rPr lang="en-US" dirty="0"/>
              <a:t>Soon he got up again, walked over to the track as if to flag the train, and</a:t>
            </a:r>
          </a:p>
          <a:p>
            <a:r>
              <a:rPr lang="en-US" dirty="0"/>
              <a:t>suddenly turned around and returned to the pile of ties. The engineer on</a:t>
            </a:r>
          </a:p>
          <a:p>
            <a:r>
              <a:rPr lang="en-US" dirty="0"/>
              <a:t>the approaching train, expecting to be stopped, had eased off on the</a:t>
            </a:r>
          </a:p>
          <a:p>
            <a:r>
              <a:rPr lang="en-US" dirty="0"/>
              <a:t>throttle, but he resumed full speed when the flagman walked to the side of</a:t>
            </a:r>
          </a:p>
          <a:p>
            <a:r>
              <a:rPr lang="en-US" dirty="0"/>
              <a:t>the </a:t>
            </a:r>
            <a:r>
              <a:rPr lang="en-US" dirty="0" err="1"/>
              <a:t>rightofway</a:t>
            </a:r>
            <a:endParaRPr lang="en-US" dirty="0"/>
          </a:p>
          <a:p>
            <a:r>
              <a:rPr lang="en-US" dirty="0"/>
              <a:t>a second time. A kilometer up the track</a:t>
            </a:r>
          </a:p>
        </p:txBody>
      </p:sp>
    </p:spTree>
    <p:extLst>
      <p:ext uri="{BB962C8B-B14F-4D97-AF65-F5344CB8AC3E}">
        <p14:creationId xmlns:p14="http://schemas.microsoft.com/office/powerpoint/2010/main" val="19106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the flagman the 45kph</a:t>
            </a:r>
          </a:p>
          <a:p>
            <a:r>
              <a:rPr lang="en-US" dirty="0"/>
              <a:t>freight crashed into the work train, demolished</a:t>
            </a:r>
          </a:p>
          <a:p>
            <a:r>
              <a:rPr lang="en-US" dirty="0"/>
              <a:t>the caboose and two work cars, and stopped with its front end buried deep in</a:t>
            </a:r>
          </a:p>
          <a:p>
            <a:r>
              <a:rPr lang="en-US" dirty="0"/>
              <a:t>the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engine. Two section men were killed, and property damage was</a:t>
            </a:r>
          </a:p>
          <a:p>
            <a:r>
              <a:rPr lang="en-US" dirty="0"/>
              <a:t>estimated at nearly $100,000.</a:t>
            </a:r>
          </a:p>
          <a:p>
            <a:r>
              <a:rPr lang="en-US" dirty="0"/>
              <a:t>What happened? It's rather basic when given a little thought. The</a:t>
            </a:r>
          </a:p>
          <a:p>
            <a:r>
              <a:rPr lang="en-US" dirty="0"/>
              <a:t>flagman simply couldn't remember whether he was "in" or "out.” He didn't</a:t>
            </a:r>
          </a:p>
          <a:p>
            <a:r>
              <a:rPr lang="en-US" dirty="0"/>
              <a:t>know whether his train was on the main or in the siding. He had two</a:t>
            </a:r>
          </a:p>
          <a:p>
            <a:r>
              <a:rPr lang="en-US" dirty="0"/>
              <a:t>choices, and he guessed wrong. If he had recalled the simple provisions of</a:t>
            </a:r>
          </a:p>
          <a:p>
            <a:r>
              <a:rPr lang="en-US" dirty="0"/>
              <a:t>rule 108"</a:t>
            </a:r>
          </a:p>
          <a:p>
            <a:r>
              <a:rPr lang="en-US" dirty="0"/>
              <a:t>In case of doubt or uncertainty, personnel will take the safe</a:t>
            </a:r>
          </a:p>
          <a:p>
            <a:r>
              <a:rPr lang="en-US" dirty="0"/>
              <a:t>course," he would have stopped the train and prevented a tragedy.</a:t>
            </a:r>
          </a:p>
        </p:txBody>
      </p:sp>
    </p:spTree>
    <p:extLst>
      <p:ext uri="{BB962C8B-B14F-4D97-AF65-F5344CB8AC3E}">
        <p14:creationId xmlns:p14="http://schemas.microsoft.com/office/powerpoint/2010/main" val="9095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4.9. TIMETABLE SCHEDULE</a:t>
            </a:r>
          </a:p>
          <a:p>
            <a:r>
              <a:rPr lang="en-US" dirty="0"/>
              <a:t>Earlier the text states that if scheduled trains were always on time,</a:t>
            </a:r>
          </a:p>
          <a:p>
            <a:r>
              <a:rPr lang="en-US" dirty="0"/>
              <a:t>train orders would seldom be needed. When schedules are worked </a:t>
            </a:r>
            <a:r>
              <a:rPr lang="en-US" dirty="0" err="1"/>
              <a:t>outstrungfor</a:t>
            </a:r>
            <a:endParaRPr lang="en-US" dirty="0"/>
          </a:p>
          <a:p>
            <a:r>
              <a:rPr lang="en-US" dirty="0"/>
              <a:t>publication in a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timetable, the meets of scheduled</a:t>
            </a:r>
          </a:p>
          <a:p>
            <a:r>
              <a:rPr lang="en-US" dirty="0"/>
              <a:t>trains are planned to the extent that train orders are unnecessary.</a:t>
            </a:r>
          </a:p>
          <a:p>
            <a:r>
              <a:rPr lang="en-US" dirty="0"/>
              <a:t>However, scheduled trains may frequently run late. When they do, train</a:t>
            </a:r>
          </a:p>
          <a:p>
            <a:r>
              <a:rPr lang="en-US" dirty="0"/>
              <a:t>orders must be issued to other trains on the line to assist the overdue</a:t>
            </a:r>
          </a:p>
          <a:p>
            <a:r>
              <a:rPr lang="en-US" dirty="0"/>
              <a:t>trains in getting back on schedule or to prevent them from delaying other</a:t>
            </a:r>
          </a:p>
          <a:p>
            <a:r>
              <a:rPr lang="en-US" dirty="0"/>
              <a:t>trains or operations. The following subparagraphs further discuss operating</a:t>
            </a:r>
          </a:p>
          <a:p>
            <a:r>
              <a:rPr lang="en-US" dirty="0"/>
              <a:t>trains with respect to the timetable.</a:t>
            </a:r>
          </a:p>
        </p:txBody>
      </p:sp>
    </p:spTree>
    <p:extLst>
      <p:ext uri="{BB962C8B-B14F-4D97-AF65-F5344CB8AC3E}">
        <p14:creationId xmlns:p14="http://schemas.microsoft.com/office/powerpoint/2010/main" val="36582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457200"/>
            <a:ext cx="533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Running ahead of schedule. The right of a regular train to occupy</a:t>
            </a:r>
          </a:p>
          <a:p>
            <a:r>
              <a:rPr lang="en-US" sz="1400" dirty="0"/>
              <a:t>the main track at a particular time is established in the timetable.</a:t>
            </a:r>
          </a:p>
          <a:p>
            <a:r>
              <a:rPr lang="en-US" sz="1400" dirty="0"/>
              <a:t>However, the train must travel in strict accordance with the published time</a:t>
            </a:r>
          </a:p>
          <a:p>
            <a:r>
              <a:rPr lang="en-US" sz="1400" dirty="0"/>
              <a:t>figures in the train schedule columns, as shown in the timetable in appendix</a:t>
            </a:r>
          </a:p>
          <a:p>
            <a:r>
              <a:rPr lang="en-US" sz="1400" dirty="0"/>
              <a:t>II. This means that a train cannot gain time </a:t>
            </a:r>
            <a:r>
              <a:rPr lang="en-US" sz="1400" dirty="0" err="1"/>
              <a:t>en</a:t>
            </a:r>
            <a:r>
              <a:rPr lang="en-US" sz="1400" dirty="0"/>
              <a:t> route and arrive at the</a:t>
            </a:r>
          </a:p>
          <a:p>
            <a:r>
              <a:rPr lang="en-US" sz="1400" dirty="0"/>
              <a:t>various stations substantially before it is due. Logically, a passenger</a:t>
            </a:r>
          </a:p>
          <a:p>
            <a:r>
              <a:rPr lang="en-US" sz="1400" dirty="0"/>
              <a:t>train could not make a practice of departing stations early because of the</a:t>
            </a:r>
          </a:p>
          <a:p>
            <a:r>
              <a:rPr lang="en-US" sz="1400" dirty="0"/>
              <a:t>clamor which would surely be raised by the traveling public, and rightly so.</a:t>
            </a:r>
          </a:p>
          <a:p>
            <a:r>
              <a:rPr lang="en-US" sz="1400" dirty="0"/>
              <a:t>A train may gain time between any two successive stations, but it must not</a:t>
            </a:r>
          </a:p>
          <a:p>
            <a:r>
              <a:rPr lang="en-US" sz="1400" dirty="0"/>
              <a:t>pass the advance station earlier than the time shown in the timetable. To</a:t>
            </a:r>
          </a:p>
          <a:p>
            <a:r>
              <a:rPr lang="en-US" sz="1400" dirty="0"/>
              <a:t>do so would disrupt operations ahead of the train. When a yard crew desires</a:t>
            </a:r>
          </a:p>
          <a:p>
            <a:r>
              <a:rPr lang="en-US" sz="1400" dirty="0"/>
              <a:t>to cross or foul main tracks, or when an inferior train occupies a track</a:t>
            </a:r>
          </a:p>
          <a:p>
            <a:r>
              <a:rPr lang="en-US" sz="1400" dirty="0"/>
              <a:t>ahead of a superior one, the crews adhere strictly to the published time</a:t>
            </a:r>
          </a:p>
          <a:p>
            <a:r>
              <a:rPr lang="en-US" sz="1400" dirty="0"/>
              <a:t>figures in the timetable. They always give thought to, but never depend</a:t>
            </a:r>
          </a:p>
          <a:p>
            <a:r>
              <a:rPr lang="en-US" sz="1400" dirty="0"/>
              <a:t>upon, the possibility of the scheduled train's being late but NEVER early.</a:t>
            </a:r>
          </a:p>
        </p:txBody>
      </p:sp>
    </p:spTree>
    <p:extLst>
      <p:ext uri="{BB962C8B-B14F-4D97-AF65-F5344CB8AC3E}">
        <p14:creationId xmlns:p14="http://schemas.microsoft.com/office/powerpoint/2010/main" val="19209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304800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b. Running behind schedule. When a train becomes late on its schedule,</a:t>
            </a:r>
          </a:p>
          <a:p>
            <a:r>
              <a:rPr lang="en-US" sz="1400" dirty="0"/>
              <a:t>numerous other delays to inferior trains running over</a:t>
            </a:r>
          </a:p>
          <a:p>
            <a:r>
              <a:rPr lang="en-US" sz="1400" b="1" dirty="0"/>
              <a:t>63</a:t>
            </a:r>
          </a:p>
          <a:p>
            <a:r>
              <a:rPr lang="en-US" sz="1400" dirty="0"/>
              <a:t>the division are brought about. Likewise, yard engines required to use or</a:t>
            </a:r>
          </a:p>
          <a:p>
            <a:r>
              <a:rPr lang="en-US" sz="1400" dirty="0"/>
              <a:t>cross the main tracks in doing their work may also be delayed. When a</a:t>
            </a:r>
          </a:p>
          <a:p>
            <a:r>
              <a:rPr lang="en-US" sz="1400" dirty="0"/>
              <a:t>regular train becomes late, the average dispatcher is cautious in</a:t>
            </a:r>
          </a:p>
          <a:p>
            <a:r>
              <a:rPr lang="en-US" sz="1400" dirty="0"/>
              <a:t>authorizing movements that might interfere with its progress. Knowing that</a:t>
            </a:r>
          </a:p>
          <a:p>
            <a:r>
              <a:rPr lang="en-US" sz="1400" dirty="0"/>
              <a:t>the engineer is trying to make up lost time, the dispatcher is naturally</a:t>
            </a:r>
          </a:p>
          <a:p>
            <a:r>
              <a:rPr lang="en-US" sz="1400" dirty="0"/>
              <a:t>reluctant to authorize any movement that might conflict with the engineer's</a:t>
            </a:r>
          </a:p>
          <a:p>
            <a:r>
              <a:rPr lang="en-US" sz="1400" dirty="0"/>
              <a:t>efforts to get back on schedule. Additionally, and probably more important,</a:t>
            </a:r>
          </a:p>
          <a:p>
            <a:r>
              <a:rPr lang="en-US" sz="1400" dirty="0"/>
              <a:t>the dispatcher has no way of knowing how many minutes the engineer may have</a:t>
            </a:r>
          </a:p>
          <a:p>
            <a:r>
              <a:rPr lang="en-US" sz="1400" dirty="0"/>
              <a:t>gained since he was reported past the last station. If the dispatcher takes</a:t>
            </a:r>
          </a:p>
          <a:p>
            <a:r>
              <a:rPr lang="en-US" sz="1400" dirty="0"/>
              <a:t>no positive action, the crews on the division, even though they know the</a:t>
            </a:r>
          </a:p>
          <a:p>
            <a:r>
              <a:rPr lang="en-US" sz="1400" dirty="0"/>
              <a:t>train is late, cannot use the time represented by the number of minutes it</a:t>
            </a:r>
          </a:p>
          <a:p>
            <a:r>
              <a:rPr lang="en-US" sz="1400" dirty="0"/>
              <a:t>is running behind. They must respect the published time until they receive</a:t>
            </a:r>
          </a:p>
          <a:p>
            <a:r>
              <a:rPr lang="en-US" sz="1400" dirty="0"/>
              <a:t>a train order directing otherwise.</a:t>
            </a:r>
          </a:p>
        </p:txBody>
      </p:sp>
    </p:spTree>
    <p:extLst>
      <p:ext uri="{BB962C8B-B14F-4D97-AF65-F5344CB8AC3E}">
        <p14:creationId xmlns:p14="http://schemas.microsoft.com/office/powerpoint/2010/main" val="547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90883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a train were traveling on the Elwood Division from DN to BO and a</a:t>
            </a:r>
          </a:p>
          <a:p>
            <a:r>
              <a:rPr lang="en-US" dirty="0"/>
              <a:t>yard crew at FV knew that it was 5 minutes late leaving DN, BL, and MD, they</a:t>
            </a:r>
          </a:p>
          <a:p>
            <a:r>
              <a:rPr lang="en-US" dirty="0"/>
              <a:t>could not depend on using those extra minutes at FV. The reason is that the</a:t>
            </a:r>
          </a:p>
          <a:p>
            <a:r>
              <a:rPr lang="en-US" dirty="0"/>
              <a:t>train might make up the lost time between MD and FV and arrive at the latter</a:t>
            </a:r>
          </a:p>
          <a:p>
            <a:r>
              <a:rPr lang="en-US" dirty="0"/>
              <a:t>station on time5</a:t>
            </a:r>
          </a:p>
          <a:p>
            <a:r>
              <a:rPr lang="en-US" dirty="0"/>
              <a:t>minutes before the yard crew expected it. In brief, a</a:t>
            </a:r>
          </a:p>
          <a:p>
            <a:r>
              <a:rPr lang="en-US" dirty="0"/>
              <a:t>train keeps its right to the time in the published schedule unless and until</a:t>
            </a:r>
          </a:p>
          <a:p>
            <a:r>
              <a:rPr lang="en-US" dirty="0"/>
              <a:t>the dispatcher temporarily amends it with a train order. When he does, he</a:t>
            </a:r>
          </a:p>
          <a:p>
            <a:r>
              <a:rPr lang="en-US" dirty="0"/>
              <a:t>notifies the train crew and all appropriate operating employees of the</a:t>
            </a:r>
          </a:p>
          <a:p>
            <a:r>
              <a:rPr lang="en-US" dirty="0"/>
              <a:t>order.</a:t>
            </a:r>
          </a:p>
        </p:txBody>
      </p:sp>
    </p:spTree>
    <p:extLst>
      <p:ext uri="{BB962C8B-B14F-4D97-AF65-F5344CB8AC3E}">
        <p14:creationId xmlns:p14="http://schemas.microsoft.com/office/powerpoint/2010/main" val="3341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9144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1.2. TIMETABLE</a:t>
            </a:r>
          </a:p>
          <a:p>
            <a:r>
              <a:rPr lang="en-US" sz="1200" dirty="0"/>
              <a:t>A timetable authorizes the movement of scheduled trains. A sample</a:t>
            </a:r>
          </a:p>
          <a:p>
            <a:r>
              <a:rPr lang="en-US" sz="1200" dirty="0"/>
              <a:t>timetable representing the division illustrated and discussed in this text</a:t>
            </a:r>
          </a:p>
          <a:p>
            <a:r>
              <a:rPr lang="en-US" sz="1200" dirty="0"/>
              <a:t>is contained in appendix II. It shows trains as first, second, third, and</a:t>
            </a:r>
          </a:p>
          <a:p>
            <a:r>
              <a:rPr lang="en-US" sz="1200" dirty="0"/>
              <a:t>even fourth class: their relative superiority is established by the</a:t>
            </a:r>
          </a:p>
          <a:p>
            <a:r>
              <a:rPr lang="en-US" sz="1200" dirty="0"/>
              <a:t>designators shown for them in the timetable.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trains are</a:t>
            </a:r>
          </a:p>
          <a:p>
            <a:r>
              <a:rPr lang="en-US" sz="1200" dirty="0"/>
              <a:t>superior to all others,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next, and so on. Extra, or</a:t>
            </a:r>
          </a:p>
          <a:p>
            <a:r>
              <a:rPr lang="en-US" sz="1200" dirty="0"/>
              <a:t>unscheduled, trains are inferior to all regular trains having a class</a:t>
            </a:r>
          </a:p>
          <a:p>
            <a:r>
              <a:rPr lang="en-US" sz="1200" dirty="0"/>
              <a:t>designator; no superiority or inferiority exists between extra trains.</a:t>
            </a:r>
          </a:p>
          <a:p>
            <a:r>
              <a:rPr lang="en-US" sz="1200" dirty="0"/>
              <a:t>However, the timetable on single track specifies the superior direction,</a:t>
            </a:r>
          </a:p>
          <a:p>
            <a:r>
              <a:rPr lang="en-US" sz="1200" dirty="0"/>
              <a:t>which was decided on by the railway's officials. On the Elwood division</a:t>
            </a:r>
          </a:p>
          <a:p>
            <a:r>
              <a:rPr lang="en-US" sz="1200" dirty="0"/>
              <a:t>used as an example in this text, the superior direction is east. This means</a:t>
            </a:r>
          </a:p>
          <a:p>
            <a:r>
              <a:rPr lang="en-US" sz="1200" dirty="0"/>
              <a:t>that if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trains were opposing each other, the eastbound train</a:t>
            </a:r>
          </a:p>
          <a:p>
            <a:r>
              <a:rPr lang="en-US" sz="1200" dirty="0"/>
              <a:t>would be superior. Opposing trains are those traveling toward each other on</a:t>
            </a:r>
          </a:p>
          <a:p>
            <a:r>
              <a:rPr lang="en-US" sz="1200" dirty="0"/>
              <a:t>single track. Direction is superior only between regular trains </a:t>
            </a:r>
            <a:r>
              <a:rPr lang="en-US" sz="1200" dirty="0" smtClean="0"/>
              <a:t>and </a:t>
            </a:r>
            <a:r>
              <a:rPr lang="en-US" sz="1200" dirty="0"/>
              <a:t>only if class is equal; it does not apply to two extra trains in opposing</a:t>
            </a:r>
          </a:p>
          <a:p>
            <a:r>
              <a:rPr lang="en-US" sz="1200" dirty="0"/>
              <a:t>directions on single track. Thus, in this text,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westward</a:t>
            </a:r>
          </a:p>
          <a:p>
            <a:r>
              <a:rPr lang="en-US" sz="1200" dirty="0"/>
              <a:t>train is superior to a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eastward train.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0" y="58847"/>
            <a:ext cx="592182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4.10. ORDERS AFFECTING SCHEDULED TRAINS</a:t>
            </a:r>
          </a:p>
          <a:p>
            <a:r>
              <a:rPr lang="en-US" dirty="0"/>
              <a:t>Chapter 5 deals exclusively with the many forms of train orders; earlier</a:t>
            </a:r>
          </a:p>
          <a:p>
            <a:r>
              <a:rPr lang="en-US" dirty="0"/>
              <a:t>paragraphs in the text touch upon certain orders and show in detail how they</a:t>
            </a:r>
          </a:p>
          <a:p>
            <a:r>
              <a:rPr lang="en-US" dirty="0"/>
              <a:t>affect the overall movement of trains over a division. From an</a:t>
            </a:r>
          </a:p>
          <a:p>
            <a:r>
              <a:rPr lang="en-US" dirty="0"/>
              <a:t>instructional standpoint and in fairness to the reader, it seems unwise to</a:t>
            </a:r>
          </a:p>
          <a:p>
            <a:r>
              <a:rPr lang="en-US" dirty="0"/>
              <a:t>completely avoid discussing orders until the last chapter. Therefore, those</a:t>
            </a:r>
          </a:p>
          <a:p>
            <a:r>
              <a:rPr lang="en-US" dirty="0"/>
              <a:t>earlier paragraphs, in which basic dispatching principles are cited, explain</a:t>
            </a:r>
          </a:p>
          <a:p>
            <a:r>
              <a:rPr lang="en-US" dirty="0"/>
              <a:t>some of the train orders that dovetail with the particular discussion. In</a:t>
            </a:r>
          </a:p>
          <a:p>
            <a:r>
              <a:rPr lang="en-US" dirty="0"/>
              <a:t>the subparagraphs that follow, specific examples are given of some of the</a:t>
            </a:r>
          </a:p>
          <a:p>
            <a:r>
              <a:rPr lang="en-US" dirty="0"/>
              <a:t>train orders necessary in handling scheduled trains. In explaining many of</a:t>
            </a:r>
          </a:p>
          <a:p>
            <a:r>
              <a:rPr lang="en-US" dirty="0"/>
              <a:t>the orders ahead of chapter 5, you are given a working knowledge and an</a:t>
            </a:r>
          </a:p>
          <a:p>
            <a:r>
              <a:rPr lang="en-US" dirty="0"/>
              <a:t>understanding of the intent of some of the many orders before beginning the</a:t>
            </a:r>
          </a:p>
          <a:p>
            <a:r>
              <a:rPr lang="en-US" dirty="0"/>
              <a:t>detailed discussion in that chapter.</a:t>
            </a:r>
          </a:p>
        </p:txBody>
      </p:sp>
    </p:spTree>
    <p:extLst>
      <p:ext uri="{BB962C8B-B14F-4D97-AF65-F5344CB8AC3E}">
        <p14:creationId xmlns:p14="http://schemas.microsoft.com/office/powerpoint/2010/main" val="6337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1" y="117693"/>
            <a:ext cx="59980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A </a:t>
            </a:r>
            <a:r>
              <a:rPr lang="en-US" dirty="0" err="1"/>
              <a:t>runlate</a:t>
            </a:r>
            <a:endParaRPr lang="en-US" dirty="0"/>
          </a:p>
          <a:p>
            <a:r>
              <a:rPr lang="en-US" dirty="0"/>
              <a:t>order to a train has the same effect as changing its</a:t>
            </a:r>
          </a:p>
          <a:p>
            <a:r>
              <a:rPr lang="en-US" dirty="0"/>
              <a:t>published schedule for the particular trip. It sets back the schedule by as</a:t>
            </a:r>
          </a:p>
          <a:p>
            <a:r>
              <a:rPr lang="en-US" dirty="0"/>
              <a:t>many minutes as the train is late. Assume that No. 19, a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train</a:t>
            </a:r>
          </a:p>
          <a:p>
            <a:r>
              <a:rPr lang="en-US" dirty="0"/>
              <a:t>running from Conroy to Maxey, is held</a:t>
            </a:r>
          </a:p>
          <a:p>
            <a:r>
              <a:rPr lang="en-US" b="1" dirty="0"/>
              <a:t>64</a:t>
            </a:r>
          </a:p>
          <a:p>
            <a:r>
              <a:rPr lang="en-US" dirty="0"/>
              <a:t>50 minutes at its starting point awaiting a mail car from a connecting</a:t>
            </a:r>
          </a:p>
          <a:p>
            <a:r>
              <a:rPr lang="en-US" dirty="0"/>
              <a:t>railroad. In handling this train, the dispatcher has three choices: (1)</a:t>
            </a:r>
          </a:p>
          <a:p>
            <a:r>
              <a:rPr lang="en-US" dirty="0"/>
              <a:t>giving the crew a </a:t>
            </a:r>
            <a:r>
              <a:rPr lang="en-US" dirty="0" err="1"/>
              <a:t>runlate</a:t>
            </a:r>
            <a:endParaRPr lang="en-US" dirty="0"/>
          </a:p>
          <a:p>
            <a:r>
              <a:rPr lang="en-US" dirty="0"/>
              <a:t>order to run 50 minutes late from origin to</a:t>
            </a:r>
          </a:p>
          <a:p>
            <a:r>
              <a:rPr lang="en-US" dirty="0"/>
              <a:t>destination; (2) issuing no restricting orders and permitting the crew to</a:t>
            </a:r>
          </a:p>
          <a:p>
            <a:r>
              <a:rPr lang="en-US" dirty="0"/>
              <a:t>make up as much of the 50 minutes as possible during the run from DN to AY;</a:t>
            </a:r>
          </a:p>
          <a:p>
            <a:r>
              <a:rPr lang="en-US" dirty="0"/>
              <a:t>or (3) giving the crew a wait order which would specify the earliest time</a:t>
            </a:r>
          </a:p>
          <a:p>
            <a:r>
              <a:rPr lang="en-US" dirty="0"/>
              <a:t>the train could depart the stations shown in the wait order, discussed in</a:t>
            </a:r>
          </a:p>
          <a:p>
            <a:r>
              <a:rPr lang="en-US" dirty="0"/>
              <a:t>subparagraph b.</a:t>
            </a:r>
          </a:p>
        </p:txBody>
      </p:sp>
    </p:spTree>
    <p:extLst>
      <p:ext uri="{BB962C8B-B14F-4D97-AF65-F5344CB8AC3E}">
        <p14:creationId xmlns:p14="http://schemas.microsoft.com/office/powerpoint/2010/main" val="27364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533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If the dispatcher gave the train a </a:t>
            </a:r>
            <a:r>
              <a:rPr lang="en-US" sz="1200" dirty="0" err="1"/>
              <a:t>runlate</a:t>
            </a:r>
            <a:endParaRPr lang="en-US" sz="1200" dirty="0"/>
          </a:p>
          <a:p>
            <a:r>
              <a:rPr lang="en-US" sz="1200" dirty="0"/>
              <a:t>order, it would read as</a:t>
            </a:r>
          </a:p>
          <a:p>
            <a:r>
              <a:rPr lang="en-US" sz="1200" dirty="0"/>
              <a:t>follows:</a:t>
            </a:r>
          </a:p>
          <a:p>
            <a:r>
              <a:rPr lang="en-US" sz="1200" dirty="0"/>
              <a:t>No. 19 Engine 3130 Run 50 Minutes Late Conroy to Maxey</a:t>
            </a:r>
          </a:p>
          <a:p>
            <a:r>
              <a:rPr lang="en-US" sz="1200" dirty="0"/>
              <a:t>FMB</a:t>
            </a:r>
          </a:p>
          <a:p>
            <a:r>
              <a:rPr lang="en-US" sz="1200" dirty="0"/>
              <a:t>This order would change No. 19's leaving time at each station. Its</a:t>
            </a:r>
          </a:p>
          <a:p>
            <a:r>
              <a:rPr lang="en-US" sz="1200" dirty="0"/>
              <a:t>regular schedule is shown below in column 1; its revised schedule in column</a:t>
            </a:r>
          </a:p>
          <a:p>
            <a:r>
              <a:rPr lang="en-US" sz="1200" dirty="0"/>
              <a:t>2.</a:t>
            </a:r>
          </a:p>
          <a:p>
            <a:r>
              <a:rPr lang="en-US" sz="1200" dirty="0"/>
              <a:t>This order would not help No. 19 because it does not permit the</a:t>
            </a:r>
          </a:p>
          <a:p>
            <a:r>
              <a:rPr lang="en-US" sz="1200" dirty="0"/>
              <a:t>train to make up any of the 50 minutes. Of course, inferior trains might</a:t>
            </a:r>
          </a:p>
          <a:p>
            <a:r>
              <a:rPr lang="en-US" sz="1200" dirty="0"/>
              <a:t>find it helpful. When a dispatcher issues such an order, he is said to be</a:t>
            </a:r>
          </a:p>
          <a:p>
            <a:r>
              <a:rPr lang="en-US" sz="1200" dirty="0"/>
              <a:t>"putting out time" on the scheduled train involved. Actually, he is</a:t>
            </a:r>
          </a:p>
          <a:p>
            <a:r>
              <a:rPr lang="en-US" sz="1200" dirty="0"/>
              <a:t>amending the timetable schedule for the particular train for the particular</a:t>
            </a:r>
          </a:p>
          <a:p>
            <a:r>
              <a:rPr lang="en-US" sz="1200" dirty="0"/>
              <a:t>trip. He is, in effect, granting to others the use of the time represented</a:t>
            </a:r>
          </a:p>
          <a:p>
            <a:r>
              <a:rPr lang="en-US" sz="1200" dirty="0"/>
              <a:t>by the difference in minutes between the advertised and the </a:t>
            </a:r>
            <a:r>
              <a:rPr lang="en-US" sz="1200" dirty="0" err="1"/>
              <a:t>runlate</a:t>
            </a:r>
            <a:endParaRPr lang="en-US" sz="1200" dirty="0"/>
          </a:p>
          <a:p>
            <a:r>
              <a:rPr lang="en-US" sz="1200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3595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71237"/>
            <a:ext cx="2460171" cy="2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94314"/>
            <a:ext cx="7749250" cy="30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make up any of the 50 minutes. Of course, inferior trains might</a:t>
            </a:r>
          </a:p>
          <a:p>
            <a:r>
              <a:rPr lang="en-US" dirty="0"/>
              <a:t>find it helpful. When a dispatcher issues such an order, he is said to be</a:t>
            </a:r>
          </a:p>
          <a:p>
            <a:r>
              <a:rPr lang="en-US" dirty="0"/>
              <a:t>"putting out time" on the scheduled train involved. Actually, he is</a:t>
            </a:r>
          </a:p>
          <a:p>
            <a:r>
              <a:rPr lang="en-US" dirty="0"/>
              <a:t>amending the timetable schedule for the particular train for the particular</a:t>
            </a:r>
          </a:p>
          <a:p>
            <a:r>
              <a:rPr lang="en-US" dirty="0"/>
              <a:t>trip. He is, in effect, granting to others the use of the time represented</a:t>
            </a:r>
          </a:p>
          <a:p>
            <a:r>
              <a:rPr lang="en-US" dirty="0"/>
              <a:t>by the difference in minutes between the advertised and the </a:t>
            </a:r>
            <a:r>
              <a:rPr lang="en-US" dirty="0" err="1"/>
              <a:t>runlate</a:t>
            </a:r>
            <a:endParaRPr lang="en-US" dirty="0"/>
          </a:p>
          <a:p>
            <a:r>
              <a:rPr lang="en-US" dirty="0"/>
              <a:t>time.</a:t>
            </a:r>
          </a:p>
          <a:p>
            <a:r>
              <a:rPr lang="en-US" dirty="0"/>
              <a:t>If the dispatcher takes no </a:t>
            </a:r>
            <a:r>
              <a:rPr lang="en-US" dirty="0" err="1"/>
              <a:t>trainorder</a:t>
            </a:r>
            <a:endParaRPr lang="en-US" dirty="0"/>
          </a:p>
          <a:p>
            <a:r>
              <a:rPr lang="en-US" dirty="0"/>
              <a:t>action, however, the delayed</a:t>
            </a:r>
          </a:p>
          <a:p>
            <a:r>
              <a:rPr lang="en-US" dirty="0"/>
              <a:t>train would be free to make up some of the time. The dispatcher would</a:t>
            </a:r>
          </a:p>
          <a:p>
            <a:r>
              <a:rPr lang="en-US" dirty="0"/>
              <a:t>advise anyone who inquired that the train was late and would give its</a:t>
            </a:r>
          </a:p>
          <a:p>
            <a:r>
              <a:rPr lang="en-US" dirty="0" err="1"/>
              <a:t>reportedOStime</a:t>
            </a:r>
            <a:endParaRPr lang="en-US" dirty="0"/>
          </a:p>
          <a:p>
            <a:r>
              <a:rPr lang="en-US" dirty="0"/>
              <a:t>past the last station. However,</a:t>
            </a:r>
          </a:p>
        </p:txBody>
      </p:sp>
    </p:spTree>
    <p:extLst>
      <p:ext uri="{BB962C8B-B14F-4D97-AF65-F5344CB8AC3E}">
        <p14:creationId xmlns:p14="http://schemas.microsoft.com/office/powerpoint/2010/main" val="19209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 would not predict or guarantee to anyone that the train was going to be</a:t>
            </a:r>
          </a:p>
          <a:p>
            <a:r>
              <a:rPr lang="en-US" dirty="0"/>
              <a:t>50 minutes late at every station between its points of origin and</a:t>
            </a:r>
          </a:p>
          <a:p>
            <a:r>
              <a:rPr lang="en-US" dirty="0"/>
              <a:t>destination. Other trains and yard crews would not know the precise time to</a:t>
            </a:r>
          </a:p>
          <a:p>
            <a:r>
              <a:rPr lang="en-US" dirty="0"/>
              <a:t>expect the train, and they could not depend on using the full 50 minutes</a:t>
            </a:r>
          </a:p>
          <a:p>
            <a:r>
              <a:rPr lang="en-US" dirty="0"/>
              <a:t>because this figure might be progressively reduced as the train traveled</a:t>
            </a:r>
          </a:p>
          <a:p>
            <a:r>
              <a:rPr lang="en-US" dirty="0"/>
              <a:t>over the division. When the dispatcher issues the </a:t>
            </a:r>
            <a:r>
              <a:rPr lang="en-US" dirty="0" err="1"/>
              <a:t>runlate</a:t>
            </a:r>
            <a:endParaRPr lang="en-US" dirty="0"/>
          </a:p>
          <a:p>
            <a:r>
              <a:rPr lang="en-US" dirty="0"/>
              <a:t>order, he is</a:t>
            </a:r>
          </a:p>
          <a:p>
            <a:r>
              <a:rPr lang="en-US" dirty="0"/>
              <a:t>guaranteeing to everyone concerned that the 50 minutes will not be reduced.</a:t>
            </a:r>
          </a:p>
        </p:txBody>
      </p:sp>
    </p:spTree>
    <p:extLst>
      <p:ext uri="{BB962C8B-B14F-4D97-AF65-F5344CB8AC3E}">
        <p14:creationId xmlns:p14="http://schemas.microsoft.com/office/powerpoint/2010/main" val="547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A wait order, also called a time order, may be issued instead of a</a:t>
            </a:r>
          </a:p>
          <a:p>
            <a:r>
              <a:rPr lang="en-US" dirty="0" err="1"/>
              <a:t>runlate</a:t>
            </a:r>
            <a:endParaRPr lang="en-US" dirty="0"/>
          </a:p>
          <a:p>
            <a:r>
              <a:rPr lang="en-US" dirty="0"/>
              <a:t>order. The latter is not popular with all dispatchers; some</a:t>
            </a:r>
          </a:p>
          <a:p>
            <a:r>
              <a:rPr lang="en-US" dirty="0"/>
              <a:t>railroads even prohibit its use. A wait order permits the engineer to make</a:t>
            </a:r>
          </a:p>
          <a:p>
            <a:r>
              <a:rPr lang="en-US" dirty="0"/>
              <a:t>up time and tells everyone concerned approximately how much time. It</a:t>
            </a:r>
          </a:p>
          <a:p>
            <a:r>
              <a:rPr lang="en-US" dirty="0"/>
              <a:t>predicts, without guaranteeing, just how much time will be made up. In</a:t>
            </a:r>
          </a:p>
          <a:p>
            <a:r>
              <a:rPr lang="en-US" dirty="0"/>
              <a:t>effect, it is saying: "No. X will be allowed to make up 20 minutes between</a:t>
            </a:r>
          </a:p>
          <a:p>
            <a:r>
              <a:rPr lang="en-US" dirty="0"/>
              <a:t>A and E. It might make up less, but it's not going to be permitted to make</a:t>
            </a:r>
          </a:p>
          <a:p>
            <a:r>
              <a:rPr lang="en-US" dirty="0"/>
              <a:t>up any more." The order specifies that the train may not leave a station</a:t>
            </a:r>
          </a:p>
          <a:p>
            <a:r>
              <a:rPr lang="en-US" dirty="0"/>
              <a:t>before the time shown opposite the station name. A wait order for No. 19,</a:t>
            </a:r>
          </a:p>
          <a:p>
            <a:r>
              <a:rPr lang="en-US" dirty="0"/>
              <a:t>under the conditions just given, might read as follows:</a:t>
            </a:r>
          </a:p>
        </p:txBody>
      </p:sp>
    </p:spTree>
    <p:extLst>
      <p:ext uri="{BB962C8B-B14F-4D97-AF65-F5344CB8AC3E}">
        <p14:creationId xmlns:p14="http://schemas.microsoft.com/office/powerpoint/2010/main" val="3341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No. 19 Engine 3130 Wait at</a:t>
            </a:r>
          </a:p>
          <a:p>
            <a:r>
              <a:rPr lang="en-US" dirty="0"/>
              <a:t>Bliss Until 1815 Hours</a:t>
            </a:r>
          </a:p>
          <a:p>
            <a:r>
              <a:rPr lang="en-US" dirty="0"/>
              <a:t>Madison 1823 Hours</a:t>
            </a:r>
          </a:p>
          <a:p>
            <a:r>
              <a:rPr lang="en-US" dirty="0"/>
              <a:t>Cain 1831 Hours</a:t>
            </a:r>
          </a:p>
          <a:p>
            <a:r>
              <a:rPr lang="en-US" dirty="0"/>
              <a:t>Ogdensburg Until 1838 Hours</a:t>
            </a:r>
          </a:p>
          <a:p>
            <a:r>
              <a:rPr lang="en-US" dirty="0"/>
              <a:t>Wildwood 1845 Hours</a:t>
            </a:r>
          </a:p>
          <a:p>
            <a:r>
              <a:rPr lang="en-US" dirty="0"/>
              <a:t>Fairview 1852 Hours</a:t>
            </a:r>
          </a:p>
          <a:p>
            <a:r>
              <a:rPr lang="en-US" dirty="0"/>
              <a:t>Nelson 1905 Hours</a:t>
            </a:r>
          </a:p>
          <a:p>
            <a:r>
              <a:rPr lang="en-US" dirty="0"/>
              <a:t>Lily 1918 Hours</a:t>
            </a:r>
          </a:p>
          <a:p>
            <a:r>
              <a:rPr lang="en-US" dirty="0"/>
              <a:t>AY Tower Arrive 1929 Hours</a:t>
            </a:r>
          </a:p>
          <a:p>
            <a:r>
              <a:rPr lang="en-US" dirty="0"/>
              <a:t>FMB</a:t>
            </a:r>
          </a:p>
        </p:txBody>
      </p:sp>
    </p:spTree>
    <p:extLst>
      <p:ext uri="{BB962C8B-B14F-4D97-AF65-F5344CB8AC3E}">
        <p14:creationId xmlns:p14="http://schemas.microsoft.com/office/powerpoint/2010/main" val="6337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dispatcher, in effect, writes a new schedule for most of the run. Also,</a:t>
            </a:r>
          </a:p>
          <a:p>
            <a:r>
              <a:rPr lang="en-US" dirty="0"/>
              <a:t>he shortens by a few minutes the individual running time between certain</a:t>
            </a:r>
          </a:p>
          <a:p>
            <a:r>
              <a:rPr lang="en-US" dirty="0"/>
              <a:t>stations. A comparison of the running time between stations can be made by</a:t>
            </a:r>
          </a:p>
          <a:p>
            <a:r>
              <a:rPr lang="en-US" dirty="0"/>
              <a:t>examining the two columns that follow. The times and stations of the </a:t>
            </a:r>
            <a:r>
              <a:rPr lang="en-US" dirty="0" err="1"/>
              <a:t>runlate</a:t>
            </a:r>
            <a:endParaRPr lang="en-US" dirty="0"/>
          </a:p>
          <a:p>
            <a:r>
              <a:rPr lang="en-US" dirty="0"/>
              <a:t>order are shown in column 1; the stations and departing times of the</a:t>
            </a:r>
          </a:p>
          <a:p>
            <a:r>
              <a:rPr lang="en-US" dirty="0"/>
              <a:t>wait order are listed in column 2.</a:t>
            </a:r>
          </a:p>
        </p:txBody>
      </p:sp>
    </p:spTree>
    <p:extLst>
      <p:ext uri="{BB962C8B-B14F-4D97-AF65-F5344CB8AC3E}">
        <p14:creationId xmlns:p14="http://schemas.microsoft.com/office/powerpoint/2010/main" val="27364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74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Column 1RunLate</a:t>
            </a:r>
          </a:p>
          <a:p>
            <a:r>
              <a:rPr lang="en-US" dirty="0"/>
              <a:t>Order Column 2Wait</a:t>
            </a:r>
          </a:p>
          <a:p>
            <a:r>
              <a:rPr lang="en-US" dirty="0"/>
              <a:t>Order</a:t>
            </a:r>
          </a:p>
          <a:p>
            <a:r>
              <a:rPr lang="en-US" dirty="0"/>
              <a:t>DN Tower Leave 1802 Hours</a:t>
            </a:r>
          </a:p>
          <a:p>
            <a:r>
              <a:rPr lang="en-US" dirty="0"/>
              <a:t>Bliss 1819 Hours Wait at Bliss Until 1815 Hours</a:t>
            </a:r>
          </a:p>
          <a:p>
            <a:r>
              <a:rPr lang="en-US" dirty="0" smtClean="0"/>
              <a:t>Column </a:t>
            </a:r>
            <a:r>
              <a:rPr lang="en-US" dirty="0"/>
              <a:t>1RunLate</a:t>
            </a:r>
          </a:p>
          <a:p>
            <a:r>
              <a:rPr lang="en-US" dirty="0"/>
              <a:t>Order Column 2Wait</a:t>
            </a:r>
          </a:p>
          <a:p>
            <a:r>
              <a:rPr lang="en-US" dirty="0"/>
              <a:t>Order</a:t>
            </a:r>
          </a:p>
          <a:p>
            <a:r>
              <a:rPr lang="en-US" dirty="0"/>
              <a:t>Madison 1830 Hours Madison 1823 Hours</a:t>
            </a:r>
          </a:p>
          <a:p>
            <a:r>
              <a:rPr lang="en-US" dirty="0"/>
              <a:t>Cain 1840 Hours Cain 1831 Hours</a:t>
            </a:r>
          </a:p>
          <a:p>
            <a:r>
              <a:rPr lang="en-US" dirty="0"/>
              <a:t>Ogdensburg 1851 Hours Ogdensburg 1838 Hours</a:t>
            </a:r>
          </a:p>
          <a:p>
            <a:r>
              <a:rPr lang="en-US" dirty="0"/>
              <a:t>Wildwood 1901 Hours Wildwood 1845 Hours</a:t>
            </a:r>
          </a:p>
          <a:p>
            <a:r>
              <a:rPr lang="en-US" dirty="0"/>
              <a:t>Fairview 1909 Hours Fairview 1852 Hours</a:t>
            </a:r>
          </a:p>
          <a:p>
            <a:r>
              <a:rPr lang="en-US" dirty="0"/>
              <a:t>Nelson 1927 Hours Nelson 1905 Hours</a:t>
            </a:r>
          </a:p>
          <a:p>
            <a:r>
              <a:rPr lang="en-US" dirty="0"/>
              <a:t>Lily 1942 Hours Lily 1918 Hours</a:t>
            </a:r>
          </a:p>
          <a:p>
            <a:r>
              <a:rPr lang="en-US" dirty="0"/>
              <a:t>AY Tower Arrive 1956 Hours AY Tower Arrive 1929 Hours</a:t>
            </a:r>
          </a:p>
        </p:txBody>
      </p:sp>
    </p:spTree>
    <p:extLst>
      <p:ext uri="{BB962C8B-B14F-4D97-AF65-F5344CB8AC3E}">
        <p14:creationId xmlns:p14="http://schemas.microsoft.com/office/powerpoint/2010/main" val="3595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9144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1.3. TRAIN ORDERS</a:t>
            </a:r>
          </a:p>
          <a:p>
            <a:r>
              <a:rPr lang="en-US" dirty="0"/>
              <a:t>Train orders are written orders delivered to train crews to convey the</a:t>
            </a:r>
          </a:p>
          <a:p>
            <a:r>
              <a:rPr lang="en-US" dirty="0"/>
              <a:t>dispatcher's instructions. The orders may help or restrict; they may amend,</a:t>
            </a:r>
          </a:p>
          <a:p>
            <a:r>
              <a:rPr lang="en-US" dirty="0"/>
              <a:t>annul, or supersede the class and directional superiority that the timetable</a:t>
            </a:r>
          </a:p>
          <a:p>
            <a:r>
              <a:rPr lang="en-US" dirty="0"/>
              <a:t>establishes, as chapter 4 explains. They are the tools a dispatcher uses to</a:t>
            </a:r>
          </a:p>
          <a:p>
            <a:r>
              <a:rPr lang="en-US" dirty="0"/>
              <a:t>operate trains not listed in the timetable. On occasion, he also uses them</a:t>
            </a:r>
          </a:p>
          <a:p>
            <a:r>
              <a:rPr lang="en-US" dirty="0"/>
              <a:t>to establish rules for moving trains efficiently over a division when</a:t>
            </a:r>
          </a:p>
          <a:p>
            <a:r>
              <a:rPr lang="en-US" dirty="0"/>
              <a:t>unusual operating problems occur. A train order, however, does not waive</a:t>
            </a:r>
          </a:p>
          <a:p>
            <a:r>
              <a:rPr lang="en-US" dirty="0"/>
              <a:t>compliance with a rule for one train unless it instructs another crew to</a:t>
            </a:r>
          </a:p>
          <a:p>
            <a:r>
              <a:rPr lang="en-US" dirty="0"/>
              <a:t>protect the first train. Train orders are discussed further in chapter 5.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981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 examination of the two columns shows the exact number of minutes in the</a:t>
            </a:r>
          </a:p>
          <a:p>
            <a:r>
              <a:rPr lang="en-US" dirty="0"/>
              <a:t>shortened schedule in column 2. The engineer on No. 19 will make up all the</a:t>
            </a:r>
          </a:p>
          <a:p>
            <a:r>
              <a:rPr lang="en-US" dirty="0"/>
              <a:t>time he can within the limits set forth in column 2. If he fails to meet</a:t>
            </a:r>
          </a:p>
          <a:p>
            <a:r>
              <a:rPr lang="en-US" dirty="0"/>
              <a:t>the faster schedule, his train will be permitted to leave the stations later</a:t>
            </a:r>
          </a:p>
          <a:p>
            <a:r>
              <a:rPr lang="en-US" dirty="0"/>
              <a:t>than the time shown. Under no circumstances will the train be permitted to</a:t>
            </a:r>
          </a:p>
          <a:p>
            <a:r>
              <a:rPr lang="en-US" dirty="0"/>
              <a:t>leave earlier</a:t>
            </a:r>
          </a:p>
        </p:txBody>
      </p:sp>
    </p:spTree>
    <p:extLst>
      <p:ext uri="{BB962C8B-B14F-4D97-AF65-F5344CB8AC3E}">
        <p14:creationId xmlns:p14="http://schemas.microsoft.com/office/powerpoint/2010/main" val="2314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0" y="304799"/>
            <a:ext cx="58456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4.11. LOSS OF TIMETABLE SCHEDULE</a:t>
            </a:r>
          </a:p>
          <a:p>
            <a:r>
              <a:rPr lang="en-US" sz="1400" dirty="0"/>
              <a:t>On occasion, a scheduled train may lose its right and its schedule.</a:t>
            </a:r>
          </a:p>
          <a:p>
            <a:r>
              <a:rPr lang="en-US" sz="1400" dirty="0"/>
              <a:t>With a loss of schedule, the train loses its right to continue occupying the</a:t>
            </a:r>
          </a:p>
          <a:p>
            <a:r>
              <a:rPr lang="en-US" sz="1400" dirty="0"/>
              <a:t>main track. Losing its schedule and having its superiority restricted,</a:t>
            </a:r>
          </a:p>
          <a:p>
            <a:r>
              <a:rPr lang="en-US" sz="1400" dirty="0"/>
              <a:t>however, are entirely different and the distinction must be clearly</a:t>
            </a:r>
          </a:p>
          <a:p>
            <a:r>
              <a:rPr lang="en-US" sz="1400" dirty="0"/>
              <a:t>understood. A train may have its timetable superiority temporarily</a:t>
            </a:r>
          </a:p>
          <a:p>
            <a:r>
              <a:rPr lang="en-US" sz="1400" dirty="0"/>
              <a:t>suspended by a train order which restricts it. Two examples would be (1)</a:t>
            </a:r>
          </a:p>
          <a:p>
            <a:r>
              <a:rPr lang="en-US" sz="1400" dirty="0"/>
              <a:t>putting a relatively unimportant scheduled train into a siding to eliminate</a:t>
            </a:r>
          </a:p>
          <a:p>
            <a:r>
              <a:rPr lang="en-US" sz="1400" dirty="0"/>
              <a:t>stopping and delaying a heavy extra or (2) sidetracking a scheduled</a:t>
            </a:r>
          </a:p>
          <a:p>
            <a:r>
              <a:rPr lang="en-US" sz="1400" dirty="0"/>
              <a:t>eastbound train (when east is the superior direction) while a westbound of</a:t>
            </a:r>
          </a:p>
          <a:p>
            <a:r>
              <a:rPr lang="en-US" sz="1400" dirty="0"/>
              <a:t>equal class is kept moving. These restrictions are only temporary, and the</a:t>
            </a:r>
          </a:p>
          <a:p>
            <a:r>
              <a:rPr lang="en-US" sz="1400" dirty="0"/>
              <a:t>train continues on its normal schedule after the train order is fulfilled.</a:t>
            </a:r>
          </a:p>
          <a:p>
            <a:r>
              <a:rPr lang="en-US" sz="1400" dirty="0"/>
              <a:t>However, on two occasions the train actually loses its schedule and hence</a:t>
            </a:r>
          </a:p>
          <a:p>
            <a:r>
              <a:rPr lang="en-US" sz="1400" dirty="0"/>
              <a:t>its superiority: when it is more than 12 hours late and when the timetable</a:t>
            </a:r>
          </a:p>
          <a:p>
            <a:r>
              <a:rPr lang="en-US" sz="1400" dirty="0"/>
              <a:t>changes.</a:t>
            </a:r>
          </a:p>
        </p:txBody>
      </p:sp>
    </p:spTree>
    <p:extLst>
      <p:ext uri="{BB962C8B-B14F-4D97-AF65-F5344CB8AC3E}">
        <p14:creationId xmlns:p14="http://schemas.microsoft.com/office/powerpoint/2010/main" val="1248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More than 12 hours late. When a scheduled train becomes more than</a:t>
            </a:r>
          </a:p>
          <a:p>
            <a:r>
              <a:rPr lang="en-US" dirty="0"/>
              <a:t>12 hours late, it is said to "die on its schedule.” This means that it has</a:t>
            </a:r>
          </a:p>
          <a:p>
            <a:r>
              <a:rPr lang="en-US" dirty="0"/>
              <a:t>lost its schedule and that all train orders, if it holds any, are annulled.</a:t>
            </a:r>
          </a:p>
          <a:p>
            <a:r>
              <a:rPr lang="en-US" dirty="0"/>
              <a:t>The train can proceed from the point where it loses its schedule only on new</a:t>
            </a:r>
          </a:p>
          <a:p>
            <a:r>
              <a:rPr lang="en-US" dirty="0"/>
              <a:t>train orders from the dispatcher. Rule 82 of TM 55200</a:t>
            </a:r>
          </a:p>
          <a:p>
            <a:r>
              <a:rPr lang="en-US" dirty="0"/>
              <a:t>provides that</a:t>
            </a:r>
          </a:p>
          <a:p>
            <a:r>
              <a:rPr lang="en-US" dirty="0"/>
              <a:t>“...Regular trains more than 12 hours behind either their scheduled arriving</a:t>
            </a:r>
          </a:p>
          <a:p>
            <a:r>
              <a:rPr lang="en-US" dirty="0"/>
              <a:t>or leaving time at any station lose both right and schedule, and thereafter</a:t>
            </a:r>
          </a:p>
          <a:p>
            <a:r>
              <a:rPr lang="en-US" dirty="0"/>
              <a:t>can proceed only as authorized by train order."</a:t>
            </a:r>
          </a:p>
        </p:txBody>
      </p:sp>
    </p:spTree>
    <p:extLst>
      <p:ext uri="{BB962C8B-B14F-4D97-AF65-F5344CB8AC3E}">
        <p14:creationId xmlns:p14="http://schemas.microsoft.com/office/powerpoint/2010/main" val="1248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68690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Since the rule specifies both arriving and leaving time, it follows</a:t>
            </a:r>
          </a:p>
          <a:p>
            <a:r>
              <a:rPr lang="en-US" sz="1200" dirty="0"/>
              <a:t>that a train due to arrive at a station at 0700 and depart at 0707 could</a:t>
            </a:r>
          </a:p>
          <a:p>
            <a:r>
              <a:rPr lang="en-US" sz="1200" dirty="0"/>
              <a:t>continue on its schedule if it could arrive exactly at 1900 and depart</a:t>
            </a:r>
          </a:p>
          <a:p>
            <a:r>
              <a:rPr lang="en-US" sz="1200" dirty="0"/>
              <a:t>exactly at 1907. If, however, it arrived at 1901, it would then lose its</a:t>
            </a:r>
          </a:p>
          <a:p>
            <a:r>
              <a:rPr lang="en-US" sz="1200" dirty="0"/>
              <a:t>schedule, and it would have no right to leave even if it could complete its</a:t>
            </a:r>
          </a:p>
          <a:p>
            <a:r>
              <a:rPr lang="en-US" sz="1200" dirty="0"/>
              <a:t>unloading aid loading and be ready to depart by 1906. Conversely, if it</a:t>
            </a:r>
          </a:p>
          <a:p>
            <a:r>
              <a:rPr lang="en-US" sz="1200" dirty="0"/>
              <a:t>arrived before 1900 and couldn't depart until 1909, it would likewise die on</a:t>
            </a:r>
          </a:p>
          <a:p>
            <a:r>
              <a:rPr lang="en-US" sz="1200" dirty="0"/>
              <a:t>its schedule. In the first instance, it would be because of late arrival</a:t>
            </a:r>
          </a:p>
          <a:p>
            <a:r>
              <a:rPr lang="en-US" sz="1200" dirty="0"/>
              <a:t>and in the latter because of late departure. In either event, the</a:t>
            </a:r>
          </a:p>
          <a:p>
            <a:r>
              <a:rPr lang="en-US" sz="1200" dirty="0"/>
              <a:t>dispatcher would have to recreate the train as an extra, or run it as a</a:t>
            </a:r>
          </a:p>
          <a:p>
            <a:r>
              <a:rPr lang="en-US" sz="1200" dirty="0"/>
              <a:t>section of another scheduled train, as explained in paragraph 4.7. If the</a:t>
            </a:r>
          </a:p>
          <a:p>
            <a:r>
              <a:rPr lang="en-US" sz="1200" dirty="0"/>
              <a:t>schedule of no other train were convenient, the dispatcher could create the</a:t>
            </a:r>
          </a:p>
          <a:p>
            <a:r>
              <a:rPr lang="en-US" sz="1200" dirty="0"/>
              <a:t>train as an extra and, because it was so long overdue, probably confer on it</a:t>
            </a:r>
          </a:p>
          <a:p>
            <a:r>
              <a:rPr lang="en-US" sz="1200" dirty="0"/>
              <a:t>right over all other trains until its destination was reached, or until a</a:t>
            </a:r>
          </a:p>
          <a:p>
            <a:r>
              <a:rPr lang="en-US" sz="1200" dirty="0"/>
              <a:t>division terminal was reached and another dispatcher had jurisdiction. Loss</a:t>
            </a:r>
          </a:p>
          <a:p>
            <a:r>
              <a:rPr lang="en-US" sz="1200" dirty="0"/>
              <a:t>of schedule is not a common occurrence because most dispatchers take some</a:t>
            </a:r>
          </a:p>
          <a:p>
            <a:r>
              <a:rPr lang="en-US" sz="1200" dirty="0"/>
              <a:t>positive action to assist a train or annul its schedule before it becomes 12</a:t>
            </a:r>
          </a:p>
          <a:p>
            <a:r>
              <a:rPr lang="en-US" sz="1200" dirty="0"/>
              <a:t>hours late. However, this is not always possible.</a:t>
            </a:r>
          </a:p>
        </p:txBody>
      </p:sp>
    </p:spTree>
    <p:extLst>
      <p:ext uri="{BB962C8B-B14F-4D97-AF65-F5344CB8AC3E}">
        <p14:creationId xmlns:p14="http://schemas.microsoft.com/office/powerpoint/2010/main" val="19209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5334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Change of timetable. A train may possibly lose its schedule because</a:t>
            </a:r>
          </a:p>
          <a:p>
            <a:r>
              <a:rPr lang="en-US" sz="1200" dirty="0"/>
              <a:t>a new timetable is issued. Assume that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operates daily</a:t>
            </a:r>
          </a:p>
          <a:p>
            <a:r>
              <a:rPr lang="en-US" sz="1200" dirty="0"/>
              <a:t>to and from a summer resort from 1 June through 30 September. Because the</a:t>
            </a:r>
          </a:p>
          <a:p>
            <a:r>
              <a:rPr lang="en-US" sz="1200" dirty="0"/>
              <a:t>train operates exclusively for the convenience of the resort patrons, it is</a:t>
            </a:r>
          </a:p>
          <a:p>
            <a:r>
              <a:rPr lang="en-US" sz="1200" dirty="0"/>
              <a:t>annulled effective the first day of October. Therefore, at midnight on the</a:t>
            </a:r>
          </a:p>
          <a:p>
            <a:r>
              <a:rPr lang="en-US" sz="1200" dirty="0"/>
              <a:t>last day of September a new timetable takes effect. Since the train is due</a:t>
            </a:r>
          </a:p>
          <a:p>
            <a:r>
              <a:rPr lang="en-US" sz="1200" dirty="0"/>
              <a:t>to arrive at its home terminal at 2330 hours, the new timetable has no</a:t>
            </a:r>
          </a:p>
          <a:p>
            <a:r>
              <a:rPr lang="en-US" sz="1200" dirty="0"/>
              <a:t>effect on the train if it completes its last return run on schedule.</a:t>
            </a:r>
          </a:p>
          <a:p>
            <a:r>
              <a:rPr lang="en-US" sz="1200" dirty="0"/>
              <a:t>Suppose, however, on the last return trip, the train is an hour late</a:t>
            </a:r>
          </a:p>
          <a:p>
            <a:r>
              <a:rPr lang="en-US" sz="1200" dirty="0"/>
              <a:t>leaving the resort station and the dispatcher "puts out" an hour on the</a:t>
            </a:r>
          </a:p>
          <a:p>
            <a:r>
              <a:rPr lang="en-US" sz="1200" dirty="0"/>
              <a:t>train, as explained in paragraph 4.10a. At </a:t>
            </a:r>
            <a:r>
              <a:rPr lang="en-US" sz="1200" dirty="0" err="1"/>
              <a:t>midnighttechnically</a:t>
            </a:r>
            <a:endParaRPr lang="en-US" sz="1200" dirty="0"/>
          </a:p>
          <a:p>
            <a:r>
              <a:rPr lang="en-US" sz="1200" dirty="0"/>
              <a:t>at 0001the</a:t>
            </a:r>
          </a:p>
          <a:p>
            <a:r>
              <a:rPr lang="en-US" sz="1200" dirty="0"/>
              <a:t>train loses its schedule and its right to be occupying the main track</a:t>
            </a:r>
          </a:p>
          <a:p>
            <a:r>
              <a:rPr lang="en-US" sz="1200" dirty="0"/>
              <a:t>because its schedule does not appear in the new, and now current, timetable.</a:t>
            </a:r>
          </a:p>
          <a:p>
            <a:r>
              <a:rPr lang="en-US" sz="1200" dirty="0"/>
              <a:t>The hour's time that the dispatcher has put out on the train cannot be</a:t>
            </a:r>
          </a:p>
          <a:p>
            <a:r>
              <a:rPr lang="en-US" sz="1200" dirty="0"/>
              <a:t>carried over to the new timetable. Therefore, when the train's schedule</a:t>
            </a:r>
          </a:p>
          <a:p>
            <a:r>
              <a:rPr lang="en-US" sz="1200" dirty="0"/>
              <a:t>expires at 0001, it would have to be handled exactly like the train</a:t>
            </a:r>
          </a:p>
          <a:p>
            <a:r>
              <a:rPr lang="en-US" sz="1200" dirty="0"/>
              <a:t>discussed in subparagraph a.</a:t>
            </a:r>
          </a:p>
        </p:txBody>
      </p:sp>
    </p:spTree>
    <p:extLst>
      <p:ext uri="{BB962C8B-B14F-4D97-AF65-F5344CB8AC3E}">
        <p14:creationId xmlns:p14="http://schemas.microsoft.com/office/powerpoint/2010/main" val="547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85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Under the conditions outlined in the example just given, the</a:t>
            </a:r>
          </a:p>
          <a:p>
            <a:r>
              <a:rPr lang="en-US" dirty="0"/>
              <a:t>dispatcher takes different action. When he sees that the train is an hour</a:t>
            </a:r>
          </a:p>
          <a:p>
            <a:r>
              <a:rPr lang="en-US" dirty="0"/>
              <a:t>late leaving its initial station and is going to overlap a new timetable, he</a:t>
            </a:r>
          </a:p>
          <a:p>
            <a:r>
              <a:rPr lang="en-US" dirty="0"/>
              <a:t>annuls the train's schedule. He then creates it as an extra and gives it</a:t>
            </a:r>
          </a:p>
          <a:p>
            <a:r>
              <a:rPr lang="en-US" dirty="0"/>
              <a:t>right over all trains to its destination.</a:t>
            </a:r>
          </a:p>
        </p:txBody>
      </p:sp>
    </p:spTree>
    <p:extLst>
      <p:ext uri="{BB962C8B-B14F-4D97-AF65-F5344CB8AC3E}">
        <p14:creationId xmlns:p14="http://schemas.microsoft.com/office/powerpoint/2010/main" val="3341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143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Rule 4 of TM 55200</a:t>
            </a:r>
          </a:p>
          <a:p>
            <a:r>
              <a:rPr lang="en-US" dirty="0"/>
              <a:t>provides that:</a:t>
            </a:r>
          </a:p>
          <a:p>
            <a:r>
              <a:rPr lang="en-US" dirty="0"/>
              <a:t>Each timetable, from the moment it takes effect, supersedes the</a:t>
            </a:r>
          </a:p>
          <a:p>
            <a:r>
              <a:rPr lang="en-US" dirty="0"/>
              <a:t>previous timetable. All trains operating on schedules not provided for in</a:t>
            </a:r>
          </a:p>
          <a:p>
            <a:r>
              <a:rPr lang="en-US" dirty="0"/>
              <a:t>the new timetable will secure valid authorization from the dispatcher to</a:t>
            </a:r>
          </a:p>
          <a:p>
            <a:r>
              <a:rPr lang="en-US" dirty="0"/>
              <a:t>continue their runs and do so as extra trains</a:t>
            </a:r>
          </a:p>
        </p:txBody>
      </p:sp>
    </p:spTree>
    <p:extLst>
      <p:ext uri="{BB962C8B-B14F-4D97-AF65-F5344CB8AC3E}">
        <p14:creationId xmlns:p14="http://schemas.microsoft.com/office/powerpoint/2010/main" val="6337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5600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4.12. SUMMARY</a:t>
            </a:r>
          </a:p>
          <a:p>
            <a:r>
              <a:rPr lang="en-US" dirty="0"/>
              <a:t>Right is conferred by train order, and class and direction by</a:t>
            </a:r>
          </a:p>
          <a:p>
            <a:r>
              <a:rPr lang="en-US" dirty="0" err="1"/>
              <a:t>timetablethe</a:t>
            </a:r>
            <a:endParaRPr lang="en-US" dirty="0"/>
          </a:p>
          <a:p>
            <a:r>
              <a:rPr lang="en-US" dirty="0"/>
              <a:t>basic roots of dispatching theory and practice. The</a:t>
            </a:r>
          </a:p>
          <a:p>
            <a:r>
              <a:rPr lang="en-US" dirty="0"/>
              <a:t>dispatcher, to accomplish his objective, can change the order of precedence</a:t>
            </a:r>
          </a:p>
          <a:p>
            <a:r>
              <a:rPr lang="en-US" dirty="0"/>
              <a:t>of these governing rules to suit a particular operation. All rule books, no</a:t>
            </a:r>
          </a:p>
          <a:p>
            <a:r>
              <a:rPr lang="en-US" dirty="0"/>
              <a:t>matter where you may be railroading, contain a section of rules outlining</a:t>
            </a:r>
          </a:p>
          <a:p>
            <a:r>
              <a:rPr lang="en-US" dirty="0"/>
              <a:t>the method of determining the superiority of trains. This section of the</a:t>
            </a:r>
          </a:p>
          <a:p>
            <a:r>
              <a:rPr lang="en-US" dirty="0"/>
              <a:t>operating rules, as well as those in appendix III, should be consulted the</a:t>
            </a:r>
          </a:p>
          <a:p>
            <a:r>
              <a:rPr lang="en-US" dirty="0"/>
              <a:t>moment you are assigned to any railroad operating task, whether it be in</a:t>
            </a:r>
          </a:p>
          <a:p>
            <a:r>
              <a:rPr lang="en-US" dirty="0"/>
              <a:t>train or engine service, in any phase of dispatching work, or in any rail</a:t>
            </a:r>
          </a:p>
          <a:p>
            <a:r>
              <a:rPr lang="en-US" dirty="0"/>
              <a:t>supervisory capacity involving the movement of road trains.</a:t>
            </a:r>
          </a:p>
        </p:txBody>
      </p:sp>
    </p:spTree>
    <p:extLst>
      <p:ext uri="{BB962C8B-B14F-4D97-AF65-F5344CB8AC3E}">
        <p14:creationId xmlns:p14="http://schemas.microsoft.com/office/powerpoint/2010/main" val="27364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22052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a student of train dispatching, you are reminded that this entire</a:t>
            </a:r>
          </a:p>
          <a:p>
            <a:r>
              <a:rPr lang="en-US" dirty="0"/>
              <a:t>reference text is intentionally general; it cannot be construed as being</a:t>
            </a:r>
          </a:p>
          <a:p>
            <a:r>
              <a:rPr lang="en-US" dirty="0"/>
              <a:t>standard for all railroads for all conditions of train operation. The rules</a:t>
            </a:r>
          </a:p>
          <a:p>
            <a:r>
              <a:rPr lang="en-US" dirty="0"/>
              <a:t>that establish superiority, however, are standard on all American railroads</a:t>
            </a:r>
          </a:p>
          <a:p>
            <a:r>
              <a:rPr lang="en-US" dirty="0"/>
              <a:t>and are identical to those in military use. Operational procedures based on</a:t>
            </a:r>
          </a:p>
          <a:p>
            <a:r>
              <a:rPr lang="en-US" dirty="0"/>
              <a:t>fundamental rules and practices that might be suitable in peacetime</a:t>
            </a:r>
          </a:p>
          <a:p>
            <a:r>
              <a:rPr lang="en-US" dirty="0"/>
              <a:t>railroading may be totally inadequate in a theater of operations. The</a:t>
            </a:r>
          </a:p>
          <a:p>
            <a:r>
              <a:rPr lang="en-US" dirty="0"/>
              <a:t>dispatcher has broad powers in handling trains, but he must stay within the</a:t>
            </a:r>
          </a:p>
          <a:p>
            <a:r>
              <a:rPr lang="en-US" dirty="0"/>
              <a:t>limits of operating policy dictated by higher authority. The timetable, the</a:t>
            </a:r>
          </a:p>
          <a:p>
            <a:r>
              <a:rPr lang="en-US" dirty="0"/>
              <a:t>established rules, and the particular dispatching policy always govern; they</a:t>
            </a:r>
          </a:p>
          <a:p>
            <a:r>
              <a:rPr lang="en-US" dirty="0"/>
              <a:t>must be examined before assuming that all the fundamentals outlined here</a:t>
            </a:r>
          </a:p>
          <a:p>
            <a:r>
              <a:rPr lang="en-US" dirty="0"/>
              <a:t>always apply.</a:t>
            </a:r>
          </a:p>
        </p:txBody>
      </p:sp>
    </p:spTree>
    <p:extLst>
      <p:ext uri="{BB962C8B-B14F-4D97-AF65-F5344CB8AC3E}">
        <p14:creationId xmlns:p14="http://schemas.microsoft.com/office/powerpoint/2010/main" val="3595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533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John B. Wiggins, district sales manager for Forrester Products, hurried</a:t>
            </a:r>
          </a:p>
          <a:p>
            <a:r>
              <a:rPr lang="en-US" dirty="0"/>
              <a:t>through the train gates at Central City and boarded a waiting passenger</a:t>
            </a:r>
          </a:p>
          <a:p>
            <a:r>
              <a:rPr lang="en-US" dirty="0"/>
              <a:t>train to </a:t>
            </a:r>
            <a:r>
              <a:rPr lang="en-US" dirty="0" err="1"/>
              <a:t>Criner</a:t>
            </a:r>
            <a:r>
              <a:rPr lang="en-US" dirty="0"/>
              <a:t>. To express it mildly, Mr. Wiggins was not in the best of</a:t>
            </a:r>
          </a:p>
          <a:p>
            <a:r>
              <a:rPr lang="en-US" dirty="0"/>
              <a:t>humor. Arising late and being forced to skip his usual substantial</a:t>
            </a:r>
          </a:p>
          <a:p>
            <a:r>
              <a:rPr lang="en-US" dirty="0"/>
              <a:t>breakfast had started it off. Then having to leave his cab in a traffic jam</a:t>
            </a:r>
          </a:p>
          <a:p>
            <a:r>
              <a:rPr lang="en-US" dirty="0"/>
              <a:t>and practically run the last block to the station had not helped to improve</a:t>
            </a:r>
          </a:p>
          <a:p>
            <a:r>
              <a:rPr lang="en-US" dirty="0"/>
              <a:t>his frame of mind.</a:t>
            </a:r>
          </a:p>
        </p:txBody>
      </p:sp>
    </p:spTree>
    <p:extLst>
      <p:ext uri="{BB962C8B-B14F-4D97-AF65-F5344CB8AC3E}">
        <p14:creationId xmlns:p14="http://schemas.microsoft.com/office/powerpoint/2010/main" val="965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03342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1.4. OPERATING RULES</a:t>
            </a:r>
          </a:p>
          <a:p>
            <a:r>
              <a:rPr lang="en-US" dirty="0"/>
              <a:t>Each American railroad has its own set of operating rules. They are</a:t>
            </a:r>
          </a:p>
          <a:p>
            <a:r>
              <a:rPr lang="en-US" dirty="0"/>
              <a:t>based on a standard code but are tailored to fit the operating needs of the</a:t>
            </a:r>
          </a:p>
          <a:p>
            <a:r>
              <a:rPr lang="en-US" dirty="0"/>
              <a:t>particular line. Even though the rules themselves may be modified, the rule</a:t>
            </a:r>
          </a:p>
          <a:p>
            <a:r>
              <a:rPr lang="en-US" dirty="0"/>
              <a:t>numbers remain the same. Rule 99, for instance, means the same thing to a</a:t>
            </a:r>
          </a:p>
          <a:p>
            <a:r>
              <a:rPr lang="en-US" dirty="0"/>
              <a:t>railroader in Iowa as it does to one in Ohio. Although the rules number in</a:t>
            </a:r>
          </a:p>
          <a:p>
            <a:r>
              <a:rPr lang="en-US" dirty="0"/>
              <a:t>the hundreds, all are important to the safe and efficient operation of</a:t>
            </a:r>
          </a:p>
          <a:p>
            <a:r>
              <a:rPr lang="en-US" dirty="0"/>
              <a:t>trains. The rules cover standard time, timetables, signals, train</a:t>
            </a:r>
          </a:p>
          <a:p>
            <a:r>
              <a:rPr lang="en-US" dirty="0"/>
              <a:t>superiority, movement of trains and engines, and train orders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3581400"/>
            <a:ext cx="64411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3911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1756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5.1. GENERAL</a:t>
            </a:r>
          </a:p>
          <a:p>
            <a:r>
              <a:rPr lang="en-US" sz="1200" dirty="0"/>
              <a:t>Before the successful commercial application of the telegraph in the</a:t>
            </a:r>
          </a:p>
          <a:p>
            <a:r>
              <a:rPr lang="en-US" sz="1200" dirty="0"/>
              <a:t>late 1840's, the employees' timetable was the supreme authority for</a:t>
            </a:r>
          </a:p>
          <a:p>
            <a:r>
              <a:rPr lang="en-US" sz="1200" dirty="0"/>
              <a:t>operating all trains on any railroad. It specified the classes of all</a:t>
            </a:r>
          </a:p>
          <a:p>
            <a:r>
              <a:rPr lang="en-US" sz="1200" dirty="0"/>
              <a:t>trains, exactly where they must meet and pass and which must take siding, as</a:t>
            </a:r>
          </a:p>
          <a:p>
            <a:r>
              <a:rPr lang="en-US" sz="1200" dirty="0"/>
              <a:t>well as the superior direction. The timetable's provisions permitted early</a:t>
            </a:r>
          </a:p>
          <a:p>
            <a:r>
              <a:rPr lang="en-US" sz="1200" dirty="0"/>
              <a:t>railroaders to operate reasonably safely, provided scheduled trains were</a:t>
            </a:r>
          </a:p>
          <a:p>
            <a:r>
              <a:rPr lang="en-US" sz="1200" dirty="0"/>
              <a:t>always on time and everybody obeyed the rules set forth in the "bible."</a:t>
            </a:r>
          </a:p>
          <a:p>
            <a:r>
              <a:rPr lang="en-US" sz="1200" dirty="0"/>
              <a:t>Scheduled trains, however, were frequently several hours late. Then,</a:t>
            </a:r>
          </a:p>
          <a:p>
            <a:r>
              <a:rPr lang="en-US" sz="1200" dirty="0"/>
              <a:t>too, there were always a few impatient and venturesome crews who practiced</a:t>
            </a:r>
          </a:p>
          <a:p>
            <a:r>
              <a:rPr lang="en-US" sz="1200" dirty="0"/>
              <a:t>"railroading on the other man's smoke." This meant advancing, on single</a:t>
            </a:r>
          </a:p>
          <a:p>
            <a:r>
              <a:rPr lang="en-US" sz="1200" dirty="0"/>
              <a:t>track, into an area on another train's time, watching for the opposing</a:t>
            </a:r>
          </a:p>
          <a:p>
            <a:r>
              <a:rPr lang="en-US" sz="1200" dirty="0"/>
              <a:t>engine's smoke, and hoping the other crew was watching theirs. At best,</a:t>
            </a:r>
          </a:p>
          <a:p>
            <a:r>
              <a:rPr lang="en-US" sz="1200" dirty="0"/>
              <a:t>moving on "smoke orders" was a highly dangerous practice; but its proper</a:t>
            </a:r>
          </a:p>
          <a:p>
            <a:r>
              <a:rPr lang="en-US" sz="1200" dirty="0"/>
              <a:t>alternative of abiding by the timetable usually meant waiting for hours in</a:t>
            </a:r>
          </a:p>
          <a:p>
            <a:r>
              <a:rPr lang="en-US" sz="1200" dirty="0"/>
              <a:t>sidings for overdue, superior trains. A century ago railroaders carried</a:t>
            </a:r>
          </a:p>
          <a:p>
            <a:r>
              <a:rPr lang="en-US" sz="1200" dirty="0"/>
              <a:t>their lunches in </a:t>
            </a:r>
            <a:r>
              <a:rPr lang="en-US" sz="1200" dirty="0" err="1"/>
              <a:t>halfbushel</a:t>
            </a:r>
            <a:endParaRPr lang="en-US" sz="1200" dirty="0"/>
          </a:p>
          <a:p>
            <a:r>
              <a:rPr lang="en-US" sz="1200" dirty="0"/>
              <a:t>baskets; the lengthy time away from home made</a:t>
            </a:r>
          </a:p>
          <a:p>
            <a:r>
              <a:rPr lang="en-US" sz="1200" dirty="0"/>
              <a:t>it necessary. Frequent and seemingly endless waiting in sidings accounted</a:t>
            </a:r>
          </a:p>
          <a:p>
            <a:r>
              <a:rPr lang="en-US" sz="1200" dirty="0"/>
              <a:t>for a great deal of the crews' time on the road.</a:t>
            </a:r>
          </a:p>
        </p:txBody>
      </p:sp>
    </p:spTree>
    <p:extLst>
      <p:ext uri="{BB962C8B-B14F-4D97-AF65-F5344CB8AC3E}">
        <p14:creationId xmlns:p14="http://schemas.microsoft.com/office/powerpoint/2010/main" val="1921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65963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1851 when Charles Minot was superintendent of the Erie, he decided to</a:t>
            </a:r>
          </a:p>
          <a:p>
            <a:r>
              <a:rPr lang="en-US" dirty="0"/>
              <a:t>do something about these long waits. Once while on one of his westbound</a:t>
            </a:r>
          </a:p>
          <a:p>
            <a:r>
              <a:rPr lang="en-US" dirty="0"/>
              <a:t>freights, sidetracked at what is now Harriman, New York, he became extremely</a:t>
            </a:r>
          </a:p>
          <a:p>
            <a:r>
              <a:rPr lang="en-US" dirty="0"/>
              <a:t>impatient while waiting for a superior eastbound train. After some time, he</a:t>
            </a:r>
          </a:p>
          <a:p>
            <a:r>
              <a:rPr lang="en-US" dirty="0"/>
              <a:t>went to a nearby commercial telegraph office and had the telegrapher inquire</a:t>
            </a:r>
          </a:p>
          <a:p>
            <a:r>
              <a:rPr lang="en-US" dirty="0"/>
              <a:t>of the railroad signal operator at Goshen, 15 miles to the west, if the</a:t>
            </a:r>
          </a:p>
          <a:p>
            <a:r>
              <a:rPr lang="en-US" dirty="0"/>
              <a:t>eastbound train had yet passed. Receiving a negative reply, he then had the</a:t>
            </a:r>
          </a:p>
          <a:p>
            <a:r>
              <a:rPr lang="en-US" dirty="0"/>
              <a:t>telegrapher send the following message to the operator at Goshen: "Hold</a:t>
            </a:r>
          </a:p>
          <a:p>
            <a:r>
              <a:rPr lang="en-US" dirty="0"/>
              <a:t>Eastbound Train Until Further Orders. Charles Minot, Superintendent." To</a:t>
            </a:r>
          </a:p>
          <a:p>
            <a:r>
              <a:rPr lang="en-US" dirty="0"/>
              <a:t>his conductor and engineer, he handed a written</a:t>
            </a:r>
          </a:p>
        </p:txBody>
      </p:sp>
    </p:spTree>
    <p:extLst>
      <p:ext uri="{BB962C8B-B14F-4D97-AF65-F5344CB8AC3E}">
        <p14:creationId xmlns:p14="http://schemas.microsoft.com/office/powerpoint/2010/main" val="45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order reading, "Run to Goshen Regardless of Opposing Train.” The engineer</a:t>
            </a:r>
          </a:p>
          <a:p>
            <a:r>
              <a:rPr lang="en-US" dirty="0"/>
              <a:t>refused to make the run on the strength of the doubtful safety of a holding</a:t>
            </a:r>
          </a:p>
          <a:p>
            <a:r>
              <a:rPr lang="en-US" dirty="0"/>
              <a:t>order transmitted by wire.</a:t>
            </a:r>
          </a:p>
          <a:p>
            <a:r>
              <a:rPr lang="en-US" dirty="0"/>
              <a:t>Superintendent Minot appears to have been a man of wide abilities as</a:t>
            </a:r>
          </a:p>
          <a:p>
            <a:r>
              <a:rPr lang="en-US" dirty="0"/>
              <a:t>well as vision, for he himself took the throttle and ran the train to</a:t>
            </a:r>
          </a:p>
          <a:p>
            <a:r>
              <a:rPr lang="en-US" dirty="0"/>
              <a:t>Goshen. Arriving and not finding the superior train there, he wired the</a:t>
            </a:r>
          </a:p>
          <a:p>
            <a:r>
              <a:rPr lang="en-US" dirty="0"/>
              <a:t>next station ahead to hold the train. History does not record whether the</a:t>
            </a:r>
          </a:p>
          <a:p>
            <a:r>
              <a:rPr lang="en-US" dirty="0"/>
              <a:t>engineer was by then convinced of this new system's safety, but after a</a:t>
            </a:r>
          </a:p>
          <a:p>
            <a:r>
              <a:rPr lang="en-US" dirty="0"/>
              <a:t>series </a:t>
            </a:r>
            <a:r>
              <a:rPr lang="en-US" dirty="0" err="1"/>
              <a:t>ofwires</a:t>
            </a:r>
            <a:endParaRPr lang="en-US" dirty="0"/>
          </a:p>
          <a:p>
            <a:r>
              <a:rPr lang="en-US" dirty="0"/>
              <a:t>sent ahead, the train was able to reach its destination</a:t>
            </a:r>
          </a:p>
          <a:p>
            <a:r>
              <a:rPr lang="en-US" dirty="0"/>
              <a:t>several hours earlier than if it had adhered to the timetable.</a:t>
            </a:r>
          </a:p>
        </p:txBody>
      </p:sp>
    </p:spTree>
    <p:extLst>
      <p:ext uri="{BB962C8B-B14F-4D97-AF65-F5344CB8AC3E}">
        <p14:creationId xmlns:p14="http://schemas.microsoft.com/office/powerpoint/2010/main" val="1921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502235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Many changes have come about in train orders since their humble</a:t>
            </a:r>
          </a:p>
          <a:p>
            <a:r>
              <a:rPr lang="en-US" sz="1200" dirty="0"/>
              <a:t>beginning, but their basic principles and extreme importance are identical</a:t>
            </a:r>
          </a:p>
          <a:p>
            <a:r>
              <a:rPr lang="en-US" sz="1200" dirty="0"/>
              <a:t>today. Perhaps there is no industry in the world where seemingly minor</a:t>
            </a:r>
          </a:p>
          <a:p>
            <a:r>
              <a:rPr lang="en-US" sz="1200" dirty="0"/>
              <a:t>errors can result in the deaths and property damage that can occur in</a:t>
            </a:r>
          </a:p>
          <a:p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railroading. When movements on single track are controlled by</a:t>
            </a:r>
          </a:p>
          <a:p>
            <a:r>
              <a:rPr lang="en-US" sz="1200" dirty="0"/>
              <a:t>train orders, not only must the dispatcher's movement plan be scrupulously</a:t>
            </a:r>
          </a:p>
          <a:p>
            <a:r>
              <a:rPr lang="en-US" sz="1200" dirty="0"/>
              <a:t>correct, but also the transmitting, relaying, and delivering of the orders</a:t>
            </a:r>
          </a:p>
          <a:p>
            <a:r>
              <a:rPr lang="en-US" sz="1200" dirty="0"/>
              <a:t>must be done in a virtually foolproof way. Moreover, the language of the</a:t>
            </a:r>
          </a:p>
          <a:p>
            <a:r>
              <a:rPr lang="en-US" sz="1200" dirty="0"/>
              <a:t>orders must be so unmistakably clear that it cannot possibly be</a:t>
            </a:r>
          </a:p>
          <a:p>
            <a:r>
              <a:rPr lang="en-US" sz="1200" dirty="0"/>
              <a:t>misinterpreted. Strict accuracy of stated time, engine numbers, station</a:t>
            </a:r>
          </a:p>
          <a:p>
            <a:r>
              <a:rPr lang="en-US" sz="1200" dirty="0"/>
              <a:t>call letters, and direction is vital. As shown in figure 5.1, the body of a</a:t>
            </a:r>
          </a:p>
          <a:p>
            <a:r>
              <a:rPr lang="en-US" sz="1200" dirty="0"/>
              <a:t>train order is written with no punctuation; however, some of the examples of</a:t>
            </a:r>
          </a:p>
          <a:p>
            <a:r>
              <a:rPr lang="en-US" sz="1200" dirty="0"/>
              <a:t>train orders given in this text are punctuated to provide proper grammatical</a:t>
            </a:r>
          </a:p>
          <a:p>
            <a:r>
              <a:rPr lang="en-US" sz="1200" dirty="0"/>
              <a:t>structure necessary for a clear understanding of the text material. In</a:t>
            </a:r>
          </a:p>
          <a:p>
            <a:r>
              <a:rPr lang="en-US" sz="1200" dirty="0"/>
              <a:t>writing orders, the dispatcher must step out of his role as their originator</a:t>
            </a:r>
          </a:p>
          <a:p>
            <a:r>
              <a:rPr lang="en-US" sz="1200" dirty="0"/>
              <a:t>and place himself in the position of the crews. He must then ask himself if</a:t>
            </a:r>
          </a:p>
          <a:p>
            <a:r>
              <a:rPr lang="en-US" sz="1200" dirty="0"/>
              <a:t>he would thoroughly understand the orders if he were the addressee and not</a:t>
            </a:r>
          </a:p>
          <a:p>
            <a:r>
              <a:rPr lang="en-US" sz="1200" dirty="0"/>
              <a:t>in possession of the knowledge held by him as the dispatcher.</a:t>
            </a:r>
          </a:p>
        </p:txBody>
      </p:sp>
    </p:spTree>
    <p:extLst>
      <p:ext uri="{BB962C8B-B14F-4D97-AF65-F5344CB8AC3E}">
        <p14:creationId xmlns:p14="http://schemas.microsoft.com/office/powerpoint/2010/main" val="45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chapter discusses in detail the use of train orders in moving</a:t>
            </a:r>
          </a:p>
          <a:p>
            <a:r>
              <a:rPr lang="en-US" dirty="0"/>
              <a:t>trains over the rail line. However, before that discussion begins, give</a:t>
            </a:r>
          </a:p>
          <a:p>
            <a:r>
              <a:rPr lang="en-US" dirty="0"/>
              <a:t>your attention for a moment to the </a:t>
            </a:r>
            <a:r>
              <a:rPr lang="en-US" dirty="0" err="1"/>
              <a:t>trainorder</a:t>
            </a:r>
            <a:endParaRPr lang="en-US" dirty="0"/>
          </a:p>
          <a:p>
            <a:r>
              <a:rPr lang="en-US" dirty="0"/>
              <a:t>rules given in appendix III.</a:t>
            </a:r>
          </a:p>
          <a:p>
            <a:r>
              <a:rPr lang="en-US" dirty="0"/>
              <a:t>They are rules 200 through 223, quoted from Technical Manual 55200.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you to attempt to memorize them would be impractical, but do read them</a:t>
            </a:r>
          </a:p>
          <a:p>
            <a:r>
              <a:rPr lang="en-US" dirty="0"/>
              <a:t>carefully for general familiarization and refer to them as you study this</a:t>
            </a:r>
          </a:p>
          <a:p>
            <a:r>
              <a:rPr lang="en-US" dirty="0"/>
              <a:t>chapter.</a:t>
            </a:r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066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5.2. INTERPRETATION</a:t>
            </a:r>
          </a:p>
          <a:p>
            <a:r>
              <a:rPr lang="en-US" sz="1200" dirty="0"/>
              <a:t>Crews receiving train orders have a grave responsibility in reading,</a:t>
            </a:r>
          </a:p>
          <a:p>
            <a:r>
              <a:rPr lang="en-US" sz="1200" dirty="0"/>
              <a:t>interpreting, and properly executing them. Careful reading</a:t>
            </a:r>
          </a:p>
          <a:p>
            <a:r>
              <a:rPr lang="en-US" sz="1200" dirty="0" smtClean="0"/>
              <a:t>Figure </a:t>
            </a:r>
            <a:r>
              <a:rPr lang="en-US" sz="1200" dirty="0"/>
              <a:t>5.1. Train Order</a:t>
            </a:r>
            <a:r>
              <a:rPr lang="en-US" sz="1200" dirty="0" smtClean="0"/>
              <a:t>.</a:t>
            </a:r>
            <a:endParaRPr lang="en-US" sz="1200" b="1" dirty="0"/>
          </a:p>
          <a:p>
            <a:r>
              <a:rPr lang="en-US" sz="1200" dirty="0"/>
              <a:t>and concentration are necessary with some involved orders or series of</a:t>
            </a:r>
          </a:p>
          <a:p>
            <a:r>
              <a:rPr lang="en-US" sz="1200" dirty="0"/>
              <a:t>orders; crew members must read, repeat, and listen to others read and repeat</a:t>
            </a:r>
          </a:p>
          <a:p>
            <a:r>
              <a:rPr lang="en-US" sz="1200" dirty="0"/>
              <a:t>them. It is dangerous indeed and often prohibited for one member to read an</a:t>
            </a:r>
          </a:p>
          <a:p>
            <a:r>
              <a:rPr lang="en-US" sz="1200" dirty="0"/>
              <a:t>order and then tell others what it means before they read it. The other</a:t>
            </a:r>
          </a:p>
          <a:p>
            <a:r>
              <a:rPr lang="en-US" sz="1200" dirty="0"/>
              <a:t>members may be influenced by the oral interpretation, which may be</a:t>
            </a:r>
          </a:p>
          <a:p>
            <a:r>
              <a:rPr lang="en-US" sz="1200" dirty="0"/>
              <a:t>incorrect, and they in turn may also read it wrong. Discussing complicated</a:t>
            </a:r>
          </a:p>
          <a:p>
            <a:r>
              <a:rPr lang="en-US" sz="1200" dirty="0"/>
              <a:t>orders is advisable, and complete and unanimous agreement must exist before</a:t>
            </a:r>
          </a:p>
          <a:p>
            <a:r>
              <a:rPr lang="en-US" sz="1200" dirty="0"/>
              <a:t>acting on them. Sometimes it is a simple matter to get dispatcher</a:t>
            </a:r>
          </a:p>
          <a:p>
            <a:r>
              <a:rPr lang="en-US" sz="1200" dirty="0"/>
              <a:t>clarification, but more frequently the crews are unable to contact him.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6686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Operating rules for military railroads are contained in Technical Manual</a:t>
            </a:r>
          </a:p>
          <a:p>
            <a:r>
              <a:rPr lang="en-US" dirty="0"/>
              <a:t>(TM) 55200,</a:t>
            </a:r>
          </a:p>
          <a:p>
            <a:r>
              <a:rPr lang="en-US" dirty="0"/>
              <a:t>Railway Operating Rules; a number of them are quoted in</a:t>
            </a:r>
          </a:p>
          <a:p>
            <a:r>
              <a:rPr lang="en-US" dirty="0"/>
              <a:t>appendix III. Two rules are of particular importance to the immediate</a:t>
            </a:r>
          </a:p>
          <a:p>
            <a:r>
              <a:rPr lang="en-US" dirty="0"/>
              <a:t>discussion, rules 86 and S87,</a:t>
            </a:r>
          </a:p>
          <a:p>
            <a:r>
              <a:rPr lang="en-US" dirty="0"/>
              <a:t>which are quoted and discussed in the</a:t>
            </a:r>
          </a:p>
          <a:p>
            <a:r>
              <a:rPr lang="en-US" dirty="0"/>
              <a:t>subparagraphs following. Note that a rule number without a letter prefix</a:t>
            </a:r>
          </a:p>
          <a:p>
            <a:r>
              <a:rPr lang="en-US" dirty="0"/>
              <a:t>applies to single and two or more tracks, one with an S to single tracks,</a:t>
            </a:r>
          </a:p>
          <a:p>
            <a:r>
              <a:rPr lang="en-US" dirty="0"/>
              <a:t>and one with a D to two or more tracks.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4230032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32617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5.3. COPYING</a:t>
            </a:r>
          </a:p>
          <a:p>
            <a:r>
              <a:rPr lang="en-US" dirty="0"/>
              <a:t>When a dispatcher writes a train order in his </a:t>
            </a:r>
            <a:r>
              <a:rPr lang="en-US" dirty="0" err="1"/>
              <a:t>trainorder</a:t>
            </a:r>
            <a:endParaRPr lang="en-US" dirty="0"/>
          </a:p>
          <a:p>
            <a:r>
              <a:rPr lang="en-US" dirty="0"/>
              <a:t>book, he</a:t>
            </a:r>
          </a:p>
          <a:p>
            <a:r>
              <a:rPr lang="en-US" dirty="0"/>
              <a:t>dictates the order over his wire to one or more operators along the</a:t>
            </a:r>
          </a:p>
          <a:p>
            <a:r>
              <a:rPr lang="en-US" dirty="0"/>
              <a:t>division. The handwriting in the </a:t>
            </a:r>
            <a:r>
              <a:rPr lang="en-US" dirty="0" err="1"/>
              <a:t>trainorder</a:t>
            </a:r>
            <a:endParaRPr lang="en-US" dirty="0"/>
          </a:p>
          <a:p>
            <a:r>
              <a:rPr lang="en-US" dirty="0"/>
              <a:t>book should be clear and</a:t>
            </a:r>
          </a:p>
          <a:p>
            <a:r>
              <a:rPr lang="en-US" dirty="0"/>
              <a:t>legible, but it does not require the extreme writing care required of</a:t>
            </a:r>
          </a:p>
          <a:p>
            <a:r>
              <a:rPr lang="en-US" dirty="0"/>
              <a:t>operators. Frequently, written orders must be read by poor light on</a:t>
            </a:r>
          </a:p>
          <a:p>
            <a:r>
              <a:rPr lang="en-US" dirty="0"/>
              <a:t>lurching engines and cabooses without the writer being present to interpret</a:t>
            </a:r>
          </a:p>
          <a:p>
            <a:r>
              <a:rPr lang="en-US" dirty="0"/>
              <a:t>any unreadable words or phrases.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76200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5.4. NUMBERING AND WRITING</a:t>
            </a:r>
          </a:p>
          <a:p>
            <a:r>
              <a:rPr lang="en-US" sz="1400" dirty="0"/>
              <a:t>Train orders are numbered consecutively each day beginning at 0001</a:t>
            </a:r>
          </a:p>
          <a:p>
            <a:r>
              <a:rPr lang="en-US" sz="1400" dirty="0"/>
              <a:t>hours. When subdivisions of a railroad are under the jurisdiction of more</a:t>
            </a:r>
          </a:p>
          <a:p>
            <a:r>
              <a:rPr lang="en-US" sz="1400" dirty="0"/>
              <a:t>than one dispatching office, a different series of numbers is used by each.</a:t>
            </a:r>
          </a:p>
          <a:p>
            <a:r>
              <a:rPr lang="en-US" sz="1400" dirty="0"/>
              <a:t>This prevents duplicating numbers for crews operating in more than one</a:t>
            </a:r>
          </a:p>
          <a:p>
            <a:r>
              <a:rPr lang="en-US" sz="1400" dirty="0"/>
              <a:t>dispatcher's territory. One might use the numbers from 1 through 200; the</a:t>
            </a:r>
          </a:p>
          <a:p>
            <a:r>
              <a:rPr lang="en-US" sz="1400" dirty="0"/>
              <a:t>other, the numbers from 201 to 400.</a:t>
            </a:r>
          </a:p>
          <a:p>
            <a:r>
              <a:rPr lang="en-US" sz="1400" dirty="0"/>
              <a:t>"Slow orders" are train orders that restrict speed to suit the track, a</a:t>
            </a:r>
          </a:p>
          <a:p>
            <a:r>
              <a:rPr lang="en-US" sz="1400" dirty="0"/>
              <a:t>certain bridge, or a particular work area. They are often recorded in a</a:t>
            </a:r>
          </a:p>
          <a:p>
            <a:r>
              <a:rPr lang="en-US" sz="1400" dirty="0"/>
              <a:t>special book. Slow orders are relatively few and are often in effect for a</a:t>
            </a:r>
          </a:p>
          <a:p>
            <a:r>
              <a:rPr lang="en-US" sz="1400" dirty="0"/>
              <a:t>stated </a:t>
            </a:r>
            <a:r>
              <a:rPr lang="en-US" sz="1400" dirty="0" err="1"/>
              <a:t>periodoften</a:t>
            </a:r>
            <a:endParaRPr lang="en-US" sz="1400" dirty="0"/>
          </a:p>
          <a:p>
            <a:r>
              <a:rPr lang="en-US" sz="1400" dirty="0"/>
              <a:t>several days. Some railroads post these speed</a:t>
            </a:r>
          </a:p>
          <a:p>
            <a:r>
              <a:rPr lang="en-US" sz="1400" dirty="0"/>
              <a:t>restrictions on a bulletin board that road crews must read and sign before</a:t>
            </a:r>
          </a:p>
          <a:p>
            <a:r>
              <a:rPr lang="en-US" sz="1400" dirty="0"/>
              <a:t>going out on a road affected by slow orders. Other roads give every road</a:t>
            </a:r>
          </a:p>
          <a:p>
            <a:r>
              <a:rPr lang="en-US" sz="1400" dirty="0"/>
              <a:t>crew a slow order written on a regular </a:t>
            </a:r>
            <a:r>
              <a:rPr lang="en-US" sz="1400" dirty="0" err="1"/>
              <a:t>trainorder</a:t>
            </a:r>
            <a:endParaRPr lang="en-US" sz="1400" dirty="0"/>
          </a:p>
          <a:p>
            <a:r>
              <a:rPr lang="en-US" sz="1400" dirty="0"/>
              <a:t>form.</a:t>
            </a:r>
          </a:p>
        </p:txBody>
      </p:sp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20035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writing orders, such even hours as 1000 or 1500 should not be used in</a:t>
            </a:r>
          </a:p>
          <a:p>
            <a:r>
              <a:rPr lang="en-US" dirty="0"/>
              <a:t>stating time. Specifying it in even hours is peculiarly conducive to</a:t>
            </a:r>
          </a:p>
          <a:p>
            <a:r>
              <a:rPr lang="en-US" dirty="0" err="1"/>
              <a:t>misunderstandingsomething</a:t>
            </a:r>
            <a:endParaRPr lang="en-US" dirty="0"/>
          </a:p>
          <a:p>
            <a:r>
              <a:rPr lang="en-US" dirty="0"/>
              <a:t>that can be disastrous in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operations. When time normally would be 1300, it is necessary to move it a</a:t>
            </a:r>
          </a:p>
          <a:p>
            <a:r>
              <a:rPr lang="en-US" dirty="0"/>
              <a:t>little ahead or a little behind to, for example, 1301 or to 1259.</a:t>
            </a:r>
          </a:p>
        </p:txBody>
      </p:sp>
    </p:spTree>
    <p:extLst>
      <p:ext uri="{BB962C8B-B14F-4D97-AF65-F5344CB8AC3E}">
        <p14:creationId xmlns:p14="http://schemas.microsoft.com/office/powerpoint/2010/main" val="2318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9142" y="3810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5.5. TRANSMITTAL</a:t>
            </a:r>
          </a:p>
          <a:p>
            <a:r>
              <a:rPr lang="en-US" sz="1400" dirty="0"/>
              <a:t>The way the dispatcher transmits train orders and the way operators</a:t>
            </a:r>
          </a:p>
          <a:p>
            <a:r>
              <a:rPr lang="en-US" sz="1400" dirty="0"/>
              <a:t>receive and deliver them are illustrated in the example detailed in the</a:t>
            </a:r>
          </a:p>
          <a:p>
            <a:r>
              <a:rPr lang="en-US" sz="1400" dirty="0"/>
              <a:t>remainder of this paragraph. It conforms to previous instructions and to</a:t>
            </a:r>
          </a:p>
          <a:p>
            <a:r>
              <a:rPr lang="en-US" sz="1400" dirty="0"/>
              <a:t>rules cited in appendix III and illustrates the planning that must be done</a:t>
            </a:r>
          </a:p>
          <a:p>
            <a:r>
              <a:rPr lang="en-US" sz="1400" dirty="0"/>
              <a:t>by the dispatcher. It shows how he must occasionally exercise his right to</a:t>
            </a:r>
          </a:p>
          <a:p>
            <a:r>
              <a:rPr lang="en-US" sz="1400" dirty="0"/>
              <a:t>restrict a superior train to assist an inferior one.</a:t>
            </a:r>
          </a:p>
          <a:p>
            <a:r>
              <a:rPr lang="en-US" sz="1400" dirty="0"/>
              <a:t>Refer to figure 1.1, which illustrates the </a:t>
            </a:r>
            <a:r>
              <a:rPr lang="en-US" sz="1400" dirty="0" err="1"/>
              <a:t>singletrack</a:t>
            </a:r>
            <a:endParaRPr lang="en-US" sz="1400" dirty="0"/>
          </a:p>
          <a:p>
            <a:r>
              <a:rPr lang="en-US" sz="1400" dirty="0"/>
              <a:t>division, and to</a:t>
            </a:r>
          </a:p>
          <a:p>
            <a:r>
              <a:rPr lang="en-US" sz="1400" dirty="0"/>
              <a:t>columns 5, 6, and 8 of the </a:t>
            </a:r>
            <a:r>
              <a:rPr lang="en-US" sz="1400" dirty="0" err="1"/>
              <a:t>singletrack</a:t>
            </a:r>
            <a:endParaRPr lang="en-US" sz="1400" dirty="0"/>
          </a:p>
          <a:p>
            <a:r>
              <a:rPr lang="en-US" sz="1400" dirty="0"/>
              <a:t>train sheet given in annex B. The</a:t>
            </a:r>
          </a:p>
          <a:p>
            <a:r>
              <a:rPr lang="en-US" sz="1400" dirty="0"/>
              <a:t>columns represent trains intended to illustrate a specific example. From a</a:t>
            </a:r>
          </a:p>
          <a:p>
            <a:r>
              <a:rPr lang="en-US" sz="1400" dirty="0"/>
              <a:t>standpoint of time and continuity, they do not dovetail with the remainder</a:t>
            </a:r>
          </a:p>
          <a:p>
            <a:r>
              <a:rPr lang="en-US" sz="1400" dirty="0"/>
              <a:t>of the train sheet. Neither will No. 34 be found in the timetable in</a:t>
            </a:r>
          </a:p>
          <a:p>
            <a:r>
              <a:rPr lang="en-US" sz="1400" dirty="0"/>
              <a:t>appendix II. The particular trains are used merely to present as many</a:t>
            </a:r>
          </a:p>
          <a:p>
            <a:r>
              <a:rPr lang="en-US" sz="1400" dirty="0"/>
              <a:t>situations as possible in the same illustration. The delays are cited in</a:t>
            </a:r>
          </a:p>
          <a:p>
            <a:r>
              <a:rPr lang="en-US" sz="1400" dirty="0"/>
              <a:t>the text but not itemized on the train sheet.</a:t>
            </a:r>
          </a:p>
        </p:txBody>
      </p:sp>
    </p:spTree>
    <p:extLst>
      <p:ext uri="{BB962C8B-B14F-4D97-AF65-F5344CB8AC3E}">
        <p14:creationId xmlns:p14="http://schemas.microsoft.com/office/powerpoint/2010/main" val="708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048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Superior train restriction. When the dispatcher created Extra 4550</a:t>
            </a:r>
          </a:p>
          <a:p>
            <a:r>
              <a:rPr lang="en-US" sz="1200" dirty="0"/>
              <a:t>West at Conroy and authorized it to go out on the main track and proceed to</a:t>
            </a:r>
          </a:p>
          <a:p>
            <a:r>
              <a:rPr lang="en-US" sz="1200" dirty="0"/>
              <a:t>Maxey, he provided, by train order, for it to take siding at RK to clear No.</a:t>
            </a:r>
          </a:p>
          <a:p>
            <a:r>
              <a:rPr lang="en-US" sz="1200" dirty="0"/>
              <a:t>34. The latter's crew was given a copy of the order, and they knew, despite</a:t>
            </a:r>
          </a:p>
          <a:p>
            <a:r>
              <a:rPr lang="en-US" sz="1200" dirty="0"/>
              <a:t>the train's schedule shown in the timetable, that their train's superiority</a:t>
            </a:r>
          </a:p>
          <a:p>
            <a:r>
              <a:rPr lang="en-US" sz="1200" dirty="0"/>
              <a:t>would be restricted unless Extra 4550 West was at RK upon their arrival.</a:t>
            </a:r>
          </a:p>
          <a:p>
            <a:r>
              <a:rPr lang="en-US" sz="1200" dirty="0"/>
              <a:t>b. Dispatcher planning. Assume, however, that No. 34 is delayed at BO</a:t>
            </a:r>
          </a:p>
          <a:p>
            <a:r>
              <a:rPr lang="en-US" sz="1200" dirty="0"/>
              <a:t>for 25 minutes awaiting a mail truck connection, and a minor </a:t>
            </a:r>
            <a:r>
              <a:rPr lang="en-US" sz="1200" dirty="0" err="1"/>
              <a:t>gradecrossing</a:t>
            </a:r>
            <a:endParaRPr lang="en-US" sz="1200" dirty="0"/>
          </a:p>
          <a:p>
            <a:r>
              <a:rPr lang="en-US" sz="1200" dirty="0"/>
              <a:t>accident at FV delays it another 30 minutes. To permit the RK meet order to</a:t>
            </a:r>
          </a:p>
          <a:p>
            <a:r>
              <a:rPr lang="en-US" sz="1200" dirty="0"/>
              <a:t>remain in effect would now mean that Extra 4550 West would probably be</a:t>
            </a:r>
          </a:p>
          <a:p>
            <a:r>
              <a:rPr lang="en-US" sz="1200" dirty="0"/>
              <a:t>delayed at RK for 40 to 50 minutes while waiting for No. 34. This delay</a:t>
            </a:r>
          </a:p>
          <a:p>
            <a:r>
              <a:rPr lang="en-US" sz="1200" dirty="0"/>
              <a:t>would not be particularly serious to an extra train, but now something else</a:t>
            </a:r>
          </a:p>
          <a:p>
            <a:r>
              <a:rPr lang="en-US" sz="1200" dirty="0"/>
              <a:t>enters into the dispatcher's planning. He has Extra 9510 West called at</a:t>
            </a:r>
          </a:p>
          <a:p>
            <a:r>
              <a:rPr lang="en-US" sz="1200" dirty="0"/>
              <a:t>Conroy at 1715 hours, as column 8 on the train sheet in annex B shows. It</a:t>
            </a:r>
          </a:p>
          <a:p>
            <a:r>
              <a:rPr lang="en-US" sz="1200" dirty="0"/>
              <a:t>is a heavy train and this particular engine is overdue in the back shop for</a:t>
            </a:r>
          </a:p>
          <a:p>
            <a:r>
              <a:rPr lang="en-US" sz="1200" dirty="0"/>
              <a:t>major repairs. Consequently, the dispatcher would like to keep the 4550</a:t>
            </a:r>
          </a:p>
          <a:p>
            <a:r>
              <a:rPr lang="en-US" sz="1200" dirty="0"/>
              <a:t>well ahead of the 9510 to prevent the danger of the latter's engine stalling</a:t>
            </a:r>
          </a:p>
          <a:p>
            <a:r>
              <a:rPr lang="en-US" sz="1200" dirty="0"/>
              <a:t>on Windham Hill, shown on the map in figure 1.1. Previously, the dispatcher</a:t>
            </a:r>
          </a:p>
          <a:p>
            <a:r>
              <a:rPr lang="en-US" sz="1200" dirty="0"/>
              <a:t>had fixed a meet at MD for Extra 9510 West and No. </a:t>
            </a:r>
            <a:r>
              <a:rPr lang="en-US" sz="1200" dirty="0" smtClean="0"/>
              <a:t>34.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6200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c. Superseding an order. Because of the 55minute</a:t>
            </a:r>
          </a:p>
          <a:p>
            <a:r>
              <a:rPr lang="en-US" sz="1400" dirty="0"/>
              <a:t>delay to No. 34, the</a:t>
            </a:r>
          </a:p>
          <a:p>
            <a:r>
              <a:rPr lang="en-US" sz="1400" dirty="0"/>
              <a:t>dispatcher decides to put Extra 4550 West over</a:t>
            </a:r>
          </a:p>
          <a:p>
            <a:r>
              <a:rPr lang="en-US" sz="1400" b="1" dirty="0"/>
              <a:t>74</a:t>
            </a:r>
          </a:p>
          <a:p>
            <a:r>
              <a:rPr lang="en-US" sz="1400" dirty="0"/>
              <a:t>Windham Hill before it meets No. 34. This means that the new meeting point</a:t>
            </a:r>
          </a:p>
          <a:p>
            <a:r>
              <a:rPr lang="en-US" sz="1400" dirty="0"/>
              <a:t>has to be at OG. Such a move gets the advance extra over the hill and out</a:t>
            </a:r>
          </a:p>
          <a:p>
            <a:r>
              <a:rPr lang="en-US" sz="1400" dirty="0"/>
              <a:t>of an area where it could delay the extra behind it. This move might, of</a:t>
            </a:r>
          </a:p>
          <a:p>
            <a:r>
              <a:rPr lang="en-US" sz="1400" dirty="0"/>
              <a:t>course, delay No. 34 even more. However, assume that No. 34 carries mostly</a:t>
            </a:r>
          </a:p>
          <a:p>
            <a:r>
              <a:rPr lang="en-US" sz="1400" dirty="0"/>
              <a:t>express and mail and only a few revenue passengers. The dispatcher would</a:t>
            </a:r>
          </a:p>
          <a:p>
            <a:r>
              <a:rPr lang="en-US" sz="1400" dirty="0"/>
              <a:t>probably decide that a few minutes more delay would be secondary to the</a:t>
            </a:r>
          </a:p>
          <a:p>
            <a:r>
              <a:rPr lang="en-US" sz="1400" dirty="0"/>
              <a:t>possibility of Extra 9510 West's stalling and having to "double" over</a:t>
            </a:r>
          </a:p>
          <a:p>
            <a:r>
              <a:rPr lang="en-US" sz="1400" dirty="0"/>
              <a:t>Windham </a:t>
            </a:r>
            <a:r>
              <a:rPr lang="en-US" sz="1400" dirty="0" err="1"/>
              <a:t>Hilltake</a:t>
            </a:r>
            <a:endParaRPr lang="en-US" sz="1400" dirty="0"/>
          </a:p>
          <a:p>
            <a:r>
              <a:rPr lang="en-US" sz="1400" dirty="0"/>
              <a:t>the train over in two sections. Paragraph 2.6d describes</a:t>
            </a:r>
          </a:p>
          <a:p>
            <a:r>
              <a:rPr lang="en-US" sz="1400" dirty="0"/>
              <a:t>how meet orders are superseded. The MD meet between No. 34 and Extra 9510</a:t>
            </a:r>
          </a:p>
          <a:p>
            <a:r>
              <a:rPr lang="en-US" sz="1400" dirty="0"/>
              <a:t>West can now be advanced to RK. Once the railroad is clear between RK and</a:t>
            </a:r>
          </a:p>
          <a:p>
            <a:r>
              <a:rPr lang="en-US" sz="1400" dirty="0"/>
              <a:t>OG, Extra 9510 West should have no trouble in getting over Windham Hill.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828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Since the dispatcher can reach No. 34 at WD and get new train orders</a:t>
            </a:r>
          </a:p>
          <a:p>
            <a:r>
              <a:rPr lang="en-US" sz="1200" dirty="0"/>
              <a:t>delivered to Extra 4550 West at RK tower, he calls the operator at WD and</a:t>
            </a:r>
          </a:p>
          <a:p>
            <a:r>
              <a:rPr lang="en-US" sz="1200" dirty="0"/>
              <a:t>advises him to "copy a train order, East." He rings RK tower and tells the</a:t>
            </a:r>
          </a:p>
          <a:p>
            <a:r>
              <a:rPr lang="en-US" sz="1200" dirty="0"/>
              <a:t>operator to "copy a train order, West." Then he advises each operator how</a:t>
            </a:r>
          </a:p>
          <a:p>
            <a:r>
              <a:rPr lang="en-US" sz="1200" dirty="0"/>
              <a:t>many copies of the orders are to be made. Because the operator at MD has to</a:t>
            </a:r>
          </a:p>
          <a:p>
            <a:r>
              <a:rPr lang="en-US" sz="1200" dirty="0"/>
              <a:t>copy and deliver the new meet order for Extra 9510 West, the dispatcher gets</a:t>
            </a:r>
          </a:p>
          <a:p>
            <a:r>
              <a:rPr lang="en-US" sz="1200" dirty="0"/>
              <a:t>MD station on the wire also. Because No. 34 is superior, even though the</a:t>
            </a:r>
          </a:p>
          <a:p>
            <a:r>
              <a:rPr lang="en-US" sz="1200" dirty="0"/>
              <a:t>orders are to be transmitted and copied simultaneously, the dispatcher must</a:t>
            </a:r>
          </a:p>
          <a:p>
            <a:r>
              <a:rPr lang="en-US" sz="1200" dirty="0"/>
              <a:t>address No. 34 first. When all operators are ready, the dispatcher dictates</a:t>
            </a:r>
          </a:p>
          <a:p>
            <a:r>
              <a:rPr lang="en-US" sz="1200" dirty="0"/>
              <a:t>the following orders:</a:t>
            </a:r>
          </a:p>
          <a:p>
            <a:r>
              <a:rPr lang="en-US" sz="1200" dirty="0"/>
              <a:t>No. 34 </a:t>
            </a:r>
            <a:r>
              <a:rPr lang="en-US" sz="1200" dirty="0" err="1"/>
              <a:t>Eng</a:t>
            </a:r>
            <a:r>
              <a:rPr lang="en-US" sz="1200" dirty="0"/>
              <a:t> 222 Meet Extra 4550 West at OG Instead of RK</a:t>
            </a:r>
          </a:p>
          <a:p>
            <a:r>
              <a:rPr lang="en-US" sz="1200" dirty="0"/>
              <a:t>FMB</a:t>
            </a:r>
          </a:p>
          <a:p>
            <a:r>
              <a:rPr lang="en-US" sz="1200" dirty="0"/>
              <a:t>No. 34 </a:t>
            </a:r>
            <a:r>
              <a:rPr lang="en-US" sz="1200" dirty="0" err="1"/>
              <a:t>Eng</a:t>
            </a:r>
            <a:r>
              <a:rPr lang="en-US" sz="1200" dirty="0"/>
              <a:t> 222 Meet Extra 9510 West at RK Instead of MD</a:t>
            </a:r>
          </a:p>
          <a:p>
            <a:r>
              <a:rPr lang="en-US" sz="1200" dirty="0"/>
              <a:t>FMB</a:t>
            </a:r>
          </a:p>
        </p:txBody>
      </p:sp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dictating the orders, the dispatcher writes in the </a:t>
            </a:r>
            <a:r>
              <a:rPr lang="en-US" dirty="0" err="1"/>
              <a:t>trainorder</a:t>
            </a:r>
            <a:endParaRPr lang="en-US" dirty="0"/>
          </a:p>
          <a:p>
            <a:r>
              <a:rPr lang="en-US" dirty="0"/>
              <a:t>book as he reads. He records, in this book, all stations and trains to</a:t>
            </a:r>
          </a:p>
          <a:p>
            <a:r>
              <a:rPr lang="en-US" dirty="0"/>
              <a:t>which the order is addressed. Each operator copies in longhand the text of</a:t>
            </a:r>
          </a:p>
          <a:p>
            <a:r>
              <a:rPr lang="en-US" dirty="0"/>
              <a:t>the order and inserts his particular call letters in the heading: RK, MD, or</a:t>
            </a:r>
          </a:p>
          <a:p>
            <a:r>
              <a:rPr lang="en-US" dirty="0"/>
              <a:t>WD. The text must be copied in its entirety. In the same sequence in which</a:t>
            </a:r>
          </a:p>
          <a:p>
            <a:r>
              <a:rPr lang="en-US" dirty="0"/>
              <a:t>the operators were addressed, they repeat the order from their copy.</a:t>
            </a:r>
          </a:p>
          <a:p>
            <a:r>
              <a:rPr lang="en-US" dirty="0"/>
              <a:t>Figures, engine numbers, and dates are given thus: </a:t>
            </a:r>
            <a:r>
              <a:rPr lang="en-US" dirty="0" err="1"/>
              <a:t>Eng</a:t>
            </a:r>
            <a:r>
              <a:rPr lang="en-US" dirty="0"/>
              <a:t> 345three</a:t>
            </a:r>
          </a:p>
          <a:p>
            <a:r>
              <a:rPr lang="en-US" dirty="0"/>
              <a:t>hundred</a:t>
            </a:r>
          </a:p>
          <a:p>
            <a:r>
              <a:rPr lang="en-US" dirty="0" err="1"/>
              <a:t>fortyfive</a:t>
            </a:r>
            <a:r>
              <a:rPr lang="en-US" dirty="0"/>
              <a:t>,</a:t>
            </a:r>
          </a:p>
          <a:p>
            <a:r>
              <a:rPr lang="en-US" dirty="0"/>
              <a:t>345;</a:t>
            </a:r>
          </a:p>
          <a:p>
            <a:r>
              <a:rPr lang="en-US" dirty="0"/>
              <a:t>14 </a:t>
            </a:r>
            <a:r>
              <a:rPr lang="en-US" dirty="0" err="1"/>
              <a:t>Novemberfourteen</a:t>
            </a:r>
            <a:r>
              <a:rPr lang="en-US" dirty="0"/>
              <a:t>,</a:t>
            </a:r>
          </a:p>
          <a:p>
            <a:r>
              <a:rPr lang="en-US" dirty="0"/>
              <a:t>14.</a:t>
            </a:r>
          </a:p>
          <a:p>
            <a:r>
              <a:rPr lang="en-US" dirty="0"/>
              <a:t>This form is used in</a:t>
            </a:r>
          </a:p>
          <a:p>
            <a:r>
              <a:rPr lang="en-US" dirty="0"/>
              <a:t>dictation and in the repeating. Read rule 206 in appendix III.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31756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d. Completing the order. After the order is copied, the first operator</a:t>
            </a:r>
          </a:p>
          <a:p>
            <a:r>
              <a:rPr lang="en-US" sz="1200" dirty="0"/>
              <a:t>addressed by the dispatcher, the one copying the order for the superior</a:t>
            </a:r>
          </a:p>
          <a:p>
            <a:r>
              <a:rPr lang="en-US" sz="1200" dirty="0"/>
              <a:t>train, reads the order back. As the operator repeats the order, the</a:t>
            </a:r>
          </a:p>
          <a:p>
            <a:r>
              <a:rPr lang="en-US" sz="1200" dirty="0"/>
              <a:t>dispatcher underscores each word. If the repetition is correct in all</a:t>
            </a:r>
          </a:p>
          <a:p>
            <a:r>
              <a:rPr lang="en-US" sz="1200" dirty="0"/>
              <a:t>respects, the dispatcher completes the order by saying "complete" and giving</a:t>
            </a:r>
          </a:p>
          <a:p>
            <a:r>
              <a:rPr lang="en-US" sz="1200" dirty="0"/>
              <a:t>the exact time, such as 0931 hours. This, in effect, is saying, 'Okay,</a:t>
            </a:r>
          </a:p>
          <a:p>
            <a:r>
              <a:rPr lang="en-US" sz="1200" dirty="0"/>
              <a:t>you've got it correct at 0931 hours. You are free to deliver the order to</a:t>
            </a:r>
          </a:p>
          <a:p>
            <a:r>
              <a:rPr lang="en-US" sz="1200" dirty="0"/>
              <a:t>the train when it arrives.” The word "complete" is generally abbreviated</a:t>
            </a:r>
          </a:p>
          <a:p>
            <a:r>
              <a:rPr lang="en-US" sz="1200" dirty="0"/>
              <a:t>"com," and it is written along with the time in the appropriate spaces at</a:t>
            </a:r>
          </a:p>
          <a:p>
            <a:r>
              <a:rPr lang="en-US" sz="1200" dirty="0"/>
              <a:t>the bottom of the train order (fig. 5.1). Then in turn each of the other</a:t>
            </a:r>
          </a:p>
          <a:p>
            <a:r>
              <a:rPr lang="en-US" sz="1200" dirty="0"/>
              <a:t>operators repeats the order from his written copy, as the dispatcher</a:t>
            </a:r>
          </a:p>
          <a:p>
            <a:r>
              <a:rPr lang="en-US" sz="1200" dirty="0"/>
              <a:t>underscores each word in his </a:t>
            </a:r>
            <a:r>
              <a:rPr lang="en-US" sz="1200" dirty="0" err="1"/>
              <a:t>trainorder</a:t>
            </a:r>
            <a:endParaRPr lang="en-US" sz="1200" dirty="0"/>
          </a:p>
          <a:p>
            <a:r>
              <a:rPr lang="en-US" sz="1200" dirty="0"/>
              <a:t>book and completes the order as he</a:t>
            </a:r>
          </a:p>
          <a:p>
            <a:r>
              <a:rPr lang="en-US" sz="1200" dirty="0"/>
              <a:t>did for the first operator. Now, they, too, are authorized to deliver the</a:t>
            </a:r>
          </a:p>
          <a:p>
            <a:r>
              <a:rPr lang="en-US" sz="1200" dirty="0"/>
              <a:t>orders to their respective trains along with a Clearance Form "A" (par.</a:t>
            </a:r>
          </a:p>
          <a:p>
            <a:r>
              <a:rPr lang="en-US" sz="1200" dirty="0"/>
              <a:t>5.8).</a:t>
            </a:r>
          </a:p>
          <a:p>
            <a:r>
              <a:rPr lang="en-US" sz="1200" dirty="0"/>
              <a:t>In short, train orders have no validity until they have been</a:t>
            </a:r>
          </a:p>
          <a:p>
            <a:r>
              <a:rPr lang="en-US" sz="1200" dirty="0"/>
              <a:t>completed, and the completing is done according to the superiority of the</a:t>
            </a:r>
          </a:p>
          <a:p>
            <a:r>
              <a:rPr lang="en-US" sz="1200" dirty="0"/>
              <a:t>particular trains. This means that the order for the superior train, which</a:t>
            </a:r>
          </a:p>
          <a:p>
            <a:r>
              <a:rPr lang="en-US" sz="1200" dirty="0"/>
              <a:t>is being restricted, must be completed before the one for the inferior train</a:t>
            </a:r>
          </a:p>
          <a:p>
            <a:r>
              <a:rPr lang="en-US" sz="1200" dirty="0"/>
              <a:t>which the order helps. The only exception to this procedure is known as the</a:t>
            </a:r>
          </a:p>
          <a:p>
            <a:r>
              <a:rPr lang="en-US" sz="1200" dirty="0"/>
              <a:t>"X" response, discussed in the next paragraph.</a:t>
            </a:r>
          </a:p>
        </p:txBody>
      </p:sp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9142" y="2136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Rule 86 reads: "Unless otherwise provided, an inferior train will</a:t>
            </a:r>
          </a:p>
          <a:p>
            <a:r>
              <a:rPr lang="en-US" dirty="0"/>
              <a:t>clear the time of a superior train in the same direction by not less than 10</a:t>
            </a:r>
          </a:p>
          <a:p>
            <a:r>
              <a:rPr lang="en-US" dirty="0"/>
              <a:t>minutes, but must be clear at the time a superior train in the same</a:t>
            </a:r>
          </a:p>
          <a:p>
            <a:r>
              <a:rPr lang="en-US" dirty="0"/>
              <a:t>direction is due to leave the next station in the rear where time is shown."</a:t>
            </a:r>
          </a:p>
          <a:p>
            <a:r>
              <a:rPr lang="en-US" b="1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161431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5.6. THE "X" RESPONSE</a:t>
            </a:r>
          </a:p>
          <a:p>
            <a:r>
              <a:rPr lang="en-US" dirty="0" err="1"/>
              <a:t>Trainorder</a:t>
            </a:r>
            <a:endParaRPr lang="en-US" dirty="0"/>
          </a:p>
          <a:p>
            <a:r>
              <a:rPr lang="en-US" dirty="0"/>
              <a:t>rules require that, when an order has been transmitted to</a:t>
            </a:r>
          </a:p>
          <a:p>
            <a:r>
              <a:rPr lang="en-US" dirty="0"/>
              <a:t>several offices, the receiving operators are to repeat it at once from their</a:t>
            </a:r>
          </a:p>
          <a:p>
            <a:r>
              <a:rPr lang="en-US" dirty="0"/>
              <a:t>copy and in the succession in which the several offices have been addressed.</a:t>
            </a:r>
          </a:p>
          <a:p>
            <a:r>
              <a:rPr lang="en-US" dirty="0"/>
              <a:t>Therefore, the last operator addressed is the last one to repeat it. The</a:t>
            </a:r>
          </a:p>
          <a:p>
            <a:r>
              <a:rPr lang="en-US" dirty="0"/>
              <a:t>dispatcher and all operators on the wire listen for any flaws or omissions</a:t>
            </a:r>
          </a:p>
          <a:p>
            <a:r>
              <a:rPr lang="en-US" dirty="0"/>
              <a:t>in the repetitions.</a:t>
            </a:r>
          </a:p>
        </p:txBody>
      </p:sp>
    </p:spTree>
    <p:extLst>
      <p:ext uri="{BB962C8B-B14F-4D97-AF65-F5344CB8AC3E}">
        <p14:creationId xmlns:p14="http://schemas.microsoft.com/office/powerpoint/2010/main" val="2318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380999"/>
            <a:ext cx="518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Occasionally, however, the last operator must necessarily repeat the</a:t>
            </a:r>
          </a:p>
          <a:p>
            <a:r>
              <a:rPr lang="en-US" sz="1600" dirty="0"/>
              <a:t>order first. This is permitted when it can be completed and delivered to an</a:t>
            </a:r>
          </a:p>
          <a:p>
            <a:r>
              <a:rPr lang="en-US" sz="1600" dirty="0"/>
              <a:t>inferior train which would otherwise be delayed while several other</a:t>
            </a:r>
          </a:p>
          <a:p>
            <a:r>
              <a:rPr lang="en-US" sz="1600" dirty="0"/>
              <a:t>operators are repeating the order to the dispatcher. When this occurs, he</a:t>
            </a:r>
          </a:p>
          <a:p>
            <a:r>
              <a:rPr lang="en-US" sz="1600" dirty="0"/>
              <a:t>directs that the operator receiving the order for the superior train give</a:t>
            </a:r>
          </a:p>
          <a:p>
            <a:r>
              <a:rPr lang="en-US" sz="1600" dirty="0"/>
              <a:t>the "X" response, as rule 212 in appendix III explains. Then he permits the</a:t>
            </a:r>
          </a:p>
          <a:p>
            <a:r>
              <a:rPr lang="en-US" sz="1600" dirty="0"/>
              <a:t>operator copying the order for the inferior train to repeat his first and,</a:t>
            </a:r>
          </a:p>
          <a:p>
            <a:r>
              <a:rPr lang="en-US" sz="1600" dirty="0"/>
              <a:t>when he's finished, to deliver it. Once the "X" response is given, the</a:t>
            </a:r>
          </a:p>
          <a:p>
            <a:r>
              <a:rPr lang="en-US" sz="1600" dirty="0"/>
              <a:t>order may be repeated and made complete to the inferior train before the</a:t>
            </a:r>
          </a:p>
          <a:p>
            <a:r>
              <a:rPr lang="en-US" sz="1600" dirty="0"/>
              <a:t>operator copying for the superior train repeats his order. When this</a:t>
            </a:r>
          </a:p>
          <a:p>
            <a:r>
              <a:rPr lang="en-US" sz="1600" dirty="0" smtClean="0"/>
              <a:t>response </a:t>
            </a:r>
            <a:r>
              <a:rPr lang="en-US" sz="1600" dirty="0"/>
              <a:t>has been given, the order to the superior train becomes a holding</a:t>
            </a:r>
          </a:p>
          <a:p>
            <a:r>
              <a:rPr lang="en-US" sz="1600" dirty="0"/>
              <a:t>order and cannot be delivered until it has been repeated and completed</a:t>
            </a:r>
          </a:p>
        </p:txBody>
      </p:sp>
    </p:spTree>
    <p:extLst>
      <p:ext uri="{BB962C8B-B14F-4D97-AF65-F5344CB8AC3E}">
        <p14:creationId xmlns:p14="http://schemas.microsoft.com/office/powerpoint/2010/main" val="708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22860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Suppose, for example, that the power failed after the order had been</a:t>
            </a:r>
          </a:p>
          <a:p>
            <a:r>
              <a:rPr lang="en-US" sz="1600" dirty="0"/>
              <a:t>copied but before it had been completed. The "X" response has already been</a:t>
            </a:r>
          </a:p>
          <a:p>
            <a:r>
              <a:rPr lang="en-US" sz="1600" dirty="0"/>
              <a:t>given and a copy of the completed order to the inferior train has already</a:t>
            </a:r>
          </a:p>
          <a:p>
            <a:r>
              <a:rPr lang="en-US" sz="1600" dirty="0"/>
              <a:t>been delivered. The inferior train would execute its part of the order.</a:t>
            </a:r>
          </a:p>
          <a:p>
            <a:r>
              <a:rPr lang="en-US" sz="1600" dirty="0"/>
              <a:t>However, the superior train could not pass the office holding an order for</a:t>
            </a:r>
          </a:p>
          <a:p>
            <a:r>
              <a:rPr lang="en-US" sz="1600" dirty="0"/>
              <a:t>it which lacked the dispatcher's final approval. The operator would set a</a:t>
            </a:r>
          </a:p>
          <a:p>
            <a:r>
              <a:rPr lang="en-US" sz="1600" dirty="0" err="1"/>
              <a:t>trainorder</a:t>
            </a:r>
            <a:endParaRPr lang="en-US" sz="1600" dirty="0"/>
          </a:p>
          <a:p>
            <a:r>
              <a:rPr lang="en-US" sz="1600" dirty="0"/>
              <a:t>signal against the superior train and cause it to stop. Even</a:t>
            </a:r>
          </a:p>
          <a:p>
            <a:r>
              <a:rPr lang="en-US" sz="1600" dirty="0"/>
              <a:t>then, when the operator and the crew knew the contents of the order, the</a:t>
            </a:r>
          </a:p>
          <a:p>
            <a:r>
              <a:rPr lang="en-US" sz="1600" dirty="0"/>
              <a:t>crew could not act on it. Flagmen would have to be sent both forward and to</a:t>
            </a:r>
          </a:p>
          <a:p>
            <a:r>
              <a:rPr lang="en-US" sz="1600" dirty="0"/>
              <a:t>the rear of the waiting train until power was restored or until the</a:t>
            </a:r>
          </a:p>
          <a:p>
            <a:r>
              <a:rPr lang="en-US" sz="1600" dirty="0"/>
              <a:t>dispatcher could get additional instructions to the operator holding the</a:t>
            </a:r>
          </a:p>
          <a:p>
            <a:r>
              <a:rPr lang="en-US" sz="1600" dirty="0"/>
              <a:t>superior train.</a:t>
            </a:r>
          </a:p>
        </p:txBody>
      </p:sp>
    </p:spTree>
    <p:extLst>
      <p:ext uri="{BB962C8B-B14F-4D97-AF65-F5344CB8AC3E}">
        <p14:creationId xmlns:p14="http://schemas.microsoft.com/office/powerpoint/2010/main" val="4206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4572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5.7. TRAIN REGISTERS</a:t>
            </a:r>
          </a:p>
          <a:p>
            <a:r>
              <a:rPr lang="en-US" sz="1200" dirty="0"/>
              <a:t>When a train prepares to leave its starting point, the crew has no way</a:t>
            </a:r>
          </a:p>
          <a:p>
            <a:r>
              <a:rPr lang="en-US" sz="1200" dirty="0"/>
              <a:t>of knowing whether all superior trains have arrived and departed. Neither</a:t>
            </a:r>
          </a:p>
          <a:p>
            <a:r>
              <a:rPr lang="en-US" sz="1200" dirty="0"/>
              <a:t>has the crew any way of knowing whether any superior trains that have passed</a:t>
            </a:r>
          </a:p>
          <a:p>
            <a:r>
              <a:rPr lang="en-US" sz="1200" dirty="0"/>
              <a:t>were displaying signals for following sections (par. 4.7). In some</a:t>
            </a:r>
          </a:p>
          <a:p>
            <a:r>
              <a:rPr lang="en-US" sz="1200" dirty="0"/>
              <a:t>localities, the dispatcher advises a crew by a form R order of the superior</a:t>
            </a:r>
          </a:p>
          <a:p>
            <a:r>
              <a:rPr lang="en-US" sz="1200" dirty="0"/>
              <a:t>trains for which they must wait before going out on the main track. At</a:t>
            </a:r>
          </a:p>
          <a:p>
            <a:r>
              <a:rPr lang="en-US" sz="1200" dirty="0"/>
              <a:t>other locations, train registers are maintained to furnish this information</a:t>
            </a:r>
          </a:p>
          <a:p>
            <a:r>
              <a:rPr lang="en-US" sz="1200" dirty="0"/>
              <a:t>for all concerned. When a train arrives at a station where it has work or</a:t>
            </a:r>
          </a:p>
          <a:p>
            <a:r>
              <a:rPr lang="en-US" sz="1200" dirty="0"/>
              <a:t>when it reaches a junction point, the conductor signs the register. He</a:t>
            </a:r>
          </a:p>
          <a:p>
            <a:r>
              <a:rPr lang="en-US" sz="1200" dirty="0"/>
              <a:t>writes in the number, class, and arrival time of his train, and the type of</a:t>
            </a:r>
          </a:p>
          <a:p>
            <a:r>
              <a:rPr lang="en-US" sz="1200" dirty="0"/>
              <a:t>signals it is displaying, if any. Just before the train leaves, the</a:t>
            </a:r>
          </a:p>
          <a:p>
            <a:r>
              <a:rPr lang="en-US" sz="1200" dirty="0"/>
              <a:t>conductor checks the register for other arrivals or departures that may be</a:t>
            </a:r>
          </a:p>
          <a:p>
            <a:r>
              <a:rPr lang="en-US" sz="1200" dirty="0"/>
              <a:t>superior and then enters his departure time. Generally, extra trains having</a:t>
            </a:r>
          </a:p>
          <a:p>
            <a:r>
              <a:rPr lang="en-US" sz="1200" dirty="0"/>
              <a:t>no stops where the register is located are not stopped simply to register,</a:t>
            </a:r>
          </a:p>
          <a:p>
            <a:r>
              <a:rPr lang="en-US" sz="1200" dirty="0"/>
              <a:t>and timetables of most railroads provide that they may register without</a:t>
            </a:r>
          </a:p>
          <a:p>
            <a:r>
              <a:rPr lang="en-US" sz="1200" dirty="0"/>
              <a:t>stopping. Instead, the crew throws off a message containing the necessary</a:t>
            </a:r>
          </a:p>
          <a:p>
            <a:r>
              <a:rPr lang="en-US" sz="1200" dirty="0"/>
              <a:t>information and the operator enters it.</a:t>
            </a:r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5511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Information from the register is conveyed to a passing crew in the form</a:t>
            </a:r>
          </a:p>
          <a:p>
            <a:r>
              <a:rPr lang="en-US" dirty="0"/>
              <a:t>of a train order which might read as follows:</a:t>
            </a:r>
          </a:p>
          <a:p>
            <a:r>
              <a:rPr lang="en-US" dirty="0"/>
              <a:t>Extra 198 West</a:t>
            </a:r>
          </a:p>
          <a:p>
            <a:r>
              <a:rPr lang="en-US" dirty="0"/>
              <a:t>All Superior Trains Due at RK Before 2130 Hours</a:t>
            </a:r>
          </a:p>
          <a:p>
            <a:r>
              <a:rPr lang="en-US" dirty="0"/>
              <a:t>Have Arrived and Left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9144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train receiving this order would continue with respect only to any</a:t>
            </a:r>
          </a:p>
          <a:p>
            <a:r>
              <a:rPr lang="en-US" sz="1200" dirty="0"/>
              <a:t>superior trains due after 2130 hours. The timetable would be the governing</a:t>
            </a:r>
          </a:p>
          <a:p>
            <a:r>
              <a:rPr lang="en-US" sz="1200" dirty="0"/>
              <a:t>authority for superior trains due after that, and the moving train would</a:t>
            </a:r>
          </a:p>
          <a:p>
            <a:r>
              <a:rPr lang="en-US" sz="1200" dirty="0"/>
              <a:t>prepare to take siding only when a superior train to the rear came within 20</a:t>
            </a:r>
          </a:p>
          <a:p>
            <a:r>
              <a:rPr lang="en-US" sz="1200" dirty="0"/>
              <a:t>minutes of it. Actually, the rules specify that an inferior train must</a:t>
            </a:r>
          </a:p>
          <a:p>
            <a:r>
              <a:rPr lang="en-US" sz="1200" dirty="0"/>
              <a:t>clear by 10 minutes the time of a superior train as shown at the next</a:t>
            </a:r>
          </a:p>
          <a:p>
            <a:r>
              <a:rPr lang="en-US" sz="1200" dirty="0"/>
              <a:t>station to the rear. However, stopping a train, opening a siding switch,</a:t>
            </a:r>
          </a:p>
          <a:p>
            <a:r>
              <a:rPr lang="en-US" sz="1200" dirty="0"/>
              <a:t>restarting the train, and then closing the </a:t>
            </a:r>
            <a:r>
              <a:rPr lang="en-US" sz="1200" dirty="0" err="1"/>
              <a:t>maintrack</a:t>
            </a:r>
            <a:endParaRPr lang="en-US" sz="1200" dirty="0"/>
          </a:p>
          <a:p>
            <a:r>
              <a:rPr lang="en-US" sz="1200" dirty="0"/>
              <a:t>switch when the train</a:t>
            </a:r>
          </a:p>
          <a:p>
            <a:r>
              <a:rPr lang="en-US" sz="1200" dirty="0"/>
              <a:t>is in the clear takes some time. Therefore, ordinarily 20 minutes is a</a:t>
            </a:r>
          </a:p>
          <a:p>
            <a:r>
              <a:rPr lang="en-US" sz="1200" dirty="0"/>
              <a:t>safer allowance.</a:t>
            </a:r>
          </a:p>
          <a:p>
            <a:r>
              <a:rPr lang="en-US" sz="1200" dirty="0"/>
              <a:t>Registering without stopping often saves considerable time and, when it</a:t>
            </a:r>
          </a:p>
          <a:p>
            <a:r>
              <a:rPr lang="en-US" sz="1200" dirty="0"/>
              <a:t>can be done safely, produces more economical operations. Should a train</a:t>
            </a:r>
          </a:p>
          <a:p>
            <a:r>
              <a:rPr lang="en-US" sz="1200" dirty="0"/>
              <a:t>start its run from a </a:t>
            </a:r>
            <a:r>
              <a:rPr lang="en-US" sz="1200" dirty="0" err="1"/>
              <a:t>nonregister</a:t>
            </a:r>
            <a:r>
              <a:rPr lang="en-US" sz="1200" dirty="0"/>
              <a:t> station, the dispatcher often advises the</a:t>
            </a:r>
          </a:p>
          <a:p>
            <a:r>
              <a:rPr lang="en-US" sz="1200" dirty="0"/>
              <a:t>conductor over the telephone what trains are overdue before he lets the</a:t>
            </a:r>
          </a:p>
          <a:p>
            <a:r>
              <a:rPr lang="en-US" sz="1200" dirty="0"/>
              <a:t>train move out on the main track.</a:t>
            </a:r>
          </a:p>
        </p:txBody>
      </p:sp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6858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5.8. DELIVERING ORDERS AND MESSAGES</a:t>
            </a:r>
          </a:p>
          <a:p>
            <a:r>
              <a:rPr lang="en-US" sz="1200" dirty="0"/>
              <a:t>The timetable designates which </a:t>
            </a:r>
            <a:r>
              <a:rPr lang="en-US" sz="1200" dirty="0" err="1"/>
              <a:t>telegraphoffice</a:t>
            </a:r>
            <a:endParaRPr lang="en-US" sz="1200" dirty="0"/>
          </a:p>
          <a:p>
            <a:r>
              <a:rPr lang="en-US" sz="1200" dirty="0"/>
              <a:t>stations are </a:t>
            </a:r>
            <a:r>
              <a:rPr lang="en-US" sz="1200" dirty="0" err="1"/>
              <a:t>trainorder</a:t>
            </a:r>
            <a:endParaRPr lang="en-US" sz="1200" dirty="0"/>
          </a:p>
          <a:p>
            <a:r>
              <a:rPr lang="en-US" sz="1200" dirty="0"/>
              <a:t>offices, that is, those equipped with </a:t>
            </a:r>
            <a:r>
              <a:rPr lang="en-US" sz="1200" dirty="0" err="1"/>
              <a:t>trainorder</a:t>
            </a:r>
            <a:endParaRPr lang="en-US" sz="1200" dirty="0"/>
          </a:p>
          <a:p>
            <a:r>
              <a:rPr lang="en-US" sz="1200" dirty="0"/>
              <a:t>signals. When approaching</a:t>
            </a:r>
          </a:p>
          <a:p>
            <a:r>
              <a:rPr lang="en-US" sz="1200" dirty="0"/>
              <a:t>these offices, trains are not stopped unless they are to receive orders</a:t>
            </a:r>
          </a:p>
          <a:p>
            <a:r>
              <a:rPr lang="en-US" sz="1200" dirty="0"/>
              <a:t>requiring the crew's signatures. The normal position of the </a:t>
            </a:r>
            <a:r>
              <a:rPr lang="en-US" sz="1200" dirty="0" err="1"/>
              <a:t>trainorder</a:t>
            </a:r>
            <a:endParaRPr lang="en-US" sz="1200" dirty="0"/>
          </a:p>
          <a:p>
            <a:r>
              <a:rPr lang="en-US" sz="1200" dirty="0"/>
              <a:t>signal is "stop" when an operator is on duty. When a train for which the</a:t>
            </a:r>
          </a:p>
          <a:p>
            <a:r>
              <a:rPr lang="en-US" sz="1200" dirty="0"/>
              <a:t>operator holds no orders approaches within sighting distance of the signal,</a:t>
            </a:r>
          </a:p>
          <a:p>
            <a:r>
              <a:rPr lang="en-US" sz="1200" dirty="0"/>
              <a:t>he changes it for the train to proceed. This is called “clearing the</a:t>
            </a:r>
          </a:p>
          <a:p>
            <a:r>
              <a:rPr lang="en-US" sz="1200" dirty="0"/>
              <a:t>block.” After the train passes the station, the signal is restored to its</a:t>
            </a:r>
          </a:p>
          <a:p>
            <a:r>
              <a:rPr lang="en-US" sz="1200" dirty="0"/>
              <a:t>normal "stop" position. On the other hand, when a train arrives at a</a:t>
            </a:r>
          </a:p>
          <a:p>
            <a:r>
              <a:rPr lang="en-US" sz="1200" dirty="0"/>
              <a:t>station and orders requiring the crew's signatures are held for it, the</a:t>
            </a:r>
          </a:p>
          <a:p>
            <a:r>
              <a:rPr lang="en-US" sz="1200" dirty="0" err="1"/>
              <a:t>trainorder</a:t>
            </a:r>
            <a:endParaRPr lang="en-US" sz="1200" dirty="0"/>
          </a:p>
          <a:p>
            <a:r>
              <a:rPr lang="en-US" sz="1200" dirty="0"/>
              <a:t>signal is kept in "stop" position. After halting the train, the</a:t>
            </a:r>
          </a:p>
          <a:p>
            <a:r>
              <a:rPr lang="en-US" sz="1200" dirty="0"/>
              <a:t>crew reports for its orders. In addition, a Clearance Form "A", DA Form</a:t>
            </a:r>
          </a:p>
          <a:p>
            <a:r>
              <a:rPr lang="en-US" sz="1200" dirty="0"/>
              <a:t>4091R,</a:t>
            </a:r>
          </a:p>
          <a:p>
            <a:r>
              <a:rPr lang="en-US" sz="1200" dirty="0"/>
              <a:t>shown in figure 5.2, which lists by number all orders that are being</a:t>
            </a:r>
          </a:p>
          <a:p>
            <a:r>
              <a:rPr lang="en-US" sz="1200" dirty="0"/>
              <a:t>delivered, is given to the crew. If none of the orders for the train</a:t>
            </a:r>
          </a:p>
          <a:p>
            <a:r>
              <a:rPr lang="en-US" sz="1200" dirty="0"/>
              <a:t>restrict it at that particular station, it is not stopped. The operator</a:t>
            </a:r>
          </a:p>
          <a:p>
            <a:r>
              <a:rPr lang="en-US" sz="1200" dirty="0"/>
              <a:t>attaches the clearance form and train orders to a message loop, or hoop, as</a:t>
            </a:r>
          </a:p>
          <a:p>
            <a:r>
              <a:rPr lang="en-US" sz="1200" dirty="0"/>
              <a:t>shown in the sketch, and hands them to someone on both the engine and</a:t>
            </a:r>
          </a:p>
          <a:p>
            <a:r>
              <a:rPr lang="en-US" sz="1200" dirty="0"/>
              <a:t>caboose as they pass the station. If, however, the orders restrict the</a:t>
            </a:r>
          </a:p>
          <a:p>
            <a:r>
              <a:rPr lang="en-US" sz="1200" dirty="0"/>
              <a:t>train at that point, the engine must stop clear of the fouling point of the</a:t>
            </a:r>
          </a:p>
          <a:p>
            <a:r>
              <a:rPr lang="en-US" sz="1200" dirty="0"/>
              <a:t>switch at which an opposing train may enter the siding.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1566862"/>
            <a:ext cx="603084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05623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Even though signals are clear, crews are always on the lookout when</a:t>
            </a:r>
          </a:p>
          <a:p>
            <a:r>
              <a:rPr lang="en-US" sz="1200" dirty="0"/>
              <a:t>passing any telegraph office. Messages affecting their work along the way</a:t>
            </a:r>
          </a:p>
          <a:p>
            <a:r>
              <a:rPr lang="en-US" sz="1200" dirty="0"/>
              <a:t>are frequently delivered to the crew "on the fly" by the operator who</a:t>
            </a:r>
          </a:p>
          <a:p>
            <a:r>
              <a:rPr lang="en-US" sz="1200" dirty="0"/>
              <a:t>attaches communications to message loops. Messages are often informal and</a:t>
            </a:r>
          </a:p>
          <a:p>
            <a:r>
              <a:rPr lang="en-US" sz="1200" dirty="0"/>
              <a:t>never involve other trains. They might be used to amend, supplement, or</a:t>
            </a:r>
          </a:p>
          <a:p>
            <a:r>
              <a:rPr lang="en-US" sz="1200" dirty="0"/>
              <a:t>annul previous </a:t>
            </a:r>
            <a:r>
              <a:rPr lang="en-US" sz="1200" dirty="0" err="1"/>
              <a:t>instructionsbut</a:t>
            </a:r>
            <a:endParaRPr lang="en-US" sz="1200" dirty="0"/>
          </a:p>
          <a:p>
            <a:r>
              <a:rPr lang="en-US" sz="1200" dirty="0"/>
              <a:t>not train </a:t>
            </a:r>
            <a:r>
              <a:rPr lang="en-US" sz="1200" dirty="0" err="1"/>
              <a:t>ordersfrom</a:t>
            </a:r>
            <a:endParaRPr lang="en-US" sz="1200" dirty="0"/>
          </a:p>
          <a:p>
            <a:r>
              <a:rPr lang="en-US" sz="1200" dirty="0"/>
              <a:t>the dispatcher or</a:t>
            </a:r>
          </a:p>
          <a:p>
            <a:r>
              <a:rPr lang="en-US" sz="1200" dirty="0"/>
              <a:t>even from yardmasters and station agents along the line where the train is</a:t>
            </a:r>
          </a:p>
          <a:p>
            <a:r>
              <a:rPr lang="en-US" sz="1200" dirty="0"/>
              <a:t>scheduled to stop. Often a message can save a crew from stopping at a</a:t>
            </a:r>
          </a:p>
          <a:p>
            <a:r>
              <a:rPr lang="en-US" sz="1200" dirty="0"/>
              <a:t>station to pick up cars when it develops, after the crew has been instructed</a:t>
            </a:r>
          </a:p>
          <a:p>
            <a:r>
              <a:rPr lang="en-US" sz="1200" dirty="0"/>
              <a:t>to stop, that the cars will not be ready. Dispatchers often use messages to</a:t>
            </a:r>
          </a:p>
          <a:p>
            <a:r>
              <a:rPr lang="en-US" sz="1200" dirty="0"/>
              <a:t>ask crews about delays between stations and to warn engineers about</a:t>
            </a:r>
          </a:p>
          <a:p>
            <a:r>
              <a:rPr lang="en-US" sz="1200" dirty="0"/>
              <a:t>exceeding speed limits. Messages may often be used to advise crew members</a:t>
            </a:r>
          </a:p>
          <a:p>
            <a:r>
              <a:rPr lang="en-US" sz="1200" dirty="0"/>
              <a:t>about defective cars in their train.</a:t>
            </a:r>
          </a:p>
        </p:txBody>
      </p:sp>
    </p:spTree>
    <p:extLst>
      <p:ext uri="{BB962C8B-B14F-4D97-AF65-F5344CB8AC3E}">
        <p14:creationId xmlns:p14="http://schemas.microsoft.com/office/powerpoint/2010/main" val="2318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09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Occasionally, a running conversation between the dispatcher and the crew</a:t>
            </a:r>
          </a:p>
          <a:p>
            <a:r>
              <a:rPr lang="en-US" sz="1200" dirty="0"/>
              <a:t>is carried on without stopping the train. The dispatcher's query is</a:t>
            </a:r>
          </a:p>
          <a:p>
            <a:r>
              <a:rPr lang="en-US" sz="1200" dirty="0"/>
              <a:t>delivered to the crew at the first station, and the</a:t>
            </a:r>
          </a:p>
          <a:p>
            <a:r>
              <a:rPr lang="en-US" sz="1200" b="1" dirty="0"/>
              <a:t>79</a:t>
            </a:r>
          </a:p>
          <a:p>
            <a:endParaRPr lang="en-US" sz="1200" b="1" dirty="0"/>
          </a:p>
          <a:p>
            <a:r>
              <a:rPr lang="en-US" sz="1200" dirty="0"/>
              <a:t>crew replies at the next. The dispatcher may seek additional information or</a:t>
            </a:r>
          </a:p>
          <a:p>
            <a:r>
              <a:rPr lang="en-US" sz="1200" dirty="0"/>
              <a:t>clarification which he requests at the third station; then the crew replies</a:t>
            </a:r>
          </a:p>
          <a:p>
            <a:r>
              <a:rPr lang="en-US" sz="1200" dirty="0"/>
              <a:t>at the fourth telegraph office. A humorous although farfetched story, which</a:t>
            </a:r>
          </a:p>
          <a:p>
            <a:r>
              <a:rPr lang="en-US" sz="1200" dirty="0"/>
              <a:t>illustrates the point, is told about an engineer who had difficulty</a:t>
            </a:r>
          </a:p>
          <a:p>
            <a:r>
              <a:rPr lang="en-US" sz="1200" dirty="0"/>
              <a:t>negotiating a hill. At the station beyond it, he received this message from</a:t>
            </a:r>
          </a:p>
          <a:p>
            <a:r>
              <a:rPr lang="en-US" sz="1200" dirty="0"/>
              <a:t>the dispatcher: "What was the delay on Fulton hill?" At the next telegraph</a:t>
            </a:r>
          </a:p>
          <a:p>
            <a:r>
              <a:rPr lang="en-US" sz="1200" dirty="0"/>
              <a:t>office, the engineer threw off a reply reading, "Out of sand." At the third</a:t>
            </a:r>
          </a:p>
          <a:p>
            <a:r>
              <a:rPr lang="en-US" sz="1200" dirty="0"/>
              <a:t>station, a dispatcher message asking for additional details was waiting for</a:t>
            </a:r>
          </a:p>
          <a:p>
            <a:r>
              <a:rPr lang="en-US" sz="1200" dirty="0"/>
              <a:t>the engineer. “What were you doing on Fulton hill without sand?" At a</a:t>
            </a:r>
          </a:p>
          <a:p>
            <a:r>
              <a:rPr lang="en-US" sz="1200" dirty="0"/>
              <a:t>fourth station, the engineer threw off this terse but perfectly logical</a:t>
            </a:r>
          </a:p>
          <a:p>
            <a:r>
              <a:rPr lang="en-US" sz="1200" dirty="0"/>
              <a:t>reply: "Slipping."</a:t>
            </a:r>
          </a:p>
        </p:txBody>
      </p:sp>
    </p:spTree>
    <p:extLst>
      <p:ext uri="{BB962C8B-B14F-4D97-AF65-F5344CB8AC3E}">
        <p14:creationId xmlns:p14="http://schemas.microsoft.com/office/powerpoint/2010/main" val="708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74350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Rule S87</a:t>
            </a:r>
          </a:p>
          <a:p>
            <a:r>
              <a:rPr lang="en-US" dirty="0"/>
              <a:t>provides: "An inferior train must keep out of the way of</a:t>
            </a:r>
          </a:p>
          <a:p>
            <a:r>
              <a:rPr lang="en-US" dirty="0"/>
              <a:t>opposing superior trains and, failing to clear the main track by the time</a:t>
            </a:r>
          </a:p>
          <a:p>
            <a:r>
              <a:rPr lang="en-US" dirty="0"/>
              <a:t>required by the rules, must be protected as prescribed by rule 99. Extra</a:t>
            </a:r>
          </a:p>
          <a:p>
            <a:r>
              <a:rPr lang="en-US" dirty="0"/>
              <a:t>trains must clear the time of opposing regular trains not less than 5</a:t>
            </a:r>
          </a:p>
          <a:p>
            <a:r>
              <a:rPr lang="en-US" dirty="0"/>
              <a:t>minutes, unless otherwise provided, and will be governed by train orders</a:t>
            </a:r>
          </a:p>
          <a:p>
            <a:r>
              <a:rPr lang="en-US" dirty="0"/>
              <a:t>with respect to opposing extra trains "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15802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5.9. FORMS 19 AND 31</a:t>
            </a:r>
          </a:p>
          <a:p>
            <a:r>
              <a:rPr lang="en-US" dirty="0"/>
              <a:t>Two distinct kinds of train orders in use on commercial railroads are</a:t>
            </a:r>
          </a:p>
          <a:p>
            <a:r>
              <a:rPr lang="en-US" dirty="0"/>
              <a:t>known and numbered form 19 and form 31. The form 19 is green and form 31 is</a:t>
            </a:r>
          </a:p>
          <a:p>
            <a:r>
              <a:rPr lang="en-US" dirty="0"/>
              <a:t>canary yellow. Both forms are printed on a fine grade of transparent tissue</a:t>
            </a:r>
          </a:p>
          <a:p>
            <a:r>
              <a:rPr lang="en-US" dirty="0"/>
              <a:t>paper and are popularly known as "flimsies" because of their texture. They</a:t>
            </a:r>
          </a:p>
          <a:p>
            <a:r>
              <a:rPr lang="en-US" dirty="0"/>
              <a:t>are so thin that numerous carbon copies can be made easily. Their</a:t>
            </a:r>
          </a:p>
          <a:p>
            <a:r>
              <a:rPr lang="en-US" dirty="0"/>
              <a:t>transparency makes it possible to read them at night by holding them in</a:t>
            </a:r>
          </a:p>
          <a:p>
            <a:r>
              <a:rPr lang="en-US" dirty="0"/>
              <a:t>front of a lantern or other light that would ordinarily be inadequate for</a:t>
            </a:r>
          </a:p>
          <a:p>
            <a:r>
              <a:rPr lang="en-US" dirty="0"/>
              <a:t>reading.</a:t>
            </a:r>
          </a:p>
        </p:txBody>
      </p:sp>
    </p:spTree>
    <p:extLst>
      <p:ext uri="{BB962C8B-B14F-4D97-AF65-F5344CB8AC3E}">
        <p14:creationId xmlns:p14="http://schemas.microsoft.com/office/powerpoint/2010/main" val="4206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066800"/>
            <a:ext cx="5562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These train orders are always referred to as "a 19 order" or "a 31</a:t>
            </a:r>
          </a:p>
          <a:p>
            <a:r>
              <a:rPr lang="en-US" sz="1400" dirty="0"/>
              <a:t>order," and the principal distinction, aside from their color, is the way in</a:t>
            </a:r>
          </a:p>
          <a:p>
            <a:r>
              <a:rPr lang="en-US" sz="1400" dirty="0"/>
              <a:t>which each is delivered. When delivering a 31 order, the train must be</a:t>
            </a:r>
          </a:p>
          <a:p>
            <a:r>
              <a:rPr lang="en-US" sz="1400" dirty="0"/>
              <a:t>stopped and the crew must acknowledge receipt by signing for it. Generally,</a:t>
            </a:r>
          </a:p>
          <a:p>
            <a:r>
              <a:rPr lang="en-US" sz="1400" dirty="0"/>
              <a:t>the delivering operator first reads the order to the crew members who then</a:t>
            </a:r>
          </a:p>
          <a:p>
            <a:r>
              <a:rPr lang="en-US" sz="1400" dirty="0"/>
              <a:t>read it back to the operator and sign a receipt. Both the engineer and the</a:t>
            </a:r>
          </a:p>
          <a:p>
            <a:r>
              <a:rPr lang="en-US" sz="1400" dirty="0"/>
              <a:t>conductor read the order and familiarize the other crew members with its</a:t>
            </a:r>
          </a:p>
          <a:p>
            <a:r>
              <a:rPr lang="en-US" sz="1400" dirty="0"/>
              <a:t>contents. Everything is done to insure that, first, the operator has copied</a:t>
            </a:r>
          </a:p>
          <a:p>
            <a:r>
              <a:rPr lang="en-US" sz="1400" dirty="0"/>
              <a:t>it correctly by his reading it to the dispatcher, and second, that it has</a:t>
            </a:r>
          </a:p>
          <a:p>
            <a:r>
              <a:rPr lang="en-US" sz="1400" dirty="0"/>
              <a:t>been read by the operator to the conductor and engineer who have read it</a:t>
            </a:r>
          </a:p>
          <a:p>
            <a:r>
              <a:rPr lang="en-US" sz="1400" dirty="0"/>
              <a:t>back and acknowledged their understanding of it. The engineer sees that the</a:t>
            </a:r>
          </a:p>
          <a:p>
            <a:r>
              <a:rPr lang="en-US" sz="1400" dirty="0"/>
              <a:t>fireman, if one is aboard, understands it, and the conductor does the same</a:t>
            </a:r>
          </a:p>
          <a:p>
            <a:r>
              <a:rPr lang="en-US" sz="1400" dirty="0"/>
              <a:t>with the head brakeman and flagman. A 19 order, however, is delivered to</a:t>
            </a:r>
          </a:p>
          <a:p>
            <a:r>
              <a:rPr lang="en-US" sz="1400" dirty="0"/>
              <a:t>moving trains with a message loop and no signatures are required.</a:t>
            </a:r>
          </a:p>
          <a:p>
            <a:r>
              <a:rPr lang="en-US" sz="1400" dirty="0"/>
              <a:t>Nevertheless, it is vital that the crew's interpretation of the order be</a:t>
            </a:r>
          </a:p>
          <a:p>
            <a:r>
              <a:rPr lang="en-US" sz="1400" dirty="0"/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762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train orders are received, all members of the train and engine</a:t>
            </a:r>
          </a:p>
          <a:p>
            <a:r>
              <a:rPr lang="en-US" dirty="0"/>
              <a:t>crew should have easy access to them at all times. This is often done by</a:t>
            </a:r>
          </a:p>
          <a:p>
            <a:r>
              <a:rPr lang="en-US" dirty="0"/>
              <a:t>having, on both the engine and the caboose, a clipboard to hold the orders,</a:t>
            </a:r>
          </a:p>
          <a:p>
            <a:r>
              <a:rPr lang="en-US" dirty="0"/>
              <a:t>located where anyone can examine an order quickly.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04431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Some railroads, including military railroads, do not use the 19 and 31</a:t>
            </a:r>
          </a:p>
          <a:p>
            <a:r>
              <a:rPr lang="en-US" dirty="0"/>
              <a:t>orders. The single green form shown in figure 5.1 is used instead. It is</a:t>
            </a:r>
          </a:p>
          <a:p>
            <a:r>
              <a:rPr lang="en-US" dirty="0"/>
              <a:t>known simply as a train order. Using it eliminates stopping a train for the</a:t>
            </a:r>
          </a:p>
          <a:p>
            <a:r>
              <a:rPr lang="en-US" dirty="0"/>
              <a:t>crew's signatures when the train is going to be restricted at a point in</a:t>
            </a:r>
          </a:p>
          <a:p>
            <a:r>
              <a:rPr lang="en-US" dirty="0"/>
              <a:t>advance of the station issuing the order. If it were being restricted at</a:t>
            </a:r>
          </a:p>
          <a:p>
            <a:r>
              <a:rPr lang="en-US" dirty="0"/>
              <a:t>the station where the order was issued, using the single form would be just</a:t>
            </a:r>
          </a:p>
          <a:p>
            <a:r>
              <a:rPr lang="en-US" dirty="0"/>
              <a:t>as effective as a 31 order. Regardless of whether the single or dual system</a:t>
            </a:r>
          </a:p>
          <a:p>
            <a:r>
              <a:rPr lang="en-US" dirty="0"/>
              <a:t>is used, the importance of properly issuing, repeating, interpreting, and</a:t>
            </a:r>
          </a:p>
          <a:p>
            <a:r>
              <a:rPr lang="en-US" dirty="0"/>
              <a:t>executing orders remains the same.</a:t>
            </a:r>
          </a:p>
        </p:txBody>
      </p:sp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6221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5.10. MESSAGE CATEGORIES</a:t>
            </a:r>
          </a:p>
          <a:p>
            <a:r>
              <a:rPr lang="en-US" dirty="0"/>
              <a:t>When a train order is written, the kind of message it contains places it</a:t>
            </a:r>
          </a:p>
          <a:p>
            <a:r>
              <a:rPr lang="en-US" dirty="0"/>
              <a:t>in one of a number of definite categories, each identified by letter</a:t>
            </a:r>
          </a:p>
          <a:p>
            <a:r>
              <a:rPr lang="en-US" dirty="0"/>
              <a:t>designators. These show that the order conforms to rules having a similar</a:t>
            </a:r>
          </a:p>
          <a:p>
            <a:r>
              <a:rPr lang="en-US" dirty="0"/>
              <a:t>designator. All </a:t>
            </a:r>
            <a:r>
              <a:rPr lang="en-US" dirty="0" err="1"/>
              <a:t>twoletter</a:t>
            </a:r>
            <a:endParaRPr lang="en-US" dirty="0"/>
          </a:p>
          <a:p>
            <a:r>
              <a:rPr lang="en-US" dirty="0"/>
              <a:t>ones begin either with the letter "S" for single</a:t>
            </a:r>
          </a:p>
          <a:p>
            <a:r>
              <a:rPr lang="en-US" dirty="0"/>
              <a:t>track or "D" for double track. All </a:t>
            </a:r>
            <a:r>
              <a:rPr lang="en-US" dirty="0" err="1"/>
              <a:t>singleletter</a:t>
            </a:r>
            <a:endParaRPr lang="en-US" dirty="0"/>
          </a:p>
          <a:p>
            <a:r>
              <a:rPr lang="en-US" dirty="0"/>
              <a:t>ones apply to both single</a:t>
            </a:r>
          </a:p>
          <a:p>
            <a:r>
              <a:rPr lang="en-US" dirty="0"/>
              <a:t>and double track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1756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To illustrate how every train order falls into a definite category, the</a:t>
            </a:r>
          </a:p>
          <a:p>
            <a:r>
              <a:rPr lang="en-US" sz="1200" dirty="0"/>
              <a:t>following explanation is given. A DA form 55203</a:t>
            </a:r>
          </a:p>
          <a:p>
            <a:r>
              <a:rPr lang="en-US" sz="1200" dirty="0"/>
              <a:t>is a </a:t>
            </a:r>
            <a:r>
              <a:rPr lang="en-US" sz="1200" dirty="0" err="1"/>
              <a:t>trainorder</a:t>
            </a:r>
            <a:endParaRPr lang="en-US" sz="1200" dirty="0"/>
          </a:p>
          <a:p>
            <a:r>
              <a:rPr lang="en-US" sz="1200" dirty="0"/>
              <a:t>form, and</a:t>
            </a:r>
          </a:p>
          <a:p>
            <a:r>
              <a:rPr lang="en-US" sz="1200" dirty="0"/>
              <a:t>whenever a message is written on it, it becomes a train order. If the</a:t>
            </a:r>
          </a:p>
          <a:p>
            <a:r>
              <a:rPr lang="en-US" sz="1200" dirty="0"/>
              <a:t>message should advise one train to meet another, it becomes, in</a:t>
            </a:r>
          </a:p>
          <a:p>
            <a:r>
              <a:rPr lang="en-US" sz="1200" dirty="0"/>
              <a:t>classification terminology, a meet order. Technically, the order is now</a:t>
            </a:r>
          </a:p>
          <a:p>
            <a:r>
              <a:rPr lang="en-US" sz="1200" dirty="0"/>
              <a:t>designated a form SA</a:t>
            </a:r>
          </a:p>
          <a:p>
            <a:r>
              <a:rPr lang="en-US" sz="1200" dirty="0"/>
              <a:t>order because it fixes a meeting </a:t>
            </a:r>
            <a:r>
              <a:rPr lang="en-US" sz="1200" dirty="0" err="1"/>
              <a:t>pointsomething</a:t>
            </a:r>
            <a:endParaRPr lang="en-US" sz="1200" dirty="0"/>
          </a:p>
          <a:p>
            <a:r>
              <a:rPr lang="en-US" sz="1200" dirty="0"/>
              <a:t>that</a:t>
            </a:r>
          </a:p>
          <a:p>
            <a:r>
              <a:rPr lang="en-US" sz="1200" dirty="0"/>
              <a:t>can occur only on a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line. The "S" denotes the single track and</a:t>
            </a:r>
          </a:p>
          <a:p>
            <a:r>
              <a:rPr lang="en-US" sz="1200" dirty="0"/>
              <a:t>the "A" identifies the order as being a meet order. These initials,</a:t>
            </a:r>
          </a:p>
          <a:p>
            <a:r>
              <a:rPr lang="en-US" sz="1200" dirty="0"/>
              <a:t>however, are neither printed nor written on the train order. They are used</a:t>
            </a:r>
          </a:p>
          <a:p>
            <a:r>
              <a:rPr lang="en-US" sz="1200" dirty="0"/>
              <a:t>merely as a quick reference to describe the type of instructions contained</a:t>
            </a:r>
          </a:p>
          <a:p>
            <a:r>
              <a:rPr lang="en-US" sz="1200" dirty="0"/>
              <a:t>in the order. Form SH</a:t>
            </a:r>
          </a:p>
          <a:p>
            <a:r>
              <a:rPr lang="en-US" sz="1200" dirty="0"/>
              <a:t>describes a train order applying to a work extra</a:t>
            </a:r>
          </a:p>
          <a:p>
            <a:r>
              <a:rPr lang="en-US" sz="1200" dirty="0"/>
              <a:t>operating on single track. Similarly, form DM</a:t>
            </a:r>
          </a:p>
          <a:p>
            <a:r>
              <a:rPr lang="en-US" sz="1200" dirty="0"/>
              <a:t>indicates a train order</a:t>
            </a:r>
          </a:p>
          <a:p>
            <a:r>
              <a:rPr lang="en-US" sz="1200" dirty="0"/>
              <a:t>annulling part of another train order on double track, the letter 'D"</a:t>
            </a:r>
          </a:p>
          <a:p>
            <a:r>
              <a:rPr lang="en-US" sz="1200" dirty="0"/>
              <a:t>applying to the track and the letter "M" denoting the partial annulment. A</a:t>
            </a:r>
          </a:p>
          <a:p>
            <a:r>
              <a:rPr lang="en-US" sz="1200" dirty="0"/>
              <a:t>train order with a </a:t>
            </a:r>
            <a:r>
              <a:rPr lang="en-US" sz="1200" dirty="0" err="1"/>
              <a:t>singleletter</a:t>
            </a:r>
            <a:endParaRPr lang="en-US" sz="1200" dirty="0"/>
          </a:p>
          <a:p>
            <a:r>
              <a:rPr lang="en-US" sz="1200" dirty="0"/>
              <a:t>designator, such as form F, applies to</a:t>
            </a:r>
          </a:p>
          <a:p>
            <a:r>
              <a:rPr lang="en-US" sz="1200" dirty="0"/>
              <a:t>single or double track. The numerous other designators for train orders,</a:t>
            </a:r>
          </a:p>
          <a:p>
            <a:r>
              <a:rPr lang="en-US" sz="1200" dirty="0"/>
              <a:t>with specific examples, are discussed in detail in the following paragraphs.</a:t>
            </a:r>
          </a:p>
        </p:txBody>
      </p:sp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5.11. FORM SA</a:t>
            </a:r>
          </a:p>
          <a:p>
            <a:r>
              <a:rPr lang="en-US" dirty="0"/>
              <a:t>The form SA</a:t>
            </a:r>
          </a:p>
          <a:p>
            <a:r>
              <a:rPr lang="en-US" dirty="0"/>
              <a:t>train order fixes meeting points for opposing trains on</a:t>
            </a:r>
          </a:p>
          <a:p>
            <a:r>
              <a:rPr lang="en-US" dirty="0"/>
              <a:t>single track. Typical examples are:</a:t>
            </a:r>
          </a:p>
          <a:p>
            <a:r>
              <a:rPr lang="en-US" b="1" dirty="0"/>
              <a:t>81</a:t>
            </a:r>
          </a:p>
          <a:p>
            <a:r>
              <a:rPr lang="nn-NO" dirty="0"/>
              <a:t>No 61 Eng 201 Meet No 62 Eng 310 at RK</a:t>
            </a:r>
          </a:p>
          <a:p>
            <a:r>
              <a:rPr lang="nn-NO" dirty="0"/>
              <a:t>No 7 Eng 3220 Meet No 12 Eng 210 at BO</a:t>
            </a:r>
          </a:p>
          <a:p>
            <a:r>
              <a:rPr lang="en-US" dirty="0"/>
              <a:t>Note that no direction is specified because the train number denotes</a:t>
            </a:r>
          </a:p>
          <a:p>
            <a:r>
              <a:rPr lang="en-US" dirty="0"/>
              <a:t>this. Odd train numbers indicate movements in the inferior direction, and</a:t>
            </a:r>
          </a:p>
          <a:p>
            <a:r>
              <a:rPr lang="en-US" dirty="0"/>
              <a:t>even numbers designate movements in the superior direction</a:t>
            </a:r>
          </a:p>
        </p:txBody>
      </p:sp>
    </p:spTree>
    <p:extLst>
      <p:ext uri="{BB962C8B-B14F-4D97-AF65-F5344CB8AC3E}">
        <p14:creationId xmlns:p14="http://schemas.microsoft.com/office/powerpoint/2010/main" val="2318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3943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5.12. FORM B</a:t>
            </a:r>
          </a:p>
          <a:p>
            <a:r>
              <a:rPr lang="en-US" dirty="0"/>
              <a:t>The form B train order directs a train to pass or run ahead of another,</a:t>
            </a:r>
          </a:p>
          <a:p>
            <a:r>
              <a:rPr lang="en-US" dirty="0"/>
              <a:t>as the following examples show.</a:t>
            </a:r>
          </a:p>
          <a:p>
            <a:r>
              <a:rPr lang="en-US" dirty="0"/>
              <a:t>Extra 550 West Pass No 3 </a:t>
            </a:r>
            <a:r>
              <a:rPr lang="en-US" dirty="0" err="1"/>
              <a:t>Eng</a:t>
            </a:r>
            <a:r>
              <a:rPr lang="en-US" dirty="0"/>
              <a:t> 112 at MD</a:t>
            </a:r>
          </a:p>
          <a:p>
            <a:r>
              <a:rPr lang="en-US" dirty="0"/>
              <a:t>Extra 9564 West Run Ahead of No 61 </a:t>
            </a:r>
            <a:r>
              <a:rPr lang="en-US" dirty="0" err="1"/>
              <a:t>Eng</a:t>
            </a:r>
            <a:r>
              <a:rPr lang="en-US" dirty="0"/>
              <a:t> 345 DN Tower to RK</a:t>
            </a:r>
          </a:p>
        </p:txBody>
      </p:sp>
    </p:spTree>
    <p:extLst>
      <p:ext uri="{BB962C8B-B14F-4D97-AF65-F5344CB8AC3E}">
        <p14:creationId xmlns:p14="http://schemas.microsoft.com/office/powerpoint/2010/main" val="708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762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5.13. FORM SC</a:t>
            </a:r>
          </a:p>
          <a:p>
            <a:r>
              <a:rPr lang="en-US" dirty="0"/>
              <a:t>The form SC</a:t>
            </a:r>
          </a:p>
          <a:p>
            <a:r>
              <a:rPr lang="en-US" dirty="0"/>
              <a:t>train order gives right over an opposing train. It has the</a:t>
            </a:r>
          </a:p>
          <a:p>
            <a:r>
              <a:rPr lang="en-US" dirty="0"/>
              <a:t>effect of making an inferior train superior to the other named train between</a:t>
            </a:r>
          </a:p>
          <a:p>
            <a:r>
              <a:rPr lang="en-US" dirty="0"/>
              <a:t>the points specified in the order. Examples are:</a:t>
            </a:r>
          </a:p>
          <a:p>
            <a:r>
              <a:rPr lang="en-US" dirty="0"/>
              <a:t>No 61 </a:t>
            </a:r>
            <a:r>
              <a:rPr lang="en-US" dirty="0" err="1"/>
              <a:t>Eng</a:t>
            </a:r>
            <a:r>
              <a:rPr lang="en-US" dirty="0"/>
              <a:t> 1245 has Right Over No 62 RK to FV</a:t>
            </a:r>
          </a:p>
          <a:p>
            <a:r>
              <a:rPr lang="en-US" dirty="0"/>
              <a:t>Extra 199 East has Right Over No 3 BO to OG</a:t>
            </a:r>
          </a:p>
        </p:txBody>
      </p:sp>
    </p:spTree>
    <p:extLst>
      <p:ext uri="{BB962C8B-B14F-4D97-AF65-F5344CB8AC3E}">
        <p14:creationId xmlns:p14="http://schemas.microsoft.com/office/powerpoint/2010/main" val="4206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990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5.14. FORM E</a:t>
            </a:r>
          </a:p>
          <a:p>
            <a:r>
              <a:rPr lang="en-US" dirty="0"/>
              <a:t>Form E train orders are time orders and are discussed in paragraph 4.10.</a:t>
            </a:r>
          </a:p>
          <a:p>
            <a:r>
              <a:rPr lang="en-US" dirty="0"/>
              <a:t>They are also called '"</a:t>
            </a:r>
            <a:r>
              <a:rPr lang="en-US" dirty="0" err="1"/>
              <a:t>unlate</a:t>
            </a:r>
            <a:r>
              <a:rPr lang="en-US" dirty="0"/>
              <a:t>"</a:t>
            </a:r>
          </a:p>
          <a:p>
            <a:r>
              <a:rPr lang="en-US" dirty="0"/>
              <a:t>or "wait" orders. Three typical ones, each</a:t>
            </a:r>
          </a:p>
          <a:p>
            <a:r>
              <a:rPr lang="en-US" dirty="0"/>
              <a:t>slightly different in scope, follow.</a:t>
            </a:r>
          </a:p>
          <a:p>
            <a:r>
              <a:rPr lang="en-US" dirty="0"/>
              <a:t>No 11 </a:t>
            </a:r>
            <a:r>
              <a:rPr lang="en-US" dirty="0" err="1"/>
              <a:t>Eng</a:t>
            </a:r>
            <a:r>
              <a:rPr lang="en-US" dirty="0"/>
              <a:t> 2245 Run 50 Minutes Late DN Tower to AY Tower</a:t>
            </a:r>
          </a:p>
          <a:p>
            <a:r>
              <a:rPr lang="en-US" dirty="0"/>
              <a:t>No 11 </a:t>
            </a:r>
            <a:r>
              <a:rPr lang="en-US" dirty="0" err="1"/>
              <a:t>Eng</a:t>
            </a:r>
            <a:r>
              <a:rPr lang="en-US" dirty="0"/>
              <a:t> 2245 Run 50 Minutes Late DN Tower to RK and 30 Minutes Late RK</a:t>
            </a:r>
          </a:p>
          <a:p>
            <a:r>
              <a:rPr lang="en-US" dirty="0"/>
              <a:t>to AY Tower</a:t>
            </a:r>
          </a:p>
          <a:p>
            <a:r>
              <a:rPr lang="en-US" dirty="0"/>
              <a:t>No 11 </a:t>
            </a:r>
            <a:r>
              <a:rPr lang="en-US" dirty="0" err="1"/>
              <a:t>Eng</a:t>
            </a:r>
            <a:r>
              <a:rPr lang="en-US" dirty="0"/>
              <a:t> 2245 Wait at RK Until 1959 Hours FV Until 2035 Hours and BO</a:t>
            </a:r>
          </a:p>
          <a:p>
            <a:r>
              <a:rPr lang="en-US" dirty="0"/>
              <a:t>Until 2115 Hours</a:t>
            </a:r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096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Rules 86 and S87</a:t>
            </a:r>
          </a:p>
          <a:p>
            <a:r>
              <a:rPr lang="en-US" sz="1200" dirty="0"/>
              <a:t>mean that extra trains must operate with respect</a:t>
            </a:r>
          </a:p>
          <a:p>
            <a:r>
              <a:rPr lang="en-US" sz="1200" dirty="0"/>
              <a:t>to train orders, the timetable, and the operating rules. They may proceed</a:t>
            </a:r>
          </a:p>
          <a:p>
            <a:r>
              <a:rPr lang="en-US" sz="1200" dirty="0"/>
              <a:t>until the crew notes from the timetable that a superior train is getting</a:t>
            </a:r>
          </a:p>
          <a:p>
            <a:r>
              <a:rPr lang="en-US" sz="1200" dirty="0"/>
              <a:t>close; then they must enter a siding or a yard to clear the train.</a:t>
            </a:r>
          </a:p>
          <a:p>
            <a:r>
              <a:rPr lang="en-US" sz="1200" dirty="0"/>
              <a:t>Similarly, when operating </a:t>
            </a:r>
            <a:r>
              <a:rPr lang="en-US" sz="1200" dirty="0" err="1"/>
              <a:t>againstopposinga</a:t>
            </a:r>
            <a:endParaRPr lang="en-US" sz="1200" dirty="0"/>
          </a:p>
          <a:p>
            <a:r>
              <a:rPr lang="en-US" sz="1200" dirty="0"/>
              <a:t>superior train, the crew</a:t>
            </a:r>
          </a:p>
          <a:p>
            <a:r>
              <a:rPr lang="en-US" sz="1200" dirty="0"/>
              <a:t>knows from the timetable when to take siding to clear the opposing train.</a:t>
            </a:r>
          </a:p>
          <a:p>
            <a:r>
              <a:rPr lang="en-US" sz="1200" dirty="0"/>
              <a:t>However, if a train has certain types of orders, they may conflict with</a:t>
            </a:r>
          </a:p>
          <a:p>
            <a:r>
              <a:rPr lang="en-US" sz="1200" dirty="0"/>
              <a:t>rules 86 and S87.</a:t>
            </a:r>
          </a:p>
          <a:p>
            <a:r>
              <a:rPr lang="en-US" sz="1200" dirty="0"/>
              <a:t>When this occurs, the orders automatically supersede the</a:t>
            </a:r>
          </a:p>
          <a:p>
            <a:r>
              <a:rPr lang="en-US" sz="1200" dirty="0"/>
              <a:t>rules. Also, train orders may confer superiority to a westbound train and</a:t>
            </a:r>
          </a:p>
          <a:p>
            <a:r>
              <a:rPr lang="en-US" sz="1200" dirty="0"/>
              <a:t>restrict an eastbound one of equal class. This conflicts with superiority</a:t>
            </a:r>
          </a:p>
          <a:p>
            <a:r>
              <a:rPr lang="en-US" sz="1200" dirty="0"/>
              <a:t>of direction established by the timetable and, again, the orders supersede</a:t>
            </a:r>
          </a:p>
          <a:p>
            <a:r>
              <a:rPr lang="en-US" sz="1200" dirty="0"/>
              <a:t>the timetable. They may also grant a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train right over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one; they have then superseded the established class of trains as set</a:t>
            </a:r>
          </a:p>
          <a:p>
            <a:r>
              <a:rPr lang="en-US" sz="1200" dirty="0"/>
              <a:t>forth by the timetable. In brief, train orders may supersede any normal</a:t>
            </a:r>
          </a:p>
          <a:p>
            <a:r>
              <a:rPr lang="en-US" sz="1200" dirty="0"/>
              <a:t>method of regulating train movement, or they may temporarily set aside</a:t>
            </a:r>
          </a:p>
          <a:p>
            <a:r>
              <a:rPr lang="en-US" sz="1200" dirty="0"/>
              <a:t>certain operating rules and the timetable. Therefore, train orders are the</a:t>
            </a:r>
          </a:p>
          <a:p>
            <a:r>
              <a:rPr lang="en-US" sz="1200" dirty="0"/>
              <a:t>last word of authority and remain in effect until fulfilled, superseded, or</a:t>
            </a:r>
          </a:p>
          <a:p>
            <a:r>
              <a:rPr lang="en-US" sz="1200" dirty="0"/>
              <a:t>annulled. The crew's actions can fulfill the orders, but nothing can</a:t>
            </a:r>
          </a:p>
          <a:p>
            <a:r>
              <a:rPr lang="en-US" sz="1200" dirty="0"/>
              <a:t>supersede or annul them except other orders from the dispatcher.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219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5.15. FORM SE</a:t>
            </a:r>
          </a:p>
          <a:p>
            <a:r>
              <a:rPr lang="en-US" sz="1200" dirty="0"/>
              <a:t>A form SE</a:t>
            </a:r>
          </a:p>
          <a:p>
            <a:r>
              <a:rPr lang="en-US" sz="1200" dirty="0"/>
              <a:t>train order is a conditional wait order. The </a:t>
            </a:r>
            <a:r>
              <a:rPr lang="en-US" sz="1200" dirty="0" err="1"/>
              <a:t>firstnamed</a:t>
            </a:r>
            <a:endParaRPr lang="en-US" sz="1200" dirty="0"/>
          </a:p>
          <a:p>
            <a:r>
              <a:rPr lang="en-US" sz="1200" dirty="0"/>
              <a:t>train will wait at the point designated until the </a:t>
            </a:r>
            <a:r>
              <a:rPr lang="en-US" sz="1200" dirty="0" err="1"/>
              <a:t>lastnamed</a:t>
            </a:r>
            <a:endParaRPr lang="en-US" sz="1200" dirty="0"/>
          </a:p>
          <a:p>
            <a:r>
              <a:rPr lang="en-US" sz="1200" dirty="0"/>
              <a:t>train arrives,</a:t>
            </a:r>
          </a:p>
          <a:p>
            <a:r>
              <a:rPr lang="en-US" sz="1200" dirty="0"/>
              <a:t>or the specified time is passed, whichever occurs first. Examples follow.</a:t>
            </a:r>
          </a:p>
          <a:p>
            <a:r>
              <a:rPr lang="en-US" sz="1200" dirty="0" smtClean="0"/>
              <a:t>No </a:t>
            </a:r>
            <a:r>
              <a:rPr lang="en-US" sz="1200" dirty="0"/>
              <a:t>5 </a:t>
            </a:r>
            <a:r>
              <a:rPr lang="en-US" sz="1200" dirty="0" err="1"/>
              <a:t>Eng</a:t>
            </a:r>
            <a:r>
              <a:rPr lang="en-US" sz="1200" dirty="0"/>
              <a:t> 2520 Wait at MD Until 0930 Hours for No 2 </a:t>
            </a:r>
            <a:r>
              <a:rPr lang="en-US" sz="1200" dirty="0" err="1"/>
              <a:t>Eng</a:t>
            </a:r>
            <a:r>
              <a:rPr lang="en-US" sz="1200" dirty="0"/>
              <a:t> 4570</a:t>
            </a:r>
          </a:p>
          <a:p>
            <a:r>
              <a:rPr lang="en-US" sz="1200" dirty="0"/>
              <a:t>No 33 </a:t>
            </a:r>
            <a:r>
              <a:rPr lang="en-US" sz="1200" dirty="0" err="1"/>
              <a:t>Eng</a:t>
            </a:r>
            <a:r>
              <a:rPr lang="en-US" sz="1200" dirty="0"/>
              <a:t> 3840 Wait at FV Until 2155 Hours for No 34 </a:t>
            </a:r>
            <a:r>
              <a:rPr lang="en-US" sz="1200" dirty="0" err="1"/>
              <a:t>Eng</a:t>
            </a:r>
            <a:r>
              <a:rPr lang="en-US" sz="1200" dirty="0"/>
              <a:t> 3006</a:t>
            </a:r>
          </a:p>
          <a:p>
            <a:r>
              <a:rPr lang="en-US" sz="1200" dirty="0"/>
              <a:t>In the first example, if No. 5 arrives at MD at 0925 hours and finds No.</a:t>
            </a:r>
          </a:p>
          <a:p>
            <a:r>
              <a:rPr lang="en-US" sz="1200" dirty="0"/>
              <a:t>2 already there, then it has fulfilled its order and may proceed. If,</a:t>
            </a:r>
          </a:p>
          <a:p>
            <a:r>
              <a:rPr lang="en-US" sz="1200" dirty="0"/>
              <a:t>however, No. 2 has not arrived, No. 5 is required to wait until 0930 hours</a:t>
            </a:r>
          </a:p>
          <a:p>
            <a:r>
              <a:rPr lang="en-US" sz="1200" dirty="0"/>
              <a:t>before it may proceed. This form is used to assist the </a:t>
            </a:r>
            <a:r>
              <a:rPr lang="en-US" sz="1200" dirty="0" err="1"/>
              <a:t>lastnamed</a:t>
            </a:r>
            <a:endParaRPr lang="en-US" sz="1200" dirty="0"/>
          </a:p>
          <a:p>
            <a:r>
              <a:rPr lang="en-US" sz="1200" dirty="0"/>
              <a:t>train</a:t>
            </a:r>
          </a:p>
          <a:p>
            <a:r>
              <a:rPr lang="en-US" sz="1200" dirty="0"/>
              <a:t>without delaying the first beyond the time specified in the order.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5.16. FORM F</a:t>
            </a:r>
          </a:p>
          <a:p>
            <a:r>
              <a:rPr lang="en-US" dirty="0"/>
              <a:t>The form F train order is used when trains are run in sections and when</a:t>
            </a:r>
          </a:p>
          <a:p>
            <a:r>
              <a:rPr lang="en-US" dirty="0"/>
              <a:t>signals are displayed that indicate one or more sections of the same train</a:t>
            </a:r>
          </a:p>
          <a:p>
            <a:r>
              <a:rPr lang="en-US" dirty="0"/>
              <a:t>will be operating on the schedule of the train carrying the signals. The</a:t>
            </a:r>
          </a:p>
          <a:p>
            <a:r>
              <a:rPr lang="en-US" dirty="0"/>
              <a:t>examples following show the wide application of this order.</a:t>
            </a:r>
          </a:p>
          <a:p>
            <a:r>
              <a:rPr lang="en-US" dirty="0" err="1"/>
              <a:t>Eng</a:t>
            </a:r>
            <a:r>
              <a:rPr lang="en-US" dirty="0"/>
              <a:t> 195 Run as Second 17 DN Tower to AY Tower</a:t>
            </a:r>
          </a:p>
          <a:p>
            <a:r>
              <a:rPr lang="en-US" dirty="0" err="1"/>
              <a:t>Eng</a:t>
            </a:r>
            <a:r>
              <a:rPr lang="en-US" dirty="0"/>
              <a:t> 195 Display Signals and Run as Second 87 RK to BO</a:t>
            </a:r>
          </a:p>
          <a:p>
            <a:r>
              <a:rPr lang="en-US" dirty="0" err="1"/>
              <a:t>Engs</a:t>
            </a:r>
            <a:r>
              <a:rPr lang="en-US" dirty="0"/>
              <a:t> 198, 199, and 200 Run as First, Second, and Third 17 DN Tower to AY</a:t>
            </a:r>
          </a:p>
          <a:p>
            <a:r>
              <a:rPr lang="en-US" dirty="0"/>
              <a:t>Tower</a:t>
            </a:r>
          </a:p>
          <a:p>
            <a:r>
              <a:rPr lang="en-US" dirty="0" err="1"/>
              <a:t>Eng</a:t>
            </a:r>
            <a:r>
              <a:rPr lang="en-US" dirty="0"/>
              <a:t> 210 Instead of </a:t>
            </a:r>
            <a:r>
              <a:rPr lang="en-US" dirty="0" err="1"/>
              <a:t>Eng</a:t>
            </a:r>
            <a:r>
              <a:rPr lang="en-US" dirty="0"/>
              <a:t> 195 Display Signals and Run as Second 87 RK to BO</a:t>
            </a:r>
          </a:p>
          <a:p>
            <a:r>
              <a:rPr lang="en-US" dirty="0"/>
              <a:t>Second 17 </a:t>
            </a:r>
            <a:r>
              <a:rPr lang="en-US" dirty="0" err="1"/>
              <a:t>Eng</a:t>
            </a:r>
            <a:r>
              <a:rPr lang="en-US" dirty="0"/>
              <a:t> 2530 Take Down Signals at LY</a:t>
            </a:r>
          </a:p>
          <a:p>
            <a:r>
              <a:rPr lang="en-US" dirty="0" err="1"/>
              <a:t>Engs</a:t>
            </a:r>
            <a:r>
              <a:rPr lang="en-US" dirty="0"/>
              <a:t> 199 and 200 Reverse Positions and Run as Second and Third 17 RK to</a:t>
            </a:r>
          </a:p>
          <a:p>
            <a:r>
              <a:rPr lang="en-US" dirty="0"/>
              <a:t>AY Tower</a:t>
            </a:r>
          </a:p>
        </p:txBody>
      </p:sp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5.17. FORM G</a:t>
            </a:r>
          </a:p>
          <a:p>
            <a:r>
              <a:rPr lang="en-US" dirty="0"/>
              <a:t>The form G order is used for extra trains. On some railroads, extras</a:t>
            </a:r>
          </a:p>
          <a:p>
            <a:r>
              <a:rPr lang="en-US" dirty="0"/>
              <a:t>may represent the classification of the majority of the daily trains.</a:t>
            </a:r>
          </a:p>
          <a:p>
            <a:r>
              <a:rPr lang="en-US" dirty="0"/>
              <a:t>Examples of the form G order follow.</a:t>
            </a:r>
          </a:p>
          <a:p>
            <a:r>
              <a:rPr lang="en-US" dirty="0" err="1"/>
              <a:t>Eng</a:t>
            </a:r>
            <a:r>
              <a:rPr lang="en-US" dirty="0"/>
              <a:t> 3240 Run Extra BL to AY Tower</a:t>
            </a:r>
          </a:p>
          <a:p>
            <a:r>
              <a:rPr lang="en-US" dirty="0" err="1"/>
              <a:t>Eng</a:t>
            </a:r>
            <a:r>
              <a:rPr lang="en-US" dirty="0"/>
              <a:t> 205 Run Extra WD to FV This Order Annulled at 1550 Hours</a:t>
            </a:r>
          </a:p>
          <a:p>
            <a:r>
              <a:rPr lang="en-US" dirty="0"/>
              <a:t>After Extra 9550 Arrives at FV </a:t>
            </a:r>
            <a:r>
              <a:rPr lang="en-US" dirty="0" err="1"/>
              <a:t>Eng</a:t>
            </a:r>
            <a:r>
              <a:rPr lang="en-US" dirty="0"/>
              <a:t> 9002 Runs Extra FV to AY Tower</a:t>
            </a:r>
          </a:p>
          <a:p>
            <a:r>
              <a:rPr lang="en-US" dirty="0" err="1"/>
              <a:t>Eng</a:t>
            </a:r>
            <a:r>
              <a:rPr lang="en-US" dirty="0"/>
              <a:t> 9005 Run Extra MD to RK and Return to DN Tower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5.18. FORM SH</a:t>
            </a:r>
          </a:p>
          <a:p>
            <a:r>
              <a:rPr lang="en-US" dirty="0"/>
              <a:t>The form SH</a:t>
            </a:r>
          </a:p>
          <a:p>
            <a:r>
              <a:rPr lang="en-US" dirty="0"/>
              <a:t>train order pertains to an extra work train on single</a:t>
            </a:r>
          </a:p>
          <a:p>
            <a:r>
              <a:rPr lang="en-US" dirty="0"/>
              <a:t>track. It authorizes the train to occupy the main track and do </a:t>
            </a:r>
            <a:r>
              <a:rPr lang="en-US" dirty="0" err="1"/>
              <a:t>rightofway</a:t>
            </a:r>
            <a:endParaRPr lang="en-US" dirty="0"/>
          </a:p>
          <a:p>
            <a:r>
              <a:rPr lang="en-US" dirty="0"/>
              <a:t>work in the area designated and between the hours specified. The working</a:t>
            </a:r>
          </a:p>
          <a:p>
            <a:r>
              <a:rPr lang="en-US" dirty="0"/>
              <a:t>limits or time limits of a work extra cannot be extended by superseding the</a:t>
            </a:r>
          </a:p>
          <a:p>
            <a:r>
              <a:rPr lang="en-US" dirty="0"/>
              <a:t>original order to the work train. If an extension of either or both time</a:t>
            </a:r>
          </a:p>
          <a:p>
            <a:r>
              <a:rPr lang="en-US" dirty="0"/>
              <a:t>and work limits of the work extra is necessary, the original order must be</a:t>
            </a:r>
          </a:p>
          <a:p>
            <a:r>
              <a:rPr lang="en-US" dirty="0"/>
              <a:t>annulled and a new order issued. Copies of this order inform all other</a:t>
            </a:r>
          </a:p>
          <a:p>
            <a:r>
              <a:rPr lang="en-US" dirty="0"/>
              <a:t>crews traveling in the area of the presence of the work extra and the</a:t>
            </a:r>
          </a:p>
          <a:p>
            <a:r>
              <a:rPr lang="en-US" dirty="0"/>
              <a:t>flagging instructions it holds, if any. An example follows: "</a:t>
            </a:r>
            <a:r>
              <a:rPr lang="en-US" dirty="0" err="1"/>
              <a:t>Eng</a:t>
            </a:r>
            <a:r>
              <a:rPr lang="en-US" dirty="0"/>
              <a:t> 5440 Works</a:t>
            </a:r>
          </a:p>
          <a:p>
            <a:r>
              <a:rPr lang="en-US" dirty="0"/>
              <a:t>Extra 0930 Hours Until 1701 Hours Between MD and RK."</a:t>
            </a:r>
          </a:p>
        </p:txBody>
      </p:sp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order, no flagging instructions are specified. Basically, all</a:t>
            </a:r>
          </a:p>
          <a:p>
            <a:r>
              <a:rPr lang="en-US" dirty="0"/>
              <a:t>work extras are required to protect, that is, flag, against all other extras</a:t>
            </a:r>
          </a:p>
          <a:p>
            <a:r>
              <a:rPr lang="en-US" dirty="0"/>
              <a:t>and, of course, against all other trains of superior class. Because this</a:t>
            </a:r>
          </a:p>
          <a:p>
            <a:r>
              <a:rPr lang="en-US" dirty="0"/>
              <a:t>order specifies nothing to the contrary, everybody reading it knows that the</a:t>
            </a:r>
          </a:p>
          <a:p>
            <a:r>
              <a:rPr lang="en-US" dirty="0"/>
              <a:t>work extra is to protect itself against all movements in both directions.</a:t>
            </a:r>
          </a:p>
          <a:p>
            <a:r>
              <a:rPr lang="en-US" dirty="0"/>
              <a:t>This order, however, may be amended to read: "</a:t>
            </a:r>
            <a:r>
              <a:rPr lang="en-US" dirty="0" err="1"/>
              <a:t>Eng</a:t>
            </a:r>
            <a:r>
              <a:rPr lang="en-US" dirty="0"/>
              <a:t> 5440 Works Extra 0930</a:t>
            </a:r>
          </a:p>
          <a:p>
            <a:r>
              <a:rPr lang="en-US" dirty="0"/>
              <a:t>Hours Until 1701 Hours Between MD and RK Not Protecting Against Westward</a:t>
            </a:r>
          </a:p>
          <a:p>
            <a:r>
              <a:rPr lang="en-US" dirty="0"/>
              <a:t>Extra Trains." Or, "...Not Protecting Against Extra Trains." The</a:t>
            </a:r>
          </a:p>
          <a:p>
            <a:r>
              <a:rPr lang="en-US" dirty="0"/>
              <a:t>designated area can be stated as between kilometer posts instead of between</a:t>
            </a:r>
          </a:p>
          <a:p>
            <a:r>
              <a:rPr lang="en-US" dirty="0"/>
              <a:t>stations. Paragraph 5.19 explains this more fully.</a:t>
            </a:r>
          </a:p>
        </p:txBody>
      </p:sp>
    </p:spTree>
    <p:extLst>
      <p:ext uri="{BB962C8B-B14F-4D97-AF65-F5344CB8AC3E}">
        <p14:creationId xmlns:p14="http://schemas.microsoft.com/office/powerpoint/2010/main" val="2318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Work extras must, unless otherwise instructed, protect against extra</a:t>
            </a:r>
          </a:p>
          <a:p>
            <a:r>
              <a:rPr lang="en-US" dirty="0"/>
              <a:t>trains in both directions. Therefore, it is improper to tell a work extra</a:t>
            </a:r>
          </a:p>
          <a:p>
            <a:r>
              <a:rPr lang="en-US" dirty="0"/>
              <a:t>to protect against an extra until after it has been told not to protect.</a:t>
            </a:r>
          </a:p>
          <a:p>
            <a:r>
              <a:rPr lang="en-US" dirty="0"/>
              <a:t>Occasionally, it might be necessary to make a work extra superior to all</a:t>
            </a:r>
          </a:p>
          <a:p>
            <a:r>
              <a:rPr lang="en-US" dirty="0"/>
              <a:t>trains. This might occur when a wreck train is called to an accident scene.</a:t>
            </a:r>
          </a:p>
          <a:p>
            <a:r>
              <a:rPr lang="en-US" dirty="0"/>
              <a:t>If so, the following order might be typical: "Work Extra 9510 Has Right Over</a:t>
            </a:r>
          </a:p>
          <a:p>
            <a:r>
              <a:rPr lang="en-US" dirty="0"/>
              <a:t>All Trains Between DN Tower And BL From 1330 Until 1830 Hours."</a:t>
            </a:r>
          </a:p>
        </p:txBody>
      </p:sp>
    </p:spTree>
    <p:extLst>
      <p:ext uri="{BB962C8B-B14F-4D97-AF65-F5344CB8AC3E}">
        <p14:creationId xmlns:p14="http://schemas.microsoft.com/office/powerpoint/2010/main" val="708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5.19. FORM DH</a:t>
            </a:r>
          </a:p>
          <a:p>
            <a:r>
              <a:rPr lang="en-US" dirty="0"/>
              <a:t>The form DH</a:t>
            </a:r>
          </a:p>
          <a:p>
            <a:r>
              <a:rPr lang="en-US" dirty="0"/>
              <a:t>train order is used for work extras on double track or on</a:t>
            </a:r>
          </a:p>
          <a:p>
            <a:r>
              <a:rPr lang="en-US" dirty="0"/>
              <a:t>two or more tracks, as well as specifying the track or tracks the work train</a:t>
            </a:r>
          </a:p>
          <a:p>
            <a:r>
              <a:rPr lang="en-US" dirty="0"/>
              <a:t>is to occupy. The rules provide that the working limits should be as short</a:t>
            </a:r>
          </a:p>
          <a:p>
            <a:r>
              <a:rPr lang="en-US" dirty="0"/>
              <a:t>as possible. In the few books published on dispatching, examples show the</a:t>
            </a:r>
          </a:p>
          <a:p>
            <a:r>
              <a:rPr lang="en-US" dirty="0"/>
              <a:t>working limits as the areas between two or more adjoining stations, as the</a:t>
            </a:r>
          </a:p>
          <a:p>
            <a:r>
              <a:rPr lang="en-US" dirty="0"/>
              <a:t>examples in subparagraphs a through c specify. In actual rail operations,</a:t>
            </a:r>
          </a:p>
          <a:p>
            <a:r>
              <a:rPr lang="en-US" dirty="0"/>
              <a:t>however, the working limits may frequently be only 2 or 3 kilometers long.</a:t>
            </a:r>
          </a:p>
          <a:p>
            <a:r>
              <a:rPr lang="en-US" dirty="0"/>
              <a:t>Where the working area is comparatively short, kilometer posts instead of</a:t>
            </a:r>
          </a:p>
        </p:txBody>
      </p:sp>
    </p:spTree>
    <p:extLst>
      <p:ext uri="{BB962C8B-B14F-4D97-AF65-F5344CB8AC3E}">
        <p14:creationId xmlns:p14="http://schemas.microsoft.com/office/powerpoint/2010/main" val="4206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stations may be specified. Kilometer posts are wooden or concrete signs</a:t>
            </a:r>
          </a:p>
          <a:p>
            <a:r>
              <a:rPr lang="en-US" dirty="0"/>
              <a:t>posted along the track and numbered consecutively from one end of the</a:t>
            </a:r>
          </a:p>
          <a:p>
            <a:r>
              <a:rPr lang="en-US" dirty="0"/>
              <a:t>division to the other. Inserted in the orders instead of the station</a:t>
            </a:r>
          </a:p>
          <a:p>
            <a:r>
              <a:rPr lang="en-US" dirty="0"/>
              <a:t>designators would be "....From Kilometer Post 27 to Kilometer Post 29...."</a:t>
            </a:r>
          </a:p>
          <a:p>
            <a:r>
              <a:rPr lang="en-US" dirty="0"/>
              <a:t>or "...From Kilometer Post 32 to Kilometer 33.5...." The approximation used</a:t>
            </a:r>
          </a:p>
          <a:p>
            <a:r>
              <a:rPr lang="en-US" dirty="0"/>
              <a:t>is necessary because the posts are spaced only in whole kilometers. Another</a:t>
            </a:r>
          </a:p>
          <a:p>
            <a:r>
              <a:rPr lang="en-US" dirty="0"/>
              <a:t>form of area designation might be '....From Kilometer Post 13 to Bridge</a:t>
            </a:r>
          </a:p>
          <a:p>
            <a:r>
              <a:rPr lang="en-US" dirty="0"/>
              <a:t>127...." This method pinpoints the work train's area and eliminates an</a:t>
            </a:r>
          </a:p>
          <a:p>
            <a:r>
              <a:rPr lang="en-US" dirty="0"/>
              <a:t>approaching train's expecting to see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flagmen anywhere in the 10</a:t>
            </a:r>
          </a:p>
          <a:p>
            <a:r>
              <a:rPr lang="en-US" dirty="0"/>
              <a:t>or 15 kilometers between two stations, if they had been specified instead of</a:t>
            </a:r>
          </a:p>
          <a:p>
            <a:r>
              <a:rPr lang="en-US" dirty="0"/>
              <a:t>kilometer posts.</a:t>
            </a:r>
          </a:p>
        </p:txBody>
      </p:sp>
    </p:spTree>
    <p:extLst>
      <p:ext uri="{BB962C8B-B14F-4D97-AF65-F5344CB8AC3E}">
        <p14:creationId xmlns:p14="http://schemas.microsoft.com/office/powerpoint/2010/main" val="4206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762459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time specified in orders expires, the work extra is in the same</a:t>
            </a:r>
          </a:p>
          <a:p>
            <a:r>
              <a:rPr lang="en-US" dirty="0"/>
              <a:t>position as a regular train that has lost its schedule; it is dead with</a:t>
            </a:r>
          </a:p>
          <a:p>
            <a:r>
              <a:rPr lang="en-US" dirty="0"/>
              <a:t>respect to any train standing. It must clear the main and seek new orders</a:t>
            </a:r>
          </a:p>
          <a:p>
            <a:r>
              <a:rPr lang="en-US" dirty="0"/>
              <a:t>or authorization to return to its home terminal. If the </a:t>
            </a:r>
            <a:r>
              <a:rPr lang="en-US" dirty="0" err="1"/>
              <a:t>worktrain</a:t>
            </a:r>
            <a:endParaRPr lang="en-US" dirty="0"/>
          </a:p>
          <a:p>
            <a:r>
              <a:rPr lang="en-US" dirty="0"/>
              <a:t>crew</a:t>
            </a:r>
          </a:p>
          <a:p>
            <a:r>
              <a:rPr lang="en-US" dirty="0"/>
              <a:t>finishes its work an hour before the time expires, the crew cannot start</a:t>
            </a:r>
          </a:p>
          <a:p>
            <a:r>
              <a:rPr lang="en-US" dirty="0"/>
              <a:t>back to its home terminal without contacting the dispatcher. Why? Because</a:t>
            </a:r>
          </a:p>
          <a:p>
            <a:r>
              <a:rPr lang="en-US" dirty="0"/>
              <a:t>the train's original right is confined to the area specified by the working</a:t>
            </a:r>
          </a:p>
          <a:p>
            <a:r>
              <a:rPr lang="en-US" dirty="0"/>
              <a:t>limits in the original orders. Three examples of form DH</a:t>
            </a:r>
          </a:p>
          <a:p>
            <a:r>
              <a:rPr lang="en-US" dirty="0"/>
              <a:t>orders are given</a:t>
            </a:r>
          </a:p>
          <a:p>
            <a:r>
              <a:rPr lang="en-US" dirty="0"/>
              <a:t>in the subparagraphs following.</a:t>
            </a:r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9906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First example. “</a:t>
            </a:r>
            <a:r>
              <a:rPr lang="en-US" sz="1200" dirty="0" err="1"/>
              <a:t>Eng</a:t>
            </a:r>
            <a:r>
              <a:rPr lang="en-US" sz="1200" dirty="0"/>
              <a:t> 3031 Works Extra on Eastward Track 0801 Hours</a:t>
            </a:r>
          </a:p>
          <a:p>
            <a:r>
              <a:rPr lang="en-US" sz="1200" dirty="0"/>
              <a:t>Until 1701 Hours Between AY Tower and LY."</a:t>
            </a:r>
          </a:p>
          <a:p>
            <a:r>
              <a:rPr lang="en-US" sz="1200" dirty="0"/>
              <a:t>b. Second example. “</a:t>
            </a:r>
            <a:r>
              <a:rPr lang="en-US" sz="1200" dirty="0" err="1"/>
              <a:t>Eng</a:t>
            </a:r>
            <a:r>
              <a:rPr lang="en-US" sz="1200" dirty="0"/>
              <a:t> 3031 Works Extra on Eastward and Westward</a:t>
            </a:r>
          </a:p>
          <a:p>
            <a:r>
              <a:rPr lang="en-US" sz="1200" dirty="0"/>
              <a:t>Tracks 0801 Hours Until 1701 Hours Between AY Tower and LY.” Such orders</a:t>
            </a:r>
          </a:p>
          <a:p>
            <a:r>
              <a:rPr lang="en-US" sz="1200" dirty="0"/>
              <a:t>may be supplemented with the following: "...Not Protecting Against Extra</a:t>
            </a:r>
          </a:p>
          <a:p>
            <a:r>
              <a:rPr lang="en-US" sz="1200" dirty="0"/>
              <a:t>Trains." or "...Not Protecting Against Eastward (or Westward) Trains.” Once</a:t>
            </a:r>
          </a:p>
          <a:p>
            <a:r>
              <a:rPr lang="en-US" sz="1200" dirty="0"/>
              <a:t>a work train has received orders not to protect against extra trains, and it</a:t>
            </a:r>
          </a:p>
          <a:p>
            <a:r>
              <a:rPr lang="en-US" sz="1200" dirty="0"/>
              <a:t>is later desired to have it protected against a designated extra, the</a:t>
            </a:r>
          </a:p>
          <a:p>
            <a:r>
              <a:rPr lang="en-US" sz="1200" dirty="0"/>
              <a:t>following additional order may be used: "Work Extra 3031 Protects Against</a:t>
            </a:r>
          </a:p>
          <a:p>
            <a:r>
              <a:rPr lang="en-US" sz="1200" dirty="0"/>
              <a:t>Extra 210 West Between FV and BO After 1330 Hours.” This order tells the</a:t>
            </a:r>
          </a:p>
          <a:p>
            <a:r>
              <a:rPr lang="en-US" sz="1200" dirty="0"/>
              <a:t>crew of Extra 210 West that it must not enter the area specified before the</a:t>
            </a:r>
          </a:p>
          <a:p>
            <a:r>
              <a:rPr lang="en-US" sz="1200" dirty="0"/>
              <a:t>time shown in the order. After 1330 hours, however, the crew can expect the</a:t>
            </a:r>
          </a:p>
          <a:p>
            <a:r>
              <a:rPr lang="en-US" sz="1200" dirty="0"/>
              <a:t>work extra to be in the clear or protecting itself according to the terms of</a:t>
            </a:r>
          </a:p>
          <a:p>
            <a:r>
              <a:rPr lang="en-US" sz="1200" dirty="0"/>
              <a:t>the order. Should the order specify that the "Work Extra Will Clear" and</a:t>
            </a:r>
          </a:p>
          <a:p>
            <a:r>
              <a:rPr lang="en-US" sz="1200" dirty="0"/>
              <a:t>for some reason it cannot do so, the flagman of the work train would be far</a:t>
            </a:r>
          </a:p>
          <a:p>
            <a:r>
              <a:rPr lang="en-US" sz="1200" dirty="0"/>
              <a:t>enough to the rear to stop Extra 210 West.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9144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1.5. METHODS</a:t>
            </a:r>
          </a:p>
          <a:p>
            <a:r>
              <a:rPr lang="en-US" sz="1400" dirty="0"/>
              <a:t>The method of dispatching varies according to the type of rail</a:t>
            </a:r>
          </a:p>
          <a:p>
            <a:r>
              <a:rPr lang="en-US" sz="1400" dirty="0"/>
              <a:t>operations. The four basic types are: single track, double track, multiple</a:t>
            </a:r>
          </a:p>
          <a:p>
            <a:r>
              <a:rPr lang="en-US" sz="1400" dirty="0"/>
              <a:t>track, and Centralized Traffic Control (CTC) which applies chiefly to single</a:t>
            </a:r>
          </a:p>
          <a:p>
            <a:r>
              <a:rPr lang="en-US" sz="1400" dirty="0"/>
              <a:t>track. Since CTC and multiple track are refinements rarely encountered in</a:t>
            </a:r>
          </a:p>
          <a:p>
            <a:r>
              <a:rPr lang="en-US" sz="1400" dirty="0"/>
              <a:t>foreign theaters, this text deals principally with </a:t>
            </a:r>
            <a:r>
              <a:rPr lang="en-US" sz="1400" dirty="0" err="1"/>
              <a:t>singleand</a:t>
            </a:r>
            <a:endParaRPr lang="en-US" sz="1400" dirty="0"/>
          </a:p>
          <a:p>
            <a:r>
              <a:rPr lang="en-US" sz="1400" dirty="0" err="1"/>
              <a:t>doubletrack</a:t>
            </a:r>
            <a:endParaRPr lang="en-US" sz="1400" dirty="0"/>
          </a:p>
          <a:p>
            <a:r>
              <a:rPr lang="en-US" sz="1400" dirty="0"/>
              <a:t>systems. However, to ignore CTC and </a:t>
            </a:r>
            <a:r>
              <a:rPr lang="en-US" sz="1400" dirty="0" err="1"/>
              <a:t>multipletrack</a:t>
            </a:r>
            <a:endParaRPr lang="en-US" sz="1400" dirty="0"/>
          </a:p>
          <a:p>
            <a:r>
              <a:rPr lang="en-US" sz="1400" dirty="0"/>
              <a:t>operations entirely</a:t>
            </a:r>
          </a:p>
          <a:p>
            <a:r>
              <a:rPr lang="en-US" sz="1400" dirty="0"/>
              <a:t>would restrict a reader's understanding of the subject as a whole.</a:t>
            </a:r>
          </a:p>
          <a:p>
            <a:r>
              <a:rPr lang="en-US" sz="1400" dirty="0"/>
              <a:t>Therefore, they are discussed but not stressed as much as the other</a:t>
            </a:r>
          </a:p>
          <a:p>
            <a:r>
              <a:rPr lang="en-US" sz="1400" dirty="0"/>
              <a:t>dispatching methods. The remaining paragraphs of chapter 1 discuss the</a:t>
            </a:r>
          </a:p>
          <a:p>
            <a:r>
              <a:rPr lang="en-US" sz="1400" dirty="0"/>
              <a:t>various methods, but before that discussion begins, the method used in a</a:t>
            </a:r>
          </a:p>
          <a:p>
            <a:r>
              <a:rPr lang="en-US" sz="1400" dirty="0"/>
              <a:t>theater of operations is described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Third Example. The widest range of right that could be conferred</a:t>
            </a:r>
          </a:p>
          <a:p>
            <a:r>
              <a:rPr lang="en-US" dirty="0"/>
              <a:t>upon a work train in a designated area would be as follows:</a:t>
            </a:r>
          </a:p>
          <a:p>
            <a:r>
              <a:rPr lang="en-US" b="1" dirty="0"/>
              <a:t>85</a:t>
            </a:r>
          </a:p>
          <a:p>
            <a:r>
              <a:rPr lang="en-US" dirty="0"/>
              <a:t>"Work Extra 3031 Has Right Over All Trains on Eastward and Westward Tracks</a:t>
            </a:r>
          </a:p>
          <a:p>
            <a:r>
              <a:rPr lang="en-US" dirty="0"/>
              <a:t>Between DN Tower and RK From 0930 to 1130 Hours." It permits the work train</a:t>
            </a:r>
          </a:p>
          <a:p>
            <a:r>
              <a:rPr lang="en-US" dirty="0"/>
              <a:t>to occupy one track and foul the other or to use both tracks alternately.</a:t>
            </a:r>
          </a:p>
          <a:p>
            <a:r>
              <a:rPr lang="en-US" dirty="0"/>
              <a:t>However, regardless of the type of orders held, work trains must yield the</a:t>
            </a:r>
          </a:p>
          <a:p>
            <a:r>
              <a:rPr lang="en-US" dirty="0" err="1"/>
              <a:t>rightofway</a:t>
            </a:r>
            <a:endParaRPr lang="en-US" dirty="0"/>
          </a:p>
          <a:p>
            <a:r>
              <a:rPr lang="en-US" dirty="0"/>
              <a:t>to other trains as promptly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133323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5.20. FORM J</a:t>
            </a:r>
          </a:p>
          <a:p>
            <a:r>
              <a:rPr lang="en-US" sz="1200" dirty="0"/>
              <a:t>The form J train order is a holding order and is addressed only to the</a:t>
            </a:r>
          </a:p>
          <a:p>
            <a:r>
              <a:rPr lang="en-US" sz="1200" dirty="0"/>
              <a:t>station operators It is transmitted and completed in the same way as other</a:t>
            </a:r>
          </a:p>
          <a:p>
            <a:r>
              <a:rPr lang="en-US" sz="1200" dirty="0"/>
              <a:t>train orders and is delivered to a train or to each train the operator is</a:t>
            </a:r>
          </a:p>
          <a:p>
            <a:r>
              <a:rPr lang="en-US" sz="1200" dirty="0"/>
              <a:t>holding. The order may pertain to an individual train, to all westbound</a:t>
            </a:r>
          </a:p>
          <a:p>
            <a:r>
              <a:rPr lang="en-US" sz="1200" dirty="0"/>
              <a:t>trains, or to all trains. Examples follow.</a:t>
            </a:r>
          </a:p>
          <a:p>
            <a:r>
              <a:rPr lang="en-US" sz="1200" dirty="0"/>
              <a:t>Hold No 2</a:t>
            </a:r>
          </a:p>
          <a:p>
            <a:r>
              <a:rPr lang="en-US" sz="1200" dirty="0"/>
              <a:t>Hold All Westward Trains</a:t>
            </a:r>
          </a:p>
          <a:p>
            <a:r>
              <a:rPr lang="en-US" sz="1200" dirty="0"/>
              <a:t>Hold All Trains</a:t>
            </a:r>
          </a:p>
          <a:p>
            <a:r>
              <a:rPr lang="en-US" sz="1200" dirty="0"/>
              <a:t>When trains are held by a form J order, they may be released by</a:t>
            </a:r>
          </a:p>
          <a:p>
            <a:r>
              <a:rPr lang="en-US" sz="1200" dirty="0"/>
              <a:t>annulling the holding order or by a new order superseding the form J.</a:t>
            </a:r>
          </a:p>
          <a:p>
            <a:r>
              <a:rPr lang="en-US" sz="1200" dirty="0"/>
              <a:t>Examples follow.</a:t>
            </a:r>
          </a:p>
          <a:p>
            <a:r>
              <a:rPr lang="en-US" sz="1200" dirty="0"/>
              <a:t>No 2 May Go</a:t>
            </a:r>
          </a:p>
          <a:p>
            <a:r>
              <a:rPr lang="en-US" sz="1200" dirty="0"/>
              <a:t>Order No __________ (the holding order) Is Annulled</a:t>
            </a:r>
          </a:p>
          <a:p>
            <a:r>
              <a:rPr lang="en-US" sz="1200" dirty="0"/>
              <a:t>This form is generally used in emergencies when the duration of the</a:t>
            </a:r>
          </a:p>
          <a:p>
            <a:r>
              <a:rPr lang="en-US" sz="1200" dirty="0"/>
              <a:t>holding order is not known. Washouts, snow or rock slides, and derailments</a:t>
            </a:r>
          </a:p>
          <a:p>
            <a:r>
              <a:rPr lang="en-US" sz="1200" dirty="0"/>
              <a:t>are examples of emergencies which might require its use.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14398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5.21. FORM K</a:t>
            </a:r>
          </a:p>
          <a:p>
            <a:r>
              <a:rPr lang="en-US" dirty="0"/>
              <a:t>The form K train order is used for annulling a schedule or a section.</a:t>
            </a:r>
          </a:p>
          <a:p>
            <a:r>
              <a:rPr lang="en-US" dirty="0"/>
              <a:t>Typical examples follow.</a:t>
            </a:r>
          </a:p>
          <a:p>
            <a:r>
              <a:rPr lang="en-US" dirty="0"/>
              <a:t>No 61 Due to Leave DN Tower 15 March is Annulled</a:t>
            </a:r>
          </a:p>
          <a:p>
            <a:r>
              <a:rPr lang="en-US" dirty="0"/>
              <a:t>Second 5 Due to Leave RK 15 March Is Annulled RK to AY Tower</a:t>
            </a:r>
          </a:p>
          <a:p>
            <a:r>
              <a:rPr lang="en-US" dirty="0"/>
              <a:t>In these examples, both the schedule and the section are annulled for</a:t>
            </a:r>
          </a:p>
          <a:p>
            <a:r>
              <a:rPr lang="en-US" dirty="0"/>
              <a:t>the trip on the date shown. A schedule annulled by this form of order</a:t>
            </a:r>
          </a:p>
          <a:p>
            <a:r>
              <a:rPr lang="en-US" dirty="0"/>
              <a:t>cannot be restored by revoking the order that canceled the schedule.</a:t>
            </a:r>
          </a:p>
        </p:txBody>
      </p:sp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61609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5.22. FORM L</a:t>
            </a:r>
          </a:p>
          <a:p>
            <a:r>
              <a:rPr lang="en-US" dirty="0"/>
              <a:t>The form L train order is used for annulling an order and is the most</a:t>
            </a:r>
          </a:p>
          <a:p>
            <a:r>
              <a:rPr lang="en-US" dirty="0"/>
              <a:t>simply stated one of all. For example, it might read"</a:t>
            </a:r>
          </a:p>
          <a:p>
            <a:r>
              <a:rPr lang="en-US" dirty="0"/>
              <a:t>Order No 15 is</a:t>
            </a:r>
          </a:p>
          <a:p>
            <a:r>
              <a:rPr lang="en-US" dirty="0"/>
              <a:t>Annulled." The order number must always be specified, and all crews holding</a:t>
            </a:r>
          </a:p>
          <a:p>
            <a:r>
              <a:rPr lang="en-US" dirty="0"/>
              <a:t>that particular one are to disregard its contents. An annulling order</a:t>
            </a:r>
          </a:p>
          <a:p>
            <a:r>
              <a:rPr lang="en-US" dirty="0"/>
              <a:t>should not be delivered to a train not yet having the order which is</a:t>
            </a:r>
          </a:p>
          <a:p>
            <a:r>
              <a:rPr lang="en-US" dirty="0"/>
              <a:t>annulled by the form L. For example, suppose a crew receives an order that</a:t>
            </a:r>
          </a:p>
          <a:p>
            <a:r>
              <a:rPr lang="en-US" dirty="0"/>
              <a:t>annuls order 15, but order 15 has not yet been delivered to them. Confusion</a:t>
            </a:r>
          </a:p>
          <a:p>
            <a:r>
              <a:rPr lang="en-US" dirty="0"/>
              <a:t>results. The crew would rightfully want to see a copy of order 15 which</a:t>
            </a:r>
          </a:p>
          <a:p>
            <a:r>
              <a:rPr lang="en-US" dirty="0"/>
              <a:t>might supersede some instructions held in other orders.</a:t>
            </a:r>
          </a:p>
        </p:txBody>
      </p:sp>
    </p:spTree>
    <p:extLst>
      <p:ext uri="{BB962C8B-B14F-4D97-AF65-F5344CB8AC3E}">
        <p14:creationId xmlns:p14="http://schemas.microsoft.com/office/powerpoint/2010/main" val="23188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2015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5.23. FORMS SM</a:t>
            </a:r>
          </a:p>
          <a:p>
            <a:r>
              <a:rPr lang="en-US" dirty="0"/>
              <a:t>AND DM</a:t>
            </a:r>
          </a:p>
          <a:p>
            <a:r>
              <a:rPr lang="en-US" dirty="0"/>
              <a:t>Both forms SM</a:t>
            </a:r>
          </a:p>
          <a:p>
            <a:r>
              <a:rPr lang="en-US" dirty="0"/>
              <a:t>and DM</a:t>
            </a:r>
          </a:p>
          <a:p>
            <a:r>
              <a:rPr lang="en-US" dirty="0"/>
              <a:t>train orders are used to annul part of an order:</a:t>
            </a:r>
          </a:p>
          <a:p>
            <a:r>
              <a:rPr lang="en-US" dirty="0"/>
              <a:t>form SM</a:t>
            </a:r>
          </a:p>
          <a:p>
            <a:r>
              <a:rPr lang="en-US" dirty="0"/>
              <a:t>for single track and DM</a:t>
            </a:r>
          </a:p>
          <a:p>
            <a:r>
              <a:rPr lang="en-US" dirty="0"/>
              <a:t>for double. The forms should be used only</a:t>
            </a:r>
          </a:p>
          <a:p>
            <a:r>
              <a:rPr lang="en-US" dirty="0"/>
              <a:t>when the part of the order not annulled is perfectly clear in its wording</a:t>
            </a:r>
          </a:p>
          <a:p>
            <a:r>
              <a:rPr lang="en-US" dirty="0"/>
              <a:t>after the annulled part is deleted. Two typical examples read:</a:t>
            </a:r>
          </a:p>
          <a:p>
            <a:r>
              <a:rPr lang="en-US" dirty="0"/>
              <a:t>That Part of Order No 14 Reading No 2 Meet No 1 at RK is Annulled</a:t>
            </a:r>
          </a:p>
          <a:p>
            <a:r>
              <a:rPr lang="en-US" dirty="0"/>
              <a:t>That Part of Order No 21 Reading No 17 Pass No 9 at FV Is Annulled</a:t>
            </a:r>
          </a:p>
        </p:txBody>
      </p:sp>
    </p:spTree>
    <p:extLst>
      <p:ext uri="{BB962C8B-B14F-4D97-AF65-F5344CB8AC3E}">
        <p14:creationId xmlns:p14="http://schemas.microsoft.com/office/powerpoint/2010/main" val="708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5.24. FORM SP</a:t>
            </a:r>
          </a:p>
          <a:p>
            <a:r>
              <a:rPr lang="en-US" dirty="0"/>
              <a:t>The form SP</a:t>
            </a:r>
          </a:p>
          <a:p>
            <a:r>
              <a:rPr lang="en-US" dirty="0"/>
              <a:t>train order is used to supersede an order or part of an</a:t>
            </a:r>
          </a:p>
          <a:p>
            <a:r>
              <a:rPr lang="en-US" dirty="0"/>
              <a:t>order simply by inserting the words "instead of." An order cannot be</a:t>
            </a:r>
          </a:p>
          <a:p>
            <a:r>
              <a:rPr lang="en-US" dirty="0"/>
              <a:t>construed as superseding an order with which form SP</a:t>
            </a:r>
          </a:p>
          <a:p>
            <a:r>
              <a:rPr lang="en-US" dirty="0"/>
              <a:t>conflicts unless these</a:t>
            </a:r>
          </a:p>
          <a:p>
            <a:r>
              <a:rPr lang="en-US" dirty="0"/>
              <a:t>two words are added. Once an order has been superseded, it cannot be</a:t>
            </a:r>
          </a:p>
          <a:p>
            <a:r>
              <a:rPr lang="en-US" dirty="0"/>
              <a:t>reissued under its original number. Typical examples of the SP</a:t>
            </a:r>
          </a:p>
          <a:p>
            <a:r>
              <a:rPr lang="en-US" dirty="0"/>
              <a:t>order</a:t>
            </a:r>
          </a:p>
          <a:p>
            <a:r>
              <a:rPr lang="en-US" dirty="0"/>
              <a:t>follow.</a:t>
            </a:r>
          </a:p>
          <a:p>
            <a:r>
              <a:rPr lang="en-US" dirty="0"/>
              <a:t>No 1 </a:t>
            </a:r>
            <a:r>
              <a:rPr lang="en-US" dirty="0" err="1"/>
              <a:t>Eng</a:t>
            </a:r>
            <a:r>
              <a:rPr lang="en-US" dirty="0"/>
              <a:t> 9520 Meet No 18 </a:t>
            </a:r>
            <a:r>
              <a:rPr lang="en-US" dirty="0" err="1"/>
              <a:t>Eng</a:t>
            </a:r>
            <a:r>
              <a:rPr lang="en-US" dirty="0"/>
              <a:t> 9002 at FV Instead of RK</a:t>
            </a:r>
          </a:p>
          <a:p>
            <a:r>
              <a:rPr lang="en-US" dirty="0"/>
              <a:t>No 5 </a:t>
            </a:r>
            <a:r>
              <a:rPr lang="en-US" dirty="0" err="1"/>
              <a:t>Eng</a:t>
            </a:r>
            <a:r>
              <a:rPr lang="en-US" dirty="0"/>
              <a:t> 520 has Right Over No 6 </a:t>
            </a:r>
            <a:r>
              <a:rPr lang="en-US" dirty="0" err="1"/>
              <a:t>Eng</a:t>
            </a:r>
            <a:r>
              <a:rPr lang="en-US" dirty="0"/>
              <a:t> 313 WD to AY Instead of WD to LY</a:t>
            </a:r>
          </a:p>
        </p:txBody>
      </p:sp>
    </p:spTree>
    <p:extLst>
      <p:ext uri="{BB962C8B-B14F-4D97-AF65-F5344CB8AC3E}">
        <p14:creationId xmlns:p14="http://schemas.microsoft.com/office/powerpoint/2010/main" val="4206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9639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5.25. FORM P</a:t>
            </a:r>
          </a:p>
          <a:p>
            <a:r>
              <a:rPr lang="en-US" sz="1200" dirty="0"/>
              <a:t>The form P train order serves the same purpose as form SP:</a:t>
            </a:r>
          </a:p>
          <a:p>
            <a:r>
              <a:rPr lang="en-US" sz="1200" dirty="0"/>
              <a:t>a part of an</a:t>
            </a:r>
          </a:p>
          <a:p>
            <a:r>
              <a:rPr lang="en-US" sz="1200" dirty="0"/>
              <a:t>order may be superseded without interfering with the remainder. Just as in</a:t>
            </a:r>
          </a:p>
          <a:p>
            <a:r>
              <a:rPr lang="en-US" sz="1200" dirty="0"/>
              <a:t>an SP</a:t>
            </a:r>
          </a:p>
          <a:p>
            <a:r>
              <a:rPr lang="en-US" sz="1200" dirty="0"/>
              <a:t>order, the keywords "instead of” must be used. The form P order is a</a:t>
            </a:r>
          </a:p>
          <a:p>
            <a:r>
              <a:rPr lang="en-US" sz="1200" dirty="0"/>
              <a:t>convenient type, because a dispatcher may use it to change even an engine</a:t>
            </a:r>
          </a:p>
          <a:p>
            <a:r>
              <a:rPr lang="en-US" sz="1200" dirty="0"/>
              <a:t>number by saying</a:t>
            </a:r>
          </a:p>
          <a:p>
            <a:r>
              <a:rPr lang="en-US" sz="1200" b="1" dirty="0"/>
              <a:t>87</a:t>
            </a:r>
          </a:p>
          <a:p>
            <a:r>
              <a:rPr lang="en-US" sz="1200" dirty="0"/>
              <a:t>"...</a:t>
            </a:r>
            <a:r>
              <a:rPr lang="en-US" sz="1200" dirty="0" err="1"/>
              <a:t>Eng</a:t>
            </a:r>
            <a:r>
              <a:rPr lang="en-US" sz="1200" dirty="0"/>
              <a:t> 9002 Instead of </a:t>
            </a:r>
            <a:r>
              <a:rPr lang="en-US" sz="1200" dirty="0" err="1"/>
              <a:t>Eng</a:t>
            </a:r>
            <a:r>
              <a:rPr lang="en-US" sz="1200" dirty="0"/>
              <a:t> 4006...." Without this order, the dispatcher</a:t>
            </a:r>
          </a:p>
          <a:p>
            <a:r>
              <a:rPr lang="en-US" sz="1200" dirty="0"/>
              <a:t>might have to annul an order and issue a new one merely to change an</a:t>
            </a:r>
          </a:p>
          <a:p>
            <a:r>
              <a:rPr lang="en-US" sz="1200" dirty="0"/>
              <a:t>incorrectly reported engine number. However, the form P should never be</a:t>
            </a:r>
          </a:p>
          <a:p>
            <a:r>
              <a:rPr lang="en-US" sz="1200" dirty="0"/>
              <a:t>used where it is not appropriate. For instance, it should never be used to</a:t>
            </a:r>
          </a:p>
          <a:p>
            <a:r>
              <a:rPr lang="en-US" sz="1200" dirty="0"/>
              <a:t>supersede any form E order, the </a:t>
            </a:r>
            <a:r>
              <a:rPr lang="en-US" sz="1200" dirty="0" err="1"/>
              <a:t>socalled</a:t>
            </a:r>
            <a:endParaRPr lang="en-US" sz="1200" dirty="0"/>
          </a:p>
          <a:p>
            <a:r>
              <a:rPr lang="en-US" sz="1200" dirty="0" err="1"/>
              <a:t>runlate</a:t>
            </a:r>
            <a:endParaRPr lang="en-US" sz="1200" dirty="0"/>
          </a:p>
          <a:p>
            <a:r>
              <a:rPr lang="en-US" sz="1200" dirty="0"/>
              <a:t>or wait order discussed</a:t>
            </a:r>
          </a:p>
          <a:p>
            <a:r>
              <a:rPr lang="en-US" sz="1200" dirty="0"/>
              <a:t>in paragraph 5.14. When times must be changed, the form E must be annulled</a:t>
            </a:r>
          </a:p>
          <a:p>
            <a:r>
              <a:rPr lang="en-US" sz="1200" dirty="0"/>
              <a:t>and a new order issued.</a:t>
            </a:r>
          </a:p>
        </p:txBody>
      </p:sp>
    </p:spTree>
    <p:extLst>
      <p:ext uri="{BB962C8B-B14F-4D97-AF65-F5344CB8AC3E}">
        <p14:creationId xmlns:p14="http://schemas.microsoft.com/office/powerpoint/2010/main" val="2402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71085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5.26. FORM R</a:t>
            </a:r>
          </a:p>
          <a:p>
            <a:r>
              <a:rPr lang="en-US" dirty="0"/>
              <a:t>The form R train order is used for a check of trains in place of</a:t>
            </a:r>
          </a:p>
          <a:p>
            <a:r>
              <a:rPr lang="en-US" dirty="0"/>
              <a:t>checking the train register, as described in paragraph 5.7. This form of</a:t>
            </a:r>
          </a:p>
          <a:p>
            <a:r>
              <a:rPr lang="en-US" dirty="0"/>
              <a:t>order is similar to the following examples.</a:t>
            </a:r>
          </a:p>
          <a:p>
            <a:r>
              <a:rPr lang="en-US" dirty="0"/>
              <a:t>All Superior (</a:t>
            </a:r>
            <a:r>
              <a:rPr lang="en-US" dirty="0" err="1"/>
              <a:t>FirstClass</a:t>
            </a:r>
            <a:r>
              <a:rPr lang="en-US" dirty="0"/>
              <a:t>)</a:t>
            </a:r>
          </a:p>
          <a:p>
            <a:r>
              <a:rPr lang="en-US" dirty="0"/>
              <a:t>Trains Due at RK Before 1720 Hours Have</a:t>
            </a:r>
          </a:p>
          <a:p>
            <a:r>
              <a:rPr lang="en-US" dirty="0"/>
              <a:t>Arrived and Left</a:t>
            </a:r>
          </a:p>
          <a:p>
            <a:r>
              <a:rPr lang="en-US" dirty="0"/>
              <a:t>All Superior (</a:t>
            </a:r>
            <a:r>
              <a:rPr lang="en-US" dirty="0" err="1"/>
              <a:t>FirstClass</a:t>
            </a:r>
            <a:r>
              <a:rPr lang="en-US" dirty="0"/>
              <a:t>)</a:t>
            </a:r>
          </a:p>
          <a:p>
            <a:r>
              <a:rPr lang="en-US" dirty="0"/>
              <a:t>Trains Due at RK Before 1720 Hours Have</a:t>
            </a:r>
          </a:p>
          <a:p>
            <a:r>
              <a:rPr lang="en-US" dirty="0"/>
              <a:t>Arrived (Have Left) Except No 15</a:t>
            </a:r>
          </a:p>
        </p:txBody>
      </p:sp>
    </p:spTree>
    <p:extLst>
      <p:ext uri="{BB962C8B-B14F-4D97-AF65-F5344CB8AC3E}">
        <p14:creationId xmlns:p14="http://schemas.microsoft.com/office/powerpoint/2010/main" val="356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7217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5.27. FORM DR</a:t>
            </a:r>
          </a:p>
          <a:p>
            <a:r>
              <a:rPr lang="en-US" dirty="0"/>
              <a:t>The form DR</a:t>
            </a:r>
          </a:p>
          <a:p>
            <a:r>
              <a:rPr lang="en-US" dirty="0"/>
              <a:t>train order authorizes a movement against the current of</a:t>
            </a:r>
          </a:p>
          <a:p>
            <a:r>
              <a:rPr lang="en-US" dirty="0"/>
              <a:t>traffic. Its usual form as well as a modified one is shown below.</a:t>
            </a:r>
          </a:p>
          <a:p>
            <a:r>
              <a:rPr lang="en-US" dirty="0"/>
              <a:t>No 1 Has Right Over Opposing Trains on Eastward (or No 2) Track DN Tower</a:t>
            </a:r>
          </a:p>
          <a:p>
            <a:r>
              <a:rPr lang="en-US" dirty="0"/>
              <a:t>to BL</a:t>
            </a:r>
          </a:p>
          <a:p>
            <a:r>
              <a:rPr lang="en-US" dirty="0"/>
              <a:t>After No 4 </a:t>
            </a:r>
            <a:r>
              <a:rPr lang="en-US" dirty="0" err="1"/>
              <a:t>Eng</a:t>
            </a:r>
            <a:r>
              <a:rPr lang="en-US" dirty="0"/>
              <a:t> 9090 Arrives at OG No 3 Has Right Over Opposing Trains on</a:t>
            </a:r>
          </a:p>
          <a:p>
            <a:r>
              <a:rPr lang="en-US" dirty="0"/>
              <a:t>Eastward (or No 2) Track OG to WD</a:t>
            </a:r>
          </a:p>
        </p:txBody>
      </p:sp>
    </p:spTree>
    <p:extLst>
      <p:ext uri="{BB962C8B-B14F-4D97-AF65-F5344CB8AC3E}">
        <p14:creationId xmlns:p14="http://schemas.microsoft.com/office/powerpoint/2010/main" val="239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2166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5.28. FORM X</a:t>
            </a:r>
          </a:p>
          <a:p>
            <a:r>
              <a:rPr lang="en-US" dirty="0"/>
              <a:t>The form X train order is a reduced speed order and is commonly referred</a:t>
            </a:r>
          </a:p>
          <a:p>
            <a:r>
              <a:rPr lang="en-US" dirty="0"/>
              <a:t>to as a slow order. Train orders reducing speed should show the kilometer</a:t>
            </a:r>
          </a:p>
          <a:p>
            <a:r>
              <a:rPr lang="en-US" dirty="0"/>
              <a:t>post, bridge number, and other recognized locations. When practicable, the</a:t>
            </a:r>
          </a:p>
          <a:p>
            <a:r>
              <a:rPr lang="en-US" dirty="0"/>
              <a:t>number of meters to or from the nearest kilometer post may be used. In the</a:t>
            </a:r>
          </a:p>
          <a:p>
            <a:r>
              <a:rPr lang="en-US" dirty="0"/>
              <a:t>examples below, the abbreviation KMP stands for kilometer post.</a:t>
            </a:r>
          </a:p>
          <a:p>
            <a:r>
              <a:rPr lang="en-US" dirty="0"/>
              <a:t>Reduce Speed to 10 Kilometers Per Hour Over West Siding Switch at WD</a:t>
            </a:r>
          </a:p>
          <a:p>
            <a:r>
              <a:rPr lang="en-US" dirty="0"/>
              <a:t>Reduce speed to 15 Kilometers Per Hour From KMP 37 to KMP 39 From 0730</a:t>
            </a:r>
          </a:p>
          <a:p>
            <a:r>
              <a:rPr lang="en-US" dirty="0"/>
              <a:t>Until 1630 Hours</a:t>
            </a:r>
          </a:p>
        </p:txBody>
      </p:sp>
    </p:spTree>
    <p:extLst>
      <p:ext uri="{BB962C8B-B14F-4D97-AF65-F5344CB8AC3E}">
        <p14:creationId xmlns:p14="http://schemas.microsoft.com/office/powerpoint/2010/main" val="57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4572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Train dispatching in a theater of operations necessarily differs from</a:t>
            </a:r>
          </a:p>
          <a:p>
            <a:r>
              <a:rPr lang="en-US" sz="1200" dirty="0"/>
              <a:t>that on commercial railroads. In a theater where civilians operate the</a:t>
            </a:r>
          </a:p>
          <a:p>
            <a:r>
              <a:rPr lang="en-US" sz="1200" dirty="0"/>
              <a:t>trains and the military control them, dispatching may remain unchanged if</a:t>
            </a:r>
          </a:p>
          <a:p>
            <a:r>
              <a:rPr lang="en-US" sz="1200" dirty="0" err="1"/>
              <a:t>passengertrain</a:t>
            </a:r>
            <a:endParaRPr lang="en-US" sz="1200" dirty="0"/>
          </a:p>
          <a:p>
            <a:r>
              <a:rPr lang="en-US" sz="1200" dirty="0"/>
              <a:t>service is continued. However, troop, ambulance, and</a:t>
            </a:r>
          </a:p>
          <a:p>
            <a:r>
              <a:rPr lang="en-US" sz="1200" dirty="0"/>
              <a:t>ammunition trains may be assigned even higher priority than passenger</a:t>
            </a:r>
          </a:p>
          <a:p>
            <a:r>
              <a:rPr lang="en-US" sz="1200" dirty="0"/>
              <a:t>trains. As armies advance, however, and the railroad is operated by the</a:t>
            </a:r>
          </a:p>
          <a:p>
            <a:r>
              <a:rPr lang="en-US" sz="1200" dirty="0"/>
              <a:t>transportation railway service exclusively for military purposes, the method</a:t>
            </a:r>
          </a:p>
          <a:p>
            <a:r>
              <a:rPr lang="en-US" sz="1200" dirty="0"/>
              <a:t>of dispatching trains may undergo radical changes dictated by the particular</a:t>
            </a:r>
          </a:p>
          <a:p>
            <a:r>
              <a:rPr lang="en-US" sz="1200" dirty="0"/>
              <a:t>combat or logistical conditions. Retreating enemy forces may destroy</a:t>
            </a:r>
          </a:p>
          <a:p>
            <a:r>
              <a:rPr lang="en-US" sz="1200" dirty="0" err="1"/>
              <a:t>trackage</a:t>
            </a:r>
            <a:r>
              <a:rPr lang="en-US" sz="1200" dirty="0"/>
              <a:t>, bridges, signals, and other facilities to retard advances over the</a:t>
            </a:r>
          </a:p>
          <a:p>
            <a:r>
              <a:rPr lang="en-US" sz="1200" dirty="0"/>
              <a:t>line. When service is resumed, what was formerly a </a:t>
            </a:r>
            <a:r>
              <a:rPr lang="en-US" sz="1200" dirty="0" err="1"/>
              <a:t>doubletrack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highspeed</a:t>
            </a:r>
            <a:endParaRPr lang="en-US" sz="1200" dirty="0"/>
          </a:p>
          <a:p>
            <a:r>
              <a:rPr lang="en-US" sz="1200" dirty="0"/>
              <a:t>road with automatic block signals may be a single track with restricted</a:t>
            </a:r>
          </a:p>
          <a:p>
            <a:r>
              <a:rPr lang="en-US" sz="1200" dirty="0"/>
              <a:t>speed and an improvised signal system. Then dispatching becomes more</a:t>
            </a:r>
          </a:p>
          <a:p>
            <a:r>
              <a:rPr lang="en-US" sz="1200" dirty="0"/>
              <a:t>difficult and complex.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operation will prevail; light trains</a:t>
            </a:r>
          </a:p>
          <a:p>
            <a:r>
              <a:rPr lang="en-US" sz="1200" dirty="0"/>
              <a:t>carrying less tonnage at lower speeds will be the rule; and circumstances</a:t>
            </a:r>
          </a:p>
          <a:p>
            <a:r>
              <a:rPr lang="en-US" sz="1200" dirty="0"/>
              <a:t>will determine movement priority.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0028" y="87156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5.29. SUMMARY</a:t>
            </a:r>
          </a:p>
          <a:p>
            <a:r>
              <a:rPr lang="en-US" sz="1200" dirty="0"/>
              <a:t>The various train order forms are the dispatcher's tools. They give him</a:t>
            </a:r>
          </a:p>
          <a:p>
            <a:r>
              <a:rPr lang="en-US" sz="1200" dirty="0"/>
              <a:t>the flexibility and latitude necessary to handle efficiently a busy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division with its </a:t>
            </a:r>
            <a:r>
              <a:rPr lang="en-US" sz="1200" dirty="0" err="1"/>
              <a:t>everchanging</a:t>
            </a:r>
            <a:endParaRPr lang="en-US" sz="1200" dirty="0"/>
          </a:p>
          <a:p>
            <a:r>
              <a:rPr lang="en-US" sz="1200" dirty="0"/>
              <a:t>operations. They permit the</a:t>
            </a:r>
          </a:p>
          <a:p>
            <a:r>
              <a:rPr lang="en-US" sz="1200" dirty="0"/>
              <a:t>dispatcher to cope with unexpected events and with emergencies. Both must</a:t>
            </a:r>
          </a:p>
          <a:p>
            <a:r>
              <a:rPr lang="en-US" sz="1200" dirty="0"/>
              <a:t>always be expected in railroading. As dispatcher tools, the train orders</a:t>
            </a:r>
          </a:p>
          <a:p>
            <a:r>
              <a:rPr lang="en-US" sz="1200" dirty="0"/>
              <a:t>represent the dispatcher's right to supersede the timetable. This right</a:t>
            </a:r>
          </a:p>
          <a:p>
            <a:r>
              <a:rPr lang="en-US" sz="1200" dirty="0"/>
              <a:t>probably best illustrates the old railroad saying: "The timetable giveth,</a:t>
            </a:r>
          </a:p>
          <a:p>
            <a:r>
              <a:rPr lang="en-US" sz="1200" dirty="0"/>
              <a:t>but the dispatcher taketh away.”</a:t>
            </a:r>
          </a:p>
          <a:p>
            <a:r>
              <a:rPr lang="en-US" sz="1200" dirty="0"/>
              <a:t>The examples of orders shown are standard on commercial railroads and</a:t>
            </a:r>
          </a:p>
          <a:p>
            <a:r>
              <a:rPr lang="en-US" sz="1200" dirty="0"/>
              <a:t>are approved for military use. However, train orders used in any theater</a:t>
            </a:r>
          </a:p>
          <a:p>
            <a:r>
              <a:rPr lang="en-US" sz="1200" dirty="0"/>
              <a:t>are necessarily governed by local operations, and rail operations may change</a:t>
            </a:r>
          </a:p>
          <a:p>
            <a:r>
              <a:rPr lang="en-US" sz="1200" dirty="0"/>
              <a:t>radically from theater to theater or even from division to division. What</a:t>
            </a:r>
          </a:p>
          <a:p>
            <a:r>
              <a:rPr lang="en-US" sz="1200" dirty="0"/>
              <a:t>will remain constant will be the objective of the train orders: to enable</a:t>
            </a:r>
          </a:p>
          <a:p>
            <a:r>
              <a:rPr lang="en-US" sz="1200" dirty="0"/>
              <a:t>the dispatcher to operate as many trains in each direction as safely and</a:t>
            </a:r>
          </a:p>
          <a:p>
            <a:r>
              <a:rPr lang="en-US" sz="1200" dirty="0"/>
              <a:t>expeditiously as possible to help accomplish the overall military objective</a:t>
            </a:r>
          </a:p>
        </p:txBody>
      </p:sp>
    </p:spTree>
    <p:extLst>
      <p:ext uri="{BB962C8B-B14F-4D97-AF65-F5344CB8AC3E}">
        <p14:creationId xmlns:p14="http://schemas.microsoft.com/office/powerpoint/2010/main" val="2134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1.6. SINGLETRACK</a:t>
            </a:r>
          </a:p>
          <a:p>
            <a:r>
              <a:rPr lang="en-US" dirty="0"/>
              <a:t>OPERATION</a:t>
            </a:r>
          </a:p>
          <a:p>
            <a:r>
              <a:rPr lang="en-US" dirty="0"/>
              <a:t>In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operation, dispatching is carried out by written train</a:t>
            </a:r>
          </a:p>
          <a:p>
            <a:r>
              <a:rPr lang="en-US" dirty="0"/>
              <a:t>orders. These are the dispatcher's instructions received over telephone or</a:t>
            </a:r>
          </a:p>
          <a:p>
            <a:r>
              <a:rPr lang="en-US" dirty="0"/>
              <a:t>telegraph wires by operators along the line who copy them in longhand and</a:t>
            </a:r>
          </a:p>
          <a:p>
            <a:r>
              <a:rPr lang="en-US" dirty="0"/>
              <a:t>deliver copies to the train and engine crews to whom addressed. As chapter</a:t>
            </a:r>
          </a:p>
          <a:p>
            <a:r>
              <a:rPr lang="en-US" dirty="0"/>
              <a:t>5 explains, many types are used to cover every conceivable situation, and</a:t>
            </a:r>
          </a:p>
          <a:p>
            <a:r>
              <a:rPr lang="en-US" dirty="0"/>
              <a:t>they may be either helpful or restrictive. They tell a crew what to </a:t>
            </a:r>
            <a:r>
              <a:rPr lang="en-US" dirty="0" err="1"/>
              <a:t>donever</a:t>
            </a:r>
            <a:endParaRPr lang="en-US" dirty="0"/>
          </a:p>
          <a:p>
            <a:r>
              <a:rPr lang="en-US" dirty="0"/>
              <a:t>what not to do, and they frequently carry qualifications.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371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Basically,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depends upon the timetable schedule for</a:t>
            </a:r>
          </a:p>
          <a:p>
            <a:r>
              <a:rPr lang="en-US" sz="1200" dirty="0"/>
              <a:t>its authorization. On leaving the starting terminal, the crew is authorized</a:t>
            </a:r>
          </a:p>
          <a:p>
            <a:r>
              <a:rPr lang="en-US" sz="1200" dirty="0"/>
              <a:t>to travel along the route according to the published time figures in the</a:t>
            </a:r>
          </a:p>
          <a:p>
            <a:r>
              <a:rPr lang="en-US" sz="1200" dirty="0"/>
              <a:t>schedule columns of the timetable. On a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line, the timetable</a:t>
            </a:r>
          </a:p>
          <a:p>
            <a:r>
              <a:rPr lang="en-US" sz="1200" dirty="0"/>
              <a:t>specifies the superior direction, for example, eastward. Therefore, a</a:t>
            </a:r>
          </a:p>
          <a:p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traveling east (Maxey to Conroy, figure 1.1) would be</a:t>
            </a:r>
          </a:p>
          <a:p>
            <a:r>
              <a:rPr lang="en-US" sz="1200" dirty="0"/>
              <a:t>superior to all other trains on the line. The crew would expect all trains</a:t>
            </a:r>
          </a:p>
          <a:p>
            <a:r>
              <a:rPr lang="en-US" sz="1200" dirty="0"/>
              <a:t>in each direction to clear and not delay their train. A crew with 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traveling </a:t>
            </a:r>
            <a:r>
              <a:rPr lang="en-US" sz="1200" dirty="0" err="1"/>
              <a:t>westConroy</a:t>
            </a:r>
            <a:endParaRPr lang="en-US" sz="1200" dirty="0"/>
          </a:p>
          <a:p>
            <a:r>
              <a:rPr lang="en-US" sz="1200" dirty="0"/>
              <a:t>to </a:t>
            </a:r>
            <a:r>
              <a:rPr lang="en-US" sz="1200" dirty="0" err="1"/>
              <a:t>Maxeywould</a:t>
            </a:r>
            <a:endParaRPr lang="en-US" sz="1200" dirty="0"/>
          </a:p>
          <a:p>
            <a:r>
              <a:rPr lang="en-US" sz="1200" dirty="0"/>
              <a:t>expect all trains except</a:t>
            </a:r>
          </a:p>
          <a:p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eastbound trains to clear them. “To clear" means to get a train</a:t>
            </a:r>
          </a:p>
          <a:p>
            <a:r>
              <a:rPr lang="en-US" sz="1200" dirty="0"/>
              <a:t>completely off the main track by going into a siding or yard, and to line</a:t>
            </a:r>
          </a:p>
          <a:p>
            <a:r>
              <a:rPr lang="en-US" sz="1200" dirty="0"/>
              <a:t>the switch for the main track.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228601"/>
            <a:ext cx="545259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7620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Mr. Wiggins selected a seat near the front of a coach, the train</a:t>
            </a:r>
          </a:p>
          <a:p>
            <a:r>
              <a:rPr lang="en-US" dirty="0"/>
              <a:t>started to move. He opened his morning paper and glanced at the headlines,</a:t>
            </a:r>
          </a:p>
          <a:p>
            <a:r>
              <a:rPr lang="en-US" dirty="0"/>
              <a:t>but his thoughts soon strayed from them. The weekly sales meeting to which</a:t>
            </a:r>
          </a:p>
          <a:p>
            <a:r>
              <a:rPr lang="en-US" dirty="0"/>
              <a:t>he was going, a trip which he contemplated with no particular relish, was on</a:t>
            </a:r>
          </a:p>
          <a:p>
            <a:r>
              <a:rPr lang="en-US" dirty="0"/>
              <a:t>his mind. He hadn't quite met his monthly sales quota, and he could almost</a:t>
            </a:r>
          </a:p>
          <a:p>
            <a:r>
              <a:rPr lang="en-US" dirty="0"/>
              <a:t>hear the </a:t>
            </a:r>
            <a:r>
              <a:rPr lang="en-US" dirty="0" err="1"/>
              <a:t>highpressure</a:t>
            </a:r>
            <a:endParaRPr lang="en-US" dirty="0"/>
          </a:p>
          <a:p>
            <a:r>
              <a:rPr lang="en-US" dirty="0"/>
              <a:t>lecture he was certain to receive. Could he help it</a:t>
            </a:r>
          </a:p>
          <a:p>
            <a:r>
              <a:rPr lang="en-US" dirty="0"/>
              <a:t>if his district was in its normal seasonal slump? Another thing, why didn't</a:t>
            </a:r>
          </a:p>
          <a:p>
            <a:r>
              <a:rPr lang="en-US" dirty="0"/>
              <a:t>his expense account allow for a plane trip to the home office instead of</a:t>
            </a:r>
          </a:p>
          <a:p>
            <a:r>
              <a:rPr lang="en-US" dirty="0"/>
              <a:t>this slow train ride?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56686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Extra trains are not scheduled in the timetable, have no class, and</a:t>
            </a:r>
          </a:p>
          <a:p>
            <a:r>
              <a:rPr lang="en-US" sz="1200" dirty="0"/>
              <a:t>hence have no superiority. When extras are moving without train orders</a:t>
            </a:r>
          </a:p>
          <a:p>
            <a:r>
              <a:rPr lang="en-US" sz="1200" dirty="0"/>
              <a:t>other than the ones that created them, they are said to be "operating with</a:t>
            </a:r>
          </a:p>
          <a:p>
            <a:r>
              <a:rPr lang="en-US" sz="1200" dirty="0"/>
              <a:t>respect to the timetable." This means that they are adhering to the</a:t>
            </a:r>
          </a:p>
          <a:p>
            <a:r>
              <a:rPr lang="en-US" sz="1200" dirty="0"/>
              <a:t>provisions of rule S87,</a:t>
            </a:r>
          </a:p>
          <a:p>
            <a:r>
              <a:rPr lang="en-US" sz="1200" dirty="0"/>
              <a:t>by clearing the main track for trains scheduled in</a:t>
            </a:r>
          </a:p>
          <a:p>
            <a:r>
              <a:rPr lang="en-US" sz="1200" dirty="0"/>
              <a:t>the timetable. When it is impossible to clear the track for a superior</a:t>
            </a:r>
          </a:p>
          <a:p>
            <a:r>
              <a:rPr lang="en-US" sz="1200" dirty="0"/>
              <a:t>train, the rules require that the train be protected against the movement of</a:t>
            </a:r>
          </a:p>
          <a:p>
            <a:r>
              <a:rPr lang="en-US" sz="1200" dirty="0"/>
              <a:t>other trains. To do this, a flagman is sent in the direction from which the</a:t>
            </a:r>
          </a:p>
          <a:p>
            <a:r>
              <a:rPr lang="en-US" sz="1200" dirty="0"/>
              <a:t>train is expected to flag it to a stop. On double track, one is sent to the</a:t>
            </a:r>
          </a:p>
          <a:p>
            <a:r>
              <a:rPr lang="en-US" sz="1200" dirty="0"/>
              <a:t>rear; but on single track, one must be sent to the front as well as one to</a:t>
            </a:r>
          </a:p>
          <a:p>
            <a:r>
              <a:rPr lang="en-US" sz="1200" dirty="0"/>
              <a:t>the rear to stop any trains. Rule 99 is the rule requiring such protecting</a:t>
            </a:r>
          </a:p>
          <a:p>
            <a:r>
              <a:rPr lang="en-US" sz="1200" dirty="0"/>
              <a:t>or flagging. Proper clearing and clearing without delay are said to be</a:t>
            </a:r>
          </a:p>
          <a:p>
            <a:r>
              <a:rPr lang="en-US" sz="1200" dirty="0"/>
              <a:t>accomplished when the trains being cleared are not stopped or delayed, as</a:t>
            </a:r>
          </a:p>
          <a:p>
            <a:r>
              <a:rPr lang="en-US" sz="1200" dirty="0"/>
              <a:t>paragraph 1.4 explains.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8690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If all extras on single track could always operate with respect to the</a:t>
            </a:r>
          </a:p>
          <a:p>
            <a:r>
              <a:rPr lang="en-US" sz="1200" dirty="0"/>
              <a:t>timetable only, the subject of train dispatching would be much easier to</a:t>
            </a:r>
          </a:p>
          <a:p>
            <a:r>
              <a:rPr lang="en-US" sz="1200" dirty="0"/>
              <a:t>understand. An extra train, after being allowed to move out of its starting</a:t>
            </a:r>
          </a:p>
          <a:p>
            <a:r>
              <a:rPr lang="en-US" sz="1200" dirty="0"/>
              <a:t>yard, would proceed on its way until the timetable, rule S87,</a:t>
            </a:r>
          </a:p>
          <a:p>
            <a:r>
              <a:rPr lang="en-US" sz="1200" dirty="0"/>
              <a:t>and the</a:t>
            </a:r>
          </a:p>
          <a:p>
            <a:r>
              <a:rPr lang="en-US" sz="1200" dirty="0"/>
              <a:t>crew's watches told the crew to "take siding." After the superior train</a:t>
            </a:r>
          </a:p>
          <a:p>
            <a:r>
              <a:rPr lang="en-US" sz="1200" dirty="0"/>
              <a:t>passed, the crew would again consult the timetable. They would know the</a:t>
            </a:r>
          </a:p>
          <a:p>
            <a:r>
              <a:rPr lang="en-US" sz="1200" dirty="0"/>
              <a:t>exact distance to the next siding, and the approximate number of minutes it</a:t>
            </a:r>
          </a:p>
          <a:p>
            <a:r>
              <a:rPr lang="en-US" sz="1200" dirty="0"/>
              <a:t>would take to reach there. If the crew could make the siding without</a:t>
            </a:r>
          </a:p>
          <a:p>
            <a:r>
              <a:rPr lang="en-US" sz="1200" dirty="0" err="1"/>
              <a:t>stickingdelayinga</a:t>
            </a:r>
            <a:endParaRPr lang="en-US" sz="1200" dirty="0"/>
          </a:p>
          <a:p>
            <a:r>
              <a:rPr lang="en-US" sz="1200" dirty="0"/>
              <a:t>superior train that was close, they would proceed. If</a:t>
            </a:r>
          </a:p>
          <a:p>
            <a:r>
              <a:rPr lang="en-US" sz="1200" dirty="0"/>
              <a:t>they lacked sufficient time to clear a train in either direction or had the</a:t>
            </a:r>
          </a:p>
          <a:p>
            <a:r>
              <a:rPr lang="en-US" sz="1200" dirty="0"/>
              <a:t>least doubt that their train could clear in time, the crew would remain</a:t>
            </a:r>
          </a:p>
          <a:p>
            <a:r>
              <a:rPr lang="en-US" sz="1200" dirty="0"/>
              <a:t>where they were until they did have enough time. Thus, an extra train would</a:t>
            </a:r>
          </a:p>
          <a:p>
            <a:r>
              <a:rPr lang="en-US" sz="1200" dirty="0"/>
              <a:t>travel over a division in stages, heading into a siding when necessary and</a:t>
            </a:r>
          </a:p>
          <a:p>
            <a:r>
              <a:rPr lang="en-US" sz="1200" dirty="0"/>
              <a:t>remaining until the superior train passed. It might then possibly pass up</a:t>
            </a:r>
          </a:p>
          <a:p>
            <a:r>
              <a:rPr lang="en-US" sz="1200" dirty="0"/>
              <a:t>the next siding, and perhaps enter a third, to clear one or more scheduled</a:t>
            </a:r>
          </a:p>
          <a:p>
            <a:r>
              <a:rPr lang="en-US" sz="1200" dirty="0"/>
              <a:t>trains in either or both directions.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9414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method just described is cited primarily to show the principle of</a:t>
            </a:r>
          </a:p>
          <a:p>
            <a:r>
              <a:rPr lang="en-US" dirty="0"/>
              <a:t>extra movement, but it seldom works out in actual practice. The reason for</a:t>
            </a:r>
          </a:p>
          <a:p>
            <a:r>
              <a:rPr lang="en-US" dirty="0"/>
              <a:t>its being more theoretical than practical has not been taken into account:</a:t>
            </a:r>
          </a:p>
          <a:p>
            <a:r>
              <a:rPr lang="en-US" dirty="0"/>
              <a:t>the extra trains that may be, and generally are, operating in the opposing</a:t>
            </a:r>
          </a:p>
          <a:p>
            <a:r>
              <a:rPr lang="en-US" dirty="0"/>
              <a:t>direction. Regular trains have no way of knowing about extras, and extras</a:t>
            </a:r>
          </a:p>
          <a:p>
            <a:r>
              <a:rPr lang="en-US" dirty="0"/>
              <a:t>ordinarily do not know about other extras in the same or opposing direction.</a:t>
            </a:r>
          </a:p>
          <a:p>
            <a:r>
              <a:rPr lang="en-US" dirty="0"/>
              <a:t>Therefore, they are advised of the presence of opposing extras by the</a:t>
            </a:r>
          </a:p>
          <a:p>
            <a:r>
              <a:rPr lang="en-US" dirty="0"/>
              <a:t>dispatcher's train orders. When operational difficulties occur, the</a:t>
            </a:r>
          </a:p>
          <a:p>
            <a:r>
              <a:rPr lang="en-US" dirty="0"/>
              <a:t>dispatcher's train orders affect </a:t>
            </a:r>
            <a:r>
              <a:rPr lang="en-US" dirty="0" err="1"/>
              <a:t>scheduledsuperiortrains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98182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dispatcher </a:t>
            </a:r>
            <a:r>
              <a:rPr lang="en-US" dirty="0"/>
              <a:t>may assist an inferior train by giving it a helping train order.</a:t>
            </a:r>
          </a:p>
          <a:p>
            <a:r>
              <a:rPr lang="en-US" dirty="0"/>
              <a:t>When he does, this same order restricts a superior train which is also given</a:t>
            </a:r>
          </a:p>
          <a:p>
            <a:r>
              <a:rPr lang="en-US" dirty="0"/>
              <a:t>a copy of the order. Similarly, a dispatcher often assists a heavy extra at</a:t>
            </a:r>
          </a:p>
          <a:p>
            <a:r>
              <a:rPr lang="en-US" dirty="0"/>
              <a:t>the expense of a light train of superior direction.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3053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1.7. SINGLETRACK</a:t>
            </a:r>
          </a:p>
          <a:p>
            <a:r>
              <a:rPr lang="en-US" dirty="0"/>
              <a:t>EXAMPLE</a:t>
            </a:r>
          </a:p>
          <a:p>
            <a:r>
              <a:rPr lang="en-US" dirty="0"/>
              <a:t>The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Elwood division, which is 137 kilometers long, is</a:t>
            </a:r>
          </a:p>
          <a:p>
            <a:r>
              <a:rPr lang="en-US" dirty="0"/>
              <a:t>illustrated in figure 1.1. The various stations are marked by the name of</a:t>
            </a:r>
          </a:p>
          <a:p>
            <a:r>
              <a:rPr lang="en-US" dirty="0"/>
              <a:t>the city or town, with the call letters of the telegraph office of each</a:t>
            </a:r>
          </a:p>
          <a:p>
            <a:r>
              <a:rPr lang="en-US" dirty="0"/>
              <a:t>shown in parentheses. Each office is manned by an operator who works with</a:t>
            </a:r>
          </a:p>
          <a:p>
            <a:r>
              <a:rPr lang="en-US" dirty="0"/>
              <a:t>the dispatcher; who copies orders and delivers them to the proper train</a:t>
            </a:r>
          </a:p>
          <a:p>
            <a:r>
              <a:rPr lang="en-US" dirty="0"/>
              <a:t>crews; and who reports arrival, departure, and passing times of trains.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388663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condense much of the information given in paragraph 1.6, a typical</a:t>
            </a:r>
          </a:p>
          <a:p>
            <a:r>
              <a:rPr lang="en-US" dirty="0"/>
              <a:t>example is presented. It is explained and discussed in some detail in</a:t>
            </a:r>
          </a:p>
          <a:p>
            <a:r>
              <a:rPr lang="en-US" dirty="0"/>
              <a:t>subparagraphs a through g following. In addition, figure 1.1 is duplicated</a:t>
            </a:r>
          </a:p>
          <a:p>
            <a:r>
              <a:rPr lang="en-US" dirty="0"/>
              <a:t>in annex A and cutout blocks provided to enable you to move three trains</a:t>
            </a:r>
          </a:p>
          <a:p>
            <a:r>
              <a:rPr lang="en-US" dirty="0"/>
              <a:t>exactly as specified by the train orders that follow. The oblong blocks</a:t>
            </a:r>
          </a:p>
          <a:p>
            <a:r>
              <a:rPr lang="en-US" dirty="0"/>
              <a:t>printed at the left of the illustration represent the three trains. Cut out</a:t>
            </a:r>
          </a:p>
          <a:p>
            <a:r>
              <a:rPr lang="en-US" dirty="0"/>
              <a:t>the blocks and place them as follows: No. 9 </a:t>
            </a:r>
            <a:r>
              <a:rPr lang="en-US" dirty="0" err="1"/>
              <a:t>Eng</a:t>
            </a:r>
            <a:r>
              <a:rPr lang="en-US" dirty="0"/>
              <a:t> 345 at Conroy; Extra 4220</a:t>
            </a:r>
          </a:p>
          <a:p>
            <a:r>
              <a:rPr lang="en-US" dirty="0"/>
              <a:t>East at Maxey yard; and Extra 9552 West along the line with the wording</a:t>
            </a:r>
          </a:p>
          <a:p>
            <a:r>
              <a:rPr lang="en-US" dirty="0"/>
              <a:t>"Wildwood cutoff." Point the blocks in the directions the trains are</a:t>
            </a:r>
          </a:p>
          <a:p>
            <a:r>
              <a:rPr lang="en-US" dirty="0"/>
              <a:t>heading. When they are correctly placed, lay the entire sheet aside where</a:t>
            </a:r>
          </a:p>
          <a:p>
            <a:r>
              <a:rPr lang="en-US" dirty="0"/>
              <a:t>it cannot be disturbed and continue with the text.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7923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Statement of problem. Assume that Extra 9552 West is ready to leave</a:t>
            </a:r>
          </a:p>
          <a:p>
            <a:r>
              <a:rPr lang="en-US" sz="1200" dirty="0"/>
              <a:t>the Wildwood cutoff and proceed over the main track toward Maxey. Number 9,</a:t>
            </a:r>
          </a:p>
          <a:p>
            <a:r>
              <a:rPr lang="en-US" sz="1200" dirty="0"/>
              <a:t>a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running from Conroy to Maxey, left Conroy a few minutes</a:t>
            </a:r>
          </a:p>
          <a:p>
            <a:r>
              <a:rPr lang="en-US" sz="1200" dirty="0"/>
              <a:t>before. Some 5 minutes before No. 9 departed, Extra 4220 East left Maxey</a:t>
            </a:r>
          </a:p>
          <a:p>
            <a:r>
              <a:rPr lang="en-US" sz="1200" dirty="0"/>
              <a:t>with orders to "run extra Maxey to Conroy." From the timetable, the</a:t>
            </a:r>
          </a:p>
          <a:p>
            <a:r>
              <a:rPr lang="en-US" sz="1200" dirty="0"/>
              <a:t>conductor of Extra 9552 West knows of the presence of No. 9 on the railroad</a:t>
            </a:r>
          </a:p>
          <a:p>
            <a:r>
              <a:rPr lang="en-US" sz="1200" dirty="0"/>
              <a:t>and that he must clear this train as specified by rule S87.</a:t>
            </a:r>
          </a:p>
          <a:p>
            <a:r>
              <a:rPr lang="en-US" sz="1200" dirty="0"/>
              <a:t>Without</a:t>
            </a:r>
          </a:p>
          <a:p>
            <a:r>
              <a:rPr lang="en-US" sz="1200" dirty="0"/>
              <a:t>specific orders to the contrary, it is left to his judgment as to exactly</a:t>
            </a:r>
          </a:p>
          <a:p>
            <a:r>
              <a:rPr lang="en-US" sz="1200" dirty="0"/>
              <a:t>where he is to clear No. 9. A glance at the division map in the employees'</a:t>
            </a:r>
          </a:p>
          <a:p>
            <a:r>
              <a:rPr lang="en-US" sz="1200" dirty="0"/>
              <a:t>timetable tells him that Fairview (FV) would probably be the most logical</a:t>
            </a:r>
          </a:p>
          <a:p>
            <a:r>
              <a:rPr lang="en-US" sz="1200" dirty="0"/>
              <a:t>place, for Extra 4220 East to take siding and permit No. 9 to pass. With</a:t>
            </a:r>
          </a:p>
          <a:p>
            <a:r>
              <a:rPr lang="en-US" sz="1200" dirty="0"/>
              <a:t>Extra 9552 West in the picture, the dispatcher must now enter the scene with</a:t>
            </a:r>
          </a:p>
          <a:p>
            <a:r>
              <a:rPr lang="en-US" sz="1200" dirty="0"/>
              <a:t>his train orders. Up to this point, the running orders of Extra 4220 East</a:t>
            </a:r>
          </a:p>
          <a:p>
            <a:r>
              <a:rPr lang="en-US" sz="1200" dirty="0"/>
              <a:t>authorizing movement from Maxey to Conroy and the timetable schedule of No.</a:t>
            </a:r>
          </a:p>
          <a:p>
            <a:r>
              <a:rPr lang="en-US" sz="1200" dirty="0"/>
              <a:t>9 from Conroy to Maxey have governed.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12954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Action of dispatcher. Before the dispatcher can permit Extra 9552</a:t>
            </a:r>
          </a:p>
          <a:p>
            <a:r>
              <a:rPr lang="en-US" sz="1200" dirty="0"/>
              <a:t>West to leave the Wildwood cutoff, he must issue a train order to establish</a:t>
            </a:r>
          </a:p>
          <a:p>
            <a:r>
              <a:rPr lang="en-US" sz="1200" dirty="0"/>
              <a:t>a meet for the two extras. This particular point is explained and stressed</a:t>
            </a:r>
          </a:p>
          <a:p>
            <a:r>
              <a:rPr lang="en-US" sz="1200" dirty="0"/>
              <a:t>in paragraphs 2.6 and 5.15the</a:t>
            </a:r>
          </a:p>
          <a:p>
            <a:r>
              <a:rPr lang="en-US" sz="1200" dirty="0"/>
              <a:t>lesson they teach must never be forgotten in</a:t>
            </a:r>
          </a:p>
          <a:p>
            <a:r>
              <a:rPr lang="en-US" sz="1200" dirty="0"/>
              <a:t>dispatching trains. The dispatcher calls the operators at Nelson (BO) and</a:t>
            </a:r>
          </a:p>
          <a:p>
            <a:r>
              <a:rPr lang="en-US" sz="1200" dirty="0"/>
              <a:t>Wildwood (WD) and dictates the following train order: "Extra 4220 East Meet</a:t>
            </a:r>
          </a:p>
          <a:p>
            <a:r>
              <a:rPr lang="en-US" sz="1200" dirty="0"/>
              <a:t>Extra 9552 West at FV." This order is given to Extra 4220 East at BO. A</a:t>
            </a:r>
          </a:p>
          <a:p>
            <a:r>
              <a:rPr lang="en-US" sz="1200" dirty="0"/>
              <a:t>copy of it, addressed to the conductor and engineer of Extra 9552 West, is</a:t>
            </a:r>
          </a:p>
          <a:p>
            <a:r>
              <a:rPr lang="en-US" sz="1200" dirty="0"/>
              <a:t>delivered to the crew at WD, along with running orders authorizing the train</a:t>
            </a:r>
          </a:p>
          <a:p>
            <a:r>
              <a:rPr lang="en-US" sz="1200" dirty="0"/>
              <a:t>to run extra WD to Maxey. The order is also given to the operator at FV</a:t>
            </a:r>
          </a:p>
          <a:p>
            <a:r>
              <a:rPr lang="en-US" sz="1200" dirty="0"/>
              <a:t>under rule 208(2). Holding this order, Extra 9552 West will take siding at</a:t>
            </a:r>
          </a:p>
          <a:p>
            <a:r>
              <a:rPr lang="en-US" sz="1200" dirty="0"/>
              <a:t>the meet, and the other train will "hold main track," as paragraph 4.4a</a:t>
            </a:r>
          </a:p>
          <a:p>
            <a:r>
              <a:rPr lang="en-US" sz="1200" dirty="0"/>
              <a:t>explains.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1471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First move of all blocks. You are now ready to make the first move</a:t>
            </a:r>
          </a:p>
          <a:p>
            <a:r>
              <a:rPr lang="en-US" dirty="0"/>
              <a:t>of the cutouts on your division map in annex A. Move No. 9 to Bliss, its</a:t>
            </a:r>
          </a:p>
          <a:p>
            <a:r>
              <a:rPr lang="en-US" dirty="0"/>
              <a:t>approximate position when Extra 9552 West leaves Wildwood cutoff. Now, move</a:t>
            </a:r>
          </a:p>
          <a:p>
            <a:r>
              <a:rPr lang="en-US" dirty="0"/>
              <a:t>Extra 4220 East to BO tower where the crew is given the meet order. Move</a:t>
            </a:r>
          </a:p>
          <a:p>
            <a:r>
              <a:rPr lang="en-US" dirty="0"/>
              <a:t>Extra 9552 West to the siding north of the main line between Wildwood and</a:t>
            </a:r>
          </a:p>
          <a:p>
            <a:r>
              <a:rPr lang="en-US" dirty="0"/>
              <a:t>Fairview. Now, bring Extra 4220 East past the westbound extra on the</a:t>
            </a:r>
          </a:p>
          <a:p>
            <a:r>
              <a:rPr lang="en-US" dirty="0"/>
              <a:t>siding, and advance No. 9 to Madison. Move Extra 4220 East into the siding</a:t>
            </a:r>
          </a:p>
          <a:p>
            <a:r>
              <a:rPr lang="en-US" dirty="0"/>
              <a:t>opposite Ogdensburg; advance Extra 9552 West to the siding at BO tower.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762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d. Explanation of first move. Why was this first move made in this</a:t>
            </a:r>
          </a:p>
          <a:p>
            <a:r>
              <a:rPr lang="en-US" sz="1200" dirty="0"/>
              <a:t>way? When Extra 4220 East arrived at FV siding, it could not proceed unless</a:t>
            </a:r>
          </a:p>
          <a:p>
            <a:r>
              <a:rPr lang="en-US" sz="1200" dirty="0"/>
              <a:t>Extra 9552 West was there. If Extra 9552 West arrived first, it would have</a:t>
            </a:r>
          </a:p>
          <a:p>
            <a:r>
              <a:rPr lang="en-US" sz="1200" dirty="0"/>
              <a:t>to wait for the eastbound extra. Technically, a train is not a train unless</a:t>
            </a:r>
          </a:p>
          <a:p>
            <a:r>
              <a:rPr lang="en-US" sz="1200" dirty="0"/>
              <a:t>the last car or caboose displays the </a:t>
            </a:r>
            <a:r>
              <a:rPr lang="en-US" sz="1200" dirty="0" err="1"/>
              <a:t>rearend</a:t>
            </a:r>
            <a:endParaRPr lang="en-US" sz="1200" dirty="0"/>
          </a:p>
          <a:p>
            <a:r>
              <a:rPr lang="en-US" sz="1200" dirty="0"/>
              <a:t>markers shown in figure 1.2.</a:t>
            </a:r>
          </a:p>
          <a:p>
            <a:r>
              <a:rPr lang="en-US" sz="1200" dirty="0"/>
              <a:t>Therefore, a meet cannot be properly fulfilled until the markers are met.</a:t>
            </a:r>
          </a:p>
          <a:p>
            <a:r>
              <a:rPr lang="en-US" sz="1200" dirty="0"/>
              <a:t>If a train loses its markers, it is no longer a train. Consequently, one</a:t>
            </a:r>
          </a:p>
          <a:p>
            <a:r>
              <a:rPr lang="en-US" sz="1200" dirty="0"/>
              <a:t>train cannot meet another unless it meets the markers. For example, if</a:t>
            </a:r>
          </a:p>
          <a:p>
            <a:r>
              <a:rPr lang="en-US" sz="1200" dirty="0"/>
              <a:t>Extra 20 East had a meet with Extra 21 West at RK, and Extra 21's caboose</a:t>
            </a:r>
          </a:p>
          <a:p>
            <a:r>
              <a:rPr lang="en-US" sz="1200" dirty="0"/>
              <a:t>became detached before it reached the siding at RK, it would enter the</a:t>
            </a:r>
          </a:p>
          <a:p>
            <a:r>
              <a:rPr lang="en-US" sz="1200" dirty="0"/>
              <a:t>siding without </a:t>
            </a:r>
            <a:r>
              <a:rPr lang="en-US" sz="1200" dirty="0" err="1"/>
              <a:t>rearend</a:t>
            </a:r>
            <a:endParaRPr lang="en-US" sz="1200" dirty="0"/>
          </a:p>
          <a:p>
            <a:r>
              <a:rPr lang="en-US" sz="1200" dirty="0"/>
              <a:t>markers. Extra 20 East could not proceed past RK</a:t>
            </a:r>
          </a:p>
          <a:p>
            <a:r>
              <a:rPr lang="en-US" sz="1200" dirty="0"/>
              <a:t>because, technically, it would not meet a train, and the meet order would</a:t>
            </a:r>
          </a:p>
          <a:p>
            <a:r>
              <a:rPr lang="en-US" sz="1200" dirty="0"/>
              <a:t>not be properly fulfilled. The reason and importance of this is obvious: if</a:t>
            </a:r>
          </a:p>
          <a:p>
            <a:r>
              <a:rPr lang="en-US" sz="1200" dirty="0"/>
              <a:t>Extra 20 East did pass RK siding, there would be a danger of its colliding</a:t>
            </a:r>
          </a:p>
          <a:p>
            <a:r>
              <a:rPr lang="en-US" sz="1200" dirty="0"/>
              <a:t>with a stationary caboose somewhere beyond RK.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209635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 hour later, at a point halfway to </a:t>
            </a:r>
            <a:r>
              <a:rPr lang="en-US" dirty="0" err="1"/>
              <a:t>Criner</a:t>
            </a:r>
            <a:r>
              <a:rPr lang="en-US" dirty="0"/>
              <a:t>, a jerking motion told him</a:t>
            </a:r>
          </a:p>
          <a:p>
            <a:r>
              <a:rPr lang="en-US" dirty="0"/>
              <a:t>that the train was stopping. Looking out a window, he was mildly surprised</a:t>
            </a:r>
          </a:p>
          <a:p>
            <a:r>
              <a:rPr lang="en-US" dirty="0"/>
              <a:t>to see that the stop was far out in the country away from any town or</a:t>
            </a:r>
          </a:p>
          <a:p>
            <a:r>
              <a:rPr lang="en-US" dirty="0"/>
              <a:t>station. Mr. Wiggins fussed, "Why couldn't the railroad confine its stops</a:t>
            </a:r>
          </a:p>
          <a:p>
            <a:r>
              <a:rPr lang="en-US" dirty="0"/>
              <a:t>to those listed in the timetable?" He saw the conductor alight almost</a:t>
            </a:r>
          </a:p>
          <a:p>
            <a:r>
              <a:rPr lang="en-US" dirty="0"/>
              <a:t>before they had completely stopped,</a:t>
            </a:r>
          </a:p>
          <a:p>
            <a:r>
              <a:rPr lang="en-US" dirty="0"/>
              <a:t>and in some 3 or 4 minutes return to</a:t>
            </a:r>
          </a:p>
          <a:p>
            <a:r>
              <a:rPr lang="en-US" dirty="0"/>
              <a:t>the coach. Then the conductor pulled</a:t>
            </a:r>
          </a:p>
          <a:p>
            <a:r>
              <a:rPr lang="en-US" dirty="0"/>
              <a:t>a bell cord to signal the engineer to</a:t>
            </a:r>
          </a:p>
          <a:p>
            <a:r>
              <a:rPr lang="en-US" dirty="0"/>
              <a:t>start moving. Mr. Wiggins noticed,</a:t>
            </a:r>
          </a:p>
          <a:p>
            <a:r>
              <a:rPr lang="en-US" dirty="0"/>
              <a:t>after the train progressed a few</a:t>
            </a:r>
          </a:p>
          <a:p>
            <a:r>
              <a:rPr lang="en-US" dirty="0"/>
              <a:t>yards, a square </a:t>
            </a:r>
            <a:r>
              <a:rPr lang="en-US" dirty="0" err="1"/>
              <a:t>twostory</a:t>
            </a:r>
            <a:endParaRPr lang="en-US" dirty="0"/>
          </a:p>
          <a:p>
            <a:r>
              <a:rPr lang="en-US" dirty="0"/>
              <a:t>building</a:t>
            </a:r>
          </a:p>
          <a:p>
            <a:r>
              <a:rPr lang="en-US" dirty="0"/>
              <a:t>bearing the sign "VO Tower." He</a:t>
            </a:r>
          </a:p>
          <a:p>
            <a:r>
              <a:rPr lang="en-US" dirty="0"/>
              <a:t>wondered idly whether they had</a:t>
            </a:r>
          </a:p>
          <a:p>
            <a:r>
              <a:rPr lang="en-US" dirty="0"/>
              <a:t>stopped for the conductor to make a</a:t>
            </a:r>
          </a:p>
          <a:p>
            <a:r>
              <a:rPr lang="en-US" dirty="0"/>
              <a:t>phone call or to transact some other</a:t>
            </a:r>
          </a:p>
          <a:p>
            <a:r>
              <a:rPr lang="en-US" dirty="0"/>
              <a:t>routine business.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19" y="2438400"/>
            <a:ext cx="604595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5334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e. Move of No. 9. The next move is to be made by No. 9. Move it past</a:t>
            </a:r>
          </a:p>
          <a:p>
            <a:r>
              <a:rPr lang="en-US" sz="1200" dirty="0"/>
              <a:t>the sidetracked train at </a:t>
            </a:r>
            <a:r>
              <a:rPr lang="en-US" sz="1200" dirty="0" err="1"/>
              <a:t>OgdensburgOGand</a:t>
            </a:r>
            <a:endParaRPr lang="en-US" sz="1200" dirty="0"/>
          </a:p>
          <a:p>
            <a:r>
              <a:rPr lang="en-US" sz="1200" dirty="0"/>
              <a:t>past the westbound extra, which</a:t>
            </a:r>
          </a:p>
          <a:p>
            <a:r>
              <a:rPr lang="en-US" sz="1200" dirty="0"/>
              <a:t>is in the clear at BO tower, into Maxey. Now each extra is free to proceed</a:t>
            </a:r>
          </a:p>
          <a:p>
            <a:r>
              <a:rPr lang="en-US" sz="1200" dirty="0"/>
              <a:t>in its respective direction until other orders or the timetable schedule of</a:t>
            </a:r>
          </a:p>
          <a:p>
            <a:r>
              <a:rPr lang="en-US" sz="1200" dirty="0"/>
              <a:t>a superior train restricts it. When No. 9 passes the two extras in their</a:t>
            </a:r>
          </a:p>
          <a:p>
            <a:r>
              <a:rPr lang="en-US" sz="1200" dirty="0"/>
              <a:t>respective sidings, the presence or absence of the two extras is of no</a:t>
            </a:r>
          </a:p>
          <a:p>
            <a:r>
              <a:rPr lang="en-US" sz="1200" dirty="0"/>
              <a:t>concern to the crew of No. 9. It holds no orders that involve either extra</a:t>
            </a:r>
          </a:p>
          <a:p>
            <a:r>
              <a:rPr lang="en-US" sz="1200" dirty="0"/>
              <a:t>and, consequently, their presence on the railroad is not known to the crew</a:t>
            </a:r>
          </a:p>
          <a:p>
            <a:r>
              <a:rPr lang="en-US" sz="1200" dirty="0"/>
              <a:t>of No. 9. In brief, the timetable, as shown in the sample in appendix II,</a:t>
            </a:r>
          </a:p>
          <a:p>
            <a:r>
              <a:rPr lang="en-US" sz="1200" dirty="0"/>
              <a:t>notifies all trains what regular trains are to be expected and the departure</a:t>
            </a:r>
          </a:p>
          <a:p>
            <a:r>
              <a:rPr lang="en-US" sz="1200" dirty="0"/>
              <a:t>time from each station. The dispatcher's train orders notify the crews of</a:t>
            </a:r>
          </a:p>
          <a:p>
            <a:r>
              <a:rPr lang="en-US" sz="1200" dirty="0"/>
              <a:t>extra trains of the presence of opposing extras. Unless such orders</a:t>
            </a:r>
          </a:p>
          <a:p>
            <a:r>
              <a:rPr lang="en-US" sz="1200" dirty="0"/>
              <a:t>interfere with or restrict the progress of regular trains, their crews are</a:t>
            </a:r>
          </a:p>
          <a:p>
            <a:r>
              <a:rPr lang="en-US" sz="1200" dirty="0"/>
              <a:t>not given copies.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85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f. Move of extras. To complete the example, move Extra 9552 West into</a:t>
            </a:r>
          </a:p>
          <a:p>
            <a:r>
              <a:rPr lang="en-US" dirty="0"/>
              <a:t>Maxey and Extra 4220 East into Conroy. One aspect of the advancing after</a:t>
            </a:r>
          </a:p>
          <a:p>
            <a:r>
              <a:rPr lang="en-US" dirty="0"/>
              <a:t>the meat needs further explanation. After the meet between the extras, the</a:t>
            </a:r>
          </a:p>
          <a:p>
            <a:r>
              <a:rPr lang="en-US" dirty="0"/>
              <a:t>eastbound train moved from FV to OG siding on the authority of rule S87.</a:t>
            </a:r>
          </a:p>
          <a:p>
            <a:r>
              <a:rPr lang="en-US" dirty="0"/>
              <a:t>Similarly, the westbound </a:t>
            </a:r>
            <a:r>
              <a:rPr lang="en-US" dirty="0" smtClean="0"/>
              <a:t>extra </a:t>
            </a:r>
            <a:r>
              <a:rPr lang="en-US" dirty="0"/>
              <a:t>advanced from FV siding to BO tower under the authority of rule 86. If each</a:t>
            </a:r>
          </a:p>
          <a:p>
            <a:r>
              <a:rPr lang="en-US" dirty="0"/>
              <a:t>train had lacked time to conform to the respective rule, each would have</a:t>
            </a:r>
          </a:p>
          <a:p>
            <a:r>
              <a:rPr lang="en-US" dirty="0"/>
              <a:t>remained in its respective FV siding and cleared No. 9 there.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g. Relation to actual practice. This greatly simplified example shows</a:t>
            </a:r>
          </a:p>
          <a:p>
            <a:r>
              <a:rPr lang="en-US" dirty="0"/>
              <a:t>how a dispatcher keeps two inferior trains out of the way of a superior</a:t>
            </a:r>
          </a:p>
          <a:p>
            <a:r>
              <a:rPr lang="en-US" dirty="0"/>
              <a:t>train, and how he progresses each as far along the way as possible before</a:t>
            </a:r>
          </a:p>
          <a:p>
            <a:r>
              <a:rPr lang="en-US" dirty="0"/>
              <a:t>putting it into a siding. In actual practice, however, a division of this</a:t>
            </a:r>
          </a:p>
          <a:p>
            <a:r>
              <a:rPr lang="en-US" dirty="0"/>
              <a:t>length would be much more congested. When five or six trains are operating</a:t>
            </a:r>
          </a:p>
          <a:p>
            <a:r>
              <a:rPr lang="en-US" dirty="0"/>
              <a:t>on a single track, the dispatcher is required to do much more planning and</a:t>
            </a:r>
          </a:p>
          <a:p>
            <a:r>
              <a:rPr lang="en-US" dirty="0"/>
              <a:t>issue many more orders to carry out his objective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9906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1.8. DOUBLETRACK</a:t>
            </a:r>
          </a:p>
          <a:p>
            <a:r>
              <a:rPr lang="en-US" sz="1200" dirty="0"/>
              <a:t>OPERATION</a:t>
            </a:r>
          </a:p>
          <a:p>
            <a:r>
              <a:rPr lang="en-US" sz="1200" dirty="0"/>
              <a:t>When operating on double or multiple tracks, a dispatcher is relieved of</a:t>
            </a:r>
          </a:p>
          <a:p>
            <a:r>
              <a:rPr lang="en-US" sz="1200" dirty="0"/>
              <a:t>considerable strain, and his advance planning is reduced materially.</a:t>
            </a:r>
          </a:p>
          <a:p>
            <a:r>
              <a:rPr lang="en-US" sz="1200" dirty="0"/>
              <a:t>However, he is still thinking and planning 3 or 4 hours ahead but chiefly</a:t>
            </a:r>
          </a:p>
          <a:p>
            <a:r>
              <a:rPr lang="en-US" sz="1200" dirty="0"/>
              <a:t>about new trains that may come out on the road. With double track, one is</a:t>
            </a:r>
          </a:p>
          <a:p>
            <a:r>
              <a:rPr lang="en-US" sz="1200" dirty="0"/>
              <a:t>designated, for example, westbound and the other eastbound; no deviation by</a:t>
            </a:r>
          </a:p>
          <a:p>
            <a:r>
              <a:rPr lang="en-US" sz="1200" dirty="0"/>
              <a:t>crews is permitted without the dispatcher's specific orders. Since no meets</a:t>
            </a:r>
          </a:p>
          <a:p>
            <a:r>
              <a:rPr lang="en-US" sz="1200" dirty="0"/>
              <a:t>are scheduled and opposing trains are separated, he proceeds as though</a:t>
            </a:r>
          </a:p>
          <a:p>
            <a:r>
              <a:rPr lang="en-US" sz="1200" dirty="0"/>
              <a:t>operating separate railroads. His work of keeping inferior trains moving,</a:t>
            </a:r>
          </a:p>
          <a:p>
            <a:r>
              <a:rPr lang="en-US" sz="1200" dirty="0"/>
              <a:t>yet out of the way of superior ones, still goes on. If it appears that</a:t>
            </a:r>
          </a:p>
          <a:p>
            <a:r>
              <a:rPr lang="en-US" sz="1200" dirty="0" err="1"/>
              <a:t>doubletrack</a:t>
            </a:r>
            <a:endParaRPr lang="en-US" sz="1200" dirty="0"/>
          </a:p>
          <a:p>
            <a:r>
              <a:rPr lang="en-US" sz="1200" dirty="0"/>
              <a:t>operations are quite a bit simpler than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operation,</a:t>
            </a:r>
          </a:p>
          <a:p>
            <a:r>
              <a:rPr lang="en-US" sz="1200" dirty="0"/>
              <a:t>remember that the density of traffic is generally two or three times greater</a:t>
            </a:r>
          </a:p>
          <a:p>
            <a:r>
              <a:rPr lang="en-US" sz="1200" dirty="0"/>
              <a:t>than on a single line. </a:t>
            </a:r>
            <a:r>
              <a:rPr lang="en-US" sz="1200" dirty="0" err="1"/>
              <a:t>Doubletrack</a:t>
            </a:r>
            <a:endParaRPr lang="en-US" sz="1200" dirty="0"/>
          </a:p>
          <a:p>
            <a:r>
              <a:rPr lang="en-US" sz="1200" dirty="0"/>
              <a:t>procedures are discussed in the</a:t>
            </a:r>
          </a:p>
          <a:p>
            <a:r>
              <a:rPr lang="en-US" sz="1200" dirty="0"/>
              <a:t>following subparagraphs.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79511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Signals. Most </a:t>
            </a:r>
            <a:r>
              <a:rPr lang="en-US" dirty="0" err="1"/>
              <a:t>doubletrack</a:t>
            </a:r>
            <a:endParaRPr lang="en-US" dirty="0"/>
          </a:p>
          <a:p>
            <a:r>
              <a:rPr lang="en-US" dirty="0"/>
              <a:t>lines are equipped with automatic block</a:t>
            </a:r>
          </a:p>
          <a:p>
            <a:r>
              <a:rPr lang="en-US" dirty="0"/>
              <a:t>signals by which it is possible for an observer to determine if any trains</a:t>
            </a:r>
          </a:p>
          <a:p>
            <a:r>
              <a:rPr lang="en-US" dirty="0"/>
              <a:t>occupy the track for the next couple of kilometers ahead. Many kinds of</a:t>
            </a:r>
          </a:p>
          <a:p>
            <a:r>
              <a:rPr lang="en-US" dirty="0"/>
              <a:t>signals are used, but only the </a:t>
            </a:r>
            <a:r>
              <a:rPr lang="en-US" dirty="0" err="1"/>
              <a:t>positionlight</a:t>
            </a:r>
            <a:endParaRPr lang="en-US" dirty="0"/>
          </a:p>
          <a:p>
            <a:r>
              <a:rPr lang="en-US" dirty="0"/>
              <a:t>block signals, currently used</a:t>
            </a:r>
          </a:p>
          <a:p>
            <a:r>
              <a:rPr lang="en-US" dirty="0"/>
              <a:t>on most American railroads, are discussed. This signal and the name,</a:t>
            </a:r>
          </a:p>
          <a:p>
            <a:r>
              <a:rPr lang="en-US" dirty="0"/>
              <a:t>indication, and significance of each aspect is shown in figure 1.3. An</a:t>
            </a:r>
          </a:p>
          <a:p>
            <a:r>
              <a:rPr lang="en-US" dirty="0"/>
              <a:t>aspect is the color or position of a signal as it faces an approaching</a:t>
            </a:r>
          </a:p>
          <a:p>
            <a:r>
              <a:rPr lang="en-US" dirty="0"/>
              <a:t>train. With the use of such signals, the dispatcher has the problem of</a:t>
            </a:r>
          </a:p>
          <a:p>
            <a:r>
              <a:rPr lang="en-US" dirty="0"/>
              <a:t>spacing the trains so that the progress of none is hindered by the </a:t>
            </a:r>
            <a:r>
              <a:rPr lang="en-US" dirty="0" err="1"/>
              <a:t>reducespeed</a:t>
            </a:r>
            <a:endParaRPr lang="en-US" dirty="0"/>
          </a:p>
          <a:p>
            <a:r>
              <a:rPr lang="en-US" dirty="0"/>
              <a:t>and stop signals of the train ahead of it.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990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Proper train spacing is a delicate phase of dispatching. If trains</a:t>
            </a:r>
          </a:p>
          <a:p>
            <a:r>
              <a:rPr lang="en-US" dirty="0"/>
              <a:t>get too close to each other, a great deal of stopping </a:t>
            </a:r>
            <a:r>
              <a:rPr lang="en-US" dirty="0" smtClean="0"/>
              <a:t>and starting </a:t>
            </a:r>
            <a:r>
              <a:rPr lang="en-US" dirty="0"/>
              <a:t>occurs. Starting from a standstill requires a great deal of fuel</a:t>
            </a:r>
          </a:p>
          <a:p>
            <a:r>
              <a:rPr lang="en-US" dirty="0"/>
              <a:t>and often delays other trains excessively. Conversely, a dispatcher cannot</a:t>
            </a:r>
          </a:p>
          <a:p>
            <a:r>
              <a:rPr lang="en-US" dirty="0"/>
              <a:t>deliberately hold trains back to the extent that the train capacity of his</a:t>
            </a:r>
          </a:p>
          <a:p>
            <a:r>
              <a:rPr lang="en-US" dirty="0"/>
              <a:t>division would be seriously reduced.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2514600"/>
            <a:ext cx="6154578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533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Current of traffic. The movement of trains on a main line in the</a:t>
            </a:r>
          </a:p>
          <a:p>
            <a:r>
              <a:rPr lang="en-US" sz="1200" dirty="0"/>
              <a:t>direction specified in the rules of the railroad is called the current of</a:t>
            </a:r>
          </a:p>
          <a:p>
            <a:r>
              <a:rPr lang="en-US" sz="1200" dirty="0"/>
              <a:t>traffic. As an example, look at figure 1.4 that shows the Elwood division,</a:t>
            </a:r>
          </a:p>
          <a:p>
            <a:r>
              <a:rPr lang="en-US" sz="1200" dirty="0"/>
              <a:t>the same one illustrated in figure 1.1 except that it is now pictured as</a:t>
            </a:r>
          </a:p>
          <a:p>
            <a:r>
              <a:rPr lang="en-US" sz="1200" dirty="0"/>
              <a:t>double track. Trains traveling west from Conroy to Maxey use the </a:t>
            </a:r>
            <a:r>
              <a:rPr lang="en-US" sz="1200" dirty="0" err="1"/>
              <a:t>righthand</a:t>
            </a:r>
            <a:endParaRPr lang="en-US" sz="1200" dirty="0"/>
          </a:p>
          <a:p>
            <a:r>
              <a:rPr lang="en-US" sz="1200" dirty="0"/>
              <a:t>or westward track and those in the opposing direction, the </a:t>
            </a:r>
            <a:r>
              <a:rPr lang="en-US" sz="1200" dirty="0" err="1"/>
              <a:t>lefthand</a:t>
            </a:r>
            <a:endParaRPr lang="en-US" sz="1200" dirty="0"/>
          </a:p>
          <a:p>
            <a:r>
              <a:rPr lang="en-US" sz="1200" dirty="0"/>
              <a:t>or</a:t>
            </a:r>
          </a:p>
          <a:p>
            <a:r>
              <a:rPr lang="en-US" sz="1200" dirty="0"/>
              <a:t>eastward track. However, because of any one of numerous operational</a:t>
            </a:r>
          </a:p>
          <a:p>
            <a:r>
              <a:rPr lang="en-US" sz="1200" dirty="0"/>
              <a:t>difficulties, the dispatcher night frequently be required to run trains</a:t>
            </a:r>
          </a:p>
          <a:p>
            <a:r>
              <a:rPr lang="en-US" sz="1200" dirty="0"/>
              <a:t>against the current of traffic to pass stalled or disabled trains. Other</a:t>
            </a:r>
          </a:p>
          <a:p>
            <a:r>
              <a:rPr lang="en-US" sz="1200" dirty="0"/>
              <a:t>reasons for running a westbound train over an eastward track might be a rock</a:t>
            </a:r>
          </a:p>
          <a:p>
            <a:r>
              <a:rPr lang="en-US" sz="1200" dirty="0"/>
              <a:t>slide, a washout of ballast, or temporary removal of rails by a section</a:t>
            </a:r>
          </a:p>
          <a:p>
            <a:r>
              <a:rPr lang="en-US" sz="1200" dirty="0"/>
              <a:t>gang.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4953000" cy="63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72980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Once under way, the train soon reached maximum speed, but in a few</a:t>
            </a:r>
          </a:p>
          <a:p>
            <a:r>
              <a:rPr lang="en-US" dirty="0"/>
              <a:t>minutes started to slow down once more. Now what? Soon the coach lurched;</a:t>
            </a:r>
          </a:p>
          <a:p>
            <a:r>
              <a:rPr lang="en-US" dirty="0"/>
              <a:t>the train was changing tracks. Now Mr. Wiggins became </a:t>
            </a:r>
            <a:r>
              <a:rPr lang="en-US" dirty="0" err="1"/>
              <a:t>alertand</a:t>
            </a:r>
            <a:endParaRPr lang="en-US" dirty="0"/>
          </a:p>
          <a:p>
            <a:r>
              <a:rPr lang="en-US" dirty="0" err="1"/>
              <a:t>concernedeven</a:t>
            </a:r>
            <a:endParaRPr lang="en-US" dirty="0"/>
          </a:p>
          <a:p>
            <a:r>
              <a:rPr lang="en-US" dirty="0"/>
              <a:t>though he knew nothing about the technical side of</a:t>
            </a:r>
          </a:p>
          <a:p>
            <a:r>
              <a:rPr lang="en-US" dirty="0"/>
              <a:t>railroading. But he had made this trip often enough to know that westbound</a:t>
            </a:r>
          </a:p>
          <a:p>
            <a:r>
              <a:rPr lang="en-US" dirty="0"/>
              <a:t>trains always traveled on the </a:t>
            </a:r>
            <a:r>
              <a:rPr lang="en-US" dirty="0" err="1"/>
              <a:t>righthand</a:t>
            </a:r>
            <a:endParaRPr lang="en-US" dirty="0"/>
          </a:p>
          <a:p>
            <a:r>
              <a:rPr lang="en-US" dirty="0"/>
              <a:t>track, and the track they were now</a:t>
            </a:r>
          </a:p>
          <a:p>
            <a:r>
              <a:rPr lang="en-US" dirty="0"/>
              <a:t>entering was always reserved for trains running in the opposite direction.</a:t>
            </a:r>
          </a:p>
          <a:p>
            <a:r>
              <a:rPr lang="en-US" dirty="0"/>
              <a:t>Why, this didn't make sense! Suppose another train were approaching in the</a:t>
            </a:r>
          </a:p>
          <a:p>
            <a:r>
              <a:rPr lang="en-US" dirty="0"/>
              <a:t>opposite direction and there was a </a:t>
            </a:r>
            <a:r>
              <a:rPr lang="en-US" dirty="0" err="1"/>
              <a:t>headon</a:t>
            </a:r>
            <a:endParaRPr lang="en-US" dirty="0"/>
          </a:p>
          <a:p>
            <a:r>
              <a:rPr lang="en-US" dirty="0"/>
              <a:t>collision! This was terrible.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295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Reverse movement. Getting a train around an obstruction by running</a:t>
            </a:r>
          </a:p>
          <a:p>
            <a:r>
              <a:rPr lang="en-US" sz="1200" dirty="0"/>
              <a:t>it against the current of traffic is called </a:t>
            </a:r>
            <a:r>
              <a:rPr lang="en-US" sz="1200" dirty="0" err="1"/>
              <a:t>singlelining</a:t>
            </a:r>
            <a:endParaRPr lang="en-US" sz="1200" dirty="0"/>
          </a:p>
          <a:p>
            <a:r>
              <a:rPr lang="en-US" sz="1200" dirty="0"/>
              <a:t>or reverse</a:t>
            </a:r>
          </a:p>
          <a:p>
            <a:r>
              <a:rPr lang="en-US" sz="1200" dirty="0"/>
              <a:t>movement. The first term comes from the dispatcher's changing,</a:t>
            </a:r>
          </a:p>
          <a:p>
            <a:r>
              <a:rPr lang="en-US" sz="1200" dirty="0"/>
              <a:t>operationally speaking, a section of double track to single. Refer to</a:t>
            </a:r>
          </a:p>
          <a:p>
            <a:r>
              <a:rPr lang="en-US" sz="1200" dirty="0"/>
              <a:t>figure 1.4 and assume that a dispatcher has an extra westbound train</a:t>
            </a:r>
          </a:p>
          <a:p>
            <a:r>
              <a:rPr lang="en-US" sz="1200" dirty="0"/>
              <a:t>disabled halfway between FV and BO. If restricted by the current of</a:t>
            </a:r>
          </a:p>
          <a:p>
            <a:r>
              <a:rPr lang="en-US" sz="1200" dirty="0"/>
              <a:t>traffic, he would be forced to let all his westbound movements pile up</a:t>
            </a:r>
          </a:p>
          <a:p>
            <a:r>
              <a:rPr lang="en-US" sz="1200" dirty="0"/>
              <a:t>behind the disabled train. Instead, he looks over his train sheet,</a:t>
            </a:r>
          </a:p>
          <a:p>
            <a:r>
              <a:rPr lang="en-US" sz="1200" dirty="0"/>
              <a:t>discussed in paragraph 2.5, and notes that a westbound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is</a:t>
            </a:r>
          </a:p>
          <a:p>
            <a:r>
              <a:rPr lang="en-US" sz="1200" dirty="0"/>
              <a:t>at RK, and a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eastbound train is nearing LY. Normal running</a:t>
            </a:r>
          </a:p>
          <a:p>
            <a:r>
              <a:rPr lang="en-US" sz="1200" dirty="0"/>
              <a:t>time would put both trains in the vicinity of the obstruction at</a:t>
            </a:r>
          </a:p>
          <a:p>
            <a:r>
              <a:rPr lang="en-US" sz="1200" dirty="0"/>
              <a:t>approximately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5240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d. Train orders. The dispatcher must know how to make use of his train</a:t>
            </a:r>
          </a:p>
          <a:p>
            <a:r>
              <a:rPr lang="en-US" sz="1200" dirty="0"/>
              <a:t>orders to keep delay to the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to a minimum. He rings BO</a:t>
            </a:r>
          </a:p>
          <a:p>
            <a:r>
              <a:rPr lang="en-US" sz="1200" dirty="0"/>
              <a:t>tower and dictates a holding order the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train. This type of</a:t>
            </a:r>
          </a:p>
          <a:p>
            <a:r>
              <a:rPr lang="en-US" sz="1200" dirty="0"/>
              <a:t>order, called a form J order, is illustrated and explained in paragraph</a:t>
            </a:r>
          </a:p>
          <a:p>
            <a:r>
              <a:rPr lang="en-US" sz="1200" dirty="0"/>
              <a:t>5.20. It may cite the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train by train and engine number, or it</a:t>
            </a:r>
          </a:p>
          <a:p>
            <a:r>
              <a:rPr lang="en-US" sz="1200" dirty="0"/>
              <a:t>may instruct the operator to hold all eastbound trains. The dispatcher then</a:t>
            </a:r>
          </a:p>
          <a:p>
            <a:r>
              <a:rPr lang="en-US" sz="1200" dirty="0"/>
              <a:t>rings OG, WD, and FV operators and tells them to stand by for a for DR</a:t>
            </a:r>
          </a:p>
          <a:p>
            <a:r>
              <a:rPr lang="en-US" sz="1200" dirty="0"/>
              <a:t>order (explained in paragraph 5.27), one that allows the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</a:t>
            </a:r>
          </a:p>
          <a:p>
            <a:r>
              <a:rPr lang="en-US" sz="1200" dirty="0"/>
              <a:t>to turn against the current of traffic. When they are ready, he dictates an</a:t>
            </a:r>
          </a:p>
          <a:p>
            <a:r>
              <a:rPr lang="en-US" sz="1200" dirty="0"/>
              <a:t>order for the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to use the eastward track from FV to BO.</a:t>
            </a:r>
          </a:p>
          <a:p>
            <a:r>
              <a:rPr lang="en-US" sz="1200" dirty="0"/>
              <a:t>Although all three operators copy the order simultaneously, only the BO</a:t>
            </a:r>
          </a:p>
          <a:p>
            <a:r>
              <a:rPr lang="en-US" sz="1200" dirty="0"/>
              <a:t>operator is responsible for delivering it to the train crew. The FV</a:t>
            </a:r>
          </a:p>
          <a:p>
            <a:r>
              <a:rPr lang="en-US" sz="1200" dirty="0"/>
              <a:t>operator must know the provisions of the order because the train is going to</a:t>
            </a:r>
          </a:p>
          <a:p>
            <a:r>
              <a:rPr lang="en-US" sz="1200" dirty="0"/>
              <a:t>cross over to the eastward track at his station. Having the WD operator</a:t>
            </a:r>
          </a:p>
          <a:p>
            <a:r>
              <a:rPr lang="en-US" sz="1200" dirty="0"/>
              <a:t>copy the order is a precautionary measure. If the telephone at OG should</a:t>
            </a:r>
          </a:p>
          <a:p>
            <a:r>
              <a:rPr lang="en-US" sz="1200" dirty="0"/>
              <a:t>fail before the dispatcher finished the order, it could be delivered to the</a:t>
            </a:r>
          </a:p>
          <a:p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train at WD. Or if something occurred that allowed the train to</a:t>
            </a:r>
          </a:p>
          <a:p>
            <a:r>
              <a:rPr lang="en-US" sz="1200" dirty="0"/>
              <a:t>get past OG without getting the order, it could be delivered at WD. When</a:t>
            </a:r>
          </a:p>
          <a:p>
            <a:r>
              <a:rPr lang="en-US" sz="1200" dirty="0"/>
              <a:t>the reverse movement is completed, the dispatcher will annul the form J</a:t>
            </a:r>
          </a:p>
          <a:p>
            <a:r>
              <a:rPr lang="en-US" sz="1200" dirty="0"/>
              <a:t>order to the BO operator. The transmission and delivery of all forms of</a:t>
            </a:r>
          </a:p>
          <a:p>
            <a:r>
              <a:rPr lang="en-US" sz="1200" dirty="0"/>
              <a:t>train orders are covered in chapter 5.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5240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1.9. MULTIPLETRACK</a:t>
            </a:r>
          </a:p>
          <a:p>
            <a:r>
              <a:rPr lang="en-US" sz="1200" dirty="0"/>
              <a:t>OPERATION</a:t>
            </a:r>
          </a:p>
          <a:p>
            <a:r>
              <a:rPr lang="en-US" sz="1200" dirty="0"/>
              <a:t>Although </a:t>
            </a:r>
            <a:r>
              <a:rPr lang="en-US" sz="1200" dirty="0" err="1"/>
              <a:t>multipletrack</a:t>
            </a:r>
            <a:endParaRPr lang="en-US" sz="1200" dirty="0"/>
          </a:p>
          <a:p>
            <a:r>
              <a:rPr lang="en-US" sz="1200" dirty="0"/>
              <a:t>systems are rare in military operations, their</a:t>
            </a:r>
          </a:p>
          <a:p>
            <a:r>
              <a:rPr lang="en-US" sz="1200" dirty="0"/>
              <a:t>principles of operation are decidedly pertinent to the teaching of train</a:t>
            </a:r>
          </a:p>
          <a:p>
            <a:r>
              <a:rPr lang="en-US" sz="1200" dirty="0"/>
              <a:t>dispatching, Logically, on </a:t>
            </a:r>
            <a:r>
              <a:rPr lang="en-US" sz="1200" dirty="0" err="1"/>
              <a:t>threeand</a:t>
            </a:r>
            <a:endParaRPr lang="en-US" sz="1200" dirty="0"/>
          </a:p>
          <a:p>
            <a:r>
              <a:rPr lang="en-US" sz="1200" dirty="0" err="1"/>
              <a:t>fourtrack</a:t>
            </a:r>
            <a:endParaRPr lang="en-US" sz="1200" dirty="0"/>
          </a:p>
          <a:p>
            <a:r>
              <a:rPr lang="en-US" sz="1200" dirty="0"/>
              <a:t>systems, the operating</a:t>
            </a:r>
          </a:p>
          <a:p>
            <a:r>
              <a:rPr lang="en-US" sz="1200" dirty="0"/>
              <a:t>problems are further reduced. Four tracks are ideal because they provide</a:t>
            </a:r>
          </a:p>
          <a:p>
            <a:r>
              <a:rPr lang="en-US" sz="1200" dirty="0" err="1"/>
              <a:t>highand</a:t>
            </a:r>
            <a:endParaRPr lang="en-US" sz="1200" dirty="0"/>
          </a:p>
          <a:p>
            <a:r>
              <a:rPr lang="en-US" sz="1200" dirty="0" err="1"/>
              <a:t>lowspeed</a:t>
            </a:r>
            <a:endParaRPr lang="en-US" sz="1200" dirty="0"/>
          </a:p>
          <a:p>
            <a:r>
              <a:rPr lang="en-US" sz="1200" dirty="0"/>
              <a:t>tracks in both directions. Normally, the </a:t>
            </a:r>
            <a:r>
              <a:rPr lang="en-US" sz="1200" dirty="0" err="1"/>
              <a:t>highspeed</a:t>
            </a:r>
            <a:endParaRPr lang="en-US" sz="1200" dirty="0"/>
          </a:p>
          <a:p>
            <a:r>
              <a:rPr lang="en-US" sz="1200" dirty="0"/>
              <a:t>tracks are on the outside to</a:t>
            </a:r>
          </a:p>
          <a:p>
            <a:r>
              <a:rPr lang="en-US" sz="1200" dirty="0" smtClean="0"/>
              <a:t>permit </a:t>
            </a:r>
            <a:r>
              <a:rPr lang="en-US" sz="1200" dirty="0"/>
              <a:t>passenger trains to load at stations. Although these tracks are</a:t>
            </a:r>
          </a:p>
          <a:p>
            <a:r>
              <a:rPr lang="en-US" sz="1200" dirty="0"/>
              <a:t>often thought to be reserved for passenger trains only, many dispatchers</a:t>
            </a:r>
          </a:p>
          <a:p>
            <a:r>
              <a:rPr lang="en-US" sz="1200" dirty="0"/>
              <a:t>permit their express trains and fast freights to use them if they can make</a:t>
            </a:r>
          </a:p>
          <a:p>
            <a:r>
              <a:rPr lang="en-US" sz="1200" dirty="0" err="1"/>
              <a:t>passengertrain</a:t>
            </a:r>
            <a:endParaRPr lang="en-US" sz="1200" dirty="0"/>
          </a:p>
          <a:p>
            <a:r>
              <a:rPr lang="en-US" sz="1200" dirty="0"/>
              <a:t>running time. The current of traffic, defined in paragraph</a:t>
            </a:r>
          </a:p>
          <a:p>
            <a:r>
              <a:rPr lang="en-US" sz="1200" dirty="0"/>
              <a:t>1.8b, can be more rigidly enforced on a </a:t>
            </a:r>
            <a:r>
              <a:rPr lang="en-US" sz="1200" dirty="0" err="1"/>
              <a:t>fourtrack</a:t>
            </a:r>
            <a:endParaRPr lang="en-US" sz="1200" dirty="0"/>
          </a:p>
          <a:p>
            <a:r>
              <a:rPr lang="en-US" sz="1200" dirty="0"/>
              <a:t>system because of the two</a:t>
            </a:r>
          </a:p>
          <a:p>
            <a:r>
              <a:rPr lang="en-US" sz="1200" dirty="0"/>
              <a:t>tracks in each direction. If a dispatcher lets a fast freight out on the</a:t>
            </a:r>
          </a:p>
          <a:p>
            <a:r>
              <a:rPr lang="en-US" sz="1200" dirty="0" err="1"/>
              <a:t>highspeed</a:t>
            </a:r>
            <a:endParaRPr lang="en-US" sz="1200" dirty="0"/>
          </a:p>
          <a:p>
            <a:r>
              <a:rPr lang="en-US" sz="1200" dirty="0"/>
              <a:t>track and it has trouble or fails to progress as expected, he can</a:t>
            </a:r>
          </a:p>
          <a:p>
            <a:r>
              <a:rPr lang="en-US" sz="1200" dirty="0"/>
              <a:t>have it switched bark to the </a:t>
            </a:r>
            <a:r>
              <a:rPr lang="en-US" sz="1200" dirty="0" err="1"/>
              <a:t>lowspeed</a:t>
            </a:r>
            <a:endParaRPr lang="en-US" sz="1200" dirty="0"/>
          </a:p>
          <a:p>
            <a:r>
              <a:rPr lang="en-US" sz="1200" dirty="0"/>
              <a:t>one. As the following subparagraphs</a:t>
            </a:r>
          </a:p>
          <a:p>
            <a:r>
              <a:rPr lang="en-US" sz="1200" dirty="0"/>
              <a:t>point out, a distinction may or may not be made between the standards of the</a:t>
            </a:r>
          </a:p>
          <a:p>
            <a:r>
              <a:rPr lang="en-US" sz="1200" dirty="0" err="1"/>
              <a:t>highand</a:t>
            </a:r>
            <a:endParaRPr lang="en-US" sz="1200" dirty="0"/>
          </a:p>
          <a:p>
            <a:r>
              <a:rPr lang="en-US" sz="1200" dirty="0" err="1"/>
              <a:t>lowspeed</a:t>
            </a:r>
            <a:endParaRPr lang="en-US" sz="1200" dirty="0"/>
          </a:p>
          <a:p>
            <a:r>
              <a:rPr lang="en-US" sz="1200" dirty="0"/>
              <a:t>tracks.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9144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Some railroads make a strict distinction between the standards of</a:t>
            </a:r>
          </a:p>
          <a:p>
            <a:r>
              <a:rPr lang="en-US" sz="1200" dirty="0"/>
              <a:t>the two types of track. On the </a:t>
            </a:r>
            <a:r>
              <a:rPr lang="en-US" sz="1200" dirty="0" err="1"/>
              <a:t>lowspeed</a:t>
            </a:r>
            <a:endParaRPr lang="en-US" sz="1200" dirty="0"/>
          </a:p>
          <a:p>
            <a:r>
              <a:rPr lang="en-US" sz="1200" dirty="0"/>
              <a:t>track, lighter rail is used and</a:t>
            </a:r>
          </a:p>
          <a:p>
            <a:r>
              <a:rPr lang="en-US" sz="1200" dirty="0"/>
              <a:t>less ballast and </a:t>
            </a:r>
            <a:r>
              <a:rPr lang="en-US" sz="1200" dirty="0" err="1"/>
              <a:t>subballast</a:t>
            </a:r>
            <a:r>
              <a:rPr lang="en-US" sz="1200" dirty="0"/>
              <a:t> maintenance performed. Tie renewal may be</a:t>
            </a:r>
          </a:p>
          <a:p>
            <a:r>
              <a:rPr lang="en-US" sz="1200" dirty="0"/>
              <a:t>considerably less frequent than on the </a:t>
            </a:r>
            <a:r>
              <a:rPr lang="en-US" sz="1200" dirty="0" err="1"/>
              <a:t>highspeed</a:t>
            </a:r>
            <a:endParaRPr lang="en-US" sz="1200" dirty="0"/>
          </a:p>
          <a:p>
            <a:r>
              <a:rPr lang="en-US" sz="1200" dirty="0"/>
              <a:t>track. The tracks are</a:t>
            </a:r>
          </a:p>
          <a:p>
            <a:r>
              <a:rPr lang="en-US" sz="1200" dirty="0"/>
              <a:t>generally designated either freight or passenger, and interchangeability of</a:t>
            </a:r>
          </a:p>
          <a:p>
            <a:r>
              <a:rPr lang="en-US" sz="1200" dirty="0"/>
              <a:t>types of trains is not permitted except in emergencies. Continual operation</a:t>
            </a:r>
          </a:p>
          <a:p>
            <a:r>
              <a:rPr lang="en-US" sz="1200" dirty="0"/>
              <a:t>of heavy freights over passenger tracks requires constant maintenance work,</a:t>
            </a:r>
          </a:p>
          <a:p>
            <a:r>
              <a:rPr lang="en-US" sz="1200" dirty="0"/>
              <a:t>to keep them in the condition required to give maximum riding comfort.</a:t>
            </a:r>
          </a:p>
          <a:p>
            <a:r>
              <a:rPr lang="en-US" sz="1200" dirty="0"/>
              <a:t>b. Many railroads make no distinction between the standards of the two</a:t>
            </a:r>
          </a:p>
          <a:p>
            <a:r>
              <a:rPr lang="en-US" sz="1200" dirty="0"/>
              <a:t>types of track; the weight of the rail is identical, and the ties and</a:t>
            </a:r>
          </a:p>
          <a:p>
            <a:r>
              <a:rPr lang="en-US" sz="1200" dirty="0"/>
              <a:t>subgrade are the same. The terms "high speed" and "low speed" are used to</a:t>
            </a:r>
          </a:p>
          <a:p>
            <a:r>
              <a:rPr lang="en-US" sz="1200" dirty="0"/>
              <a:t>describe these tracks, but the timetable would refer to them as Nos. 1, 2,</a:t>
            </a:r>
          </a:p>
          <a:p>
            <a:r>
              <a:rPr lang="en-US" sz="1200" dirty="0"/>
              <a:t>3, and 4. Generally, the only time it would be necessary to run against the</a:t>
            </a:r>
          </a:p>
          <a:p>
            <a:r>
              <a:rPr lang="en-US" sz="1200" dirty="0"/>
              <a:t>current of traffic would be when both tracks in one direction were blocked</a:t>
            </a:r>
          </a:p>
          <a:p>
            <a:r>
              <a:rPr lang="en-US" sz="1200" dirty="0"/>
              <a:t>or unsafe.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24089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1.10. CENTRALIZED TRAFFIC CONTROL</a:t>
            </a:r>
          </a:p>
          <a:p>
            <a:r>
              <a:rPr lang="en-US" sz="1200" dirty="0"/>
              <a:t>Operating a rail division controlled with Centralized Traffic Control</a:t>
            </a:r>
          </a:p>
          <a:p>
            <a:r>
              <a:rPr lang="en-US" sz="1200" dirty="0"/>
              <a:t>(CTC) is much simpler than by the other methods. The dispatcher, who may be</a:t>
            </a:r>
          </a:p>
          <a:p>
            <a:r>
              <a:rPr lang="en-US" sz="1200" dirty="0"/>
              <a:t>many kilometers from the point where a train crew wants to enter the main</a:t>
            </a:r>
          </a:p>
          <a:p>
            <a:r>
              <a:rPr lang="en-US" sz="1200" dirty="0"/>
              <a:t>track, merely flips a switch on his CTC panel that opens a yard switch and</a:t>
            </a:r>
          </a:p>
          <a:p>
            <a:r>
              <a:rPr lang="en-US" sz="1200" dirty="0"/>
              <a:t>lights a proceed signal for the train. A modern CTC panel is shown in</a:t>
            </a:r>
          </a:p>
          <a:p>
            <a:r>
              <a:rPr lang="en-US" sz="1200" dirty="0"/>
              <a:t>figure 1.5. The dispatcher does not advise the train crew of his plans nor</a:t>
            </a:r>
          </a:p>
          <a:p>
            <a:r>
              <a:rPr lang="en-US" sz="1200" dirty="0"/>
              <a:t>are written orders necessary. Tracks have signals facing in each direction,</a:t>
            </a:r>
          </a:p>
          <a:p>
            <a:r>
              <a:rPr lang="en-US" sz="1200" dirty="0"/>
              <a:t>and there is no established current of traffic in </a:t>
            </a:r>
            <a:r>
              <a:rPr lang="en-US" sz="1200" dirty="0" err="1"/>
              <a:t>CTCcontrolled</a:t>
            </a:r>
            <a:endParaRPr lang="en-US" sz="1200" dirty="0"/>
          </a:p>
          <a:p>
            <a:r>
              <a:rPr lang="en-US" sz="1200" dirty="0"/>
              <a:t>areas.</a:t>
            </a:r>
          </a:p>
          <a:p>
            <a:r>
              <a:rPr lang="en-US" sz="1200" dirty="0"/>
              <a:t>This gives the dispatcher complete flexibility of train movements; he may</a:t>
            </a:r>
          </a:p>
          <a:p>
            <a:r>
              <a:rPr lang="en-US" sz="1200" dirty="0"/>
              <a:t>run trains on any track in either direction. Regardless of the class of a</a:t>
            </a:r>
          </a:p>
          <a:p>
            <a:r>
              <a:rPr lang="en-US" sz="1200" dirty="0"/>
              <a:t>train, it can continue to move against or ahead of trains of a superior</a:t>
            </a:r>
          </a:p>
          <a:p>
            <a:r>
              <a:rPr lang="en-US" sz="1200" dirty="0"/>
              <a:t>class as long as a signal tells it to do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so. When a dispatcher wants a train to stop, wait for, and meet an opposing</a:t>
            </a:r>
          </a:p>
          <a:p>
            <a:r>
              <a:rPr lang="en-US" dirty="0"/>
              <a:t>train, a signal light shows where and when to make the stop. When the</a:t>
            </a:r>
          </a:p>
          <a:p>
            <a:r>
              <a:rPr lang="en-US" dirty="0"/>
              <a:t>opposing train clears, the stop signal changes to proceed.</a:t>
            </a:r>
          </a:p>
          <a:p>
            <a:r>
              <a:rPr lang="en-US" dirty="0"/>
              <a:t>Figure 1.5. Dispatcher Working at CTC Panel.</a:t>
            </a:r>
          </a:p>
          <a:p>
            <a:r>
              <a:rPr lang="en-US" dirty="0"/>
              <a:t>This system eliminates reading, repeating, interpreting, and remembering</a:t>
            </a:r>
          </a:p>
          <a:p>
            <a:r>
              <a:rPr lang="en-US" dirty="0"/>
              <a:t>the provisions of numerous train orders that would ordinarily be received as</a:t>
            </a:r>
          </a:p>
          <a:p>
            <a:r>
              <a:rPr lang="en-US" dirty="0"/>
              <a:t>much as 2 hours before the time to carry them out. The crew receives visual</a:t>
            </a:r>
          </a:p>
          <a:p>
            <a:r>
              <a:rPr lang="en-US" dirty="0"/>
              <a:t>orders, as it were, from the signal lights at the time and the point where</a:t>
            </a:r>
          </a:p>
          <a:p>
            <a:r>
              <a:rPr lang="en-US" dirty="0"/>
              <a:t>they are to be executed. Rules 86 and S87</a:t>
            </a:r>
          </a:p>
          <a:p>
            <a:r>
              <a:rPr lang="en-US" dirty="0"/>
              <a:t>do not apply in CTC territory.</a:t>
            </a:r>
          </a:p>
          <a:p>
            <a:r>
              <a:rPr lang="en-US" dirty="0"/>
              <a:t>The following subparagraphs discuss the CTC's system control panel, safety</a:t>
            </a:r>
          </a:p>
          <a:p>
            <a:r>
              <a:rPr lang="en-US" dirty="0"/>
              <a:t>features, and advantages, but before that discussion begins, electric</a:t>
            </a:r>
          </a:p>
          <a:p>
            <a:r>
              <a:rPr lang="en-US" dirty="0"/>
              <a:t>interlocking controls are explained.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057775" cy="245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Electric interlocking, an early form of CTC, is used on foreign</a:t>
            </a:r>
          </a:p>
          <a:p>
            <a:r>
              <a:rPr lang="en-US" dirty="0"/>
              <a:t>railroads. The layout may extend for several kilometers on each side of the</a:t>
            </a:r>
          </a:p>
          <a:p>
            <a:r>
              <a:rPr lang="en-US" dirty="0"/>
              <a:t>control tower from which the interlocking plant is operated by a </a:t>
            </a:r>
            <a:r>
              <a:rPr lang="en-US" dirty="0" err="1"/>
              <a:t>towerman</a:t>
            </a:r>
            <a:r>
              <a:rPr lang="en-US" dirty="0"/>
              <a:t>.</a:t>
            </a:r>
          </a:p>
          <a:p>
            <a:r>
              <a:rPr lang="en-US" dirty="0"/>
              <a:t>However his control ends where the tracks join the area under the control of</a:t>
            </a:r>
          </a:p>
          <a:p>
            <a:r>
              <a:rPr lang="en-US" dirty="0"/>
              <a:t>the dispatcher. A </a:t>
            </a:r>
            <a:r>
              <a:rPr lang="en-US" dirty="0" err="1"/>
              <a:t>towerman</a:t>
            </a:r>
            <a:r>
              <a:rPr lang="en-US" dirty="0"/>
              <a:t> at work is shown in figure 1.6. Such</a:t>
            </a:r>
          </a:p>
          <a:p>
            <a:r>
              <a:rPr lang="en-US" dirty="0"/>
              <a:t>installations, generally used at congested junctions and terminals, allow</a:t>
            </a:r>
          </a:p>
          <a:p>
            <a:r>
              <a:rPr lang="en-US" dirty="0"/>
              <a:t>the dispatcher and the tower operator more flexibility in handling trains</a:t>
            </a:r>
          </a:p>
          <a:p>
            <a:r>
              <a:rPr lang="en-US" dirty="0"/>
              <a:t>and yard movement in yard limits.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1588633"/>
            <a:ext cx="5559446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56686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Control panel. The dispatcher's control panel, or board, has</a:t>
            </a:r>
          </a:p>
          <a:p>
            <a:r>
              <a:rPr lang="en-US" sz="1200" dirty="0"/>
              <a:t>diagrams representing the track layout, as shown in the upper part of figure</a:t>
            </a:r>
          </a:p>
          <a:p>
            <a:r>
              <a:rPr lang="en-US" sz="1200" dirty="0"/>
              <a:t>1.5. All areas under his jurisdiction controlled by CTC are shown on the</a:t>
            </a:r>
          </a:p>
          <a:p>
            <a:r>
              <a:rPr lang="en-US" sz="1200" dirty="0"/>
              <a:t>panel. Small indicators, mounted at intervals along the board, light up as</a:t>
            </a:r>
          </a:p>
          <a:p>
            <a:r>
              <a:rPr lang="en-US" sz="1200" dirty="0"/>
              <a:t>the train reaches the point on the railroad represented by each particular</a:t>
            </a:r>
          </a:p>
          <a:p>
            <a:r>
              <a:rPr lang="en-US" sz="1200" dirty="0"/>
              <a:t>indicator. Thus, a dispatcher can watch the progress of any train </a:t>
            </a:r>
            <a:r>
              <a:rPr lang="en-US" sz="1200" dirty="0" err="1"/>
              <a:t>withinhis</a:t>
            </a:r>
            <a:endParaRPr lang="en-US" sz="1200" dirty="0"/>
          </a:p>
          <a:p>
            <a:r>
              <a:rPr lang="en-US" sz="1200" dirty="0"/>
              <a:t>jurisdiction merely by observing the lights, and he can check the speed</a:t>
            </a:r>
          </a:p>
          <a:p>
            <a:r>
              <a:rPr lang="en-US" sz="1200" dirty="0"/>
              <a:t>of a train by timing it between two lights. Also, he knows when a train</a:t>
            </a:r>
          </a:p>
          <a:p>
            <a:r>
              <a:rPr lang="en-US" sz="1200" dirty="0"/>
              <a:t>makes an unscheduled stop or when it is losing considerable time. He can</a:t>
            </a:r>
          </a:p>
          <a:p>
            <a:r>
              <a:rPr lang="en-US" sz="1200" dirty="0"/>
              <a:t>direct a train into any siding and let it out the other end, or he can</a:t>
            </a:r>
          </a:p>
          <a:p>
            <a:r>
              <a:rPr lang="en-US" sz="1200" dirty="0"/>
              <a:t>switch a train from the eastbound to the westbound, or from the </a:t>
            </a:r>
            <a:r>
              <a:rPr lang="en-US" sz="1200" dirty="0" err="1"/>
              <a:t>highto</a:t>
            </a:r>
            <a:endParaRPr lang="en-US" sz="1200" dirty="0"/>
          </a:p>
          <a:p>
            <a:r>
              <a:rPr lang="en-US" sz="1200" dirty="0"/>
              <a:t>the</a:t>
            </a:r>
          </a:p>
          <a:p>
            <a:r>
              <a:rPr lang="en-US" sz="1200" dirty="0" err="1"/>
              <a:t>lowspeed</a:t>
            </a:r>
            <a:endParaRPr lang="en-US" sz="1200" dirty="0"/>
          </a:p>
          <a:p>
            <a:r>
              <a:rPr lang="en-US" sz="1200" dirty="0"/>
              <a:t>tracks and back again, merely by manipulating the small electric</a:t>
            </a:r>
          </a:p>
          <a:p>
            <a:r>
              <a:rPr lang="en-US" sz="1200" dirty="0"/>
              <a:t>switches before him. The engine crew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Mr. Wiggins soon noticed the reason for changing tracks, but this, in</a:t>
            </a:r>
          </a:p>
          <a:p>
            <a:r>
              <a:rPr lang="en-US" dirty="0"/>
              <a:t>itself, was scarcely reassuring. A long freight train, apparently stopped,</a:t>
            </a:r>
          </a:p>
          <a:p>
            <a:r>
              <a:rPr lang="en-US" dirty="0"/>
              <a:t>was on the track they had just left. Even so, how did the engineer know it</a:t>
            </a:r>
          </a:p>
          <a:p>
            <a:r>
              <a:rPr lang="en-US" dirty="0"/>
              <a:t>was safe to proceed at such speed? Had someone been told to keep the track</a:t>
            </a:r>
          </a:p>
          <a:p>
            <a:r>
              <a:rPr lang="en-US" dirty="0"/>
              <a:t>they were now on clear? Suppose he forgot? Why, it was almost like a</a:t>
            </a:r>
          </a:p>
          <a:p>
            <a:r>
              <a:rPr lang="en-US" dirty="0"/>
              <a:t>motorist speeding the wrong way down a </a:t>
            </a:r>
            <a:r>
              <a:rPr lang="en-US" dirty="0" err="1"/>
              <a:t>oneway</a:t>
            </a:r>
            <a:endParaRPr lang="en-US" dirty="0"/>
          </a:p>
          <a:p>
            <a:r>
              <a:rPr lang="en-US" dirty="0"/>
              <a:t>street! But soon the</a:t>
            </a:r>
          </a:p>
          <a:p>
            <a:r>
              <a:rPr lang="en-US" dirty="0"/>
              <a:t>passenger train passed the head end of the halted freight, reduced its</a:t>
            </a:r>
          </a:p>
          <a:p>
            <a:r>
              <a:rPr lang="en-US" dirty="0"/>
              <a:t>speed, and crossed back to its original track. Mr. Wiggins breathed easier,</a:t>
            </a:r>
          </a:p>
          <a:p>
            <a:r>
              <a:rPr lang="en-US" dirty="0"/>
              <a:t>but he still wondered.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54900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never knows its exact path of travel until a short distance before reaching</a:t>
            </a:r>
          </a:p>
          <a:p>
            <a:r>
              <a:rPr lang="en-US" dirty="0"/>
              <a:t>a point of divergence. </a:t>
            </a:r>
            <a:r>
              <a:rPr lang="en-US" dirty="0" err="1"/>
              <a:t>Reducespeed</a:t>
            </a:r>
            <a:endParaRPr lang="en-US" dirty="0"/>
          </a:p>
          <a:p>
            <a:r>
              <a:rPr lang="en-US" dirty="0"/>
              <a:t>signals, however, are displayed</a:t>
            </a:r>
          </a:p>
          <a:p>
            <a:r>
              <a:rPr lang="en-US" dirty="0"/>
              <a:t>sufficiently in advance of a change of track to give an engineer time to</a:t>
            </a:r>
          </a:p>
          <a:p>
            <a:r>
              <a:rPr lang="en-US" dirty="0"/>
              <a:t>slow down. The engine crew relies on the permissive and restrictive aspects</a:t>
            </a:r>
          </a:p>
          <a:p>
            <a:r>
              <a:rPr lang="en-US" dirty="0"/>
              <a:t>of the signals, automatically displayed when the dispatcher opens or closes</a:t>
            </a:r>
          </a:p>
          <a:p>
            <a:r>
              <a:rPr lang="en-US" dirty="0"/>
              <a:t>switches ahead of them, and they know they are taking the route prescribed</a:t>
            </a:r>
          </a:p>
          <a:p>
            <a:r>
              <a:rPr lang="en-US" dirty="0"/>
              <a:t>by the dispatcher.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9639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Safety. The Centralized Traffic Control system has a safety feature</a:t>
            </a:r>
          </a:p>
          <a:p>
            <a:r>
              <a:rPr lang="en-US" sz="1200" dirty="0"/>
              <a:t>that makes it impossible for a dispatcher to suddenly take away a permissive</a:t>
            </a:r>
          </a:p>
          <a:p>
            <a:r>
              <a:rPr lang="en-US" sz="1200" dirty="0"/>
              <a:t>route for a train after the engineer comes in sight of the signal. Although</a:t>
            </a:r>
          </a:p>
          <a:p>
            <a:r>
              <a:rPr lang="en-US" sz="1200" dirty="0"/>
              <a:t>the dispatcher can take away the displayed permissive signal and flash a</a:t>
            </a:r>
          </a:p>
          <a:p>
            <a:r>
              <a:rPr lang="en-US" sz="1200" dirty="0"/>
              <a:t>restrictive signal "in the face" of the crew, the switches controlling the</a:t>
            </a:r>
          </a:p>
          <a:p>
            <a:r>
              <a:rPr lang="en-US" sz="1200" dirty="0"/>
              <a:t>track route cannot change if the engineer lacks sufficient time to comply</a:t>
            </a:r>
          </a:p>
          <a:p>
            <a:r>
              <a:rPr lang="en-US" sz="1200" dirty="0"/>
              <a:t>with the changed signal. The system is so wired that the dispatcher cannot</a:t>
            </a:r>
          </a:p>
          <a:p>
            <a:r>
              <a:rPr lang="en-US" sz="1200" dirty="0"/>
              <a:t>set up conflicting moves.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installations are so connected that</a:t>
            </a:r>
          </a:p>
          <a:p>
            <a:r>
              <a:rPr lang="en-US" sz="1200" dirty="0"/>
              <a:t>if a train fails to make a stop specified by a signal, other signals in</a:t>
            </a:r>
          </a:p>
          <a:p>
            <a:r>
              <a:rPr lang="en-US" sz="1200" dirty="0"/>
              <a:t>advance of the train are automatically displayed to stop a train that may be</a:t>
            </a:r>
          </a:p>
          <a:p>
            <a:r>
              <a:rPr lang="en-US" sz="1200" dirty="0"/>
              <a:t>approaching on the same track from the opposite direction. Also, the CTC</a:t>
            </a:r>
          </a:p>
          <a:p>
            <a:r>
              <a:rPr lang="en-US" sz="1200" dirty="0"/>
              <a:t>system eliminates misunderstandings among crew members about the</a:t>
            </a:r>
          </a:p>
          <a:p>
            <a:r>
              <a:rPr lang="en-US" sz="1200" dirty="0"/>
              <a:t>interpretations of written train </a:t>
            </a:r>
            <a:r>
              <a:rPr lang="en-US" sz="1200" dirty="0" err="1"/>
              <a:t>ordersmisunderstandings</a:t>
            </a:r>
            <a:endParaRPr lang="en-US" sz="1200" dirty="0"/>
          </a:p>
          <a:p>
            <a:r>
              <a:rPr lang="en-US" sz="1200" dirty="0"/>
              <a:t>that have</a:t>
            </a:r>
          </a:p>
          <a:p>
            <a:r>
              <a:rPr lang="en-US" sz="1200" dirty="0"/>
              <a:t>accounted for numerous collisions on single track.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59456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Advantages. Since Centralized Traffic Control is used principally</a:t>
            </a:r>
          </a:p>
          <a:p>
            <a:r>
              <a:rPr lang="en-US" sz="1200" dirty="0"/>
              <a:t>on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sections, some railroads have converted </a:t>
            </a:r>
            <a:r>
              <a:rPr lang="en-US" sz="1200" dirty="0" err="1"/>
              <a:t>doubletrack</a:t>
            </a:r>
            <a:endParaRPr lang="en-US" sz="1200" dirty="0"/>
          </a:p>
          <a:p>
            <a:r>
              <a:rPr lang="en-US" sz="1200" dirty="0"/>
              <a:t>sections to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layouts. Reduced </a:t>
            </a:r>
            <a:r>
              <a:rPr lang="en-US" sz="1200" dirty="0" err="1"/>
              <a:t>maintenanceofway</a:t>
            </a:r>
            <a:endParaRPr lang="en-US" sz="1200" dirty="0"/>
          </a:p>
          <a:p>
            <a:r>
              <a:rPr lang="en-US" sz="1200" dirty="0"/>
              <a:t>costs and</a:t>
            </a:r>
          </a:p>
          <a:p>
            <a:r>
              <a:rPr lang="en-US" sz="1200" dirty="0"/>
              <a:t>accelerated freight train schedules resulted. Use of CTC frequently permits</a:t>
            </a:r>
          </a:p>
          <a:p>
            <a:r>
              <a:rPr lang="en-US" sz="1200" dirty="0"/>
              <a:t>an increase in train density, because the delay formerly caused by </a:t>
            </a:r>
            <a:r>
              <a:rPr lang="en-US" sz="1200" dirty="0" err="1"/>
              <a:t>waitandmeet</a:t>
            </a:r>
            <a:endParaRPr lang="en-US" sz="1200" dirty="0"/>
          </a:p>
          <a:p>
            <a:r>
              <a:rPr lang="en-US" sz="1200" dirty="0"/>
              <a:t>orders is reduced. With CTC, a dispatcher is frequently able to get</a:t>
            </a:r>
          </a:p>
          <a:p>
            <a:r>
              <a:rPr lang="en-US" sz="1200" dirty="0"/>
              <a:t>two trains by a given point without stopping either one, by keeping one</a:t>
            </a:r>
          </a:p>
          <a:p>
            <a:r>
              <a:rPr lang="en-US" sz="1200" dirty="0"/>
              <a:t>moving through a siding while the other passes on the main track. If a</a:t>
            </a:r>
          </a:p>
          <a:p>
            <a:r>
              <a:rPr lang="en-US" sz="1200" dirty="0"/>
              <a:t>siding is long enough or if a single track branches for several kilometers</a:t>
            </a:r>
          </a:p>
          <a:p>
            <a:r>
              <a:rPr lang="en-US" sz="1200" dirty="0"/>
              <a:t>into a double track, a dispatcher may likewise have a train pass another in</a:t>
            </a:r>
          </a:p>
          <a:p>
            <a:r>
              <a:rPr lang="en-US" sz="1200" dirty="0"/>
              <a:t>the same direction without reducing the speed of either. A nonstop meet can</a:t>
            </a:r>
          </a:p>
          <a:p>
            <a:r>
              <a:rPr lang="en-US" sz="1200" dirty="0"/>
              <a:t>be fully appreciated only by crews who in past years waited for hours for</a:t>
            </a:r>
          </a:p>
          <a:p>
            <a:r>
              <a:rPr lang="en-US" sz="1200" dirty="0"/>
              <a:t>other trains, or by dispatchers who were once required to dictate several</a:t>
            </a:r>
          </a:p>
          <a:p>
            <a:r>
              <a:rPr lang="en-US" sz="1200" dirty="0"/>
              <a:t>complicated train orders to do what CTC may often get done with less delay</a:t>
            </a:r>
          </a:p>
          <a:p>
            <a:r>
              <a:rPr lang="en-US" sz="1200" dirty="0"/>
              <a:t>by the dispatcher's moving two or three controls.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1.11. SUMMARY</a:t>
            </a:r>
          </a:p>
          <a:p>
            <a:r>
              <a:rPr lang="en-US" dirty="0"/>
              <a:t>A division's timetable is the authority for moving scheduled trains; it</a:t>
            </a:r>
          </a:p>
          <a:p>
            <a:r>
              <a:rPr lang="en-US" dirty="0"/>
              <a:t>establishes their superiority and the superior direction of the tracks. For</a:t>
            </a:r>
          </a:p>
          <a:p>
            <a:r>
              <a:rPr lang="en-US" dirty="0"/>
              <a:t>example, </a:t>
            </a:r>
            <a:r>
              <a:rPr lang="en-US" dirty="0" err="1"/>
              <a:t>firstclass</a:t>
            </a:r>
            <a:endParaRPr lang="en-US" dirty="0"/>
          </a:p>
          <a:p>
            <a:r>
              <a:rPr lang="en-US" dirty="0"/>
              <a:t>trains are superior to second class. Unscheduled</a:t>
            </a:r>
          </a:p>
          <a:p>
            <a:r>
              <a:rPr lang="en-US" dirty="0" err="1"/>
              <a:t>trainsextrasare</a:t>
            </a:r>
            <a:endParaRPr lang="en-US" dirty="0"/>
          </a:p>
          <a:p>
            <a:r>
              <a:rPr lang="en-US" dirty="0"/>
              <a:t>inferior to scheduled ones and have no class designator.</a:t>
            </a:r>
          </a:p>
          <a:p>
            <a:r>
              <a:rPr lang="en-US" dirty="0"/>
              <a:t>The superior direction is decided by the line's officials. Train crews</a:t>
            </a:r>
          </a:p>
          <a:p>
            <a:r>
              <a:rPr lang="en-US" dirty="0"/>
              <a:t>receive train orders from the dispatcher. They supersede the superiority</a:t>
            </a:r>
          </a:p>
          <a:p>
            <a:r>
              <a:rPr lang="en-US" dirty="0"/>
              <a:t>established by the timetable. Operating rules of both civilian and military</a:t>
            </a:r>
          </a:p>
          <a:p>
            <a:r>
              <a:rPr lang="en-US" dirty="0"/>
              <a:t>lines are based on a standard code, to provide safe and efficient train</a:t>
            </a:r>
          </a:p>
          <a:p>
            <a:r>
              <a:rPr lang="en-US" dirty="0"/>
              <a:t>operation. Rules 86 and S87</a:t>
            </a:r>
          </a:p>
          <a:p>
            <a:r>
              <a:rPr lang="en-US" dirty="0"/>
              <a:t>cover procedures followed by extra trains.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7733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four methods of dispatching are </a:t>
            </a:r>
            <a:r>
              <a:rPr lang="en-US" dirty="0" err="1"/>
              <a:t>singletrack</a:t>
            </a:r>
            <a:r>
              <a:rPr lang="en-US" dirty="0"/>
              <a:t>,</a:t>
            </a:r>
          </a:p>
          <a:p>
            <a:r>
              <a:rPr lang="en-US" dirty="0" err="1"/>
              <a:t>doubletrack</a:t>
            </a:r>
            <a:r>
              <a:rPr lang="en-US" dirty="0"/>
              <a:t>,</a:t>
            </a:r>
          </a:p>
          <a:p>
            <a:r>
              <a:rPr lang="en-US" dirty="0" err="1"/>
              <a:t>multipletrack</a:t>
            </a:r>
            <a:r>
              <a:rPr lang="en-US" dirty="0"/>
              <a:t>,</a:t>
            </a:r>
          </a:p>
          <a:p>
            <a:r>
              <a:rPr lang="en-US" dirty="0"/>
              <a:t>and Centralized Traffic Control.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dispatching,</a:t>
            </a:r>
          </a:p>
          <a:p>
            <a:r>
              <a:rPr lang="en-US" dirty="0"/>
              <a:t>conducted by using written train orders to tell the crew what to do, is more</a:t>
            </a:r>
          </a:p>
          <a:p>
            <a:r>
              <a:rPr lang="en-US" dirty="0"/>
              <a:t>complicated than </a:t>
            </a:r>
            <a:r>
              <a:rPr lang="en-US" dirty="0" err="1"/>
              <a:t>doubletrack</a:t>
            </a:r>
            <a:endParaRPr lang="en-US" dirty="0"/>
          </a:p>
          <a:p>
            <a:r>
              <a:rPr lang="en-US" dirty="0"/>
              <a:t>dispatching. The latter depends mainly on</a:t>
            </a:r>
          </a:p>
          <a:p>
            <a:r>
              <a:rPr lang="en-US" dirty="0"/>
              <a:t>automatic block signals and on proper spacing of trains. However, the</a:t>
            </a:r>
          </a:p>
          <a:p>
            <a:r>
              <a:rPr lang="en-US" dirty="0"/>
              <a:t>dispatcher must enforce the established current of traffic except when</a:t>
            </a:r>
          </a:p>
          <a:p>
            <a:r>
              <a:rPr lang="en-US" dirty="0" err="1"/>
              <a:t>singlelining</a:t>
            </a:r>
            <a:endParaRPr lang="en-US" dirty="0"/>
          </a:p>
          <a:p>
            <a:r>
              <a:rPr lang="en-US" dirty="0"/>
              <a:t>or reverse movement is called for. Train orders, too, are</a:t>
            </a:r>
          </a:p>
          <a:p>
            <a:r>
              <a:rPr lang="en-US" dirty="0"/>
              <a:t>used to avoid delay to </a:t>
            </a:r>
            <a:r>
              <a:rPr lang="en-US" dirty="0" err="1"/>
              <a:t>toppriority</a:t>
            </a:r>
            <a:endParaRPr lang="en-US" dirty="0"/>
          </a:p>
          <a:p>
            <a:r>
              <a:rPr lang="en-US" dirty="0"/>
              <a:t>trains.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9142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Operating problems are further reduced on </a:t>
            </a:r>
            <a:r>
              <a:rPr lang="en-US" dirty="0" err="1"/>
              <a:t>multipletrack</a:t>
            </a:r>
            <a:endParaRPr lang="en-US" dirty="0"/>
          </a:p>
          <a:p>
            <a:r>
              <a:rPr lang="en-US" dirty="0"/>
              <a:t>lines,</a:t>
            </a:r>
          </a:p>
          <a:p>
            <a:r>
              <a:rPr lang="en-US" dirty="0"/>
              <a:t>especially where there are four tracks: </a:t>
            </a:r>
            <a:r>
              <a:rPr lang="en-US" dirty="0" err="1"/>
              <a:t>highand</a:t>
            </a:r>
            <a:endParaRPr lang="en-US" dirty="0"/>
          </a:p>
          <a:p>
            <a:r>
              <a:rPr lang="en-US" dirty="0" err="1"/>
              <a:t>lowspeed</a:t>
            </a:r>
            <a:endParaRPr lang="en-US" dirty="0"/>
          </a:p>
          <a:p>
            <a:r>
              <a:rPr lang="en-US" dirty="0"/>
              <a:t>tracks for each</a:t>
            </a:r>
          </a:p>
          <a:p>
            <a:r>
              <a:rPr lang="en-US" dirty="0"/>
              <a:t>direction can be designated. Some railroads make a strict distinction</a:t>
            </a:r>
          </a:p>
          <a:p>
            <a:r>
              <a:rPr lang="en-US" dirty="0"/>
              <a:t>between the </a:t>
            </a:r>
            <a:r>
              <a:rPr lang="en-US" dirty="0" err="1"/>
              <a:t>highand</a:t>
            </a:r>
            <a:endParaRPr lang="en-US" dirty="0"/>
          </a:p>
          <a:p>
            <a:r>
              <a:rPr lang="en-US" dirty="0" err="1"/>
              <a:t>lowspeed</a:t>
            </a:r>
            <a:endParaRPr lang="en-US" dirty="0"/>
          </a:p>
          <a:p>
            <a:r>
              <a:rPr lang="en-US" dirty="0"/>
              <a:t>tracks, with lighter rail being used and</a:t>
            </a:r>
          </a:p>
          <a:p>
            <a:r>
              <a:rPr lang="en-US" dirty="0"/>
              <a:t>less roadbed maintenance being performed on the latter. Other lines make no</a:t>
            </a:r>
          </a:p>
          <a:p>
            <a:r>
              <a:rPr lang="en-US" dirty="0"/>
              <a:t>distinction between the two; the rail, ties, and subgrade for both are the</a:t>
            </a:r>
          </a:p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143000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Centralized Traffic Control is the simplest method of dispatching and</a:t>
            </a:r>
          </a:p>
          <a:p>
            <a:r>
              <a:rPr lang="en-US" sz="1400" dirty="0"/>
              <a:t>provides the dispatcher the greatest flexibility in manipulating trains.</a:t>
            </a:r>
          </a:p>
          <a:p>
            <a:r>
              <a:rPr lang="en-US" sz="1400" dirty="0"/>
              <a:t>Small indicator lights on a control panel come on as trains reach particular</a:t>
            </a:r>
          </a:p>
          <a:p>
            <a:r>
              <a:rPr lang="en-US" sz="1400" dirty="0"/>
              <a:t>points on the line. The lighted indicators permit the dispatcher to check</a:t>
            </a:r>
          </a:p>
          <a:p>
            <a:r>
              <a:rPr lang="en-US" sz="1400" dirty="0"/>
              <a:t>the train's progress and speed. By flipping a switch on the panel, the</a:t>
            </a:r>
          </a:p>
          <a:p>
            <a:r>
              <a:rPr lang="en-US" sz="1400" dirty="0"/>
              <a:t>dispatcher can give a train a proceed sign or divert it to another track.</a:t>
            </a:r>
          </a:p>
          <a:p>
            <a:r>
              <a:rPr lang="en-US" sz="1400" dirty="0"/>
              <a:t>The system is </a:t>
            </a:r>
            <a:r>
              <a:rPr lang="en-US" sz="1400" dirty="0" err="1"/>
              <a:t>safethe</a:t>
            </a:r>
            <a:endParaRPr lang="en-US" sz="1400" dirty="0"/>
          </a:p>
          <a:p>
            <a:r>
              <a:rPr lang="en-US" sz="1400" dirty="0"/>
              <a:t>dispatcher cannot set up conflicting moves, and</a:t>
            </a:r>
          </a:p>
          <a:p>
            <a:r>
              <a:rPr lang="en-US" sz="1400" dirty="0"/>
              <a:t>restrictive signals flashed in the crew's face cannot be complied with if</a:t>
            </a:r>
          </a:p>
          <a:p>
            <a:r>
              <a:rPr lang="en-US" sz="1400" dirty="0"/>
              <a:t>there is too little time. Among the system's advantages are reduced</a:t>
            </a:r>
          </a:p>
          <a:p>
            <a:r>
              <a:rPr lang="en-US" sz="1400" dirty="0" err="1"/>
              <a:t>maintenanceofway</a:t>
            </a:r>
            <a:endParaRPr lang="en-US" sz="1400" dirty="0"/>
          </a:p>
          <a:p>
            <a:r>
              <a:rPr lang="en-US" sz="1400" dirty="0"/>
              <a:t>costs, accelerated freight train schedules, increased</a:t>
            </a:r>
          </a:p>
          <a:p>
            <a:r>
              <a:rPr lang="en-US" sz="1400" dirty="0"/>
              <a:t>train density at times, and less delay because of fewer </a:t>
            </a:r>
            <a:r>
              <a:rPr lang="en-US" sz="1400" dirty="0" err="1"/>
              <a:t>waitandmeet</a:t>
            </a:r>
            <a:endParaRPr lang="en-US" sz="1400" dirty="0"/>
          </a:p>
          <a:p>
            <a:r>
              <a:rPr lang="en-US" sz="1400" dirty="0"/>
              <a:t>orders.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4943"/>
            <a:ext cx="753581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30443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2.1. GENERAL</a:t>
            </a:r>
          </a:p>
          <a:p>
            <a:r>
              <a:rPr lang="en-US" sz="1200" dirty="0"/>
              <a:t>Operating trains over a division involves considerable paperwork for the</a:t>
            </a:r>
          </a:p>
          <a:p>
            <a:r>
              <a:rPr lang="en-US" sz="1200" dirty="0"/>
              <a:t>dispatcher and his staff. The train sheet, a written record that depicts</a:t>
            </a:r>
          </a:p>
          <a:p>
            <a:r>
              <a:rPr lang="en-US" sz="1200" dirty="0"/>
              <a:t>the progress of each train from one end of the division to the other, is</a:t>
            </a:r>
          </a:p>
          <a:p>
            <a:r>
              <a:rPr lang="en-US" sz="1200" dirty="0"/>
              <a:t>maintained by the dispatcher. Other forms dealing with clearances and</a:t>
            </a:r>
          </a:p>
          <a:p>
            <a:r>
              <a:rPr lang="en-US" sz="1200" dirty="0"/>
              <a:t>messages affecting operations, while usually dictated by the dispatcher, are</a:t>
            </a:r>
          </a:p>
          <a:p>
            <a:r>
              <a:rPr lang="en-US" sz="1200" dirty="0"/>
              <a:t>frequently compiled by the telegraph operator. To present a clearer</a:t>
            </a:r>
          </a:p>
          <a:p>
            <a:r>
              <a:rPr lang="en-US" sz="1200" dirty="0"/>
              <a:t>picture, the timetable, which governs to a great extent the dispatcher's</a:t>
            </a:r>
          </a:p>
          <a:p>
            <a:r>
              <a:rPr lang="en-US" sz="1200" dirty="0"/>
              <a:t>method of operation, and the train sheet, which presents an animated, </a:t>
            </a:r>
            <a:r>
              <a:rPr lang="en-US" sz="1200" dirty="0" err="1"/>
              <a:t>everchanging</a:t>
            </a:r>
            <a:endParaRPr lang="en-US" sz="1200" dirty="0"/>
          </a:p>
          <a:p>
            <a:r>
              <a:rPr lang="en-US" sz="1200" dirty="0"/>
              <a:t>picture of each train's progress, are discussed before the specific</a:t>
            </a:r>
          </a:p>
          <a:p>
            <a:r>
              <a:rPr lang="en-US" sz="1200" dirty="0"/>
              <a:t>duties of the key individuals in the dispatching office.</a:t>
            </a:r>
          </a:p>
          <a:p>
            <a:r>
              <a:rPr lang="en-US" sz="1200" dirty="0"/>
              <a:t>Additionally, written accounts of train dispatching frequently deal</a:t>
            </a:r>
          </a:p>
          <a:p>
            <a:r>
              <a:rPr lang="en-US" sz="1200" dirty="0"/>
              <a:t>solely with loaded cars and trains from which the railroad derives its</a:t>
            </a:r>
          </a:p>
          <a:p>
            <a:r>
              <a:rPr lang="en-US" sz="1200" dirty="0"/>
              <a:t>revenue. Often overlooked, however, are the empties which the railroad must</a:t>
            </a:r>
          </a:p>
          <a:p>
            <a:r>
              <a:rPr lang="en-US" sz="1200" dirty="0"/>
              <a:t>move over its lines and furnish to shippers. Many think of this particular</a:t>
            </a:r>
          </a:p>
          <a:p>
            <a:r>
              <a:rPr lang="en-US" sz="1200" dirty="0"/>
              <a:t>phase of railroading as relating principally to the freight or traffic</a:t>
            </a:r>
          </a:p>
          <a:p>
            <a:r>
              <a:rPr lang="en-US" sz="1200" dirty="0"/>
              <a:t>department and being handled through the car distributor in the operating</a:t>
            </a:r>
          </a:p>
          <a:p>
            <a:r>
              <a:rPr lang="en-US" sz="1200" dirty="0"/>
              <a:t>department. There is a direct connection between the car distributor and</a:t>
            </a:r>
          </a:p>
          <a:p>
            <a:r>
              <a:rPr lang="en-US" sz="1200" dirty="0"/>
              <a:t>the dispatcher in moving trains of empty cars. Therefore, the car</a:t>
            </a:r>
          </a:p>
          <a:p>
            <a:r>
              <a:rPr lang="en-US" sz="1200" dirty="0"/>
              <a:t>distributor's function, how he maintains a record of empties on the</a:t>
            </a:r>
          </a:p>
          <a:p>
            <a:r>
              <a:rPr lang="en-US" sz="1200" dirty="0"/>
              <a:t>railroad, and how it affects the dispatcher, are covered in some detail.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914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2.2. EMPLOYEES' TIMETABLE</a:t>
            </a:r>
          </a:p>
          <a:p>
            <a:r>
              <a:rPr lang="en-US" dirty="0"/>
              <a:t>The employees' timetable is the authority for moving all regular trains.</a:t>
            </a:r>
          </a:p>
          <a:p>
            <a:r>
              <a:rPr lang="en-US" dirty="0"/>
              <a:t>Its pages dealing with schedules appear similar to those in the timetables</a:t>
            </a:r>
          </a:p>
          <a:p>
            <a:r>
              <a:rPr lang="en-US" dirty="0"/>
              <a:t>furnished to the traveling public. However, the two timetables should not</a:t>
            </a:r>
          </a:p>
          <a:p>
            <a:r>
              <a:rPr lang="en-US" dirty="0"/>
              <a:t>be confused because the employees' timetable goes much further. In a sense,</a:t>
            </a:r>
          </a:p>
          <a:p>
            <a:r>
              <a:rPr lang="en-US" dirty="0"/>
              <a:t>it becomes a supplementary book of rules. It may amend, supplement, extend,</a:t>
            </a:r>
          </a:p>
          <a:p>
            <a:r>
              <a:rPr lang="en-US" dirty="0"/>
              <a:t>and even interpret many of the standing operating rules, because of peculiar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7923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High up in an office building a long way from our fidgety, confused</a:t>
            </a:r>
          </a:p>
          <a:p>
            <a:r>
              <a:rPr lang="en-US" sz="1200" dirty="0"/>
              <a:t>traveler, a man wearing a green eyeshade makes some notes on a large sheet</a:t>
            </a:r>
          </a:p>
          <a:p>
            <a:r>
              <a:rPr lang="en-US" sz="1200" dirty="0"/>
              <a:t>on the desk before him. It is he who caused the train to stop at VO Tower,</a:t>
            </a:r>
          </a:p>
          <a:p>
            <a:r>
              <a:rPr lang="en-US" sz="1200" dirty="0"/>
              <a:t>take the opposing track, and later return to its original track. Scarcely a</a:t>
            </a:r>
          </a:p>
          <a:p>
            <a:r>
              <a:rPr lang="en-US" sz="1200" dirty="0"/>
              <a:t>day passes during which he doesn't cause both passenger and freight trains</a:t>
            </a:r>
          </a:p>
          <a:p>
            <a:r>
              <a:rPr lang="en-US" sz="1200" dirty="0"/>
              <a:t>to diverge and move onto any track he desires, much the same as a hobbyist</a:t>
            </a:r>
          </a:p>
          <a:p>
            <a:r>
              <a:rPr lang="en-US" sz="1200" dirty="0"/>
              <a:t>with a model train having automatic track control. In his daily</a:t>
            </a:r>
          </a:p>
          <a:p>
            <a:r>
              <a:rPr lang="en-US" sz="1200" dirty="0"/>
              <a:t>manipulation of trains, however, he seldom has an audience to watch, marvel,</a:t>
            </a:r>
          </a:p>
          <a:p>
            <a:r>
              <a:rPr lang="en-US" sz="1200" dirty="0"/>
              <a:t>and sometimes worry about consequences. Also, he is the man who had,</a:t>
            </a:r>
          </a:p>
          <a:p>
            <a:r>
              <a:rPr lang="en-US" sz="1200" dirty="0"/>
              <a:t>through years of training and experience, prevented some of Mr. Wiggins'</a:t>
            </a:r>
          </a:p>
          <a:p>
            <a:r>
              <a:rPr lang="en-US" sz="1200" dirty="0"/>
              <a:t>apprehensions from becoming realities. However, he is not nearly so well</a:t>
            </a:r>
          </a:p>
          <a:p>
            <a:r>
              <a:rPr lang="en-US" sz="1200" dirty="0"/>
              <a:t>known and honored by the traveling public as is the engineer, yet he is the</a:t>
            </a:r>
          </a:p>
          <a:p>
            <a:r>
              <a:rPr lang="en-US" sz="1200" dirty="0"/>
              <a:t>individual whose planning, watchfulness, and unfailing accuracy provide a</a:t>
            </a:r>
          </a:p>
          <a:p>
            <a:r>
              <a:rPr lang="en-US" sz="1200" dirty="0"/>
              <a:t>safe, speedy trip for all trains. He is one of the least known, yet one of</a:t>
            </a:r>
          </a:p>
          <a:p>
            <a:r>
              <a:rPr lang="en-US" sz="1200" dirty="0"/>
              <a:t>the most important, of all railroaders. He is the train dispatcher.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operating instructions or because of unusual physical characteristics of the</a:t>
            </a:r>
          </a:p>
          <a:p>
            <a:r>
              <a:rPr lang="en-US" dirty="0"/>
              <a:t>rail layout. For example, under "Special Rules" in the employees' timetable</a:t>
            </a:r>
          </a:p>
          <a:p>
            <a:r>
              <a:rPr lang="en-US" dirty="0"/>
              <a:t>of a large commercial rail line, the following appears:</a:t>
            </a:r>
          </a:p>
          <a:p>
            <a:r>
              <a:rPr lang="en-US" dirty="0"/>
              <a:t>Rule 813. Amended to include: when radio</a:t>
            </a:r>
          </a:p>
          <a:p>
            <a:r>
              <a:rPr lang="en-US" dirty="0"/>
              <a:t>communication is being used in connection with a train</a:t>
            </a:r>
          </a:p>
          <a:p>
            <a:r>
              <a:rPr lang="en-US" dirty="0"/>
              <a:t>or yard movement, in lieu of hand signals, proper</a:t>
            </a:r>
          </a:p>
          <a:p>
            <a:r>
              <a:rPr lang="en-US" dirty="0"/>
              <a:t>identification and continuous contact must be</a:t>
            </a:r>
          </a:p>
          <a:p>
            <a:r>
              <a:rPr lang="en-US" dirty="0"/>
              <a:t>maintained. Should contact be lost with employee</a:t>
            </a:r>
          </a:p>
          <a:p>
            <a:r>
              <a:rPr lang="en-US" dirty="0"/>
              <a:t>directing the movement, immediate stop must be made</a:t>
            </a:r>
          </a:p>
          <a:p>
            <a:r>
              <a:rPr lang="en-US" dirty="0"/>
              <a:t>until communication is restored or other signals are</a:t>
            </a:r>
          </a:p>
          <a:p>
            <a:r>
              <a:rPr lang="en-US" dirty="0"/>
              <a:t>used to complete the movement.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572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In addition to the schedule of trains, a typical employees' timetable</a:t>
            </a:r>
          </a:p>
          <a:p>
            <a:r>
              <a:rPr lang="en-US" sz="1200" dirty="0"/>
              <a:t>includes a variety of information. Listed below are the various types of</a:t>
            </a:r>
          </a:p>
          <a:p>
            <a:r>
              <a:rPr lang="en-US" sz="1200" dirty="0"/>
              <a:t>data and instructions that may be found in an employees' timetable.</a:t>
            </a:r>
          </a:p>
          <a:p>
            <a:r>
              <a:rPr lang="en-US" sz="1200" dirty="0" err="1"/>
              <a:t>Reducespeed</a:t>
            </a:r>
            <a:endParaRPr lang="en-US" sz="1200" dirty="0"/>
          </a:p>
          <a:p>
            <a:r>
              <a:rPr lang="en-US" sz="1200" dirty="0"/>
              <a:t>areas</a:t>
            </a:r>
          </a:p>
          <a:p>
            <a:r>
              <a:rPr lang="en-US" sz="1200" dirty="0"/>
              <a:t>Yard limits</a:t>
            </a:r>
          </a:p>
          <a:p>
            <a:r>
              <a:rPr lang="en-US" sz="1200" dirty="0"/>
              <a:t>Weight limitations </a:t>
            </a:r>
            <a:r>
              <a:rPr lang="en-US" sz="1200" dirty="0" err="1"/>
              <a:t>ofTrack</a:t>
            </a:r>
            <a:endParaRPr lang="en-US" sz="1200" dirty="0"/>
          </a:p>
          <a:p>
            <a:r>
              <a:rPr lang="en-US" sz="1200" dirty="0"/>
              <a:t>Bridges</a:t>
            </a:r>
          </a:p>
          <a:p>
            <a:r>
              <a:rPr lang="en-US" sz="1200" dirty="0"/>
              <a:t>Trestles</a:t>
            </a:r>
          </a:p>
          <a:p>
            <a:r>
              <a:rPr lang="en-US" sz="1200" dirty="0"/>
              <a:t>Coal tipples</a:t>
            </a:r>
          </a:p>
          <a:p>
            <a:r>
              <a:rPr lang="en-US" sz="1200" dirty="0"/>
              <a:t>Engine restrictions</a:t>
            </a:r>
          </a:p>
          <a:p>
            <a:r>
              <a:rPr lang="en-US" sz="1200" dirty="0" err="1"/>
              <a:t>Closeclearance</a:t>
            </a:r>
            <a:endParaRPr lang="en-US" sz="1200" dirty="0"/>
          </a:p>
          <a:p>
            <a:r>
              <a:rPr lang="en-US" sz="1200" dirty="0"/>
              <a:t>points</a:t>
            </a:r>
          </a:p>
          <a:p>
            <a:r>
              <a:rPr lang="en-US" sz="1200" dirty="0"/>
              <a:t>Location </a:t>
            </a:r>
            <a:r>
              <a:rPr lang="en-US" sz="1200" dirty="0" err="1"/>
              <a:t>ofFuel</a:t>
            </a:r>
            <a:endParaRPr lang="en-US" sz="1200" dirty="0"/>
          </a:p>
          <a:p>
            <a:r>
              <a:rPr lang="en-US" sz="1200" dirty="0"/>
              <a:t>and watering facilities</a:t>
            </a:r>
          </a:p>
          <a:p>
            <a:r>
              <a:rPr lang="en-US" sz="1200" dirty="0"/>
              <a:t>Standard clocks</a:t>
            </a:r>
          </a:p>
          <a:p>
            <a:r>
              <a:rPr lang="en-US" sz="1200" dirty="0"/>
              <a:t>Telegraph offices</a:t>
            </a:r>
          </a:p>
          <a:p>
            <a:r>
              <a:rPr lang="en-US" sz="1200" dirty="0"/>
              <a:t>First aid supplies and stretchers</a:t>
            </a:r>
          </a:p>
          <a:p>
            <a:r>
              <a:rPr lang="en-US" sz="1200" dirty="0"/>
              <a:t>Company doctors, surgeons, and oculists</a:t>
            </a:r>
          </a:p>
          <a:p>
            <a:r>
              <a:rPr lang="en-US" sz="1200" dirty="0"/>
              <a:t>Special signal indications by name, location, and significance</a:t>
            </a:r>
          </a:p>
          <a:p>
            <a:r>
              <a:rPr lang="en-US" sz="1200" dirty="0"/>
              <a:t>Passing sidings and their capacity in cars</a:t>
            </a:r>
          </a:p>
          <a:p>
            <a:r>
              <a:rPr lang="en-US" sz="1200" dirty="0"/>
              <a:t>Location of and special instructions </a:t>
            </a:r>
            <a:r>
              <a:rPr lang="en-US" sz="1200" dirty="0" err="1"/>
              <a:t>regardingSpring</a:t>
            </a:r>
            <a:endParaRPr lang="en-US" sz="1200" dirty="0"/>
          </a:p>
          <a:p>
            <a:r>
              <a:rPr lang="en-US" sz="1200" dirty="0"/>
              <a:t>switches</a:t>
            </a:r>
          </a:p>
          <a:p>
            <a:r>
              <a:rPr lang="en-US" sz="1200" dirty="0"/>
              <a:t>Time relay switches</a:t>
            </a:r>
          </a:p>
          <a:p>
            <a:r>
              <a:rPr lang="en-US" sz="1200" dirty="0"/>
              <a:t>Derails</a:t>
            </a:r>
          </a:p>
          <a:p>
            <a:r>
              <a:rPr lang="en-US" sz="1200" dirty="0"/>
              <a:t>New or nonstandard switching and signaling mechanisms</a:t>
            </a:r>
          </a:p>
          <a:p>
            <a:r>
              <a:rPr lang="en-US" sz="1200" dirty="0"/>
              <a:t>Special instructions on, for example,</a:t>
            </a:r>
          </a:p>
          <a:p>
            <a:r>
              <a:rPr lang="en-US" sz="1200" dirty="0"/>
              <a:t>Care and lubrication of journal boxes</a:t>
            </a:r>
          </a:p>
          <a:p>
            <a:r>
              <a:rPr lang="en-US" sz="1200" dirty="0"/>
              <a:t>Handling of cars having overheated journal bearings</a:t>
            </a:r>
          </a:p>
          <a:p>
            <a:r>
              <a:rPr lang="en-US" sz="1200" dirty="0"/>
              <a:t>(hotboxes)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84231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2.3. ISSUING AND SUPERSEDING TIMETABLES</a:t>
            </a:r>
          </a:p>
          <a:p>
            <a:r>
              <a:rPr lang="en-US" dirty="0"/>
              <a:t>All employees whose duties are connected with train operation must</a:t>
            </a:r>
          </a:p>
          <a:p>
            <a:r>
              <a:rPr lang="en-US" dirty="0"/>
              <a:t>secure and carry a copy of the current employees' timetable. They must</a:t>
            </a:r>
          </a:p>
          <a:p>
            <a:r>
              <a:rPr lang="en-US" dirty="0"/>
              <a:t>study it carefully and familiarize themselves with all portions affecting</a:t>
            </a:r>
          </a:p>
          <a:p>
            <a:r>
              <a:rPr lang="en-US" dirty="0"/>
              <a:t>their duties. Such persons are required to sign a receipt showing that they</a:t>
            </a:r>
          </a:p>
          <a:p>
            <a:r>
              <a:rPr lang="en-US" dirty="0"/>
              <a:t>have received a copy. Each time a new timetable is issued, employees must</a:t>
            </a:r>
          </a:p>
          <a:p>
            <a:r>
              <a:rPr lang="en-US" dirty="0"/>
              <a:t>note the time and the date it becomes effective and study it carefully for</a:t>
            </a:r>
          </a:p>
          <a:p>
            <a:r>
              <a:rPr lang="en-US" dirty="0"/>
              <a:t>changes in train schedules; special rules seldom change. The old timetable</a:t>
            </a:r>
          </a:p>
          <a:p>
            <a:r>
              <a:rPr lang="en-US" dirty="0"/>
              <a:t>must be destroyed or turned in. Because of changes in train schedules, to</a:t>
            </a:r>
          </a:p>
          <a:p>
            <a:r>
              <a:rPr lang="en-US" dirty="0"/>
              <a:t>leave an </a:t>
            </a:r>
            <a:r>
              <a:rPr lang="en-US" dirty="0" err="1"/>
              <a:t>outofdate</a:t>
            </a:r>
            <a:endParaRPr lang="en-US" dirty="0"/>
          </a:p>
          <a:p>
            <a:r>
              <a:rPr lang="en-US" dirty="0"/>
              <a:t>timetable laying around is to invite trouble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75157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2.4. TYPICAL TIMETABLE</a:t>
            </a:r>
          </a:p>
          <a:p>
            <a:r>
              <a:rPr lang="en-US" dirty="0"/>
              <a:t>Appendix II consists of a sample timetable based on the </a:t>
            </a:r>
            <a:r>
              <a:rPr lang="en-US" dirty="0" err="1"/>
              <a:t>doubletrack</a:t>
            </a:r>
            <a:endParaRPr lang="en-US" dirty="0"/>
          </a:p>
          <a:p>
            <a:r>
              <a:rPr lang="en-US" dirty="0"/>
              <a:t>division illustrated in figure 1.4. The timetable contains some of the</a:t>
            </a:r>
          </a:p>
          <a:p>
            <a:r>
              <a:rPr lang="en-US" dirty="0"/>
              <a:t>information specified in paragraph 2.2. The purpose is general</a:t>
            </a:r>
          </a:p>
          <a:p>
            <a:r>
              <a:rPr lang="en-US" dirty="0"/>
              <a:t>familiarization only; in actual practice it would require considerably more</a:t>
            </a:r>
          </a:p>
          <a:p>
            <a:r>
              <a:rPr lang="en-US" dirty="0"/>
              <a:t>information and detail to cover all operating procedures and details of a</a:t>
            </a:r>
          </a:p>
          <a:p>
            <a:r>
              <a:rPr lang="en-US" dirty="0"/>
              <a:t>division 137 kilometers long. Most of the special instructions could also</a:t>
            </a:r>
          </a:p>
          <a:p>
            <a:r>
              <a:rPr lang="en-US" dirty="0"/>
              <a:t>apply to the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division in figure 1.1. However, the time figures</a:t>
            </a:r>
          </a:p>
          <a:p>
            <a:r>
              <a:rPr lang="en-US" dirty="0"/>
              <a:t>on the two pages showing the schedules of the 12 trains would be changed</a:t>
            </a:r>
          </a:p>
          <a:p>
            <a:r>
              <a:rPr lang="en-US" dirty="0"/>
              <a:t>completely because of </a:t>
            </a:r>
            <a:r>
              <a:rPr lang="en-US" dirty="0" err="1"/>
              <a:t>twoway</a:t>
            </a:r>
            <a:endParaRPr lang="en-US" dirty="0"/>
          </a:p>
          <a:p>
            <a:r>
              <a:rPr lang="en-US" dirty="0"/>
              <a:t>operation over a single track.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53340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2.5. TRAIN SHEET</a:t>
            </a:r>
          </a:p>
          <a:p>
            <a:r>
              <a:rPr lang="en-US" sz="1400" dirty="0"/>
              <a:t>The Dispatcher's Record of Train Movements, usually called the train</a:t>
            </a:r>
          </a:p>
          <a:p>
            <a:r>
              <a:rPr lang="en-US" sz="1400" dirty="0"/>
              <a:t>sheet, is maintained by the train dispatcher and is an important written</a:t>
            </a:r>
          </a:p>
          <a:p>
            <a:r>
              <a:rPr lang="en-US" sz="1400" dirty="0"/>
              <a:t>record in the dispatching office. It shows at all times the picture of</a:t>
            </a:r>
          </a:p>
          <a:p>
            <a:r>
              <a:rPr lang="en-US" sz="1400" dirty="0"/>
              <a:t>train movements over the division, what trains are in transit, and the time</a:t>
            </a:r>
          </a:p>
          <a:p>
            <a:r>
              <a:rPr lang="en-US" sz="1400" dirty="0"/>
              <a:t>each one passes each station along the line. Knowing the running time</a:t>
            </a:r>
          </a:p>
          <a:p>
            <a:r>
              <a:rPr lang="en-US" sz="1400" dirty="0"/>
              <a:t>between two stations, the dispatcher can determine at a glance whether a</a:t>
            </a:r>
          </a:p>
          <a:p>
            <a:r>
              <a:rPr lang="en-US" sz="1400" dirty="0"/>
              <a:t>train is having difficulty in its progress. At the same time, he knows</a:t>
            </a:r>
          </a:p>
          <a:p>
            <a:r>
              <a:rPr lang="en-US" sz="1400" dirty="0"/>
              <a:t>whether it is exceeding established speed limits. When the rear end of a</a:t>
            </a:r>
          </a:p>
          <a:p>
            <a:r>
              <a:rPr lang="en-US" sz="1400" dirty="0"/>
              <a:t>train passes a telegraph station, the operator reports the exact time to the</a:t>
            </a:r>
          </a:p>
          <a:p>
            <a:r>
              <a:rPr lang="en-US" sz="1400" dirty="0"/>
              <a:t>dispatcher who enters it on the train sheet in the column opposite the</a:t>
            </a:r>
          </a:p>
          <a:p>
            <a:r>
              <a:rPr lang="en-US" sz="1400" dirty="0"/>
              <a:t>station's call letters. When the operator reports the train's time, he is</a:t>
            </a:r>
          </a:p>
          <a:p>
            <a:r>
              <a:rPr lang="en-US" sz="1400" dirty="0"/>
              <a:t>said to "OS" the train. Using the train sheet in dispatching operations is</a:t>
            </a:r>
          </a:p>
          <a:p>
            <a:r>
              <a:rPr lang="en-US" sz="1400" dirty="0"/>
              <a:t>discussed further in the following subparagraphs.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0668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Typical train sheet. Annex B shows a train sheet as it would appear</a:t>
            </a:r>
          </a:p>
          <a:p>
            <a:r>
              <a:rPr lang="en-US" sz="1200" dirty="0"/>
              <a:t>in use on the </a:t>
            </a:r>
            <a:r>
              <a:rPr lang="en-US" sz="1200" dirty="0" err="1"/>
              <a:t>singletrack</a:t>
            </a:r>
            <a:endParaRPr lang="en-US" sz="1200" dirty="0"/>
          </a:p>
          <a:p>
            <a:r>
              <a:rPr lang="en-US" sz="1200" dirty="0"/>
              <a:t>division in figure 1.1. The columns to the left</a:t>
            </a:r>
          </a:p>
          <a:p>
            <a:r>
              <a:rPr lang="en-US" sz="1200" dirty="0"/>
              <a:t>of the station call letters indicate the </a:t>
            </a:r>
            <a:r>
              <a:rPr lang="en-US" sz="1200" dirty="0" err="1" smtClean="0"/>
              <a:t>westward</a:t>
            </a:r>
            <a:r>
              <a:rPr lang="en-US" sz="1200" dirty="0" err="1"/>
              <a:t>trains</a:t>
            </a:r>
            <a:r>
              <a:rPr lang="en-US" sz="1200" dirty="0"/>
              <a:t>; those to the right, the eastward. The "OS" time of the westbound</a:t>
            </a:r>
          </a:p>
          <a:p>
            <a:r>
              <a:rPr lang="en-US" sz="1200" dirty="0"/>
              <a:t>trains as they pass each station reads from the top to the bottom, while the</a:t>
            </a:r>
          </a:p>
          <a:p>
            <a:r>
              <a:rPr lang="en-US" sz="1200" dirty="0"/>
              <a:t>eastbound side reads from bottom to top. This method of recording the time</a:t>
            </a:r>
          </a:p>
          <a:p>
            <a:r>
              <a:rPr lang="en-US" sz="1200" dirty="0"/>
              <a:t>in opposite order makes it easier for the dispatcher to make plans for</a:t>
            </a:r>
          </a:p>
          <a:p>
            <a:r>
              <a:rPr lang="en-US" sz="1200" dirty="0"/>
              <a:t>changing meeting points. The three extra trains shown in columns 1, 2, and</a:t>
            </a:r>
          </a:p>
          <a:p>
            <a:r>
              <a:rPr lang="en-US" sz="1200" dirty="0"/>
              <a:t>8 have completed their runs, while Extra 194 West (col 4) and Extra 210 East</a:t>
            </a:r>
          </a:p>
          <a:p>
            <a:r>
              <a:rPr lang="en-US" sz="1200" dirty="0"/>
              <a:t>(col 3) are approximately halfway over the division. The figures</a:t>
            </a:r>
          </a:p>
          <a:p>
            <a:r>
              <a:rPr lang="en-US" sz="1200" dirty="0"/>
              <a:t>beside Extra 205's time out of Maxey yard show that it had 125 loaded cars,</a:t>
            </a:r>
          </a:p>
          <a:p>
            <a:r>
              <a:rPr lang="en-US" sz="1200" dirty="0"/>
              <a:t>no empties, and a gross tonnage of 11, 500 tons. The figures are reduced at</a:t>
            </a:r>
          </a:p>
          <a:p>
            <a:r>
              <a:rPr lang="en-US" sz="1200" dirty="0"/>
              <a:t>BO tower because the train made a setoff of cars and tonnage amounting to</a:t>
            </a:r>
          </a:p>
          <a:p>
            <a:r>
              <a:rPr lang="en-US" sz="1200" dirty="0"/>
              <a:t>the difference between the two sets of figures. Where two time figures are</a:t>
            </a:r>
          </a:p>
          <a:p>
            <a:r>
              <a:rPr lang="en-US" sz="1200" dirty="0"/>
              <a:t>shown at a station, the earlier time is the arriving time and the later one</a:t>
            </a:r>
          </a:p>
          <a:p>
            <a:r>
              <a:rPr lang="en-US" sz="1200" dirty="0"/>
              <a:t>is the departing time. Passing time is written diagonally across</a:t>
            </a:r>
          </a:p>
          <a:p>
            <a:r>
              <a:rPr lang="en-US" sz="1200" dirty="0"/>
              <a:t>both blocks . When a train terminates its run, a</a:t>
            </a:r>
          </a:p>
          <a:p>
            <a:r>
              <a:rPr lang="en-US" sz="1200" dirty="0"/>
              <a:t>diagonal line is</a:t>
            </a:r>
          </a:p>
          <a:p>
            <a:r>
              <a:rPr lang="en-US" sz="1200" dirty="0"/>
              <a:t>drawn through the next block .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8593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Officially, the stops are considered delays and they must be explained</a:t>
            </a:r>
          </a:p>
          <a:p>
            <a:r>
              <a:rPr lang="en-US" dirty="0"/>
              <a:t>on the train sheet, usually on the reverse side. For quick reference,</a:t>
            </a:r>
          </a:p>
          <a:p>
            <a:r>
              <a:rPr lang="en-US" dirty="0"/>
              <a:t>delays are shown on the face of the sample train sheets. Freight trains</a:t>
            </a:r>
          </a:p>
          <a:p>
            <a:r>
              <a:rPr lang="en-US" dirty="0"/>
              <a:t>generally have 30 minutes preparatory time, and the delays shown for making</a:t>
            </a:r>
          </a:p>
          <a:p>
            <a:r>
              <a:rPr lang="en-US" dirty="0"/>
              <a:t>an air test do not start until 30 minutes after the time shown in the “Time</a:t>
            </a:r>
          </a:p>
          <a:p>
            <a:r>
              <a:rPr lang="en-US" dirty="0"/>
              <a:t>Reporting" column.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77923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Meets. An examination of columns 3 and 4 of the train sheet shows</a:t>
            </a:r>
          </a:p>
          <a:p>
            <a:r>
              <a:rPr lang="en-US" sz="1200" dirty="0"/>
              <a:t>that either Extra 210 East or Extra 194 West will have to take siding to</a:t>
            </a:r>
          </a:p>
          <a:p>
            <a:r>
              <a:rPr lang="en-US" sz="1200" dirty="0"/>
              <a:t>clear the other. This has already been arranged by the dispatcher before</a:t>
            </a:r>
          </a:p>
          <a:p>
            <a:r>
              <a:rPr lang="en-US" sz="1200" dirty="0"/>
              <a:t>Extra 194 West left the yard. It is explained in paragraph 1.7b, and the</a:t>
            </a:r>
          </a:p>
          <a:p>
            <a:r>
              <a:rPr lang="en-US" sz="1200" dirty="0"/>
              <a:t>reasons are stressed in later chapters. Assume, then, that the dispatcher</a:t>
            </a:r>
          </a:p>
          <a:p>
            <a:r>
              <a:rPr lang="en-US" sz="1200" dirty="0"/>
              <a:t>has set up a meet at WD by instructing the crew of Extra 210 East to meet</a:t>
            </a:r>
          </a:p>
          <a:p>
            <a:r>
              <a:rPr lang="en-US" sz="1200" dirty="0"/>
              <a:t>Extra 194 West there. Because eastward direction is superior on this</a:t>
            </a:r>
          </a:p>
          <a:p>
            <a:r>
              <a:rPr lang="en-US" sz="1200" dirty="0"/>
              <a:t>railroad, Extra 210 East will hold main track, and Extra 194 West will take</a:t>
            </a:r>
          </a:p>
          <a:p>
            <a:r>
              <a:rPr lang="en-US" sz="1200" dirty="0"/>
              <a:t>siding. Suppose, however, that Extra 210 East had 70 cars instead of 90,</a:t>
            </a:r>
          </a:p>
          <a:p>
            <a:r>
              <a:rPr lang="en-US" sz="1200" dirty="0"/>
              <a:t>and that Extra 194 West had 90 cars instead of 70. Because the capacity of</a:t>
            </a:r>
          </a:p>
          <a:p>
            <a:r>
              <a:rPr lang="en-US" sz="1200" dirty="0"/>
              <a:t>WD cutoff is only 85 cars, the dispatcher would be forced to permit the</a:t>
            </a:r>
          </a:p>
          <a:p>
            <a:r>
              <a:rPr lang="en-US" sz="1200" dirty="0"/>
              <a:t>train moving in the inferior westward direction to hold main track, and make</a:t>
            </a:r>
          </a:p>
          <a:p>
            <a:r>
              <a:rPr lang="en-US" sz="1200" dirty="0"/>
              <a:t>the train in the superior eastward direction take siding. This would have</a:t>
            </a:r>
          </a:p>
          <a:p>
            <a:r>
              <a:rPr lang="en-US" sz="1200" dirty="0"/>
              <a:t>to be specified in the meet order. This example illustrates how the</a:t>
            </a:r>
          </a:p>
          <a:p>
            <a:r>
              <a:rPr lang="en-US" sz="1200" dirty="0"/>
              <a:t>dispatcher may supersede the superiority of direction; later chapters show</a:t>
            </a:r>
          </a:p>
          <a:p>
            <a:r>
              <a:rPr lang="en-US" sz="1200" dirty="0"/>
              <a:t>how he may supersede any normal procedure to regulate superiority.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Doubletrack</a:t>
            </a:r>
            <a:endParaRPr lang="en-US" dirty="0"/>
          </a:p>
          <a:p>
            <a:r>
              <a:rPr lang="en-US" dirty="0"/>
              <a:t>train sheet. Annex C shows a train sheet as it might</a:t>
            </a:r>
          </a:p>
          <a:p>
            <a:r>
              <a:rPr lang="en-US" dirty="0"/>
              <a:t>be maintained for the </a:t>
            </a:r>
            <a:r>
              <a:rPr lang="en-US" dirty="0" err="1"/>
              <a:t>doubletrack</a:t>
            </a:r>
            <a:endParaRPr lang="en-US" dirty="0"/>
          </a:p>
          <a:p>
            <a:r>
              <a:rPr lang="en-US" dirty="0"/>
              <a:t>division illustrated in figure 1.4. The</a:t>
            </a:r>
          </a:p>
          <a:p>
            <a:r>
              <a:rPr lang="en-US" dirty="0"/>
              <a:t>method of compiling the sheet is identical with that of the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sheet. Outwardly, the sheets are the same; however, one difference can be</a:t>
            </a:r>
          </a:p>
          <a:p>
            <a:r>
              <a:rPr lang="en-US" dirty="0"/>
              <a:t>noticed upon close examination. When two trains in opposing directions pass</a:t>
            </a:r>
          </a:p>
          <a:p>
            <a:r>
              <a:rPr lang="en-US" dirty="0"/>
              <a:t>a given point, no delay is shown for either train. On double track,</a:t>
            </a:r>
          </a:p>
          <a:p>
            <a:r>
              <a:rPr lang="en-US" dirty="0"/>
              <a:t>movements are separated and cannot interfere with each other. In contrast,</a:t>
            </a:r>
          </a:p>
          <a:p>
            <a:r>
              <a:rPr lang="en-US" dirty="0"/>
              <a:t>note the time entries at RK tower in columns 1 and 2 on annex B when trains</a:t>
            </a:r>
          </a:p>
          <a:p>
            <a:r>
              <a:rPr lang="en-US" dirty="0"/>
              <a:t>met on single track.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86916"/>
            <a:ext cx="45720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d. Weather entries. In addition to the train entries, the weather</a:t>
            </a:r>
          </a:p>
          <a:p>
            <a:r>
              <a:rPr lang="en-US" sz="1400" dirty="0"/>
              <a:t>columns are also important. Every 6 hours the dispatcher receives from</a:t>
            </a:r>
          </a:p>
          <a:p>
            <a:r>
              <a:rPr lang="en-US" sz="1400" dirty="0"/>
              <a:t>various stations along the line a report on the weather at the reporting</a:t>
            </a:r>
          </a:p>
          <a:p>
            <a:r>
              <a:rPr lang="en-US" sz="1400" dirty="0"/>
              <a:t>office. These weather columns, in the lower right of the train sheet, are</a:t>
            </a:r>
          </a:p>
          <a:p>
            <a:r>
              <a:rPr lang="en-US" sz="1400" dirty="0"/>
              <a:t>more than routine. Knowledge of the weather along the line may well enter</a:t>
            </a:r>
          </a:p>
          <a:p>
            <a:r>
              <a:rPr lang="en-US" sz="1400" dirty="0"/>
              <a:t>into the dispatcher's planning. A sudden drop in temperature 75 kilometers</a:t>
            </a:r>
          </a:p>
          <a:p>
            <a:r>
              <a:rPr lang="en-US" sz="1400" dirty="0"/>
              <a:t>away might require that tonnage be reduced on future trains. Heavy snow,</a:t>
            </a:r>
          </a:p>
          <a:p>
            <a:r>
              <a:rPr lang="en-US" sz="1400" dirty="0"/>
              <a:t>wind, and sleet storms, as well as torrential rains that may cause flood</a:t>
            </a:r>
          </a:p>
          <a:p>
            <a:r>
              <a:rPr lang="en-US" sz="1400" dirty="0"/>
              <a:t>threats, must be reported and recorded so that the dispatcher may use this</a:t>
            </a:r>
          </a:p>
          <a:p>
            <a:r>
              <a:rPr lang="en-US" sz="1400" dirty="0"/>
              <a:t>information in his planning. Knowing exactly what the weather is at various</a:t>
            </a:r>
          </a:p>
          <a:p>
            <a:r>
              <a:rPr lang="en-US" sz="1400" dirty="0"/>
              <a:t>points on the line enables the dispatcher to issue </a:t>
            </a:r>
            <a:r>
              <a:rPr lang="en-US" sz="1400" dirty="0" err="1"/>
              <a:t>reducespeed</a:t>
            </a:r>
            <a:endParaRPr lang="en-US" sz="1400" dirty="0"/>
          </a:p>
          <a:p>
            <a:r>
              <a:rPr lang="en-US" sz="1400" dirty="0"/>
              <a:t>orders if</a:t>
            </a:r>
          </a:p>
          <a:p>
            <a:r>
              <a:rPr lang="en-US" sz="1400" dirty="0"/>
              <a:t>necessary, or provide engine pusher assistance at points where trains may be</a:t>
            </a:r>
          </a:p>
          <a:p>
            <a:r>
              <a:rPr lang="en-US" sz="1400" dirty="0"/>
              <a:t>stalling on wet or </a:t>
            </a:r>
            <a:r>
              <a:rPr lang="en-US" sz="1400" dirty="0" err="1"/>
              <a:t>icecovered</a:t>
            </a:r>
            <a:endParaRPr lang="en-US" sz="1400" dirty="0"/>
          </a:p>
          <a:p>
            <a:r>
              <a:rPr lang="en-US" sz="1400" dirty="0"/>
              <a:t>rails. Any other unusual occurrences during</a:t>
            </a:r>
          </a:p>
          <a:p>
            <a:r>
              <a:rPr lang="en-US" sz="1400" dirty="0"/>
              <a:t>the dispatcher's tour of duty, which might be useful as a matter of</a:t>
            </a:r>
          </a:p>
          <a:p>
            <a:r>
              <a:rPr lang="en-US" sz="1400" dirty="0"/>
              <a:t>permanent record, should be entered on the reverse side of the train sheet.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457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This reference text on dispatching bridges a span of knowledge that</a:t>
            </a:r>
          </a:p>
          <a:p>
            <a:r>
              <a:rPr lang="en-US" sz="1200" dirty="0"/>
              <a:t>would probably approach a lifetime of practical experience in telegraph and</a:t>
            </a:r>
          </a:p>
          <a:p>
            <a:r>
              <a:rPr lang="en-US" sz="1200" dirty="0"/>
              <a:t>dispatching offices. However, it avoids those aspects </a:t>
            </a:r>
            <a:r>
              <a:rPr lang="en-US" sz="1200" dirty="0" smtClean="0"/>
              <a:t>of </a:t>
            </a:r>
            <a:r>
              <a:rPr lang="en-US" sz="1200" dirty="0"/>
              <a:t>the subject that even chief dispatchers disagree on. Moreover, it condenses</a:t>
            </a:r>
          </a:p>
          <a:p>
            <a:r>
              <a:rPr lang="en-US" sz="1200" dirty="0"/>
              <a:t>and limits discussion on certain phases of the subject, especially where</a:t>
            </a:r>
          </a:p>
          <a:p>
            <a:r>
              <a:rPr lang="en-US" sz="1200" dirty="0"/>
              <a:t>lengthy elaboration might tend to confuse rather than enlighten the average</a:t>
            </a:r>
          </a:p>
          <a:p>
            <a:r>
              <a:rPr lang="en-US" sz="1200" dirty="0"/>
              <a:t>reader. For example, complete textbooks could be written on the subject</a:t>
            </a:r>
          </a:p>
          <a:p>
            <a:r>
              <a:rPr lang="en-US" sz="1200" dirty="0"/>
              <a:t>covered by a single </a:t>
            </a:r>
            <a:r>
              <a:rPr lang="en-US" sz="1200" dirty="0" err="1"/>
              <a:t>paragraphchange</a:t>
            </a:r>
            <a:endParaRPr lang="en-US" sz="1200" dirty="0"/>
          </a:p>
          <a:p>
            <a:r>
              <a:rPr lang="en-US" sz="1200" dirty="0"/>
              <a:t>of timetable and loss of schedule.</a:t>
            </a:r>
          </a:p>
          <a:p>
            <a:r>
              <a:rPr lang="en-US" sz="1200" dirty="0"/>
              <a:t>Although the lay reader is kept foremost in mind throughout the five</a:t>
            </a:r>
          </a:p>
          <a:p>
            <a:r>
              <a:rPr lang="en-US" sz="1200" dirty="0"/>
              <a:t>chapters, it is realized that a reader without railroad operating experience</a:t>
            </a:r>
          </a:p>
          <a:p>
            <a:r>
              <a:rPr lang="en-US" sz="1200" dirty="0"/>
              <a:t>may not grasp all of the lessons stressed in a first reading of the text.</a:t>
            </a:r>
          </a:p>
          <a:p>
            <a:r>
              <a:rPr lang="en-US" sz="1200" dirty="0"/>
              <a:t>Therefore, a second reading is recommended, especially of chapters 1, 4, and</a:t>
            </a:r>
          </a:p>
          <a:p>
            <a:r>
              <a:rPr lang="en-US" sz="1200" dirty="0"/>
              <a:t>5. This may clarify some of the important points that make for safer, more</a:t>
            </a:r>
          </a:p>
          <a:p>
            <a:r>
              <a:rPr lang="en-US" sz="1200" dirty="0"/>
              <a:t>efficient train operation.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9639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2.6. HANDLING EXTRA TRAINS</a:t>
            </a:r>
          </a:p>
          <a:p>
            <a:r>
              <a:rPr lang="en-US" sz="1200" dirty="0"/>
              <a:t>Chapter 1 shows how a dispatcher may create an extra train and permit it</a:t>
            </a:r>
          </a:p>
          <a:p>
            <a:r>
              <a:rPr lang="en-US" sz="1200" dirty="0"/>
              <a:t>out on the main line to run with respect to the timetable. Because the</a:t>
            </a:r>
          </a:p>
          <a:p>
            <a:r>
              <a:rPr lang="en-US" sz="1200" dirty="0"/>
              <a:t>train sheet serves as a quick, visual aid for the dispatcher to fix meeting</a:t>
            </a:r>
          </a:p>
          <a:p>
            <a:r>
              <a:rPr lang="en-US" sz="1200" dirty="0"/>
              <a:t>points for extra trains, the method of handling extras is recounted in some</a:t>
            </a:r>
          </a:p>
          <a:p>
            <a:r>
              <a:rPr lang="en-US" sz="1200" dirty="0"/>
              <a:t>detail at this point in the text. If extras on single track ran in one</a:t>
            </a:r>
          </a:p>
          <a:p>
            <a:r>
              <a:rPr lang="en-US" sz="1200" dirty="0"/>
              <a:t>direction only and regular trains were always on time, train orders would</a:t>
            </a:r>
          </a:p>
          <a:p>
            <a:r>
              <a:rPr lang="en-US" sz="1200" dirty="0"/>
              <a:t>seldom be required. However, extras must be operated in both directions,</a:t>
            </a:r>
          </a:p>
          <a:p>
            <a:r>
              <a:rPr lang="en-US" sz="1200" dirty="0"/>
              <a:t>and the dispatcher's orders are the only means of notifying crews of the</a:t>
            </a:r>
          </a:p>
          <a:p>
            <a:r>
              <a:rPr lang="en-US" sz="1200" dirty="0"/>
              <a:t>presence of opposing extras. Additionally, when scheduled trains run behind</a:t>
            </a:r>
          </a:p>
          <a:p>
            <a:r>
              <a:rPr lang="en-US" sz="1200" dirty="0"/>
              <a:t>schedule, as so frequently happens, operations on the division are</a:t>
            </a:r>
          </a:p>
          <a:p>
            <a:r>
              <a:rPr lang="en-US" sz="1200" dirty="0"/>
              <a:t>disrupted. Then the orders are used to lessen delay to other trains and to</a:t>
            </a:r>
          </a:p>
          <a:p>
            <a:r>
              <a:rPr lang="en-US" sz="1200" dirty="0"/>
              <a:t>assist late trains in getting back on schedule. The following subparagraphs</a:t>
            </a:r>
          </a:p>
          <a:p>
            <a:r>
              <a:rPr lang="en-US" sz="1200" dirty="0"/>
              <a:t>describe some of the tasks involved in operating extra trains.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3716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Creating an extra. When the dispatcher authorizes an extra to go</a:t>
            </a:r>
          </a:p>
          <a:p>
            <a:r>
              <a:rPr lang="en-US" sz="1200" dirty="0"/>
              <a:t>out on the main track and proceed over the road to a specified point, he is</a:t>
            </a:r>
          </a:p>
          <a:p>
            <a:r>
              <a:rPr lang="en-US" sz="1200" dirty="0"/>
              <a:t>said to "create" the train. Once the extra is created, it proceeds toward</a:t>
            </a:r>
          </a:p>
          <a:p>
            <a:r>
              <a:rPr lang="en-US" sz="1200" dirty="0"/>
              <a:t>its destination with only the timetable or train orders to restrict it.</a:t>
            </a:r>
          </a:p>
          <a:p>
            <a:r>
              <a:rPr lang="en-US" sz="1200" dirty="0"/>
              <a:t>Read rule 201(1), given in appendix III.</a:t>
            </a:r>
          </a:p>
          <a:p>
            <a:r>
              <a:rPr lang="en-US" sz="1200" dirty="0"/>
              <a:t>b. Fixing meets. If a dispatcher creates an extra at a time when there</a:t>
            </a:r>
          </a:p>
          <a:p>
            <a:r>
              <a:rPr lang="en-US" sz="1200" dirty="0"/>
              <a:t>is another moving on single track toward the newly created train, he must</a:t>
            </a:r>
          </a:p>
          <a:p>
            <a:r>
              <a:rPr lang="en-US" sz="1200" dirty="0"/>
              <a:t>immediately set up a meeting point for the extras and inform each train crew</a:t>
            </a:r>
          </a:p>
          <a:p>
            <a:r>
              <a:rPr lang="en-US" sz="1200" dirty="0"/>
              <a:t>where it is. If he fails to establish one in a meet order given to each</a:t>
            </a:r>
          </a:p>
          <a:p>
            <a:r>
              <a:rPr lang="en-US" sz="1200" dirty="0"/>
              <a:t>train, they will collide. Look again at figure 1.1. If a dispatcher had a</a:t>
            </a:r>
          </a:p>
          <a:p>
            <a:r>
              <a:rPr lang="en-US" sz="1200" dirty="0"/>
              <a:t>westbound extra by DN tower at 0711 hours and an extra ready to leave AY</a:t>
            </a:r>
          </a:p>
          <a:p>
            <a:r>
              <a:rPr lang="en-US" sz="1200" dirty="0"/>
              <a:t>tower going in the opposite direction, he would probably establish a meet at</a:t>
            </a:r>
          </a:p>
          <a:p>
            <a:r>
              <a:rPr lang="en-US" sz="1200" dirty="0"/>
              <a:t>WD. Each train crew would be given orders to meet at WD. The objective is</a:t>
            </a:r>
          </a:p>
          <a:p>
            <a:r>
              <a:rPr lang="en-US" sz="1200" dirty="0"/>
              <a:t>not to attempt to determine in advance the actual meeting point, but to set</a:t>
            </a:r>
          </a:p>
          <a:p>
            <a:r>
              <a:rPr lang="en-US" sz="1200" dirty="0"/>
              <a:t>one even if selected at random.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8382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Changing meeting points. Assume that the westbound train mentioned</a:t>
            </a:r>
          </a:p>
          <a:p>
            <a:r>
              <a:rPr lang="en-US" sz="1200" dirty="0"/>
              <a:t>above had 100 loaded cars and had </a:t>
            </a:r>
            <a:r>
              <a:rPr lang="en-US" sz="1200" dirty="0" err="1"/>
              <a:t>workstopsat</a:t>
            </a:r>
            <a:endParaRPr lang="en-US" sz="1200" dirty="0"/>
          </a:p>
          <a:p>
            <a:r>
              <a:rPr lang="en-US" sz="1200" dirty="0"/>
              <a:t>both MD and RK, while the</a:t>
            </a:r>
          </a:p>
          <a:p>
            <a:r>
              <a:rPr lang="en-US" sz="1200" dirty="0"/>
              <a:t>eastbound train at AY had only 65 empty hoppers. Obviously, the lighter</a:t>
            </a:r>
          </a:p>
          <a:p>
            <a:r>
              <a:rPr lang="en-US" sz="1200" dirty="0"/>
              <a:t>train would arrive at the WD meet before the heavier one. Initially, this</a:t>
            </a:r>
          </a:p>
          <a:p>
            <a:r>
              <a:rPr lang="en-US" sz="1200" dirty="0"/>
              <a:t>does not concern the dispatcher. The important thing is to establish a meet</a:t>
            </a:r>
          </a:p>
          <a:p>
            <a:r>
              <a:rPr lang="en-US" sz="1200" dirty="0"/>
              <a:t>somewhere on the railroad before one extra starts to oppose another. The</a:t>
            </a:r>
          </a:p>
          <a:p>
            <a:r>
              <a:rPr lang="en-US" sz="1200" dirty="0"/>
              <a:t>meeting point can always be changed later after the dispatcher watches the</a:t>
            </a:r>
          </a:p>
          <a:p>
            <a:r>
              <a:rPr lang="en-US" sz="1200" dirty="0"/>
              <a:t>progress on his train sheet for an hour or so.</a:t>
            </a:r>
          </a:p>
          <a:p>
            <a:r>
              <a:rPr lang="en-US" sz="1200" dirty="0"/>
              <a:t>To permit two extras to oppose each other without having an</a:t>
            </a:r>
          </a:p>
          <a:p>
            <a:r>
              <a:rPr lang="en-US" sz="1200" dirty="0"/>
              <a:t>established meet and to plan to give them one when they come within 20</a:t>
            </a:r>
          </a:p>
          <a:p>
            <a:r>
              <a:rPr lang="en-US" sz="1200" dirty="0"/>
              <a:t>kilometers of each other is not only highly dangerous but also universally</a:t>
            </a:r>
          </a:p>
          <a:p>
            <a:r>
              <a:rPr lang="en-US" sz="1200" dirty="0"/>
              <a:t>prohibited. The dispatcher might drop dead and the relieving dispatcher</a:t>
            </a:r>
          </a:p>
          <a:p>
            <a:r>
              <a:rPr lang="en-US" sz="1200" dirty="0"/>
              <a:t>might not notice that the trains were without a meet until they collided.</a:t>
            </a:r>
          </a:p>
          <a:p>
            <a:r>
              <a:rPr lang="en-US" sz="1200" dirty="0"/>
              <a:t>More likely, however, the dispatcher would get busy with other work and</a:t>
            </a:r>
          </a:p>
          <a:p>
            <a:r>
              <a:rPr lang="en-US" sz="1200" dirty="0"/>
              <a:t>simply forget about the lack of a meet until it was too late.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82456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d. Superseding meet orders. Actually, to try to fix the final meet</a:t>
            </a:r>
          </a:p>
          <a:p>
            <a:r>
              <a:rPr lang="en-US" dirty="0"/>
              <a:t>exactly in the first order is almost pointless. Normal running time,</a:t>
            </a:r>
          </a:p>
          <a:p>
            <a:r>
              <a:rPr lang="en-US" dirty="0"/>
              <a:t>generally the only basis that could be used, depends on the type of</a:t>
            </a:r>
          </a:p>
          <a:p>
            <a:r>
              <a:rPr lang="en-US" dirty="0"/>
              <a:t>locomotive and the tonnage of the train. However, one train might make</a:t>
            </a:r>
          </a:p>
          <a:p>
            <a:r>
              <a:rPr lang="en-US" dirty="0"/>
              <a:t>excellent time while the other might encounter delay caused by one or more</a:t>
            </a:r>
          </a:p>
          <a:p>
            <a:r>
              <a:rPr lang="en-US" dirty="0"/>
              <a:t>of such things as engine failure,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14856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stalling, setting out hotboxes, doubling a hill*, or even a </a:t>
            </a:r>
            <a:r>
              <a:rPr lang="en-US" sz="1200" dirty="0" err="1"/>
              <a:t>gradecrossing</a:t>
            </a:r>
            <a:endParaRPr lang="en-US" sz="1200" dirty="0"/>
          </a:p>
          <a:p>
            <a:r>
              <a:rPr lang="en-US" sz="1200" dirty="0"/>
              <a:t>accident. Therefore, the dispatcher picks a meeting point at will and then</a:t>
            </a:r>
          </a:p>
          <a:p>
            <a:r>
              <a:rPr lang="en-US" sz="1200" dirty="0"/>
              <a:t>watches the progress of the trains until they are an hour or so apart.</a:t>
            </a:r>
          </a:p>
          <a:p>
            <a:r>
              <a:rPr lang="en-US" sz="1200" dirty="0"/>
              <a:t>Then, if necessary, he changes the meeting point by issuing another train</a:t>
            </a:r>
          </a:p>
          <a:p>
            <a:r>
              <a:rPr lang="en-US" sz="1200" dirty="0"/>
              <a:t>order to supersede the first.</a:t>
            </a:r>
          </a:p>
          <a:p>
            <a:r>
              <a:rPr lang="en-US" sz="1200" dirty="0"/>
              <a:t>e. Figures. When extra trains leave a terminal on a </a:t>
            </a:r>
            <a:r>
              <a:rPr lang="en-US" sz="1200" dirty="0" err="1"/>
              <a:t>doubletrack</a:t>
            </a:r>
            <a:endParaRPr lang="en-US" sz="1200" dirty="0"/>
          </a:p>
          <a:p>
            <a:r>
              <a:rPr lang="en-US" sz="1200" dirty="0"/>
              <a:t>line,</a:t>
            </a:r>
          </a:p>
          <a:p>
            <a:r>
              <a:rPr lang="en-US" sz="1200" dirty="0"/>
              <a:t>the dispatcher has the telegrapher send a wire to the destination yard to</a:t>
            </a:r>
          </a:p>
          <a:p>
            <a:r>
              <a:rPr lang="en-US" sz="1200" dirty="0"/>
              <a:t>acquaint the yardmaster with the details of the train. These include engine</a:t>
            </a:r>
          </a:p>
          <a:p>
            <a:r>
              <a:rPr lang="en-US" sz="1200" dirty="0"/>
              <a:t>number, conductor's name, number of cars, the tonnage, and the estimated</a:t>
            </a:r>
          </a:p>
          <a:p>
            <a:r>
              <a:rPr lang="en-US" sz="1200" dirty="0"/>
              <a:t>arrival time or "figure." Often, a breakdown of the train according to the</a:t>
            </a:r>
          </a:p>
          <a:p>
            <a:r>
              <a:rPr lang="en-US" sz="1200" dirty="0"/>
              <a:t>grouping destinations of the cars may be included. All of these details,</a:t>
            </a:r>
          </a:p>
          <a:p>
            <a:r>
              <a:rPr lang="en-US" sz="1200" dirty="0"/>
              <a:t>popularly known as "lineups," make it possible for a receiving yardmaster to</a:t>
            </a:r>
          </a:p>
          <a:p>
            <a:r>
              <a:rPr lang="en-US" sz="1200" dirty="0"/>
              <a:t>make plans for handling the train.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33323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Dispatchers in general have a remarkable ability for figuring</a:t>
            </a:r>
          </a:p>
          <a:p>
            <a:r>
              <a:rPr lang="en-US" sz="1200" dirty="0"/>
              <a:t>accurately in advance the time of a train's arrival into a yard 75 to 100</a:t>
            </a:r>
          </a:p>
          <a:p>
            <a:r>
              <a:rPr lang="en-US" sz="1200" dirty="0"/>
              <a:t>kilometers distant. Often, the actual arrival time does not vary 10 minutes</a:t>
            </a:r>
          </a:p>
          <a:p>
            <a:r>
              <a:rPr lang="en-US" sz="1200" dirty="0"/>
              <a:t>from the figure. In calculating this time figure, dispatchers include the</a:t>
            </a:r>
          </a:p>
          <a:p>
            <a:r>
              <a:rPr lang="en-US" sz="1200" dirty="0"/>
              <a:t>capability of the locomotive, the engineer's ability, the train's tonnage,</a:t>
            </a:r>
          </a:p>
          <a:p>
            <a:r>
              <a:rPr lang="en-US" sz="1200" dirty="0"/>
              <a:t>the stops for picking up and setting off cars, the possible stops for fuel</a:t>
            </a:r>
          </a:p>
          <a:p>
            <a:r>
              <a:rPr lang="en-US" sz="1200" dirty="0"/>
              <a:t>and water, the train density of the division, and the weather. On single</a:t>
            </a:r>
          </a:p>
          <a:p>
            <a:r>
              <a:rPr lang="en-US" sz="1200" dirty="0"/>
              <a:t>track, all of these as well as delays at meeting points must be included in</a:t>
            </a:r>
          </a:p>
          <a:p>
            <a:r>
              <a:rPr lang="en-US" sz="1200" dirty="0"/>
              <a:t>the figure. Occasionally, of course, operational difficulties may delay a</a:t>
            </a:r>
          </a:p>
          <a:p>
            <a:r>
              <a:rPr lang="en-US" sz="1200" dirty="0"/>
              <a:t>train, discussed later in paragraph 3.4d. When a train "falls back" 30</a:t>
            </a:r>
          </a:p>
          <a:p>
            <a:r>
              <a:rPr lang="en-US" sz="1200" dirty="0"/>
              <a:t>minutes or more, the dispatcher generally calls the yard and gives the</a:t>
            </a:r>
          </a:p>
          <a:p>
            <a:r>
              <a:rPr lang="en-US" sz="1200" dirty="0"/>
              <a:t>yardmaster a revised figure. On the whole, dispatchers' estimates are</a:t>
            </a:r>
          </a:p>
          <a:p>
            <a:r>
              <a:rPr lang="en-US" sz="1200" dirty="0"/>
              <a:t>remarkably accurate; however, this particular phase of their work, which</a:t>
            </a:r>
          </a:p>
          <a:p>
            <a:r>
              <a:rPr lang="en-US" sz="1200" dirty="0"/>
              <a:t>many yardmasters think of as routine, is in reality one of the most exacting</a:t>
            </a:r>
          </a:p>
          <a:p>
            <a:r>
              <a:rPr lang="en-US" sz="1200" dirty="0"/>
              <a:t>aspects of train dispatching.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8382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2.7. CHIEF DISPATCHER</a:t>
            </a:r>
          </a:p>
          <a:p>
            <a:r>
              <a:rPr lang="en-US" dirty="0"/>
              <a:t>A dispatching office is generally located at a division terminal, and a</a:t>
            </a:r>
          </a:p>
          <a:p>
            <a:r>
              <a:rPr lang="en-US" dirty="0"/>
              <a:t>chief dispatcher is always in charge. He directs train movement over the</a:t>
            </a:r>
          </a:p>
          <a:p>
            <a:r>
              <a:rPr lang="en-US" dirty="0"/>
              <a:t>division, supervises the men under him, reroutes rail traffic in an</a:t>
            </a:r>
          </a:p>
          <a:p>
            <a:r>
              <a:rPr lang="en-US" dirty="0"/>
              <a:t>emergency, determines train tonnage, orders motive power, determines </a:t>
            </a:r>
            <a:r>
              <a:rPr lang="en-US" dirty="0" err="1"/>
              <a:t>railline</a:t>
            </a:r>
            <a:endParaRPr lang="en-US" dirty="0"/>
          </a:p>
          <a:p>
            <a:r>
              <a:rPr lang="en-US" dirty="0"/>
              <a:t>capacity, and establishes </a:t>
            </a:r>
            <a:r>
              <a:rPr lang="en-US" dirty="0" err="1"/>
              <a:t>trainmovement</a:t>
            </a:r>
            <a:endParaRPr lang="en-US" dirty="0"/>
          </a:p>
          <a:p>
            <a:r>
              <a:rPr lang="en-US" dirty="0"/>
              <a:t>priority. He reports to,</a:t>
            </a:r>
          </a:p>
          <a:p>
            <a:r>
              <a:rPr lang="en-US" dirty="0"/>
              <a:t>receives instruction from, and is responsible to the superintendent; but all</a:t>
            </a:r>
          </a:p>
          <a:p>
            <a:r>
              <a:rPr lang="en-US" dirty="0"/>
              <a:t>orders, </a:t>
            </a:r>
            <a:r>
              <a:rPr lang="en-US" dirty="0" smtClean="0"/>
              <a:t>messages </a:t>
            </a:r>
            <a:r>
              <a:rPr lang="en-US" dirty="0"/>
              <a:t>______________</a:t>
            </a:r>
          </a:p>
          <a:p>
            <a:r>
              <a:rPr lang="en-US" dirty="0"/>
              <a:t>*Taking the train over a hill in two sections.</a:t>
            </a:r>
          </a:p>
          <a:p>
            <a:r>
              <a:rPr lang="en-US" dirty="0" smtClean="0"/>
              <a:t>and </a:t>
            </a:r>
            <a:r>
              <a:rPr lang="en-US" dirty="0"/>
              <a:t>instructions are signed with the chief dispatcher's initials. In any</a:t>
            </a:r>
          </a:p>
          <a:p>
            <a:r>
              <a:rPr lang="en-US" dirty="0"/>
              <a:t>matter affecting </a:t>
            </a:r>
            <a:r>
              <a:rPr lang="en-US" dirty="0" err="1"/>
              <a:t>maintrack</a:t>
            </a:r>
            <a:endParaRPr lang="en-US" dirty="0"/>
          </a:p>
          <a:p>
            <a:r>
              <a:rPr lang="en-US" dirty="0"/>
              <a:t>operations, he speaks for the superintendent.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2.8. ASSISTANT CHIEF DISPATCHER</a:t>
            </a:r>
          </a:p>
          <a:p>
            <a:r>
              <a:rPr lang="en-US" dirty="0"/>
              <a:t>Assistant chief dispatchers may be assigned at division terminals. An</a:t>
            </a:r>
          </a:p>
          <a:p>
            <a:r>
              <a:rPr lang="en-US" dirty="0"/>
              <a:t>assistant chief must be qualified to assume full charge in the absence of</a:t>
            </a:r>
          </a:p>
          <a:p>
            <a:r>
              <a:rPr lang="en-US" dirty="0"/>
              <a:t>the chief dispatcher, as well as to take over the desk of any train</a:t>
            </a:r>
          </a:p>
          <a:p>
            <a:r>
              <a:rPr lang="en-US" dirty="0"/>
              <a:t>dispatcher working in the particular office. In emergencies, he is required</a:t>
            </a:r>
          </a:p>
          <a:p>
            <a:r>
              <a:rPr lang="en-US" dirty="0"/>
              <a:t>to relieve the dispatcher working a particular shift, sometimes called the</a:t>
            </a:r>
          </a:p>
          <a:p>
            <a:r>
              <a:rPr lang="en-US" dirty="0"/>
              <a:t>trick dispatcher. A large portion of his work may be devoted to processing</a:t>
            </a:r>
          </a:p>
          <a:p>
            <a:r>
              <a:rPr lang="en-US" dirty="0"/>
              <a:t>telegraphic accident reports and to preparing </a:t>
            </a:r>
            <a:r>
              <a:rPr lang="en-US" dirty="0" err="1"/>
              <a:t>traindelay</a:t>
            </a:r>
            <a:endParaRPr lang="en-US" dirty="0"/>
          </a:p>
          <a:p>
            <a:r>
              <a:rPr lang="en-US" dirty="0"/>
              <a:t>reports needed by</a:t>
            </a:r>
          </a:p>
          <a:p>
            <a:r>
              <a:rPr lang="en-US" dirty="0"/>
              <a:t>the office trainmaster or superintendent. He does other related work as</a:t>
            </a:r>
          </a:p>
          <a:p>
            <a:r>
              <a:rPr lang="en-US" dirty="0"/>
              <a:t>prescribed by the chief dispatcher. On some railroads, the chief dispatcher</a:t>
            </a:r>
          </a:p>
          <a:p>
            <a:r>
              <a:rPr lang="en-US" dirty="0"/>
              <a:t>works days only, while assistant chief dispatchers are assigned to the two</a:t>
            </a:r>
          </a:p>
          <a:p>
            <a:r>
              <a:rPr lang="en-US" dirty="0"/>
              <a:t>night shifts.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5334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2.9. TRAIN DISPATCHER</a:t>
            </a:r>
          </a:p>
          <a:p>
            <a:r>
              <a:rPr lang="en-US" sz="1200" dirty="0"/>
              <a:t>A train dispatcher is responsible for mainline</a:t>
            </a:r>
          </a:p>
          <a:p>
            <a:r>
              <a:rPr lang="en-US" sz="1200" dirty="0"/>
              <a:t>movement of passenger</a:t>
            </a:r>
          </a:p>
          <a:p>
            <a:r>
              <a:rPr lang="en-US" sz="1200" dirty="0"/>
              <a:t>and freight trains on a division. His objective is to get scheduled trains</a:t>
            </a:r>
          </a:p>
          <a:p>
            <a:r>
              <a:rPr lang="en-US" sz="1200" dirty="0"/>
              <a:t>from one end of the division to the other according to their published</a:t>
            </a:r>
          </a:p>
          <a:p>
            <a:r>
              <a:rPr lang="en-US" sz="1200" dirty="0"/>
              <a:t>timetables, and to get extras over the road in the briefest possible time</a:t>
            </a:r>
          </a:p>
          <a:p>
            <a:r>
              <a:rPr lang="en-US" sz="1200" dirty="0"/>
              <a:t>consistent with safety. To do this, the dispatcher wages a mental battle</a:t>
            </a:r>
          </a:p>
          <a:p>
            <a:r>
              <a:rPr lang="en-US" sz="1200" dirty="0"/>
              <a:t>with a basic problem of </a:t>
            </a:r>
            <a:r>
              <a:rPr lang="en-US" sz="1200" dirty="0" err="1"/>
              <a:t>maintrack</a:t>
            </a:r>
            <a:endParaRPr lang="en-US" sz="1200" dirty="0"/>
          </a:p>
          <a:p>
            <a:r>
              <a:rPr lang="en-US" sz="1200" dirty="0"/>
              <a:t>railroading: preventing the </a:t>
            </a:r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and extra trains from delaying the </a:t>
            </a:r>
            <a:r>
              <a:rPr lang="en-US" sz="1200" dirty="0" err="1"/>
              <a:t>firstclass</a:t>
            </a:r>
            <a:endParaRPr lang="en-US" sz="1200" dirty="0"/>
          </a:p>
          <a:p>
            <a:r>
              <a:rPr lang="en-US" sz="1200" dirty="0"/>
              <a:t>ones, and preventing the</a:t>
            </a:r>
          </a:p>
          <a:p>
            <a:r>
              <a:rPr lang="en-US" sz="1200" dirty="0"/>
              <a:t>extras from delaying </a:t>
            </a:r>
            <a:r>
              <a:rPr lang="en-US" sz="1200" dirty="0" err="1"/>
              <a:t>firstand</a:t>
            </a:r>
            <a:endParaRPr lang="en-US" sz="1200" dirty="0"/>
          </a:p>
          <a:p>
            <a:r>
              <a:rPr lang="en-US" sz="1200" dirty="0" err="1"/>
              <a:t>secondclass</a:t>
            </a:r>
            <a:endParaRPr lang="en-US" sz="1200" dirty="0"/>
          </a:p>
          <a:p>
            <a:r>
              <a:rPr lang="en-US" sz="1200" dirty="0"/>
              <a:t>ones. Paragraph 1.1 gives</a:t>
            </a:r>
          </a:p>
          <a:p>
            <a:r>
              <a:rPr lang="en-US" sz="1200" dirty="0"/>
              <a:t>further details of the dispatcher's job.</a:t>
            </a:r>
          </a:p>
          <a:p>
            <a:r>
              <a:rPr lang="en-US" sz="1200" dirty="0"/>
              <a:t>Since modern, economical railroading often prescribes as much tonnage</a:t>
            </a:r>
          </a:p>
          <a:p>
            <a:r>
              <a:rPr lang="en-US" sz="1200" dirty="0"/>
              <a:t>for extra trains as the locomotives are capable of handling, another facet</a:t>
            </a:r>
          </a:p>
          <a:p>
            <a:r>
              <a:rPr lang="en-US" sz="1200" dirty="0"/>
              <a:t>of the dispatcher's basic problem is to keep the extra trains on the move as</a:t>
            </a:r>
          </a:p>
          <a:p>
            <a:r>
              <a:rPr lang="en-US" sz="1200" dirty="0"/>
              <a:t>much as possible and to prevent their stalling and requiring pusher</a:t>
            </a:r>
          </a:p>
          <a:p>
            <a:r>
              <a:rPr lang="en-US" sz="1200" dirty="0"/>
              <a:t>assistance from other engines along the line. Their stalling with the</a:t>
            </a:r>
          </a:p>
          <a:p>
            <a:r>
              <a:rPr lang="en-US" sz="1200" dirty="0"/>
              <a:t>resultant delays would not in itself be serious, because, being extras, they</a:t>
            </a:r>
          </a:p>
          <a:p>
            <a:r>
              <a:rPr lang="en-US" sz="1200" dirty="0"/>
              <a:t>are not hauling expedite freight. However, they must be kept moving, to</a:t>
            </a:r>
          </a:p>
          <a:p>
            <a:r>
              <a:rPr lang="en-US" sz="1200" dirty="0"/>
              <a:t>prevent delay to superior class trains that may be following them.</a:t>
            </a:r>
          </a:p>
        </p:txBody>
      </p:sp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502235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2.10. TELEGRAPH OPERATOR</a:t>
            </a:r>
          </a:p>
          <a:p>
            <a:r>
              <a:rPr lang="en-US" sz="1200" dirty="0"/>
              <a:t>A telegraph operator is generally assigned to the dispatching office,</a:t>
            </a:r>
          </a:p>
          <a:p>
            <a:r>
              <a:rPr lang="en-US" sz="1200" dirty="0"/>
              <a:t>and frequently he is qualified or is being trained as a</a:t>
            </a:r>
          </a:p>
          <a:p>
            <a:r>
              <a:rPr lang="en-US" sz="1200" b="1" dirty="0"/>
              <a:t>31</a:t>
            </a:r>
          </a:p>
          <a:p>
            <a:r>
              <a:rPr lang="en-US" sz="1200" dirty="0"/>
              <a:t>dispatcher. When the dispatching office is not located directly adjacent to</a:t>
            </a:r>
          </a:p>
          <a:p>
            <a:r>
              <a:rPr lang="en-US" sz="1200" dirty="0"/>
              <a:t>the tracks, the operator is relieved from reporting trains by "</a:t>
            </a:r>
            <a:r>
              <a:rPr lang="en-US" sz="1200" dirty="0" err="1"/>
              <a:t>OS'ing</a:t>
            </a:r>
            <a:r>
              <a:rPr lang="en-US" sz="1200" dirty="0"/>
              <a:t>.”</a:t>
            </a:r>
          </a:p>
          <a:p>
            <a:r>
              <a:rPr lang="en-US" sz="1200" dirty="0"/>
              <a:t>Often, his work is purely telegraphic and involves wiring train consists,</a:t>
            </a:r>
          </a:p>
          <a:p>
            <a:r>
              <a:rPr lang="en-US" sz="1200" dirty="0"/>
              <a:t>messages dealing with </a:t>
            </a:r>
            <a:r>
              <a:rPr lang="en-US" sz="1200" dirty="0" err="1"/>
              <a:t>highpriority</a:t>
            </a:r>
            <a:endParaRPr lang="en-US" sz="1200" dirty="0"/>
          </a:p>
          <a:p>
            <a:r>
              <a:rPr lang="en-US" sz="1200" dirty="0"/>
              <a:t>freight, and administrative</a:t>
            </a:r>
          </a:p>
          <a:p>
            <a:r>
              <a:rPr lang="en-US" sz="1200" dirty="0"/>
              <a:t>communications from the superintendent's office to all points on the</a:t>
            </a:r>
          </a:p>
          <a:p>
            <a:r>
              <a:rPr lang="en-US" sz="1200" dirty="0"/>
              <a:t>railroad. Frequently, the operator relays messages to connecting railroads</a:t>
            </a:r>
          </a:p>
          <a:p>
            <a:r>
              <a:rPr lang="en-US" sz="1200" dirty="0"/>
              <a:t>delivering rush cars to their final destinations. When he receives consists</a:t>
            </a:r>
          </a:p>
          <a:p>
            <a:r>
              <a:rPr lang="en-US" sz="1200" dirty="0"/>
              <a:t>of trains moving toward his terminal, he relays them by telephone to the</a:t>
            </a:r>
          </a:p>
          <a:p>
            <a:r>
              <a:rPr lang="en-US" sz="1200" dirty="0"/>
              <a:t>yardmaster. Where teletype is used, they are received by the yardmaster and</a:t>
            </a:r>
          </a:p>
          <a:p>
            <a:r>
              <a:rPr lang="en-US" sz="1200" dirty="0"/>
              <a:t>the operator simultaneously. Messages from all departments on the railroad</a:t>
            </a:r>
          </a:p>
          <a:p>
            <a:r>
              <a:rPr lang="en-US" sz="1200" dirty="0"/>
              <a:t>as well as from connecting railroads are received by the operator, who sees</a:t>
            </a:r>
          </a:p>
          <a:p>
            <a:r>
              <a:rPr lang="en-US" sz="1200" dirty="0"/>
              <a:t>that they are transcribed and delivered to the proper officer or department.</a:t>
            </a:r>
          </a:p>
          <a:p>
            <a:r>
              <a:rPr lang="en-US" sz="1200" dirty="0"/>
              <a:t>He also receives telegraphic accident reports and transcribes them for use</a:t>
            </a:r>
          </a:p>
          <a:p>
            <a:r>
              <a:rPr lang="en-US" sz="1200" dirty="0"/>
              <a:t>by the pertinent officers.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6096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Always remember: every operating rule, every </a:t>
            </a:r>
            <a:r>
              <a:rPr lang="en-US" sz="1400" dirty="0" err="1"/>
              <a:t>trainorder</a:t>
            </a:r>
            <a:endParaRPr lang="en-US" sz="1400" dirty="0"/>
          </a:p>
          <a:p>
            <a:r>
              <a:rPr lang="en-US" sz="1400" dirty="0"/>
              <a:t>rule, and every</a:t>
            </a:r>
          </a:p>
          <a:p>
            <a:r>
              <a:rPr lang="en-US" sz="1400" dirty="0"/>
              <a:t>form of train order are the direct results of wrecks that occurred before</a:t>
            </a:r>
          </a:p>
          <a:p>
            <a:r>
              <a:rPr lang="en-US" sz="1400" dirty="0"/>
              <a:t>the rule or the particular form of train order existed. Study thoroughly</a:t>
            </a:r>
          </a:p>
          <a:p>
            <a:r>
              <a:rPr lang="en-US" sz="1400" dirty="0"/>
              <a:t>the principles of right, class, and direction, and their ramifications in</a:t>
            </a:r>
          </a:p>
          <a:p>
            <a:r>
              <a:rPr lang="en-US" sz="1400" dirty="0"/>
              <a:t>and applicability to </a:t>
            </a:r>
            <a:r>
              <a:rPr lang="en-US" sz="1400" dirty="0" err="1"/>
              <a:t>singletrack</a:t>
            </a:r>
            <a:endParaRPr lang="en-US" sz="1400" dirty="0"/>
          </a:p>
          <a:p>
            <a:r>
              <a:rPr lang="en-US" sz="1400" dirty="0"/>
              <a:t>railroading. When you have mastered this</a:t>
            </a:r>
          </a:p>
          <a:p>
            <a:r>
              <a:rPr lang="en-US" sz="1400" dirty="0"/>
              <a:t>phase, you will be ready for operations under any conditions. But remember</a:t>
            </a:r>
          </a:p>
          <a:p>
            <a:r>
              <a:rPr lang="en-US" sz="1400" dirty="0"/>
              <a:t>that study must always be combined with practical experience. Learning the</a:t>
            </a:r>
          </a:p>
          <a:p>
            <a:r>
              <a:rPr lang="en-US" sz="1400" dirty="0"/>
              <a:t>material in the reference text does not qualify you as a train dispatcher.</a:t>
            </a:r>
          </a:p>
          <a:p>
            <a:r>
              <a:rPr lang="en-US" sz="1400" dirty="0"/>
              <a:t>However, it does acquaint you with the nerve center of the operating</a:t>
            </a:r>
          </a:p>
          <a:p>
            <a:r>
              <a:rPr lang="en-US" sz="1400" dirty="0"/>
              <a:t>department of all railroads. This knowledge places you in a better position</a:t>
            </a:r>
          </a:p>
          <a:p>
            <a:r>
              <a:rPr lang="en-US" sz="1400" dirty="0"/>
              <a:t>to understand how train dispatching can affect almost any military</a:t>
            </a:r>
          </a:p>
          <a:p>
            <a:r>
              <a:rPr lang="en-US" sz="1400" dirty="0"/>
              <a:t>assignment involving rail transportation of men and supplies.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1" y="199270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2.11. CAR DISTRIBUTOR</a:t>
            </a:r>
          </a:p>
          <a:p>
            <a:r>
              <a:rPr lang="en-US" dirty="0"/>
              <a:t>The car distributor is usually located in the dispatching office. He</a:t>
            </a:r>
          </a:p>
          <a:p>
            <a:r>
              <a:rPr lang="en-US" dirty="0"/>
              <a:t>has the important function of seeing that enough empty cars are on hand at</a:t>
            </a:r>
          </a:p>
          <a:p>
            <a:r>
              <a:rPr lang="en-US" dirty="0"/>
              <a:t>all points on the railroad where they are needed for loading. In general,</a:t>
            </a:r>
          </a:p>
          <a:p>
            <a:r>
              <a:rPr lang="en-US" dirty="0"/>
              <a:t>he is not involved with loaded cars. The following subparagraphs discuss</a:t>
            </a:r>
          </a:p>
          <a:p>
            <a:r>
              <a:rPr lang="en-US" dirty="0"/>
              <a:t>his functions in detail.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9144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Duties. A car distributor's chief function in moving empty cars is</a:t>
            </a:r>
          </a:p>
          <a:p>
            <a:r>
              <a:rPr lang="en-US" sz="1200" dirty="0"/>
              <a:t>to act as a link between yardmasters and the dispatcher, and between the</a:t>
            </a:r>
          </a:p>
          <a:p>
            <a:r>
              <a:rPr lang="en-US" sz="1200" dirty="0"/>
              <a:t>freight department and commercial shippers. From reports telephoned or</a:t>
            </a:r>
          </a:p>
          <a:p>
            <a:r>
              <a:rPr lang="en-US" sz="1200" dirty="0"/>
              <a:t>wired to him at regular intervals, he always knows where empty cars of all</a:t>
            </a:r>
          </a:p>
          <a:p>
            <a:r>
              <a:rPr lang="en-US" sz="1200" dirty="0"/>
              <a:t>types are located. He knows, too, from reports the freight department gives</a:t>
            </a:r>
          </a:p>
          <a:p>
            <a:r>
              <a:rPr lang="en-US" sz="1200" dirty="0"/>
              <a:t>him where and when empties are required for loading. He advises the</a:t>
            </a:r>
          </a:p>
          <a:p>
            <a:r>
              <a:rPr lang="en-US" sz="1200" dirty="0"/>
              <a:t>dispatcher of this, who in turn arranges to have trains of empties moved</a:t>
            </a:r>
          </a:p>
          <a:p>
            <a:r>
              <a:rPr lang="en-US" sz="1200" dirty="0"/>
              <a:t>from where they have accumulated to where they are needed. Frequently,</a:t>
            </a:r>
          </a:p>
          <a:p>
            <a:r>
              <a:rPr lang="en-US" sz="1200" dirty="0"/>
              <a:t>storing empties in a yard handicaps the </a:t>
            </a:r>
            <a:r>
              <a:rPr lang="en-US" sz="1200" dirty="0" err="1"/>
              <a:t>yardmasterhe</a:t>
            </a:r>
            <a:endParaRPr lang="en-US" sz="1200" dirty="0"/>
          </a:p>
          <a:p>
            <a:r>
              <a:rPr lang="en-US" sz="1200" dirty="0"/>
              <a:t>is almost always</a:t>
            </a:r>
          </a:p>
          <a:p>
            <a:r>
              <a:rPr lang="en-US" sz="1200" dirty="0"/>
              <a:t>pressed for clear tracks. The yardmaster confers almost continually with</a:t>
            </a:r>
          </a:p>
          <a:p>
            <a:r>
              <a:rPr lang="en-US" sz="1200" dirty="0"/>
              <a:t>the car distributor and attempts to get his empties moved, especially when</a:t>
            </a:r>
          </a:p>
          <a:p>
            <a:r>
              <a:rPr lang="en-US" sz="1200" dirty="0"/>
              <a:t>they are occupying an entire track. If they are a type needed for immediate</a:t>
            </a:r>
          </a:p>
          <a:p>
            <a:r>
              <a:rPr lang="en-US" sz="1200" dirty="0"/>
              <a:t>loading, generally no difficulty is encountered in getting them moved. But</a:t>
            </a:r>
          </a:p>
          <a:p>
            <a:r>
              <a:rPr lang="en-US" sz="1200" dirty="0"/>
              <a:t>if they are a type not particularly in demand, the dispatcher is generally</a:t>
            </a:r>
          </a:p>
          <a:p>
            <a:r>
              <a:rPr lang="en-US" sz="1200" dirty="0"/>
              <a:t>reluctant to move them from one yard to another. While easing the crowded</a:t>
            </a:r>
          </a:p>
          <a:p>
            <a:r>
              <a:rPr lang="en-US" sz="1200" dirty="0"/>
              <a:t>condition in one yard, he may be creating a storage problem in another.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219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Unwanted empties may be moved along a division in stages to relieve</a:t>
            </a:r>
          </a:p>
          <a:p>
            <a:r>
              <a:rPr lang="en-US" sz="1200" dirty="0"/>
              <a:t>congestion if taken toward a point where they will ultimately</a:t>
            </a:r>
          </a:p>
          <a:p>
            <a:r>
              <a:rPr lang="en-US" sz="1200" b="1" dirty="0"/>
              <a:t>32</a:t>
            </a:r>
          </a:p>
          <a:p>
            <a:r>
              <a:rPr lang="en-US" sz="1200" dirty="0"/>
              <a:t>be loaded. For example, empty coal cars accumulating at Conroy or Maxey</a:t>
            </a:r>
          </a:p>
          <a:p>
            <a:r>
              <a:rPr lang="en-US" sz="1200" dirty="0"/>
              <a:t>could be moved toward or directly to the Elwood mines, about midway between</a:t>
            </a:r>
          </a:p>
          <a:p>
            <a:r>
              <a:rPr lang="en-US" sz="1200" dirty="0"/>
              <a:t>the two points, as figure 1.4 shows. They could be accepted to the limit of</a:t>
            </a:r>
          </a:p>
          <a:p>
            <a:r>
              <a:rPr lang="en-US" sz="1200" dirty="0"/>
              <a:t>the area's storage capacity since it would be known that they would</a:t>
            </a:r>
          </a:p>
          <a:p>
            <a:r>
              <a:rPr lang="en-US" sz="1200" dirty="0"/>
              <a:t>eventually be loaded. Car distributors, however, must be careful not to</a:t>
            </a:r>
          </a:p>
          <a:p>
            <a:r>
              <a:rPr lang="en-US" sz="1200" dirty="0"/>
              <a:t>advise moving empty cars to a particular point where they may remain</a:t>
            </a:r>
          </a:p>
          <a:p>
            <a:r>
              <a:rPr lang="en-US" sz="1200" dirty="0"/>
              <a:t>unloaded for several days, only to have them needed at a point past which</a:t>
            </a:r>
          </a:p>
          <a:p>
            <a:r>
              <a:rPr lang="en-US" sz="1200" dirty="0"/>
              <a:t>they have just been hauled. With few exceptions, to backhaul loaded cars is</a:t>
            </a:r>
          </a:p>
          <a:p>
            <a:r>
              <a:rPr lang="en-US" sz="1200" dirty="0"/>
              <a:t>regarded as inefficient, but to backhaul empties, except in rare instances,</a:t>
            </a:r>
          </a:p>
          <a:p>
            <a:r>
              <a:rPr lang="en-US" sz="1200" dirty="0"/>
              <a:t>is not tolerated. To backhaul means to move a car or shipment back toward</a:t>
            </a:r>
          </a:p>
          <a:p>
            <a:r>
              <a:rPr lang="en-US" sz="1200" dirty="0"/>
              <a:t>its origin after it has reached a more distant point.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3716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Special cars. Not only does the car distributor have the</a:t>
            </a:r>
          </a:p>
          <a:p>
            <a:r>
              <a:rPr lang="en-US" sz="1200" dirty="0"/>
              <a:t>responsibility for providing a great many of the common types of empty cars</a:t>
            </a:r>
          </a:p>
          <a:p>
            <a:r>
              <a:rPr lang="en-US" sz="1200" dirty="0"/>
              <a:t>for largescale</a:t>
            </a:r>
          </a:p>
          <a:p>
            <a:r>
              <a:rPr lang="en-US" sz="1200" dirty="0"/>
              <a:t>loading but also for furnishing a smaller number of those of</a:t>
            </a:r>
          </a:p>
          <a:p>
            <a:r>
              <a:rPr lang="en-US" sz="1200" dirty="0"/>
              <a:t>special type and design. These include automobile boxcars, </a:t>
            </a:r>
            <a:r>
              <a:rPr lang="en-US" sz="1200" dirty="0" err="1"/>
              <a:t>depressedcenter</a:t>
            </a:r>
            <a:endParaRPr lang="en-US" sz="1200" dirty="0"/>
          </a:p>
          <a:p>
            <a:r>
              <a:rPr lang="en-US" sz="1200" dirty="0"/>
              <a:t>flatcars, </a:t>
            </a:r>
            <a:r>
              <a:rPr lang="en-US" sz="1200" dirty="0" err="1"/>
              <a:t>extralong</a:t>
            </a:r>
            <a:endParaRPr lang="en-US" sz="1200" dirty="0"/>
          </a:p>
          <a:p>
            <a:r>
              <a:rPr lang="en-US" sz="1200" dirty="0"/>
              <a:t>flatcars, boxcars, and gondolas. Freight agents along</a:t>
            </a:r>
          </a:p>
          <a:p>
            <a:r>
              <a:rPr lang="en-US" sz="1200" dirty="0"/>
              <a:t>the line receive requests for empties from individual shippers. The</a:t>
            </a:r>
          </a:p>
          <a:p>
            <a:r>
              <a:rPr lang="en-US" sz="1200" dirty="0"/>
              <a:t>requests are consolidated and forwarded to the car distributor through the</a:t>
            </a:r>
          </a:p>
          <a:p>
            <a:r>
              <a:rPr lang="en-US" sz="1200" dirty="0"/>
              <a:t>freight or traffic department. The location of </a:t>
            </a:r>
            <a:r>
              <a:rPr lang="en-US" sz="1200" dirty="0" err="1"/>
              <a:t>specialpurpose</a:t>
            </a:r>
            <a:endParaRPr lang="en-US" sz="1200" dirty="0"/>
          </a:p>
          <a:p>
            <a:r>
              <a:rPr lang="en-US" sz="1200" dirty="0"/>
              <a:t>empties is</a:t>
            </a:r>
          </a:p>
          <a:p>
            <a:r>
              <a:rPr lang="en-US" sz="1200" dirty="0"/>
              <a:t>usually furnished the car distributor by the office of the superintendent of</a:t>
            </a:r>
          </a:p>
          <a:p>
            <a:r>
              <a:rPr lang="en-US" sz="1200" dirty="0"/>
              <a:t>car service, the office that always knows the location of every car the</a:t>
            </a:r>
          </a:p>
          <a:p>
            <a:r>
              <a:rPr lang="en-US" sz="1200" dirty="0"/>
              <a:t>railroad owns. However, information on the location of large quantities of</a:t>
            </a:r>
          </a:p>
          <a:p>
            <a:r>
              <a:rPr lang="en-US" sz="1200" dirty="0"/>
              <a:t>commonly loaded equipment comes to the car distributor from situation</a:t>
            </a:r>
          </a:p>
          <a:p>
            <a:r>
              <a:rPr lang="en-US" sz="1200" dirty="0"/>
              <a:t>reports telephoned or wired to him by all yards on the division.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83820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Situation reports. At regular intervals, usually every 4 or 6</a:t>
            </a:r>
          </a:p>
          <a:p>
            <a:r>
              <a:rPr lang="en-US" sz="1200" dirty="0"/>
              <a:t>hours, situation reports are compiled to show the status of empties at a</a:t>
            </a:r>
          </a:p>
          <a:p>
            <a:r>
              <a:rPr lang="en-US" sz="1200" dirty="0"/>
              <a:t>particular yard. The reports are telephoned or wired to the car distributor</a:t>
            </a:r>
          </a:p>
          <a:p>
            <a:r>
              <a:rPr lang="en-US" sz="1200" dirty="0"/>
              <a:t>who consolidates all reports and enters the information on a master sheet.</a:t>
            </a:r>
          </a:p>
          <a:p>
            <a:r>
              <a:rPr lang="en-US" sz="1200" dirty="0"/>
              <a:t>The yard reports are usually divided into two parts: empties that are</a:t>
            </a:r>
          </a:p>
          <a:p>
            <a:r>
              <a:rPr lang="en-US" sz="1200" dirty="0"/>
              <a:t>switched and ready to be moved, and those on hand which are not switched.</a:t>
            </a:r>
          </a:p>
          <a:p>
            <a:r>
              <a:rPr lang="en-US" sz="1200" dirty="0"/>
              <a:t>Some cars are separated on reports according to capacities and others</a:t>
            </a:r>
          </a:p>
          <a:p>
            <a:r>
              <a:rPr lang="en-US" sz="1200" dirty="0"/>
              <a:t>according to length. Boxcars are always reported according to their class:</a:t>
            </a:r>
          </a:p>
          <a:p>
            <a:r>
              <a:rPr lang="en-US" sz="1200" dirty="0"/>
              <a:t>1, 2, 3, or 4. Class 1 boxcars are comparatively new, clean inside, and</a:t>
            </a:r>
          </a:p>
          <a:p>
            <a:r>
              <a:rPr lang="en-US" sz="1200" dirty="0"/>
              <a:t>suitable for loading grain or other </a:t>
            </a:r>
            <a:r>
              <a:rPr lang="en-US" sz="1200" dirty="0" err="1"/>
              <a:t>highclass</a:t>
            </a:r>
            <a:endParaRPr lang="en-US" sz="1200" dirty="0"/>
          </a:p>
          <a:p>
            <a:r>
              <a:rPr lang="en-US" sz="1200" dirty="0"/>
              <a:t>merchandise. The other</a:t>
            </a:r>
          </a:p>
          <a:p>
            <a:r>
              <a:rPr lang="en-US" sz="1200" dirty="0"/>
              <a:t>classes, 2 through 4, range from perfect condition and fairly clean</a:t>
            </a:r>
          </a:p>
          <a:p>
            <a:r>
              <a:rPr lang="en-US" sz="1200" dirty="0"/>
              <a:t>interiors to cars with rough, greasy floors and leaky roofs. The latter are</a:t>
            </a:r>
          </a:p>
          <a:p>
            <a:r>
              <a:rPr lang="en-US" sz="1200" dirty="0"/>
              <a:t>often used for such rough lading as steel castings and car wheels. Any</a:t>
            </a:r>
          </a:p>
          <a:p>
            <a:r>
              <a:rPr lang="en-US" sz="1200" dirty="0"/>
              <a:t>other commodity that would be unharmed by dirt, grease, moisture, and floor</a:t>
            </a:r>
          </a:p>
          <a:p>
            <a:r>
              <a:rPr lang="en-US" sz="1200" dirty="0"/>
              <a:t>nails may also be loaded in class </a:t>
            </a:r>
            <a:r>
              <a:rPr lang="en-US" sz="1200" dirty="0" smtClean="0"/>
              <a:t>4 </a:t>
            </a:r>
            <a:r>
              <a:rPr lang="en-US" sz="1200" dirty="0"/>
              <a:t>boxcars. The following subparagraphs discuss two of the reports a car</a:t>
            </a:r>
          </a:p>
          <a:p>
            <a:r>
              <a:rPr lang="en-US" sz="1200" dirty="0"/>
              <a:t>distributor uses in performing his duties: The yard situation report and the</a:t>
            </a:r>
          </a:p>
          <a:p>
            <a:r>
              <a:rPr lang="en-US" sz="1200" dirty="0"/>
              <a:t>consolidated empty car report.</a:t>
            </a:r>
          </a:p>
        </p:txBody>
      </p:sp>
    </p:spTree>
    <p:extLst>
      <p:ext uri="{BB962C8B-B14F-4D97-AF65-F5344CB8AC3E}">
        <p14:creationId xmlns:p14="http://schemas.microsoft.com/office/powerpoint/2010/main" val="690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7371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(1) Yard situation report. Figure 2.1 shows a yard situation report</a:t>
            </a:r>
          </a:p>
          <a:p>
            <a:r>
              <a:rPr lang="en-US" dirty="0"/>
              <a:t>for Maxey Yard at 2400 hours. It includes columns for practically all types</a:t>
            </a:r>
          </a:p>
          <a:p>
            <a:r>
              <a:rPr lang="en-US" dirty="0"/>
              <a:t>of empties, although those on hand are principally boxcars and hoppers.</a:t>
            </a:r>
          </a:p>
          <a:p>
            <a:r>
              <a:rPr lang="en-US" dirty="0"/>
              <a:t>Empty tank and empty refrigerator (reefer) cars do not appear on the report.</a:t>
            </a:r>
          </a:p>
          <a:p>
            <a:r>
              <a:rPr lang="en-US" dirty="0"/>
              <a:t>Empty tank cars travel on revenue waybills to specified destinations; empty</a:t>
            </a:r>
          </a:p>
          <a:p>
            <a:r>
              <a:rPr lang="en-US" dirty="0"/>
              <a:t>reefers almost always belong to private companies and are handled in strict</a:t>
            </a:r>
          </a:p>
          <a:p>
            <a:r>
              <a:rPr lang="en-US" dirty="0"/>
              <a:t>accordance with the owners' standing instructions.</a:t>
            </a:r>
          </a:p>
        </p:txBody>
      </p:sp>
    </p:spTree>
    <p:extLst>
      <p:ext uri="{BB962C8B-B14F-4D97-AF65-F5344CB8AC3E}">
        <p14:creationId xmlns:p14="http://schemas.microsoft.com/office/powerpoint/2010/main" val="430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71237"/>
            <a:ext cx="2460171" cy="2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548548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37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(2) Consolidated empty car report. The number of empty cars shown on</a:t>
            </a:r>
          </a:p>
          <a:p>
            <a:r>
              <a:rPr lang="en-US" dirty="0"/>
              <a:t>the various yard reports are totaled by the car distributor and entered on</a:t>
            </a:r>
          </a:p>
          <a:p>
            <a:r>
              <a:rPr lang="en-US" dirty="0"/>
              <a:t>the consolidated empty car report.</a:t>
            </a:r>
          </a:p>
        </p:txBody>
      </p:sp>
    </p:spTree>
    <p:extLst>
      <p:ext uri="{BB962C8B-B14F-4D97-AF65-F5344CB8AC3E}">
        <p14:creationId xmlns:p14="http://schemas.microsoft.com/office/powerpoint/2010/main" val="3855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3584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forms of the reports vary considerably among railroads and between</a:t>
            </a:r>
          </a:p>
          <a:p>
            <a:r>
              <a:rPr lang="en-US" dirty="0"/>
              <a:t>civilian and military railroads. Basically, they serve the same purpose</a:t>
            </a:r>
          </a:p>
          <a:p>
            <a:r>
              <a:rPr lang="en-US" dirty="0"/>
              <a:t>wherever and however used. As empties move out of a yard, the car</a:t>
            </a:r>
          </a:p>
          <a:p>
            <a:r>
              <a:rPr lang="en-US" dirty="0"/>
              <a:t>distributor deducts them from his master report. The next report from the</a:t>
            </a:r>
          </a:p>
          <a:p>
            <a:r>
              <a:rPr lang="en-US" dirty="0"/>
              <a:t>yard forwarding the empties omits those moved but includes others</a:t>
            </a:r>
          </a:p>
          <a:p>
            <a:r>
              <a:rPr lang="en-US" dirty="0"/>
              <a:t>accumulated since the previous report. Frequently, a report from a yard</a:t>
            </a:r>
          </a:p>
          <a:p>
            <a:r>
              <a:rPr lang="en-US" dirty="0"/>
              <a:t>does not change greatly from its previous one, the principal change being in</a:t>
            </a:r>
          </a:p>
          <a:p>
            <a:r>
              <a:rPr lang="en-US" dirty="0"/>
              <a:t>the "switched" and "not switched" figures. Over a period of 8 or 12 hours,</a:t>
            </a:r>
          </a:p>
          <a:p>
            <a:r>
              <a:rPr lang="en-US" dirty="0"/>
              <a:t>however, considerable changes may be reflected in the reports. Annex D</a:t>
            </a:r>
          </a:p>
          <a:p>
            <a:r>
              <a:rPr lang="en-US" dirty="0"/>
              <a:t>shows a consolidated empty car report representative of what might be</a:t>
            </a:r>
          </a:p>
          <a:p>
            <a:r>
              <a:rPr lang="en-US" dirty="0"/>
              <a:t>maintained on the Elwood division shown in figure 1.1.</a:t>
            </a:r>
          </a:p>
        </p:txBody>
      </p:sp>
    </p:spTree>
    <p:extLst>
      <p:ext uri="{BB962C8B-B14F-4D97-AF65-F5344CB8AC3E}">
        <p14:creationId xmlns:p14="http://schemas.microsoft.com/office/powerpoint/2010/main" val="1059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2895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8100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2.12. CAR DISTRIBUTION IN A THEATER OF OPERATIONS</a:t>
            </a:r>
          </a:p>
          <a:p>
            <a:r>
              <a:rPr lang="en-US" sz="1400" dirty="0"/>
              <a:t>In time of war, and particularly in a theater of operations, car</a:t>
            </a:r>
          </a:p>
          <a:p>
            <a:r>
              <a:rPr lang="en-US" sz="1400" dirty="0"/>
              <a:t>distributing differs radically from that described in the foregoing</a:t>
            </a:r>
          </a:p>
          <a:p>
            <a:r>
              <a:rPr lang="en-US" sz="1400" dirty="0"/>
              <a:t>paragraphs. No surplus of empties will exist; the opposite will prevail.</a:t>
            </a:r>
          </a:p>
          <a:p>
            <a:r>
              <a:rPr lang="en-US" sz="1400" dirty="0"/>
              <a:t>In a theater, adherence to boxcar classification will scarcely be practical</a:t>
            </a:r>
          </a:p>
          <a:p>
            <a:r>
              <a:rPr lang="en-US" sz="1400" dirty="0"/>
              <a:t>and any piece of equipment that will haul any type of freight will have to</a:t>
            </a:r>
          </a:p>
          <a:p>
            <a:r>
              <a:rPr lang="en-US" sz="1400" dirty="0"/>
              <a:t>be used. Hopper and gondola cars constructed to haul bulk commodities or</a:t>
            </a:r>
          </a:p>
          <a:p>
            <a:r>
              <a:rPr lang="en-US" sz="1400" dirty="0"/>
              <a:t>aggregates may have to be pressed into service to haul crated goods; they</a:t>
            </a:r>
          </a:p>
          <a:p>
            <a:r>
              <a:rPr lang="en-US" sz="1400" dirty="0"/>
              <a:t>might be the only ones on hand. Cars with leaky roofs might have to be used</a:t>
            </a:r>
          </a:p>
          <a:p>
            <a:r>
              <a:rPr lang="en-US" sz="1400" dirty="0"/>
              <a:t>to haul </a:t>
            </a:r>
            <a:r>
              <a:rPr lang="en-US" sz="1400" dirty="0" err="1"/>
              <a:t>highgrade</a:t>
            </a:r>
            <a:endParaRPr lang="en-US" sz="1400" dirty="0"/>
          </a:p>
          <a:p>
            <a:r>
              <a:rPr lang="en-US" sz="1400" dirty="0"/>
              <a:t>commodities even if it requires covering the lading with</a:t>
            </a:r>
          </a:p>
          <a:p>
            <a:r>
              <a:rPr lang="en-US" sz="1400" dirty="0"/>
              <a:t>tarpaulins or other protective covers. Few rules can be given for full and</a:t>
            </a:r>
          </a:p>
          <a:p>
            <a:r>
              <a:rPr lang="en-US" sz="1400" dirty="0"/>
              <a:t>efficient use of equipment because of unknown and highly varying conditions</a:t>
            </a:r>
          </a:p>
          <a:p>
            <a:r>
              <a:rPr lang="en-US" sz="1400" dirty="0"/>
              <a:t>in a theater, but two basic rules must be strictly followed: unload all cars</a:t>
            </a:r>
          </a:p>
          <a:p>
            <a:r>
              <a:rPr lang="en-US" sz="1400" dirty="0"/>
              <a:t>with dispatch when received at forward points, and keep all empties moving</a:t>
            </a:r>
          </a:p>
          <a:p>
            <a:r>
              <a:rPr lang="en-US" sz="1400" dirty="0"/>
              <a:t>from front to rear for reloading.</a:t>
            </a:r>
          </a:p>
        </p:txBody>
      </p:sp>
    </p:spTree>
    <p:extLst>
      <p:ext uri="{BB962C8B-B14F-4D97-AF65-F5344CB8AC3E}">
        <p14:creationId xmlns:p14="http://schemas.microsoft.com/office/powerpoint/2010/main" val="3683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33538</Words>
  <Application>Microsoft Office PowerPoint</Application>
  <PresentationFormat>On-screen Show (4:3)</PresentationFormat>
  <Paragraphs>3133</Paragraphs>
  <Slides>260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260</vt:i4>
      </vt:variant>
    </vt:vector>
  </HeadingPairs>
  <TitlesOfParts>
    <vt:vector size="2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2015-10-22T16:37:46Z</dcterms:created>
  <dcterms:modified xsi:type="dcterms:W3CDTF">2015-10-22T21:33:49Z</dcterms:modified>
</cp:coreProperties>
</file>