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9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1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1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8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1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1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5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9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BD41F-B610-4DA4-B7A9-8544E638491D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EFC0-7F9E-4B8C-9195-3AECCA58E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4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5263"/>
            <a:ext cx="7315200" cy="646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348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25431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example, if 3 1/4 ton ambulances and 2 light armored cars were going to</a:t>
            </a:r>
          </a:p>
          <a:p>
            <a:r>
              <a:rPr lang="en-US" dirty="0"/>
              <a:t>travel 100 kilometers, the total fuel required would be:</a:t>
            </a:r>
          </a:p>
          <a:p>
            <a:r>
              <a:rPr lang="en-US" dirty="0"/>
              <a:t>(100 X .031 X 3) + (100 X .181 X 2)</a:t>
            </a:r>
          </a:p>
          <a:p>
            <a:r>
              <a:rPr lang="en-US" dirty="0"/>
              <a:t>= 9.3 + 36.2</a:t>
            </a:r>
          </a:p>
          <a:p>
            <a:r>
              <a:rPr lang="en-US" dirty="0"/>
              <a:t>= 45.5 gallons of MOGAS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Table 3-6, Watercraft and Amphibious Equipment, Table 3-7,</a:t>
            </a:r>
          </a:p>
          <a:p>
            <a:r>
              <a:rPr lang="en-US" dirty="0"/>
              <a:t>Construction Equipment, Table 3-8, Generators, and Table 3-11, Stationary</a:t>
            </a:r>
          </a:p>
          <a:p>
            <a:r>
              <a:rPr lang="en-US" dirty="0"/>
              <a:t>Equipment. Fuel requirements for the equipment listed in these four tables</a:t>
            </a:r>
          </a:p>
          <a:p>
            <a:r>
              <a:rPr lang="en-US" dirty="0"/>
              <a:t>(figs. 3 through 6) are computed by the following formula:</a:t>
            </a:r>
          </a:p>
          <a:p>
            <a:r>
              <a:rPr lang="en-US" dirty="0"/>
              <a:t>Gal required = t X </a:t>
            </a:r>
            <a:r>
              <a:rPr lang="en-US" dirty="0" err="1"/>
              <a:t>gph</a:t>
            </a:r>
            <a:r>
              <a:rPr lang="en-US" dirty="0"/>
              <a:t> X N</a:t>
            </a:r>
          </a:p>
          <a:p>
            <a:r>
              <a:rPr lang="en-US" dirty="0"/>
              <a:t>where: t = time in hours equipment will operate</a:t>
            </a:r>
          </a:p>
          <a:p>
            <a:r>
              <a:rPr lang="en-US" dirty="0" err="1"/>
              <a:t>gph</a:t>
            </a:r>
            <a:r>
              <a:rPr lang="en-US" dirty="0"/>
              <a:t> = gallons of fuel consumed each hour (RATE)</a:t>
            </a:r>
          </a:p>
          <a:p>
            <a:r>
              <a:rPr lang="en-US" dirty="0"/>
              <a:t>N = number of pieces of equip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example, four 7.5-kw generators (LIN J49055, fig. 5), one 30-kw</a:t>
            </a:r>
          </a:p>
          <a:p>
            <a:r>
              <a:rPr lang="en-US" dirty="0"/>
              <a:t>generator (LIN J51453, fig. 5), and 10 commercial refrigeration units (LIN</a:t>
            </a:r>
          </a:p>
          <a:p>
            <a:r>
              <a:rPr lang="en-US" dirty="0"/>
              <a:t>R62393, fig. 6) are to operate 20 hours a day for three days. The fuel</a:t>
            </a:r>
          </a:p>
          <a:p>
            <a:r>
              <a:rPr lang="en-US" dirty="0"/>
              <a:t>requirements would be: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7.5-kv generators</a:t>
            </a:r>
          </a:p>
          <a:p>
            <a:r>
              <a:rPr lang="en-US" dirty="0"/>
              <a:t>20 (hours) X 1.5 (</a:t>
            </a:r>
            <a:r>
              <a:rPr lang="en-US" dirty="0" err="1"/>
              <a:t>gph</a:t>
            </a:r>
            <a:r>
              <a:rPr lang="en-US" dirty="0"/>
              <a:t>) X 4 (generators) X 3 (days)</a:t>
            </a:r>
          </a:p>
          <a:p>
            <a:r>
              <a:rPr lang="en-US" dirty="0"/>
              <a:t>= 360 gallons of MOGAS</a:t>
            </a:r>
          </a:p>
          <a:p>
            <a:r>
              <a:rPr lang="en-US" dirty="0"/>
              <a:t>30-kw generator</a:t>
            </a:r>
          </a:p>
          <a:p>
            <a:r>
              <a:rPr lang="en-US" dirty="0"/>
              <a:t>20 (hours) X 9.5 (</a:t>
            </a:r>
            <a:r>
              <a:rPr lang="en-US" dirty="0" err="1"/>
              <a:t>gph</a:t>
            </a:r>
            <a:r>
              <a:rPr lang="en-US" dirty="0"/>
              <a:t>) X 1 (generator) X 3 (days)</a:t>
            </a:r>
          </a:p>
          <a:p>
            <a:r>
              <a:rPr lang="en-US" dirty="0"/>
              <a:t>= 570 gallons of JP-4</a:t>
            </a:r>
          </a:p>
          <a:p>
            <a:r>
              <a:rPr lang="en-US" dirty="0"/>
              <a:t>Refrigeration units</a:t>
            </a:r>
          </a:p>
          <a:p>
            <a:r>
              <a:rPr lang="en-US" dirty="0"/>
              <a:t>20 (hours) X 1.0 (</a:t>
            </a:r>
            <a:r>
              <a:rPr lang="en-US" dirty="0" err="1"/>
              <a:t>gph</a:t>
            </a:r>
            <a:r>
              <a:rPr lang="en-US" dirty="0"/>
              <a:t>) X 10 (units) X 3 (days)</a:t>
            </a:r>
          </a:p>
          <a:p>
            <a:r>
              <a:rPr lang="en-US" dirty="0"/>
              <a:t>= 600 gallons of MOGAS</a:t>
            </a:r>
          </a:p>
          <a:p>
            <a:r>
              <a:rPr lang="en-US" dirty="0"/>
              <a:t>Totals: MOGAS 960 gallons (360 + 600)</a:t>
            </a:r>
          </a:p>
          <a:p>
            <a:r>
              <a:rPr lang="en-US" dirty="0"/>
              <a:t>JP-4 570 gallons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6. GALLONS PER KILOMETER RATIO (GAL/1 RN). Gal/1 km represents the</a:t>
            </a:r>
          </a:p>
          <a:p>
            <a:r>
              <a:rPr lang="en-US" dirty="0"/>
              <a:t>amount of gasoline required to move all vehicles 1 kilometer. This method</a:t>
            </a:r>
          </a:p>
          <a:p>
            <a:r>
              <a:rPr lang="en-US" dirty="0"/>
              <a:t>of forecasting requirements relies on the figures in table 3-6 through 3-20</a:t>
            </a:r>
          </a:p>
          <a:p>
            <a:r>
              <a:rPr lang="en-US" dirty="0"/>
              <a:t>in FM 101-10-1. Table 3-16 (fig. 7) is used in this lesson text. Columns</a:t>
            </a:r>
          </a:p>
          <a:p>
            <a:r>
              <a:rPr lang="en-US" dirty="0"/>
              <a:t>11 and 12 give the gal/1 km ratio for vehicles in each unit listed in column</a:t>
            </a:r>
          </a:p>
          <a:p>
            <a:r>
              <a:rPr lang="en-US" dirty="0"/>
              <a:t>3. The gal/</a:t>
            </a:r>
            <a:r>
              <a:rPr lang="en-US" dirty="0" err="1"/>
              <a:t>i</a:t>
            </a:r>
            <a:r>
              <a:rPr lang="en-US" dirty="0"/>
              <a:t> km method provides a reasonably accurate method for</a:t>
            </a:r>
          </a:p>
          <a:p>
            <a:r>
              <a:rPr lang="en-US" dirty="0"/>
              <a:t>determining bulk fuel requirements at unit level, but its use is not</a:t>
            </a:r>
          </a:p>
          <a:p>
            <a:r>
              <a:rPr lang="en-US" dirty="0"/>
              <a:t>recommended when historical unit data is available. Several important</a:t>
            </a:r>
          </a:p>
          <a:p>
            <a:r>
              <a:rPr lang="en-US" dirty="0"/>
              <a:t>factors are considered in calculating unit fuel requirements.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71775" y="1087857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Displacement. The average distance in kilometers (km) each vehicle</a:t>
            </a:r>
          </a:p>
          <a:p>
            <a:r>
              <a:rPr lang="en-US" dirty="0"/>
              <a:t>moves is determined by measuring the distance that the center of mass is</a:t>
            </a:r>
          </a:p>
          <a:p>
            <a:r>
              <a:rPr lang="en-US" dirty="0"/>
              <a:t>moved. The center of mass is the center of the area occupied by the force</a:t>
            </a:r>
          </a:p>
          <a:p>
            <a:r>
              <a:rPr lang="en-US" dirty="0"/>
              <a:t>in bivouac. In figure 8, the center of mass was moved 60 kilometers.</a:t>
            </a:r>
          </a:p>
          <a:p>
            <a:r>
              <a:rPr lang="en-US" dirty="0"/>
              <a:t>Displacement over roads equals the movement distance (MD) times gal/1 km</a:t>
            </a:r>
          </a:p>
          <a:p>
            <a:r>
              <a:rPr lang="en-US" dirty="0"/>
              <a:t>ratio. Less gasoline is needed to move an organization over roads than to</a:t>
            </a:r>
          </a:p>
          <a:p>
            <a:r>
              <a:rPr lang="en-US" dirty="0"/>
              <a:t>move it across country. The cross-country consumption rate is 2.5 times</a:t>
            </a:r>
          </a:p>
          <a:p>
            <a:r>
              <a:rPr lang="en-US" dirty="0"/>
              <a:t>that for road movement. Therefore, displacement across country equals MD</a:t>
            </a:r>
          </a:p>
          <a:p>
            <a:r>
              <a:rPr lang="en-US" dirty="0"/>
              <a:t>times gal/1 km ratio times 2.5.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71775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This </a:t>
            </a:r>
            <a:r>
              <a:rPr lang="en-US" dirty="0" err="1"/>
              <a:t>subcourse</a:t>
            </a:r>
            <a:r>
              <a:rPr lang="en-US" dirty="0"/>
              <a:t> is designed to train a 76W50 soldier on how to verify</a:t>
            </a:r>
          </a:p>
          <a:p>
            <a:r>
              <a:rPr lang="en-US" dirty="0"/>
              <a:t>installation or command petroleum requirements. We will cover each part of</a:t>
            </a:r>
          </a:p>
          <a:p>
            <a:r>
              <a:rPr lang="en-US" dirty="0"/>
              <a:t>the text and what your responsibilities are when verifying installation or</a:t>
            </a:r>
          </a:p>
          <a:p>
            <a:r>
              <a:rPr lang="en-US" dirty="0"/>
              <a:t>command petroleum requirements.</a:t>
            </a:r>
          </a:p>
          <a:p>
            <a:r>
              <a:rPr lang="en-US" dirty="0"/>
              <a:t>Supplementary Training Materials Provided: None.</a:t>
            </a:r>
          </a:p>
          <a:p>
            <a:r>
              <a:rPr lang="en-US" dirty="0"/>
              <a:t>Material to be Provided by Unit Supervisor: None.</a:t>
            </a:r>
          </a:p>
          <a:p>
            <a:r>
              <a:rPr lang="en-US" dirty="0"/>
              <a:t>Two credit hours will be awarded for successful completion of this</a:t>
            </a:r>
          </a:p>
          <a:p>
            <a:r>
              <a:rPr lang="en-US" dirty="0" err="1"/>
              <a:t>subcourse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03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91440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Supply. Certain vehicles of an organization must make round-trip</a:t>
            </a:r>
          </a:p>
          <a:p>
            <a:r>
              <a:rPr lang="en-US" dirty="0"/>
              <a:t>supply hauls during a displacement. Since the trips are made to supply</a:t>
            </a:r>
          </a:p>
          <a:p>
            <a:r>
              <a:rPr lang="en-US" dirty="0"/>
              <a:t>points located at varying distances from the organization, an average roundtrip</a:t>
            </a:r>
          </a:p>
          <a:p>
            <a:r>
              <a:rPr lang="en-US" dirty="0"/>
              <a:t>supply distance must be determined. Experience indicates that daily</a:t>
            </a:r>
          </a:p>
          <a:p>
            <a:r>
              <a:rPr lang="en-US" dirty="0"/>
              <a:t>requirements for supply hauls are equal to approximately 10 percent of the</a:t>
            </a:r>
          </a:p>
          <a:p>
            <a:r>
              <a:rPr lang="en-US" dirty="0"/>
              <a:t>total organizational consumption per kilometer multiplied by the average</a:t>
            </a:r>
          </a:p>
          <a:p>
            <a:r>
              <a:rPr lang="en-US" dirty="0"/>
              <a:t>round-trip supply distance (ARTSD). Therefore, the supply factor equals</a:t>
            </a:r>
          </a:p>
          <a:p>
            <a:r>
              <a:rPr lang="en-US" dirty="0"/>
              <a:t>ARTSD times 10 percent of the gal/1 km ratio. When the organization is not</a:t>
            </a:r>
          </a:p>
          <a:p>
            <a:r>
              <a:rPr lang="en-US" dirty="0"/>
              <a:t>on the move, supply requirements are included under housekeeping</a:t>
            </a:r>
          </a:p>
          <a:p>
            <a:r>
              <a:rPr lang="en-US" dirty="0"/>
              <a:t>requirements.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144780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Service. Daily supplemental requirements exist for moving vehicles</a:t>
            </a:r>
          </a:p>
          <a:p>
            <a:r>
              <a:rPr lang="en-US" dirty="0"/>
              <a:t>in bivouac areas, for reconnaissance, for engine warmup, and for long</a:t>
            </a:r>
          </a:p>
          <a:p>
            <a:r>
              <a:rPr lang="en-US" dirty="0"/>
              <a:t>periods of low-gear operations. These are service requirements. Fuel</a:t>
            </a:r>
          </a:p>
          <a:p>
            <a:r>
              <a:rPr lang="en-US" dirty="0"/>
              <a:t>consumption depends on the nature of the operation, weather, roads, and</a:t>
            </a:r>
          </a:p>
          <a:p>
            <a:r>
              <a:rPr lang="en-US" dirty="0"/>
              <a:t>terrain. Under average conditions, requirements can be estimated by using</a:t>
            </a:r>
          </a:p>
          <a:p>
            <a:r>
              <a:rPr lang="en-US" dirty="0"/>
              <a:t>the consumption necessary to move all vehicles in the organization 16</a:t>
            </a:r>
          </a:p>
          <a:p>
            <a:r>
              <a:rPr lang="en-US" dirty="0"/>
              <a:t>kilometers over roads. Therefore, service equals 16 times the gal/1 km</a:t>
            </a:r>
          </a:p>
          <a:p>
            <a:r>
              <a:rPr lang="en-US" dirty="0"/>
              <a:t>ratio.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Housekeeping. Additional daily requirements exist for</a:t>
            </a:r>
          </a:p>
          <a:p>
            <a:r>
              <a:rPr lang="en-US" dirty="0"/>
              <a:t>administrative vehicles, kitchens, gasoline-powered equipment, and for</a:t>
            </a:r>
          </a:p>
          <a:p>
            <a:r>
              <a:rPr lang="en-US" dirty="0"/>
              <a:t>maintaining and testing engines. When the organization is not on the march,</a:t>
            </a:r>
          </a:p>
          <a:p>
            <a:r>
              <a:rPr lang="en-US" dirty="0"/>
              <a:t>these requirements are noted under each fuel data table in para e, page 3-8,</a:t>
            </a:r>
          </a:p>
          <a:p>
            <a:r>
              <a:rPr lang="en-US" dirty="0"/>
              <a:t>FM 101-10-1. When the organization is on the move, the requirements for</a:t>
            </a:r>
          </a:p>
          <a:p>
            <a:r>
              <a:rPr lang="en-US" dirty="0"/>
              <a:t>administrative vehicles (not supply hauls) and gasoline-powered equipment</a:t>
            </a:r>
          </a:p>
          <a:p>
            <a:r>
              <a:rPr lang="en-US" dirty="0"/>
              <a:t>are absorbed by maintenance and the testing factor is absorbed by the</a:t>
            </a:r>
          </a:p>
          <a:p>
            <a:r>
              <a:rPr lang="en-US" dirty="0"/>
              <a:t>service factor.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71800" y="908831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e. Waste. Waste covers evaporation, spills, and small combat losses.</a:t>
            </a:r>
          </a:p>
          <a:p>
            <a:r>
              <a:rPr lang="en-US" dirty="0"/>
              <a:t>It is computed only when a unit is moving over roads in the combat zone. It</a:t>
            </a:r>
          </a:p>
          <a:p>
            <a:r>
              <a:rPr lang="en-US" dirty="0"/>
              <a:t>is not included in the bulk estimate when the unit is moving over roads in</a:t>
            </a:r>
          </a:p>
          <a:p>
            <a:r>
              <a:rPr lang="en-US" dirty="0"/>
              <a:t>the communications zone (COMMZ) or cross-country. Waste is computed as 10</a:t>
            </a:r>
          </a:p>
          <a:p>
            <a:r>
              <a:rPr lang="en-US" dirty="0"/>
              <a:t>percent of the sum of all other consumption figures.</a:t>
            </a:r>
          </a:p>
          <a:p>
            <a:r>
              <a:rPr lang="en-US" dirty="0"/>
              <a:t>f. Stationary Equipment. This factor applies to fuel-consuming</a:t>
            </a:r>
          </a:p>
          <a:p>
            <a:r>
              <a:rPr lang="en-US" dirty="0"/>
              <a:t>equipment which does not provide its own power to move. Generators, air</a:t>
            </a:r>
          </a:p>
          <a:p>
            <a:r>
              <a:rPr lang="en-US" dirty="0"/>
              <a:t>compressors, and refrigeration units are examples of such equipment. It can</a:t>
            </a:r>
          </a:p>
          <a:p>
            <a:r>
              <a:rPr lang="en-US" dirty="0"/>
              <a:t>be estimated that this type equipment will operate 20 hours a day.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1066800"/>
            <a:ext cx="579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g. Total Fuel For Move. The formulas for computing the total fuel</a:t>
            </a:r>
          </a:p>
          <a:p>
            <a:r>
              <a:rPr lang="en-US" dirty="0"/>
              <a:t>requirements for a move over roads in a combat zone and for a move across</a:t>
            </a:r>
          </a:p>
          <a:p>
            <a:r>
              <a:rPr lang="en-US" dirty="0"/>
              <a:t>country are given below. The formulas are applied in examples given in</a:t>
            </a:r>
          </a:p>
          <a:p>
            <a:r>
              <a:rPr lang="en-US" dirty="0"/>
              <a:t>subparagraphs (1) and (2). Total quantities for a movement are rounded off</a:t>
            </a:r>
          </a:p>
          <a:p>
            <a:r>
              <a:rPr lang="en-US" dirty="0"/>
              <a:t>to the next higher 5 gallons.</a:t>
            </a:r>
          </a:p>
          <a:p>
            <a:r>
              <a:rPr lang="en-US" dirty="0"/>
              <a:t>OVER ROADS IN COMBAT ZONE</a:t>
            </a:r>
          </a:p>
          <a:p>
            <a:r>
              <a:rPr lang="fr-FR" dirty="0" err="1"/>
              <a:t>Displacement</a:t>
            </a:r>
            <a:r>
              <a:rPr lang="fr-FR" dirty="0"/>
              <a:t> = D X gal/1 km ratio</a:t>
            </a:r>
          </a:p>
          <a:p>
            <a:r>
              <a:rPr lang="en-US" dirty="0"/>
              <a:t>Supply = ARTSD X 10 percent X gal/</a:t>
            </a:r>
            <a:r>
              <a:rPr lang="en-US" dirty="0" err="1"/>
              <a:t>i</a:t>
            </a:r>
            <a:r>
              <a:rPr lang="en-US" dirty="0"/>
              <a:t> km ratio</a:t>
            </a:r>
          </a:p>
          <a:p>
            <a:r>
              <a:rPr lang="en-US" dirty="0"/>
              <a:t>Service = 16 x gal/1 km ratio</a:t>
            </a:r>
          </a:p>
          <a:p>
            <a:r>
              <a:rPr lang="en-US" dirty="0"/>
              <a:t>Waste = 10 percent X (displacement + supply +</a:t>
            </a:r>
          </a:p>
          <a:p>
            <a:r>
              <a:rPr lang="en-US" dirty="0"/>
              <a:t>service)</a:t>
            </a:r>
          </a:p>
          <a:p>
            <a:r>
              <a:rPr lang="en-US" dirty="0"/>
              <a:t>Total gallons = Displacement + supply + service + waste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CROSS COUNTRY</a:t>
            </a:r>
          </a:p>
          <a:p>
            <a:r>
              <a:rPr lang="en-US" dirty="0"/>
              <a:t>Displacement = HD X gal/1 km ratio X 2.5</a:t>
            </a:r>
          </a:p>
          <a:p>
            <a:r>
              <a:rPr lang="en-US" dirty="0"/>
              <a:t>Supply = ARTSD X 10 percent X gal/1 km ratio</a:t>
            </a:r>
          </a:p>
          <a:p>
            <a:r>
              <a:rPr lang="en-US" dirty="0"/>
              <a:t>Service = 16 X gal/</a:t>
            </a:r>
            <a:r>
              <a:rPr lang="en-US" dirty="0" err="1"/>
              <a:t>i</a:t>
            </a:r>
            <a:r>
              <a:rPr lang="en-US" dirty="0"/>
              <a:t> km ratio</a:t>
            </a:r>
          </a:p>
          <a:p>
            <a:r>
              <a:rPr lang="en-US" dirty="0"/>
              <a:t>Total gallons = Displacement + supply + service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71775" y="1981200"/>
            <a:ext cx="599802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(1) Computing fuel requirements for an over-roads move in a combat</a:t>
            </a:r>
          </a:p>
          <a:p>
            <a:r>
              <a:rPr lang="en-US" sz="1400" dirty="0"/>
              <a:t>zone. The following example demonstrates the use of the factors for</a:t>
            </a:r>
          </a:p>
          <a:p>
            <a:r>
              <a:rPr lang="en-US" sz="1400" dirty="0"/>
              <a:t>computing fuel requirements (both diesel and MOGAS) for a move over roads in</a:t>
            </a:r>
          </a:p>
          <a:p>
            <a:r>
              <a:rPr lang="en-US" sz="1400" dirty="0"/>
              <a:t>a combat zone. Use figure 7, page 11 for this example. Headquarters and</a:t>
            </a:r>
          </a:p>
          <a:p>
            <a:r>
              <a:rPr lang="en-US" sz="1400" dirty="0"/>
              <a:t>Headquarters Company (HHC), Armored Division, (line 2 of figure 7) will move</a:t>
            </a:r>
          </a:p>
          <a:p>
            <a:r>
              <a:rPr lang="en-US" sz="1400" dirty="0"/>
              <a:t>forward on roads in the combat zone to a new position 24 kilometers away.</a:t>
            </a:r>
          </a:p>
          <a:p>
            <a:r>
              <a:rPr lang="en-US" sz="1400" dirty="0"/>
              <a:t>Average round-trip supply distance for all classes of supply will be 21</a:t>
            </a:r>
          </a:p>
          <a:p>
            <a:r>
              <a:rPr lang="en-US" sz="1400" dirty="0"/>
              <a:t>kilometers, and the move requires only one day to complete. The total</a:t>
            </a:r>
          </a:p>
          <a:p>
            <a:r>
              <a:rPr lang="en-US" sz="1400" dirty="0"/>
              <a:t>amount of fuel required for the move is computed as follows: Find the gal/1</a:t>
            </a:r>
          </a:p>
          <a:p>
            <a:r>
              <a:rPr lang="en-US" sz="1400" dirty="0"/>
              <a:t>km ratio for the company for both MOGAS and diesel (col 11o, l1p, 12q, and</a:t>
            </a:r>
          </a:p>
          <a:p>
            <a:r>
              <a:rPr lang="en-US" sz="1400" dirty="0"/>
              <a:t>12r). The gasoline gal/1 km ratio for the HHC is 1.2 (col 12q). The diesel</a:t>
            </a:r>
          </a:p>
          <a:p>
            <a:r>
              <a:rPr lang="en-US" sz="1400" dirty="0"/>
              <a:t>ratio is also 1.2 (col lip and 12r, (.5 + .7)). This information can now be</a:t>
            </a:r>
          </a:p>
          <a:p>
            <a:r>
              <a:rPr lang="en-US" sz="1400" dirty="0"/>
              <a:t>used in formulas for each of the four factors. Since the two figures for</a:t>
            </a:r>
          </a:p>
          <a:p>
            <a:r>
              <a:rPr lang="en-US" sz="1400" dirty="0"/>
              <a:t>gal/1 km ratio are the same, only the MOGAS will be shown. (The diesel will</a:t>
            </a:r>
          </a:p>
          <a:p>
            <a:r>
              <a:rPr lang="en-US" sz="1400" dirty="0"/>
              <a:t>be the same.)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194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MOGAS</a:t>
            </a:r>
          </a:p>
          <a:p>
            <a:r>
              <a:rPr lang="fr-FR" dirty="0"/>
              <a:t>a. </a:t>
            </a:r>
            <a:r>
              <a:rPr lang="fr-FR" dirty="0" err="1"/>
              <a:t>Displacement</a:t>
            </a:r>
            <a:r>
              <a:rPr lang="fr-FR" dirty="0"/>
              <a:t> = MD X gal/1 km ratio</a:t>
            </a:r>
          </a:p>
          <a:p>
            <a:r>
              <a:rPr lang="en-US" dirty="0"/>
              <a:t>= 24 km X 1.2</a:t>
            </a:r>
          </a:p>
          <a:p>
            <a:r>
              <a:rPr lang="en-US" dirty="0"/>
              <a:t>= 28.8 gal</a:t>
            </a:r>
          </a:p>
          <a:p>
            <a:r>
              <a:rPr lang="en-US" dirty="0"/>
              <a:t>b. Supply = ARTSD X 10 percent X gal/1 km</a:t>
            </a:r>
          </a:p>
          <a:p>
            <a:r>
              <a:rPr lang="en-US" dirty="0"/>
              <a:t>ratio</a:t>
            </a:r>
          </a:p>
          <a:p>
            <a:r>
              <a:rPr lang="en-US" dirty="0"/>
              <a:t>= 21 X 10 percent X 1.2</a:t>
            </a:r>
          </a:p>
          <a:p>
            <a:r>
              <a:rPr lang="en-US" dirty="0"/>
              <a:t>= 2.52 gal</a:t>
            </a:r>
          </a:p>
          <a:p>
            <a:r>
              <a:rPr lang="en-US" dirty="0"/>
              <a:t>c. Service = 16 X gal/1 km ratio</a:t>
            </a:r>
          </a:p>
          <a:p>
            <a:r>
              <a:rPr lang="en-US" dirty="0"/>
              <a:t>= 16 X 1.2</a:t>
            </a:r>
          </a:p>
          <a:p>
            <a:r>
              <a:rPr lang="en-US" dirty="0"/>
              <a:t>= 19.2 gal</a:t>
            </a:r>
          </a:p>
          <a:p>
            <a:r>
              <a:rPr lang="fr-FR" dirty="0"/>
              <a:t>d. </a:t>
            </a:r>
            <a:r>
              <a:rPr lang="fr-FR" dirty="0" err="1"/>
              <a:t>Waste</a:t>
            </a:r>
            <a:r>
              <a:rPr lang="fr-FR" dirty="0"/>
              <a:t> = 10 percent X (</a:t>
            </a:r>
            <a:r>
              <a:rPr lang="fr-FR" dirty="0" err="1"/>
              <a:t>displacement</a:t>
            </a:r>
            <a:r>
              <a:rPr lang="fr-FR" dirty="0"/>
              <a:t> +</a:t>
            </a:r>
          </a:p>
          <a:p>
            <a:r>
              <a:rPr lang="en-US" dirty="0"/>
              <a:t>supply + service)</a:t>
            </a:r>
          </a:p>
          <a:p>
            <a:r>
              <a:rPr lang="en-US" dirty="0"/>
              <a:t>= 10 percent X (28.8 + 2.52 + 19.2)</a:t>
            </a:r>
          </a:p>
          <a:p>
            <a:r>
              <a:rPr lang="en-US" dirty="0"/>
              <a:t>= 5.05 gal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e. Total = Displacement + supply + service +</a:t>
            </a:r>
          </a:p>
          <a:p>
            <a:r>
              <a:rPr lang="en-US" dirty="0"/>
              <a:t>waste</a:t>
            </a:r>
          </a:p>
          <a:p>
            <a:r>
              <a:rPr lang="en-US" dirty="0"/>
              <a:t>= 28.8 + 2.52 + 19.2 + 5.05 - 55.57</a:t>
            </a:r>
          </a:p>
          <a:p>
            <a:r>
              <a:rPr lang="en-US" dirty="0"/>
              <a:t>rounded to next higher 5 gallons</a:t>
            </a:r>
          </a:p>
          <a:p>
            <a:r>
              <a:rPr lang="en-US" dirty="0"/>
              <a:t>= 60 gallons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117980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120 gallons of fuel (60 gallons of MOGAS, 60 gallons of Diesel) are required</a:t>
            </a:r>
          </a:p>
          <a:p>
            <a:r>
              <a:rPr lang="en-US" dirty="0"/>
              <a:t>to move the company.</a:t>
            </a:r>
          </a:p>
          <a:p>
            <a:r>
              <a:rPr lang="en-US" dirty="0"/>
              <a:t>(2) Computing fuel requirements for a cross-country move. The HHC of</a:t>
            </a:r>
          </a:p>
          <a:p>
            <a:r>
              <a:rPr lang="en-US" dirty="0"/>
              <a:t>an Engineer Battalion (line 11) is moving forward across country in the</a:t>
            </a:r>
          </a:p>
          <a:p>
            <a:r>
              <a:rPr lang="en-US" dirty="0"/>
              <a:t>combat zone to a new position 18 kilometers away. Average round-trip supply</a:t>
            </a:r>
          </a:p>
          <a:p>
            <a:r>
              <a:rPr lang="en-US" dirty="0"/>
              <a:t>distance for all classes of supply will be 15 kilometers. The move will</a:t>
            </a:r>
          </a:p>
          <a:p>
            <a:r>
              <a:rPr lang="en-US" dirty="0"/>
              <a:t>require just one day to complete. Compute the total fuel requirement as you</a:t>
            </a:r>
          </a:p>
          <a:p>
            <a:r>
              <a:rPr lang="en-US" dirty="0"/>
              <a:t>did in subparagraph (1) above. Compute the requirements for MOGAS and</a:t>
            </a:r>
          </a:p>
          <a:p>
            <a:r>
              <a:rPr lang="en-US" dirty="0"/>
              <a:t>diesel.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75157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LESSON TEXT</a:t>
            </a:r>
          </a:p>
          <a:p>
            <a:r>
              <a:rPr lang="en-US" dirty="0"/>
              <a:t>1. ESTIMATING BILK PETROLEUM REQUIREMENTS. There are several methods</a:t>
            </a:r>
          </a:p>
          <a:p>
            <a:r>
              <a:rPr lang="en-US" dirty="0"/>
              <a:t>used to compute bulk petroleum requirements. A unit may have used any one</a:t>
            </a:r>
          </a:p>
          <a:p>
            <a:r>
              <a:rPr lang="en-US" dirty="0"/>
              <a:t>of these methods in preparing its petroleum requirements. Your job is to</a:t>
            </a:r>
          </a:p>
          <a:p>
            <a:r>
              <a:rPr lang="en-US" dirty="0"/>
              <a:t>verify these petroleum requirement submissions.</a:t>
            </a:r>
          </a:p>
          <a:p>
            <a:r>
              <a:rPr lang="en-US" dirty="0"/>
              <a:t>2. UNIT HISTORICAL DATA. The most accurate method of estimating</a:t>
            </a:r>
          </a:p>
          <a:p>
            <a:r>
              <a:rPr lang="en-US" dirty="0"/>
              <a:t>petroleum requirements is based on unit historical data which reflects the</a:t>
            </a:r>
          </a:p>
          <a:p>
            <a:r>
              <a:rPr lang="en-US" dirty="0"/>
              <a:t>variables of weather, terrain, organizational strength, and operational</a:t>
            </a:r>
          </a:p>
          <a:p>
            <a:r>
              <a:rPr lang="en-US" dirty="0"/>
              <a:t>vehicles and equipment. This data can be obtained from past moves, the Army</a:t>
            </a:r>
          </a:p>
          <a:p>
            <a:r>
              <a:rPr lang="en-US" dirty="0"/>
              <a:t>Maintenance Management System (TAMMS) information, and other sources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MOGAS</a:t>
            </a:r>
          </a:p>
          <a:p>
            <a:r>
              <a:rPr lang="fr-FR" dirty="0"/>
              <a:t>a. </a:t>
            </a:r>
            <a:r>
              <a:rPr lang="fr-FR" dirty="0" err="1"/>
              <a:t>Displacement</a:t>
            </a:r>
            <a:r>
              <a:rPr lang="fr-FR" dirty="0"/>
              <a:t> = MD X gal/1 km ratio X 2.5</a:t>
            </a:r>
          </a:p>
          <a:p>
            <a:r>
              <a:rPr lang="en-US" dirty="0"/>
              <a:t>= 18 X 3.2 X 2.5</a:t>
            </a:r>
          </a:p>
          <a:p>
            <a:r>
              <a:rPr lang="en-US" dirty="0"/>
              <a:t>= 14 gal</a:t>
            </a:r>
          </a:p>
          <a:p>
            <a:r>
              <a:rPr lang="en-US" dirty="0"/>
              <a:t>b. Supply = ARTSD X 10 percent X gal/1 km</a:t>
            </a:r>
          </a:p>
          <a:p>
            <a:r>
              <a:rPr lang="en-US" dirty="0"/>
              <a:t>ratio</a:t>
            </a:r>
          </a:p>
          <a:p>
            <a:r>
              <a:rPr lang="en-US" dirty="0"/>
              <a:t>= 15 X 10 percent X 3.2</a:t>
            </a:r>
          </a:p>
          <a:p>
            <a:r>
              <a:rPr lang="en-US" dirty="0"/>
              <a:t>= 4.8 gal</a:t>
            </a:r>
          </a:p>
          <a:p>
            <a:r>
              <a:rPr lang="en-US" dirty="0"/>
              <a:t>c. Service = 16 X gal/</a:t>
            </a:r>
            <a:r>
              <a:rPr lang="en-US" dirty="0" err="1"/>
              <a:t>i</a:t>
            </a:r>
            <a:r>
              <a:rPr lang="en-US" dirty="0"/>
              <a:t> km ratio</a:t>
            </a:r>
          </a:p>
          <a:p>
            <a:r>
              <a:rPr lang="en-US" dirty="0"/>
              <a:t>= 16 X 3.2</a:t>
            </a:r>
          </a:p>
          <a:p>
            <a:r>
              <a:rPr lang="en-US" dirty="0"/>
              <a:t>= 51.2 gal</a:t>
            </a:r>
          </a:p>
          <a:p>
            <a:r>
              <a:rPr lang="en-US" dirty="0"/>
              <a:t>d. Total = Displacement + supply + service</a:t>
            </a:r>
          </a:p>
          <a:p>
            <a:r>
              <a:rPr lang="en-US" dirty="0"/>
              <a:t>= 144 + 4.8 + 51.2</a:t>
            </a:r>
          </a:p>
          <a:p>
            <a:r>
              <a:rPr lang="en-US" dirty="0"/>
              <a:t>= 200 gallons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DIESEL</a:t>
            </a:r>
          </a:p>
          <a:p>
            <a:r>
              <a:rPr lang="en-US" dirty="0"/>
              <a:t>a. Displacement = MD X gal/1 km X 2.5</a:t>
            </a:r>
          </a:p>
          <a:p>
            <a:r>
              <a:rPr lang="en-US" dirty="0"/>
              <a:t>= 18 X 4.7 X 2.5</a:t>
            </a:r>
          </a:p>
          <a:p>
            <a:r>
              <a:rPr lang="en-US" dirty="0"/>
              <a:t>= 211.5 gal</a:t>
            </a:r>
          </a:p>
          <a:p>
            <a:r>
              <a:rPr lang="en-US" dirty="0"/>
              <a:t>b. Supply = ARTSD X 10 percent X gal/</a:t>
            </a:r>
            <a:r>
              <a:rPr lang="en-US" dirty="0" err="1"/>
              <a:t>i</a:t>
            </a:r>
            <a:r>
              <a:rPr lang="en-US" dirty="0"/>
              <a:t> km</a:t>
            </a:r>
          </a:p>
          <a:p>
            <a:r>
              <a:rPr lang="en-US" dirty="0"/>
              <a:t>ratio</a:t>
            </a:r>
          </a:p>
          <a:p>
            <a:r>
              <a:rPr lang="en-US" dirty="0"/>
              <a:t>= 15 X 10 percent X 4.7</a:t>
            </a:r>
          </a:p>
          <a:p>
            <a:r>
              <a:rPr lang="en-US" dirty="0"/>
              <a:t>= 7.05 gal</a:t>
            </a:r>
          </a:p>
          <a:p>
            <a:r>
              <a:rPr lang="en-US" dirty="0" smtClean="0"/>
              <a:t>c</a:t>
            </a:r>
            <a:r>
              <a:rPr lang="en-US" dirty="0"/>
              <a:t>. Service = 16 x gal/l km ratio</a:t>
            </a:r>
          </a:p>
          <a:p>
            <a:r>
              <a:rPr lang="en-US" dirty="0"/>
              <a:t>= 16 X 4.7</a:t>
            </a:r>
          </a:p>
          <a:p>
            <a:r>
              <a:rPr lang="en-US" dirty="0"/>
              <a:t>= 75.2 gal</a:t>
            </a:r>
          </a:p>
          <a:p>
            <a:r>
              <a:rPr lang="en-US" dirty="0"/>
              <a:t>d. Total = Displacement + supply + service</a:t>
            </a:r>
          </a:p>
          <a:p>
            <a:r>
              <a:rPr lang="en-US" dirty="0"/>
              <a:t>= 211.5 + 7.05 + 75.2 - 293.75</a:t>
            </a:r>
          </a:p>
          <a:p>
            <a:r>
              <a:rPr lang="en-US" dirty="0"/>
              <a:t>rounded to next higher 5 gallons</a:t>
            </a:r>
          </a:p>
          <a:p>
            <a:r>
              <a:rPr lang="en-US" dirty="0"/>
              <a:t>= 295 gallons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67000" y="1723925"/>
            <a:ext cx="6400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REMEMBER: A waste allowance is not computed for a cross-country move.</a:t>
            </a:r>
          </a:p>
          <a:p>
            <a:r>
              <a:rPr lang="en-US" sz="1200" dirty="0"/>
              <a:t>7. ALLOCATION OF PETROLEUM SUPPLIES. Commanders have to project their</a:t>
            </a:r>
          </a:p>
          <a:p>
            <a:r>
              <a:rPr lang="en-US" sz="1200" dirty="0"/>
              <a:t>petroleum requirements at the earliest possible date, since procurement may</a:t>
            </a:r>
          </a:p>
          <a:p>
            <a:r>
              <a:rPr lang="en-US" sz="1200" dirty="0"/>
              <a:t>require a long lead time. The Joint Petroleum Office compiles these</a:t>
            </a:r>
          </a:p>
          <a:p>
            <a:r>
              <a:rPr lang="en-US" sz="1200" dirty="0"/>
              <a:t>projections from supported units and computes the overall petroleum</a:t>
            </a:r>
          </a:p>
          <a:p>
            <a:r>
              <a:rPr lang="en-US" sz="1200" dirty="0"/>
              <a:t>requirements. The end result is a petroleum allocation for each unit.</a:t>
            </a:r>
          </a:p>
          <a:p>
            <a:r>
              <a:rPr lang="en-US" sz="1200" dirty="0"/>
              <a:t>These allocations are subject to review and sometimes a reallocation may be</a:t>
            </a:r>
          </a:p>
          <a:p>
            <a:r>
              <a:rPr lang="en-US" sz="1200" dirty="0"/>
              <a:t>necessary. Fuel supplies may be lost, contaminated, or destroyed by enemy</a:t>
            </a:r>
          </a:p>
          <a:p>
            <a:r>
              <a:rPr lang="en-US" sz="1200" dirty="0"/>
              <a:t>action. Operational requirements may change, requiring a unit to perform a</a:t>
            </a:r>
          </a:p>
          <a:p>
            <a:r>
              <a:rPr lang="en-US" sz="1200" dirty="0"/>
              <a:t>specific additional task. This could mean the unit would have additional,</a:t>
            </a:r>
          </a:p>
          <a:p>
            <a:r>
              <a:rPr lang="en-US" sz="1200" dirty="0"/>
              <a:t>unallocated petroleum requirements. These changes could require the senior</a:t>
            </a:r>
          </a:p>
          <a:p>
            <a:r>
              <a:rPr lang="en-US" sz="1200" dirty="0"/>
              <a:t>commander to establish a list of priorities and cause petroleum supplies to</a:t>
            </a:r>
          </a:p>
          <a:p>
            <a:r>
              <a:rPr lang="en-US" sz="1200" dirty="0"/>
              <a:t>be reallocated to meet the needs of the highest priority missions. A</a:t>
            </a:r>
          </a:p>
          <a:p>
            <a:r>
              <a:rPr lang="en-US" sz="1200" dirty="0"/>
              <a:t>reallocation means the petroleum requirements have to be recomputed to meet</a:t>
            </a:r>
          </a:p>
          <a:p>
            <a:r>
              <a:rPr lang="en-US" sz="1200" dirty="0"/>
              <a:t>the new needs. Unless additional supplies can be received, units with lower</a:t>
            </a:r>
          </a:p>
          <a:p>
            <a:r>
              <a:rPr lang="en-US" sz="1200" dirty="0"/>
              <a:t>priorities would have their allocations cut to provide the extra petroleum</a:t>
            </a:r>
          </a:p>
          <a:p>
            <a:r>
              <a:rPr lang="en-US" sz="1200" dirty="0"/>
              <a:t>for the new operational requirements. The reallocations will be in</a:t>
            </a:r>
          </a:p>
          <a:p>
            <a:r>
              <a:rPr lang="en-US" sz="1200" dirty="0"/>
              <a:t>accordance with the policies established by the command to meet the</a:t>
            </a:r>
          </a:p>
          <a:p>
            <a:r>
              <a:rPr lang="en-US" sz="1200" dirty="0"/>
              <a:t>operational requirements of the command and supported units.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6600" y="1371600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3. DATA IN FM 101-10-1. If unit historical data is not available,</a:t>
            </a:r>
          </a:p>
          <a:p>
            <a:r>
              <a:rPr lang="en-US" dirty="0"/>
              <a:t>requirements can be determined using data in FM 101-10-1. This data is</a:t>
            </a:r>
          </a:p>
          <a:p>
            <a:r>
              <a:rPr lang="en-US" dirty="0"/>
              <a:t>based on experience in World War II, the Korean War, and Vietnam, and has</a:t>
            </a:r>
          </a:p>
          <a:p>
            <a:r>
              <a:rPr lang="en-US" dirty="0"/>
              <a:t>been validated to the greatest extent possible, using subsequent</a:t>
            </a:r>
          </a:p>
          <a:p>
            <a:r>
              <a:rPr lang="en-US" dirty="0"/>
              <a:t>experience, such as data from the 1973 Mideast War, and gaming and</a:t>
            </a:r>
          </a:p>
          <a:p>
            <a:r>
              <a:rPr lang="en-US" dirty="0"/>
              <a:t>simulation models. While the planning data in FM 101-10-1 is the best</a:t>
            </a:r>
          </a:p>
          <a:p>
            <a:r>
              <a:rPr lang="en-US" dirty="0"/>
              <a:t>available, this computation method is still not as accurate as unit</a:t>
            </a:r>
          </a:p>
          <a:p>
            <a:r>
              <a:rPr lang="en-US" dirty="0"/>
              <a:t>historical data.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659633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4. GALLONS PER MAN PER DAY. The gallons-per-man-per-day method of</a:t>
            </a:r>
          </a:p>
          <a:p>
            <a:r>
              <a:rPr lang="en-US" dirty="0"/>
              <a:t>estimating petroleum requirements is used in the early planning stages when</a:t>
            </a:r>
          </a:p>
          <a:p>
            <a:r>
              <a:rPr lang="en-US" dirty="0"/>
              <a:t>information is not available on the numbers and types of vehicles. Because</a:t>
            </a:r>
          </a:p>
          <a:p>
            <a:r>
              <a:rPr lang="en-US" dirty="0"/>
              <a:t>organizational composition varies, this method is never used below corps</a:t>
            </a:r>
          </a:p>
          <a:p>
            <a:r>
              <a:rPr lang="en-US" dirty="0"/>
              <a:t>level; however, once the figure is established for a given theater, it may</a:t>
            </a:r>
          </a:p>
          <a:p>
            <a:r>
              <a:rPr lang="en-US" dirty="0"/>
              <a:t>be used for requisitioning purposes by smaller units. The gallons-per-</a:t>
            </a:r>
            <a:r>
              <a:rPr lang="en-US" dirty="0" err="1"/>
              <a:t>manper</a:t>
            </a:r>
            <a:r>
              <a:rPr lang="en-US" dirty="0"/>
              <a:t>-</a:t>
            </a:r>
          </a:p>
          <a:p>
            <a:r>
              <a:rPr lang="en-US" dirty="0"/>
              <a:t>day method is to be used only as a guide and not as a substitute for</a:t>
            </a:r>
          </a:p>
          <a:p>
            <a:r>
              <a:rPr lang="en-US" dirty="0"/>
              <a:t>more exact computation. The consumption in gallons-per-man-per-day in</a:t>
            </a:r>
          </a:p>
          <a:p>
            <a:r>
              <a:rPr lang="en-US" dirty="0"/>
              <a:t>various theaters varies with terrain, climate, ratio of land to amphibious</a:t>
            </a:r>
          </a:p>
          <a:p>
            <a:r>
              <a:rPr lang="en-US" dirty="0"/>
              <a:t>operations, and the number of units using special vehicles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5. EQUIPMENT CONSUMPTION DATA. FM 101-10-1 provides consumption data for</a:t>
            </a:r>
          </a:p>
          <a:p>
            <a:r>
              <a:rPr lang="en-US" dirty="0"/>
              <a:t>various types of Army equipment, including aircraft, vehicles, and</a:t>
            </a:r>
          </a:p>
          <a:p>
            <a:r>
              <a:rPr lang="en-US" dirty="0"/>
              <a:t>generators. Extracts of the tables containing this data appear on the</a:t>
            </a:r>
          </a:p>
          <a:p>
            <a:r>
              <a:rPr lang="en-US" dirty="0"/>
              <a:t>following pages as figures 1 through 6. The data may be used at unit level</a:t>
            </a:r>
          </a:p>
          <a:p>
            <a:r>
              <a:rPr lang="en-US" dirty="0"/>
              <a:t>for determining both bulk and packaged requirements. Equipment density by</a:t>
            </a:r>
          </a:p>
          <a:p>
            <a:r>
              <a:rPr lang="en-US" dirty="0"/>
              <a:t>type is required when using this method. Although this method is</a:t>
            </a:r>
          </a:p>
          <a:p>
            <a:r>
              <a:rPr lang="en-US" dirty="0"/>
              <a:t>considerably more accurate than the gallons-per-man-per-day method, it is</a:t>
            </a:r>
          </a:p>
          <a:p>
            <a:r>
              <a:rPr lang="en-US" dirty="0"/>
              <a:t>not as accurate as using unit historical data.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2800" y="174350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Table 3-15, Army Aircraft-Fuel Data. Aviation fuel requirements</a:t>
            </a:r>
          </a:p>
          <a:p>
            <a:r>
              <a:rPr lang="en-US" dirty="0"/>
              <a:t>(fig. 1) are computed separately for each type aircraft. The formula is:</a:t>
            </a:r>
          </a:p>
          <a:p>
            <a:r>
              <a:rPr lang="en-US" dirty="0"/>
              <a:t>Gal. required = N X </a:t>
            </a:r>
            <a:r>
              <a:rPr lang="en-US" dirty="0" err="1"/>
              <a:t>gph</a:t>
            </a:r>
            <a:r>
              <a:rPr lang="en-US" dirty="0"/>
              <a:t> X </a:t>
            </a:r>
            <a:r>
              <a:rPr lang="en-US" dirty="0" err="1"/>
              <a:t>dist</a:t>
            </a:r>
            <a:endParaRPr lang="en-US" dirty="0"/>
          </a:p>
          <a:p>
            <a:r>
              <a:rPr lang="en-US" dirty="0"/>
              <a:t>speed</a:t>
            </a:r>
          </a:p>
          <a:p>
            <a:r>
              <a:rPr lang="en-US" dirty="0"/>
              <a:t>where: N = number of aircraft by type</a:t>
            </a:r>
          </a:p>
          <a:p>
            <a:r>
              <a:rPr lang="en-US" dirty="0" err="1"/>
              <a:t>gph</a:t>
            </a:r>
            <a:r>
              <a:rPr lang="en-US" dirty="0"/>
              <a:t> = gallons of fuel consumed each hour by 1 aircraft</a:t>
            </a:r>
          </a:p>
          <a:p>
            <a:r>
              <a:rPr lang="en-US" dirty="0"/>
              <a:t>(RATE)</a:t>
            </a:r>
          </a:p>
          <a:p>
            <a:r>
              <a:rPr lang="en-US" dirty="0" err="1"/>
              <a:t>dist</a:t>
            </a:r>
            <a:r>
              <a:rPr lang="en-US" dirty="0"/>
              <a:t> = miles to be flown by 1 aircraft</a:t>
            </a:r>
          </a:p>
          <a:p>
            <a:r>
              <a:rPr lang="en-US" dirty="0"/>
              <a:t>speed = average flight speed in knots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example, if 3 CH-47C (Chinook) helicopters were going to fly 250</a:t>
            </a:r>
          </a:p>
          <a:p>
            <a:r>
              <a:rPr lang="en-US" dirty="0"/>
              <a:t>nautical miles at an average cruising speed of 129 knots, the total fuel</a:t>
            </a:r>
          </a:p>
          <a:p>
            <a:r>
              <a:rPr lang="en-US" dirty="0"/>
              <a:t>required would be:</a:t>
            </a:r>
          </a:p>
          <a:p>
            <a:r>
              <a:rPr lang="en-US" dirty="0"/>
              <a:t>3 X 450 X 250 = 2616.28 gallons of JP-4.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7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Table 3-14, Vehicles and Vehicular Equipment. Fuel</a:t>
            </a:r>
          </a:p>
          <a:p>
            <a:r>
              <a:rPr lang="en-US" dirty="0"/>
              <a:t>requirements for the equipment listed in table 3-14 (fig. 2) are computed</a:t>
            </a:r>
          </a:p>
          <a:p>
            <a:r>
              <a:rPr lang="en-US" dirty="0"/>
              <a:t>using this formula:</a:t>
            </a:r>
          </a:p>
          <a:p>
            <a:r>
              <a:rPr lang="en-US" dirty="0"/>
              <a:t>Gal required = </a:t>
            </a:r>
            <a:r>
              <a:rPr lang="en-US" dirty="0" err="1"/>
              <a:t>dist</a:t>
            </a:r>
            <a:r>
              <a:rPr lang="en-US" dirty="0"/>
              <a:t> X </a:t>
            </a:r>
            <a:r>
              <a:rPr lang="en-US" dirty="0" err="1"/>
              <a:t>gpk</a:t>
            </a:r>
            <a:r>
              <a:rPr lang="en-US" dirty="0"/>
              <a:t> X N</a:t>
            </a:r>
          </a:p>
          <a:p>
            <a:r>
              <a:rPr lang="en-US" dirty="0"/>
              <a:t>where: </a:t>
            </a:r>
            <a:r>
              <a:rPr lang="en-US" dirty="0" err="1"/>
              <a:t>dist</a:t>
            </a:r>
            <a:r>
              <a:rPr lang="en-US" dirty="0"/>
              <a:t> = distance in kilometers vehicles will move</a:t>
            </a:r>
          </a:p>
          <a:p>
            <a:r>
              <a:rPr lang="en-US" dirty="0" err="1"/>
              <a:t>gpk</a:t>
            </a:r>
            <a:r>
              <a:rPr lang="en-US" dirty="0"/>
              <a:t> = gallons per kilometer (RATE)</a:t>
            </a:r>
          </a:p>
          <a:p>
            <a:r>
              <a:rPr lang="en-US" dirty="0"/>
              <a:t>N = number of vehicles</a:t>
            </a:r>
          </a:p>
          <a:p>
            <a:r>
              <a:rPr lang="en-US" dirty="0"/>
              <a:t>Note: 1 mile equals 1.6 kilometers.</a:t>
            </a:r>
          </a:p>
          <a:p>
            <a:r>
              <a:rPr lang="en-US" dirty="0"/>
              <a:t>When </a:t>
            </a:r>
            <a:r>
              <a:rPr lang="en-US" dirty="0" err="1"/>
              <a:t>multifuel</a:t>
            </a:r>
            <a:r>
              <a:rPr lang="en-US" dirty="0"/>
              <a:t> equipment is used, requirements are based on the data given</a:t>
            </a:r>
          </a:p>
          <a:p>
            <a:r>
              <a:rPr lang="en-US" dirty="0"/>
              <a:t>for diesel fuel.</a:t>
            </a:r>
          </a:p>
        </p:txBody>
      </p:sp>
    </p:spTree>
    <p:extLst>
      <p:ext uri="{BB962C8B-B14F-4D97-AF65-F5344CB8AC3E}">
        <p14:creationId xmlns:p14="http://schemas.microsoft.com/office/powerpoint/2010/main" val="621122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2608</Words>
  <Application>Microsoft Office PowerPoint</Application>
  <PresentationFormat>On-screen Show (4:3)</PresentationFormat>
  <Paragraphs>258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2016-10-06T23:57:30Z</dcterms:created>
  <dcterms:modified xsi:type="dcterms:W3CDTF">2016-10-07T00:05:33Z</dcterms:modified>
</cp:coreProperties>
</file>