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3" r:id="rId30"/>
    <p:sldId id="285" r:id="rId31"/>
    <p:sldId id="298" r:id="rId32"/>
    <p:sldId id="286" r:id="rId33"/>
    <p:sldId id="287" r:id="rId34"/>
    <p:sldId id="288" r:id="rId35"/>
    <p:sldId id="289" r:id="rId36"/>
    <p:sldId id="29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B57184B-0ADB-422A-9AFF-969490546526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4"/>
            <p14:sldId id="283"/>
            <p14:sldId id="285"/>
            <p14:sldId id="298"/>
            <p14:sldId id="286"/>
            <p14:sldId id="287"/>
            <p14:sldId id="288"/>
            <p14:sldId id="289"/>
            <p14:sldId id="29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0137-8923-4E4A-9D2D-3B5EDE73824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AC-FC98-449B-AFEF-067139CDD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44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0137-8923-4E4A-9D2D-3B5EDE73824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AC-FC98-449B-AFEF-067139CDD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92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0137-8923-4E4A-9D2D-3B5EDE73824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AC-FC98-449B-AFEF-067139CDD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612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0137-8923-4E4A-9D2D-3B5EDE73824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AC-FC98-449B-AFEF-067139CDD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78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0137-8923-4E4A-9D2D-3B5EDE73824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AC-FC98-449B-AFEF-067139CDD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504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0137-8923-4E4A-9D2D-3B5EDE73824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AC-FC98-449B-AFEF-067139CDD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70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0137-8923-4E4A-9D2D-3B5EDE73824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AC-FC98-449B-AFEF-067139CDD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071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0137-8923-4E4A-9D2D-3B5EDE73824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AC-FC98-449B-AFEF-067139CDD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285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0137-8923-4E4A-9D2D-3B5EDE73824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AC-FC98-449B-AFEF-067139CDD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79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0137-8923-4E4A-9D2D-3B5EDE73824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AC-FC98-449B-AFEF-067139CDD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63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0137-8923-4E4A-9D2D-3B5EDE73824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41AC-FC98-449B-AFEF-067139CDD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601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70137-8923-4E4A-9D2D-3B5EDE73824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B41AC-FC98-449B-AFEF-067139CDD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11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7543800" cy="6267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6188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24200" y="1166843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4. Prepare a daily pumping schedule.</a:t>
            </a:r>
          </a:p>
          <a:p>
            <a:r>
              <a:rPr lang="en-US" dirty="0"/>
              <a:t>a. Transfer data from the monthly schedule in an</a:t>
            </a:r>
          </a:p>
          <a:p>
            <a:r>
              <a:rPr lang="en-US" dirty="0"/>
              <a:t>abbreviated, tabular form for the days concerned.</a:t>
            </a:r>
          </a:p>
          <a:p>
            <a:r>
              <a:rPr lang="en-US" dirty="0"/>
              <a:t>b. Show changes.</a:t>
            </a:r>
          </a:p>
          <a:p>
            <a:r>
              <a:rPr lang="en-US" dirty="0" smtClean="0"/>
              <a:t>c</a:t>
            </a:r>
            <a:r>
              <a:rPr lang="en-US" dirty="0"/>
              <a:t>. Show emergency requirements.</a:t>
            </a:r>
          </a:p>
          <a:p>
            <a:r>
              <a:rPr lang="en-US" dirty="0"/>
              <a:t>d. Prepare the schedule a week in advance so that the</a:t>
            </a:r>
          </a:p>
          <a:p>
            <a:r>
              <a:rPr lang="en-US" dirty="0"/>
              <a:t>dispatching section can be flexible in establishing its</a:t>
            </a:r>
          </a:p>
          <a:p>
            <a:r>
              <a:rPr lang="en-US" dirty="0"/>
              <a:t>operations.</a:t>
            </a:r>
          </a:p>
          <a:p>
            <a:r>
              <a:rPr lang="en-US" dirty="0"/>
              <a:t>5. Give the completed graphs and schedules to your operations</a:t>
            </a:r>
          </a:p>
          <a:p>
            <a:r>
              <a:rPr lang="en-US" dirty="0"/>
              <a:t>sergeant as each one is completed.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19400" y="803140"/>
            <a:ext cx="6324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LESSON TEXT</a:t>
            </a:r>
          </a:p>
          <a:p>
            <a:r>
              <a:rPr lang="en-US" sz="1200" dirty="0"/>
              <a:t>1. GENERAL. In order to provide the vast quantities of bulk fuels</a:t>
            </a:r>
          </a:p>
          <a:p>
            <a:r>
              <a:rPr lang="en-US" sz="1200" dirty="0"/>
              <a:t>required by the military today, the use of pipelines is essential.</a:t>
            </a:r>
          </a:p>
          <a:p>
            <a:r>
              <a:rPr lang="en-US" sz="1200" dirty="0"/>
              <a:t>Pipelines are currently the fastest and most economical means of</a:t>
            </a:r>
          </a:p>
          <a:p>
            <a:r>
              <a:rPr lang="en-US" sz="1200" dirty="0"/>
              <a:t>transporting bulk petroleum products to using units. As a senior petroleum</a:t>
            </a:r>
          </a:p>
          <a:p>
            <a:r>
              <a:rPr lang="en-US" sz="1200" dirty="0"/>
              <a:t>NCO, you must be able to plan (schedule) the future movement of these</a:t>
            </a:r>
          </a:p>
          <a:p>
            <a:r>
              <a:rPr lang="en-US" sz="1200" dirty="0"/>
              <a:t>products through a pipeline. You mist also be able to direct the actual</a:t>
            </a:r>
          </a:p>
          <a:p>
            <a:r>
              <a:rPr lang="en-US" sz="1200" dirty="0"/>
              <a:t>movement of (dispatch) the fuel at the desired time, in the proper quantity</a:t>
            </a:r>
          </a:p>
          <a:p>
            <a:r>
              <a:rPr lang="en-US" sz="1200" dirty="0"/>
              <a:t>and also in the proper sequence. Scheduling is based on estimated</a:t>
            </a:r>
          </a:p>
          <a:p>
            <a:r>
              <a:rPr lang="en-US" sz="1200" dirty="0"/>
              <a:t>requirements and availability of products. These estimates are translated</a:t>
            </a:r>
          </a:p>
          <a:p>
            <a:r>
              <a:rPr lang="en-US" sz="1200" dirty="0"/>
              <a:t>into schedules that serve as the basis for daily pumping instructions. To</a:t>
            </a:r>
          </a:p>
          <a:p>
            <a:r>
              <a:rPr lang="en-US" sz="1200" dirty="0"/>
              <a:t>prepare a forecast for any given number of days, you must have some means of</a:t>
            </a:r>
          </a:p>
          <a:p>
            <a:r>
              <a:rPr lang="en-US" sz="1200" dirty="0"/>
              <a:t>determining when certain products will be required, where they will be</a:t>
            </a:r>
          </a:p>
          <a:p>
            <a:r>
              <a:rPr lang="en-US" sz="1200" dirty="0"/>
              <a:t>required, the amount of available storage space, and the length of time it</a:t>
            </a:r>
          </a:p>
          <a:p>
            <a:r>
              <a:rPr lang="en-US" sz="1200" dirty="0"/>
              <a:t>will take for the product to reach its destination after it has been started</a:t>
            </a:r>
          </a:p>
          <a:p>
            <a:r>
              <a:rPr lang="en-US" sz="1200" dirty="0"/>
              <a:t>through the pipeline. Past issue records are the best means of determining</a:t>
            </a:r>
          </a:p>
          <a:p>
            <a:r>
              <a:rPr lang="en-US" sz="1200" dirty="0"/>
              <a:t>the daily requirements throughout the pipeline system. Knowing the daily</a:t>
            </a:r>
          </a:p>
          <a:p>
            <a:r>
              <a:rPr lang="en-US" sz="1200" dirty="0"/>
              <a:t>requirements, available storage space along the line, and quantity of</a:t>
            </a:r>
          </a:p>
          <a:p>
            <a:r>
              <a:rPr lang="en-US" sz="1200" dirty="0"/>
              <a:t>product authorized to be on hand at the various terminals, you can then</a:t>
            </a:r>
          </a:p>
          <a:p>
            <a:r>
              <a:rPr lang="en-US" sz="1200" dirty="0"/>
              <a:t>prepare consumption graphs (para 2), which show projected consumption and</a:t>
            </a:r>
          </a:p>
          <a:p>
            <a:r>
              <a:rPr lang="en-US" sz="1200" dirty="0"/>
              <a:t>deliveries. You must prepare two schedules, a monthly pipeline schedule</a:t>
            </a:r>
          </a:p>
          <a:p>
            <a:r>
              <a:rPr lang="en-US" sz="1200" dirty="0"/>
              <a:t>(para 4) and a daily pumping schedule (para 5).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00400" y="784231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2. CONSUMPTION GRAPHS.</a:t>
            </a:r>
          </a:p>
          <a:p>
            <a:r>
              <a:rPr lang="en-US" dirty="0"/>
              <a:t>a. Purpose. A consumption graph (fig 1) provides you with required</a:t>
            </a:r>
          </a:p>
          <a:p>
            <a:r>
              <a:rPr lang="en-US" dirty="0"/>
              <a:t>data needed to prepare your monthly and daily schedules. It also provides</a:t>
            </a:r>
          </a:p>
          <a:p>
            <a:r>
              <a:rPr lang="en-US" dirty="0"/>
              <a:t>you with current quantities on hand and storage capacities. Consumption</a:t>
            </a:r>
          </a:p>
          <a:p>
            <a:r>
              <a:rPr lang="en-US" dirty="0"/>
              <a:t>graphs should be maintained in the main distribution office for each product</a:t>
            </a:r>
          </a:p>
          <a:p>
            <a:r>
              <a:rPr lang="en-US" dirty="0"/>
              <a:t>handled at each storage point, and each terminal should maintain similar</a:t>
            </a:r>
          </a:p>
          <a:p>
            <a:r>
              <a:rPr lang="en-US" dirty="0"/>
              <a:t>graphs for large volume users. These graphs are available for visualizing</a:t>
            </a:r>
          </a:p>
          <a:p>
            <a:r>
              <a:rPr lang="en-US" dirty="0"/>
              <a:t>present and future stocks and storage positions and for revealing trends in</a:t>
            </a:r>
          </a:p>
          <a:p>
            <a:r>
              <a:rPr lang="en-US" dirty="0"/>
              <a:t>consumption. Sudden increases or decreases in consumption are apparent</a:t>
            </a:r>
          </a:p>
          <a:p>
            <a:r>
              <a:rPr lang="en-US" dirty="0"/>
              <a:t>immediately and scheduling adjustments can be made.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956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b. Preparation of a Consumption Graph. A consumption graph must be set</a:t>
            </a:r>
          </a:p>
          <a:p>
            <a:r>
              <a:rPr lang="en-US" dirty="0"/>
              <a:t>up to show the total barrels of any given product for each terminal or</a:t>
            </a:r>
          </a:p>
          <a:p>
            <a:r>
              <a:rPr lang="en-US" dirty="0"/>
              <a:t>storage location. A separate graph should not be prepared for each tank.</a:t>
            </a:r>
          </a:p>
          <a:p>
            <a:r>
              <a:rPr lang="en-US" dirty="0"/>
              <a:t>Figure 1 is a consumption graph for motor gasoline during the month of</a:t>
            </a:r>
          </a:p>
          <a:p>
            <a:r>
              <a:rPr lang="en-US" dirty="0"/>
              <a:t>October.</a:t>
            </a:r>
          </a:p>
          <a:p>
            <a:r>
              <a:rPr lang="en-US" dirty="0"/>
              <a:t>(1) Storage capacity for the product in thousands of barrels</a:t>
            </a:r>
          </a:p>
          <a:p>
            <a:r>
              <a:rPr lang="en-US" dirty="0"/>
              <a:t>(vertical axis) is plotted against time in monthly intervals (horizontal</a:t>
            </a:r>
          </a:p>
          <a:p>
            <a:r>
              <a:rPr lang="en-US" dirty="0"/>
              <a:t>axis). Days are figured from 0001 of one day to 0001 of the next. Figure 1</a:t>
            </a:r>
          </a:p>
          <a:p>
            <a:r>
              <a:rPr lang="en-US" dirty="0"/>
              <a:t>reflects a total capacity of 60,000 barrels (60M </a:t>
            </a:r>
            <a:r>
              <a:rPr lang="en-US" dirty="0" err="1"/>
              <a:t>bbls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376238"/>
            <a:ext cx="4991100" cy="610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24200" y="1597139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(2) Allowances for vapor space, 5 percent of total storage capacity,</a:t>
            </a:r>
          </a:p>
          <a:p>
            <a:r>
              <a:rPr lang="en-US" dirty="0"/>
              <a:t>is shown at the top of the graph. Vapor space allows room for the fuel to</a:t>
            </a:r>
          </a:p>
          <a:p>
            <a:r>
              <a:rPr lang="en-US" dirty="0"/>
              <a:t>expand and contract with temperature changes. For Terminal Z, with 60M </a:t>
            </a:r>
            <a:r>
              <a:rPr lang="en-US" dirty="0" err="1"/>
              <a:t>bbls</a:t>
            </a:r>
            <a:endParaRPr lang="en-US" dirty="0"/>
          </a:p>
          <a:p>
            <a:r>
              <a:rPr lang="en-US" dirty="0"/>
              <a:t>capacity, vapor space is figured as follows:</a:t>
            </a:r>
          </a:p>
          <a:p>
            <a:r>
              <a:rPr lang="en-US" dirty="0"/>
              <a:t>60,000 </a:t>
            </a:r>
            <a:r>
              <a:rPr lang="en-US" dirty="0" err="1"/>
              <a:t>bbls</a:t>
            </a:r>
            <a:r>
              <a:rPr lang="en-US" dirty="0"/>
              <a:t> (capacity) x 5% (vapor space)</a:t>
            </a:r>
          </a:p>
          <a:p>
            <a:r>
              <a:rPr lang="en-US" dirty="0"/>
              <a:t>= 60,000 x .05</a:t>
            </a:r>
          </a:p>
          <a:p>
            <a:r>
              <a:rPr lang="en-US" dirty="0"/>
              <a:t>= 3,000 </a:t>
            </a:r>
            <a:r>
              <a:rPr lang="en-US" dirty="0" err="1"/>
              <a:t>bbls</a:t>
            </a:r>
            <a:r>
              <a:rPr lang="en-US" dirty="0"/>
              <a:t> for vapor space</a:t>
            </a:r>
          </a:p>
          <a:p>
            <a:r>
              <a:rPr lang="en-US" dirty="0"/>
              <a:t>The 3,000 (3M) </a:t>
            </a:r>
            <a:r>
              <a:rPr lang="en-US" dirty="0" err="1"/>
              <a:t>bbl</a:t>
            </a:r>
            <a:r>
              <a:rPr lang="en-US" dirty="0"/>
              <a:t> vapor space is plotted down from the top of the graph.</a:t>
            </a:r>
          </a:p>
          <a:p>
            <a:r>
              <a:rPr lang="en-US" dirty="0"/>
              <a:t>See figure 2 for a close-up.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028824"/>
            <a:ext cx="5029200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242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(3) Safety level, which is based on 4 days of normal (average) daily</a:t>
            </a:r>
          </a:p>
          <a:p>
            <a:r>
              <a:rPr lang="en-US" dirty="0"/>
              <a:t>consumption, is shown at the bottom of the graph. The 4-day safety level is</a:t>
            </a:r>
          </a:p>
          <a:p>
            <a:r>
              <a:rPr lang="en-US" dirty="0"/>
              <a:t>figured as follows:</a:t>
            </a:r>
          </a:p>
          <a:p>
            <a:r>
              <a:rPr lang="en-US" dirty="0"/>
              <a:t>4 (days supply) x 6,000 </a:t>
            </a:r>
            <a:r>
              <a:rPr lang="en-US" dirty="0" err="1"/>
              <a:t>bbls</a:t>
            </a:r>
            <a:endParaRPr lang="en-US" dirty="0"/>
          </a:p>
          <a:p>
            <a:r>
              <a:rPr lang="en-US" dirty="0"/>
              <a:t>(Normal daily consumption from NOTE, figure 1)</a:t>
            </a:r>
          </a:p>
          <a:p>
            <a:r>
              <a:rPr lang="en-US" dirty="0"/>
              <a:t>= 4 x 6,000</a:t>
            </a:r>
          </a:p>
          <a:p>
            <a:r>
              <a:rPr lang="en-US" dirty="0"/>
              <a:t>= 24,000 (24M) </a:t>
            </a:r>
            <a:r>
              <a:rPr lang="en-US" dirty="0" err="1"/>
              <a:t>bbls</a:t>
            </a:r>
            <a:r>
              <a:rPr lang="en-US" dirty="0"/>
              <a:t> for 4-day safety level.</a:t>
            </a:r>
          </a:p>
          <a:p>
            <a:r>
              <a:rPr lang="en-US" dirty="0"/>
              <a:t>See figure 3 for a close-up.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1371600"/>
            <a:ext cx="4062412" cy="493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48000" y="784231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(4) Calculated (projected) issues and receipts are shown by a broken</a:t>
            </a:r>
          </a:p>
          <a:p>
            <a:r>
              <a:rPr lang="en-US" dirty="0"/>
              <a:t>line, and actual receipts and issues are shown by a solid line. In figure</a:t>
            </a:r>
          </a:p>
          <a:p>
            <a:r>
              <a:rPr lang="en-US" dirty="0"/>
              <a:t>4, the period began with 49M </a:t>
            </a:r>
            <a:r>
              <a:rPr lang="en-US" dirty="0" err="1"/>
              <a:t>bbls</a:t>
            </a:r>
            <a:r>
              <a:rPr lang="en-US" dirty="0"/>
              <a:t> in storage. The first day there was a</a:t>
            </a:r>
          </a:p>
          <a:p>
            <a:r>
              <a:rPr lang="en-US" dirty="0"/>
              <a:t>total issue of 7M </a:t>
            </a:r>
            <a:r>
              <a:rPr lang="en-US" dirty="0" err="1"/>
              <a:t>bbls</a:t>
            </a:r>
            <a:r>
              <a:rPr lang="en-US" dirty="0"/>
              <a:t> and a total receipt of 5M </a:t>
            </a:r>
            <a:r>
              <a:rPr lang="en-US" dirty="0" err="1"/>
              <a:t>bbls</a:t>
            </a:r>
            <a:r>
              <a:rPr lang="en-US" dirty="0"/>
              <a:t>. The line shows a</a:t>
            </a:r>
          </a:p>
          <a:p>
            <a:r>
              <a:rPr lang="en-US" dirty="0"/>
              <a:t>continuous drop in quantity from 49M </a:t>
            </a:r>
            <a:r>
              <a:rPr lang="en-US" dirty="0" err="1"/>
              <a:t>bbls</a:t>
            </a:r>
            <a:r>
              <a:rPr lang="en-US" dirty="0"/>
              <a:t> to 42M </a:t>
            </a:r>
            <a:r>
              <a:rPr lang="en-US" dirty="0" err="1"/>
              <a:t>bbls</a:t>
            </a:r>
            <a:r>
              <a:rPr lang="en-US" dirty="0"/>
              <a:t> (49M less the 7M</a:t>
            </a:r>
          </a:p>
          <a:p>
            <a:r>
              <a:rPr lang="en-US" dirty="0"/>
              <a:t>issued). The line then reflects the 5M </a:t>
            </a:r>
            <a:r>
              <a:rPr lang="en-US" dirty="0" err="1"/>
              <a:t>bbl</a:t>
            </a:r>
            <a:r>
              <a:rPr lang="en-US" dirty="0"/>
              <a:t> gain by showing a sudden rise</a:t>
            </a:r>
          </a:p>
          <a:p>
            <a:r>
              <a:rPr lang="en-US" dirty="0"/>
              <a:t>from 42M </a:t>
            </a:r>
            <a:r>
              <a:rPr lang="en-US" dirty="0" err="1"/>
              <a:t>bbls</a:t>
            </a:r>
            <a:r>
              <a:rPr lang="en-US" dirty="0"/>
              <a:t> to 47M </a:t>
            </a:r>
            <a:r>
              <a:rPr lang="en-US" dirty="0" err="1"/>
              <a:t>bbls</a:t>
            </a:r>
            <a:r>
              <a:rPr lang="en-US" dirty="0"/>
              <a:t> (42M on hand plus the 5M received). The second</a:t>
            </a:r>
          </a:p>
          <a:p>
            <a:r>
              <a:rPr lang="en-US" dirty="0"/>
              <a:t>day shows 8M in issues and 9M in receipts. The third day shows projected</a:t>
            </a:r>
          </a:p>
          <a:p>
            <a:r>
              <a:rPr lang="en-US" dirty="0"/>
              <a:t>issues of 6M </a:t>
            </a:r>
            <a:r>
              <a:rPr lang="en-US" dirty="0" err="1"/>
              <a:t>bbls</a:t>
            </a:r>
            <a:r>
              <a:rPr lang="en-US" dirty="0"/>
              <a:t> and projected receipts of 7M </a:t>
            </a:r>
            <a:r>
              <a:rPr lang="en-US" dirty="0" err="1"/>
              <a:t>bbls</a:t>
            </a:r>
            <a:r>
              <a:rPr lang="en-US" dirty="0"/>
              <a:t>. Projections for the</a:t>
            </a:r>
          </a:p>
          <a:p>
            <a:r>
              <a:rPr lang="en-US" dirty="0"/>
              <a:t>next two days are also shown in figure 4.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000375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INTRODUCTION</a:t>
            </a:r>
          </a:p>
          <a:p>
            <a:r>
              <a:rPr lang="en-US" dirty="0"/>
              <a:t>This </a:t>
            </a:r>
            <a:r>
              <a:rPr lang="en-US" dirty="0" err="1"/>
              <a:t>subcourse</a:t>
            </a:r>
            <a:r>
              <a:rPr lang="en-US" dirty="0"/>
              <a:t> is designed to train a 76W50 soldier on how to conduct</a:t>
            </a:r>
          </a:p>
          <a:p>
            <a:r>
              <a:rPr lang="en-US" dirty="0"/>
              <a:t>scheduling and dispatching operations on a petroleum pipeline. We will</a:t>
            </a:r>
          </a:p>
          <a:p>
            <a:r>
              <a:rPr lang="en-US" dirty="0"/>
              <a:t>cover each part of the task and what your responsibilities are when</a:t>
            </a:r>
          </a:p>
          <a:p>
            <a:r>
              <a:rPr lang="en-US" dirty="0"/>
              <a:t>scheduling and dispatching petroleum products through a petroleum pipeline.</a:t>
            </a:r>
          </a:p>
          <a:p>
            <a:r>
              <a:rPr lang="en-US" dirty="0"/>
              <a:t>Two credit hours will be awarded for successful completion of this</a:t>
            </a:r>
          </a:p>
          <a:p>
            <a:r>
              <a:rPr lang="en-US" dirty="0" err="1"/>
              <a:t>subcourse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79200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1371600"/>
            <a:ext cx="5424487" cy="488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24200" y="773345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(5) Projected tank cleaning and repairs (reduced storage capacity)</a:t>
            </a:r>
          </a:p>
          <a:p>
            <a:r>
              <a:rPr lang="en-US" dirty="0"/>
              <a:t>must be provided for; the reduced storage capacity is subtracted from the</a:t>
            </a:r>
          </a:p>
          <a:p>
            <a:r>
              <a:rPr lang="en-US" dirty="0"/>
              <a:t>total capacity. In figure 1, a 20,000 barrel tank is shown scheduled for</a:t>
            </a:r>
          </a:p>
          <a:p>
            <a:r>
              <a:rPr lang="en-US" dirty="0"/>
              <a:t>cleaning on 20 July. The total capacity of Terminal Z is reduced by 20M</a:t>
            </a:r>
          </a:p>
          <a:p>
            <a:r>
              <a:rPr lang="en-US" dirty="0" err="1"/>
              <a:t>bbls</a:t>
            </a:r>
            <a:r>
              <a:rPr lang="en-US" dirty="0"/>
              <a:t>. Notice also that the vapor space has been refigured. It is now 5</a:t>
            </a:r>
          </a:p>
          <a:p>
            <a:r>
              <a:rPr lang="en-US" dirty="0"/>
              <a:t>percent of 40M </a:t>
            </a:r>
            <a:r>
              <a:rPr lang="en-US" dirty="0" err="1"/>
              <a:t>bbls</a:t>
            </a:r>
            <a:r>
              <a:rPr lang="en-US" dirty="0"/>
              <a:t>, or 2M </a:t>
            </a:r>
            <a:r>
              <a:rPr lang="en-US" dirty="0" err="1"/>
              <a:t>bbls</a:t>
            </a:r>
            <a:r>
              <a:rPr lang="en-US" dirty="0"/>
              <a:t>.</a:t>
            </a:r>
          </a:p>
          <a:p>
            <a:r>
              <a:rPr lang="en-US" dirty="0"/>
              <a:t>(6) Differences in stock on hand from day to day indicate the rate of</a:t>
            </a:r>
          </a:p>
          <a:p>
            <a:r>
              <a:rPr lang="en-US" dirty="0"/>
              <a:t>consumption. The average rate of consumption based on past experience must</a:t>
            </a:r>
          </a:p>
          <a:p>
            <a:r>
              <a:rPr lang="en-US" dirty="0"/>
              <a:t>be projected to plan for future issues. The system must be replenished via</a:t>
            </a:r>
          </a:p>
          <a:p>
            <a:r>
              <a:rPr lang="en-US" dirty="0"/>
              <a:t>pipeline, based on this projected consumption rate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978604" y="1066086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c. Batch Number. Figure 1 shows entries by each receipt such as 2-1</a:t>
            </a:r>
          </a:p>
          <a:p>
            <a:r>
              <a:rPr lang="en-US" dirty="0"/>
              <a:t>(4M), 2-2 (7M) and 2-4 (4M). These represent a batch number and the</a:t>
            </a:r>
          </a:p>
          <a:p>
            <a:r>
              <a:rPr lang="en-US" dirty="0"/>
              <a:t>quantity of fuel in that batch. The batch number also identifies the type</a:t>
            </a:r>
          </a:p>
          <a:p>
            <a:r>
              <a:rPr lang="en-US" dirty="0"/>
              <a:t>of product. A batch number must be assigned at the time each batch is put</a:t>
            </a:r>
          </a:p>
          <a:p>
            <a:r>
              <a:rPr lang="en-US" dirty="0"/>
              <a:t>into the line. When product is put into a terminal, it loses its number;</a:t>
            </a:r>
          </a:p>
          <a:p>
            <a:r>
              <a:rPr lang="en-US" dirty="0"/>
              <a:t>when it is taken out and moved farther up the line, it is assigned a new</a:t>
            </a:r>
          </a:p>
          <a:p>
            <a:r>
              <a:rPr lang="en-US" dirty="0"/>
              <a:t>batch number. A batch number is made up of two parts, the product code</a:t>
            </a:r>
          </a:p>
          <a:p>
            <a:r>
              <a:rPr lang="en-US" dirty="0"/>
              <a:t>number, and the numerical value of that batch. An example of such a number</a:t>
            </a:r>
          </a:p>
          <a:p>
            <a:r>
              <a:rPr lang="en-US" dirty="0"/>
              <a:t>is 2-4.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24200" y="154271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(1) Product code. The first part of the number identifies the</a:t>
            </a:r>
          </a:p>
          <a:p>
            <a:r>
              <a:rPr lang="en-US" dirty="0"/>
              <a:t>product (fuel). The suggested codes for the most common products are:</a:t>
            </a:r>
          </a:p>
          <a:p>
            <a:r>
              <a:rPr lang="en-US" dirty="0"/>
              <a:t>PRODUCT CODE</a:t>
            </a:r>
          </a:p>
          <a:p>
            <a:r>
              <a:rPr lang="en-US" dirty="0"/>
              <a:t>AVGAS 1</a:t>
            </a:r>
          </a:p>
          <a:p>
            <a:r>
              <a:rPr lang="en-US" dirty="0"/>
              <a:t>MOGAS 2</a:t>
            </a:r>
          </a:p>
          <a:p>
            <a:r>
              <a:rPr lang="en-US" dirty="0"/>
              <a:t>JP-4 3</a:t>
            </a:r>
          </a:p>
          <a:p>
            <a:r>
              <a:rPr lang="en-US" dirty="0"/>
              <a:t>KEROSENE 4</a:t>
            </a:r>
          </a:p>
          <a:p>
            <a:r>
              <a:rPr lang="en-US" dirty="0"/>
              <a:t>DIESEL FUEL 5</a:t>
            </a:r>
          </a:p>
          <a:p>
            <a:r>
              <a:rPr lang="en-US" dirty="0"/>
              <a:t>In the example given (2-4), the number 2 identifies the product as</a:t>
            </a:r>
          </a:p>
          <a:p>
            <a:r>
              <a:rPr lang="en-US" dirty="0"/>
              <a:t>automotive gasoline (MOGAS).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22146" y="474345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(2) Batch numerical value. The second part of the batch number</a:t>
            </a:r>
          </a:p>
          <a:p>
            <a:r>
              <a:rPr lang="en-US" dirty="0"/>
              <a:t>identifies the number of batches of that particular product that have been</a:t>
            </a:r>
          </a:p>
          <a:p>
            <a:r>
              <a:rPr lang="en-US" dirty="0"/>
              <a:t>pumped during that fiscal year. The numbers are assigned in sequence.</a:t>
            </a:r>
          </a:p>
          <a:p>
            <a:r>
              <a:rPr lang="en-US" dirty="0"/>
              <a:t>Batch number 1 would be the first batch of that product pumped after 0001, 1</a:t>
            </a:r>
          </a:p>
          <a:p>
            <a:r>
              <a:rPr lang="en-US" dirty="0"/>
              <a:t>October. In the example given (2-4), this is the fourth batch of MOGAS</a:t>
            </a:r>
          </a:p>
          <a:p>
            <a:r>
              <a:rPr lang="en-US" dirty="0"/>
              <a:t>pumped through the pipeline in that fiscal year.</a:t>
            </a:r>
          </a:p>
          <a:p>
            <a:r>
              <a:rPr lang="en-US" dirty="0"/>
              <a:t>(3) Additional information is included to tell personnel involved the</a:t>
            </a:r>
          </a:p>
          <a:p>
            <a:r>
              <a:rPr lang="en-US" dirty="0"/>
              <a:t>quantity of product being pumped. The quantity is expressed in thousands of</a:t>
            </a:r>
          </a:p>
          <a:p>
            <a:r>
              <a:rPr lang="en-US" dirty="0"/>
              <a:t>barrels (M). A batch number would then have this additional number added -</a:t>
            </a:r>
          </a:p>
          <a:p>
            <a:r>
              <a:rPr lang="en-US" dirty="0"/>
              <a:t>for example 2-4 (4H). This would mean that the batch 2-4 was 4,000 barrels</a:t>
            </a:r>
          </a:p>
          <a:p>
            <a:r>
              <a:rPr lang="en-US" dirty="0"/>
              <a:t>of MOGAS.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00375" y="1483425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3. BATCHING SEQUENCES. Pipelines should, whenever practical, be used for</a:t>
            </a:r>
          </a:p>
          <a:p>
            <a:r>
              <a:rPr lang="en-US" dirty="0"/>
              <a:t>one type and grade of product only; however, between bulk terminals,</a:t>
            </a:r>
          </a:p>
          <a:p>
            <a:r>
              <a:rPr lang="en-US" dirty="0"/>
              <a:t>pipelines are often used as multiproduct lines. Problems that arise in</a:t>
            </a:r>
          </a:p>
          <a:p>
            <a:r>
              <a:rPr lang="en-US" dirty="0"/>
              <a:t>pumping more than one product through a pipeline are (1) mixing of the</a:t>
            </a:r>
          </a:p>
          <a:p>
            <a:r>
              <a:rPr lang="en-US" dirty="0"/>
              <a:t>products; (2) following the progress of the different products and the mixed</a:t>
            </a:r>
          </a:p>
          <a:p>
            <a:r>
              <a:rPr lang="en-US" dirty="0"/>
              <a:t>portions (interfaces) so that the products can be taken off the line at the</a:t>
            </a:r>
          </a:p>
          <a:p>
            <a:r>
              <a:rPr lang="en-US" dirty="0"/>
              <a:t>proper place; and (3) disposition of the interfaces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00374" y="381000"/>
            <a:ext cx="561022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a. Controlling the Size of Interfaces. All scheduling should be done</a:t>
            </a:r>
          </a:p>
          <a:p>
            <a:r>
              <a:rPr lang="en-US" sz="1400" dirty="0"/>
              <a:t>in a sequence which will generate small, usable interfaces. The volume of</a:t>
            </a:r>
          </a:p>
          <a:p>
            <a:r>
              <a:rPr lang="en-US" sz="1400" dirty="0"/>
              <a:t>the interface depends upon these factors: differences in gravity of adjacent</a:t>
            </a:r>
          </a:p>
          <a:p>
            <a:r>
              <a:rPr lang="en-US" sz="1400" dirty="0"/>
              <a:t>products; pressure and velocity of the stream; interior conditions of the</a:t>
            </a:r>
          </a:p>
          <a:p>
            <a:r>
              <a:rPr lang="en-US" sz="1400" dirty="0"/>
              <a:t>pipe; the number of pump stations; and the distance traveled by the</a:t>
            </a:r>
          </a:p>
          <a:p>
            <a:r>
              <a:rPr lang="en-US" sz="1400" dirty="0"/>
              <a:t>interface. The size of the interface can be minimized by maintaining</a:t>
            </a:r>
          </a:p>
          <a:p>
            <a:r>
              <a:rPr lang="en-US" sz="1400" dirty="0"/>
              <a:t>sufficient flow rate (velocity) in addition to introducing products into the</a:t>
            </a:r>
          </a:p>
          <a:p>
            <a:r>
              <a:rPr lang="en-US" sz="1400" dirty="0"/>
              <a:t>pipeline in proper sequence (batching); and during shutdown, by maintaining</a:t>
            </a:r>
          </a:p>
          <a:p>
            <a:r>
              <a:rPr lang="en-US" sz="1400" dirty="0"/>
              <a:t>a packed (pressurized) line. Sufficient positive pressure will tend to</a:t>
            </a:r>
          </a:p>
          <a:p>
            <a:r>
              <a:rPr lang="en-US" sz="1400" dirty="0"/>
              <a:t>equalize small differences in gravity; thus the interface volume is kept to</a:t>
            </a:r>
          </a:p>
          <a:p>
            <a:r>
              <a:rPr lang="en-US" sz="1400" dirty="0"/>
              <a:t>a minimum whether the interface stops on level ground or on a slope. A</a:t>
            </a:r>
          </a:p>
          <a:p>
            <a:r>
              <a:rPr lang="en-US" sz="1400" dirty="0"/>
              <a:t>pipeline should never be shut down while an interface is in the line if it</a:t>
            </a:r>
          </a:p>
          <a:p>
            <a:r>
              <a:rPr lang="en-US" sz="1400" dirty="0"/>
              <a:t>can be avoided because some increase in the volume of the interface will</a:t>
            </a:r>
          </a:p>
          <a:p>
            <a:r>
              <a:rPr lang="en-US" sz="1400" dirty="0"/>
              <a:t>take place. The longer the pipeline is shut down, the larger the interface</a:t>
            </a:r>
          </a:p>
          <a:p>
            <a:r>
              <a:rPr lang="en-US" sz="1400" dirty="0"/>
              <a:t>can become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5052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b. Determining Batching Sequence.</a:t>
            </a:r>
          </a:p>
          <a:p>
            <a:r>
              <a:rPr lang="en-US" dirty="0"/>
              <a:t>(1) To determine which product should be batched (pumped) behind</a:t>
            </a:r>
          </a:p>
          <a:p>
            <a:r>
              <a:rPr lang="en-US" dirty="0"/>
              <a:t>another, you must consider not only the product demands, but also the API</a:t>
            </a:r>
          </a:p>
          <a:p>
            <a:r>
              <a:rPr lang="en-US" dirty="0"/>
              <a:t>gravity of each product. Products should be injected into the pipeline in a</a:t>
            </a:r>
          </a:p>
          <a:p>
            <a:r>
              <a:rPr lang="en-US" dirty="0"/>
              <a:t>sequence so that the new product has an API gravity as close as possible to</a:t>
            </a:r>
          </a:p>
          <a:p>
            <a:r>
              <a:rPr lang="en-US" dirty="0"/>
              <a:t>that of the previous product. By following this procedure you will generate</a:t>
            </a:r>
          </a:p>
          <a:p>
            <a:r>
              <a:rPr lang="en-US" dirty="0"/>
              <a:t>smaller, usable interfaces. Products likely to be batched in military</a:t>
            </a:r>
          </a:p>
          <a:p>
            <a:r>
              <a:rPr lang="en-US" dirty="0"/>
              <a:t>multi-product pipelines include aviation gasoline (AVGAS), automotive</a:t>
            </a:r>
          </a:p>
          <a:p>
            <a:r>
              <a:rPr lang="en-US" dirty="0"/>
              <a:t>gasoline (MOGAS), jet fuel (JP), kerosene (KERO), and diesel fuel (DF).</a:t>
            </a:r>
          </a:p>
          <a:p>
            <a:r>
              <a:rPr lang="en-US" dirty="0"/>
              <a:t>Figure 5 shows the common API gravity ranges for these products.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143000"/>
            <a:ext cx="5548312" cy="4625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438400" y="3200400"/>
            <a:ext cx="6096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(2) Although products should be scheduled according to their API</a:t>
            </a:r>
          </a:p>
          <a:p>
            <a:r>
              <a:rPr lang="en-US" sz="1400" dirty="0"/>
              <a:t>gravity, product demands do not always allow this. Products can be batched</a:t>
            </a:r>
          </a:p>
          <a:p>
            <a:r>
              <a:rPr lang="en-US" sz="1400" dirty="0"/>
              <a:t>in any sequence but extreme care and extra precautions must be observed.</a:t>
            </a:r>
          </a:p>
          <a:p>
            <a:r>
              <a:rPr lang="en-US" sz="1400" dirty="0"/>
              <a:t>Figure 6 describes which tank the interfaces should be cut into and when.</a:t>
            </a:r>
          </a:p>
          <a:p>
            <a:r>
              <a:rPr lang="en-US" sz="1400" dirty="0"/>
              <a:t>The maximum percentage of interface product is also given. To insure that</a:t>
            </a:r>
          </a:p>
          <a:p>
            <a:r>
              <a:rPr lang="en-US" sz="1400" dirty="0"/>
              <a:t>this maximum percentage is not exceeded, a careful record must be kept of</a:t>
            </a:r>
          </a:p>
          <a:p>
            <a:r>
              <a:rPr lang="en-US" sz="1400" dirty="0"/>
              <a:t>interfaces to include the tank number and quantity of interface product</a:t>
            </a:r>
          </a:p>
          <a:p>
            <a:r>
              <a:rPr lang="en-US" sz="1400" dirty="0"/>
              <a:t>injected into each tank. As a general rule, only one interface should be</a:t>
            </a:r>
          </a:p>
          <a:p>
            <a:r>
              <a:rPr lang="en-US" sz="1400" dirty="0"/>
              <a:t>injected into any one tank of product prior to issue. The primary rule here</a:t>
            </a:r>
          </a:p>
          <a:p>
            <a:r>
              <a:rPr lang="en-US" sz="1400" dirty="0"/>
              <a:t>is to schedule your batches (and interfaces) so that the percentages in</a:t>
            </a:r>
          </a:p>
          <a:p>
            <a:r>
              <a:rPr lang="en-US" sz="1400" dirty="0"/>
              <a:t>figure 6 are never exceeded. After each receipt, your tanks should be</a:t>
            </a:r>
          </a:p>
          <a:p>
            <a:r>
              <a:rPr lang="en-US" sz="1400" dirty="0"/>
              <a:t>sampled and laboratory analysis performed. The laboratory analysis results</a:t>
            </a:r>
          </a:p>
          <a:p>
            <a:r>
              <a:rPr lang="en-US" sz="1400" dirty="0"/>
              <a:t>(and guidance from the petroleum laboratory NCO) should be checked before</a:t>
            </a:r>
          </a:p>
          <a:p>
            <a:r>
              <a:rPr lang="en-US" sz="1400" dirty="0"/>
              <a:t>making any final decision on scheduling of batches (and interfaces).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429000" y="474345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LESSON</a:t>
            </a:r>
          </a:p>
          <a:p>
            <a:r>
              <a:rPr lang="en-US" dirty="0"/>
              <a:t>TASK: 101-519-5110. Schedule and Dispatch Petroleum Pipeline</a:t>
            </a:r>
          </a:p>
          <a:p>
            <a:r>
              <a:rPr lang="en-US" dirty="0"/>
              <a:t>Operations. As a result of successful completion of this</a:t>
            </a:r>
          </a:p>
          <a:p>
            <a:r>
              <a:rPr lang="en-US" dirty="0" err="1"/>
              <a:t>subcourse</a:t>
            </a:r>
            <a:r>
              <a:rPr lang="en-US" dirty="0"/>
              <a:t>, you will be able to perform the following</a:t>
            </a:r>
          </a:p>
          <a:p>
            <a:r>
              <a:rPr lang="en-US" dirty="0"/>
              <a:t>performance measures:</a:t>
            </a:r>
          </a:p>
          <a:p>
            <a:r>
              <a:rPr lang="en-US" dirty="0"/>
              <a:t>1. Prepare a consumption graph.</a:t>
            </a:r>
          </a:p>
          <a:p>
            <a:r>
              <a:rPr lang="en-US" dirty="0"/>
              <a:t>a. Plot the storage capacity for the product in thousands</a:t>
            </a:r>
          </a:p>
          <a:p>
            <a:r>
              <a:rPr lang="en-US" dirty="0"/>
              <a:t>of barrels (vertical axis) against the time in monthly</a:t>
            </a:r>
          </a:p>
          <a:p>
            <a:r>
              <a:rPr lang="en-US" dirty="0"/>
              <a:t>intervals (horizontal axis).</a:t>
            </a:r>
          </a:p>
          <a:p>
            <a:r>
              <a:rPr lang="en-US" dirty="0"/>
              <a:t>b. Figure from 0001 of one day to 0001 of the next.</a:t>
            </a:r>
          </a:p>
          <a:p>
            <a:r>
              <a:rPr lang="en-US" dirty="0"/>
              <a:t>c. Plot a 5-percent vapor space at the top of the graph.</a:t>
            </a:r>
          </a:p>
          <a:p>
            <a:r>
              <a:rPr lang="en-US" dirty="0"/>
              <a:t>d. Plot a four day safety level at the bottom of the</a:t>
            </a:r>
          </a:p>
          <a:p>
            <a:r>
              <a:rPr lang="en-US" dirty="0"/>
              <a:t>graph.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00375" y="2286000"/>
            <a:ext cx="5715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(3) The lab NCOIC should provide operations with (1) the tank to</a:t>
            </a:r>
          </a:p>
          <a:p>
            <a:r>
              <a:rPr lang="en-US" sz="1200" dirty="0"/>
              <a:t>accept the next interface and (2) the maximum amount of tail product in the</a:t>
            </a:r>
          </a:p>
          <a:p>
            <a:r>
              <a:rPr lang="en-US" sz="1200" dirty="0"/>
              <a:t>interface that can be cut into the recommended tank. For example, the lab</a:t>
            </a:r>
          </a:p>
          <a:p>
            <a:r>
              <a:rPr lang="en-US" sz="1200" dirty="0"/>
              <a:t>may recommend that a maximum of 75 barrels of tail product can be cut into</a:t>
            </a:r>
          </a:p>
          <a:p>
            <a:r>
              <a:rPr lang="en-US" sz="1200" dirty="0"/>
              <a:t>the recommended tank. If the interface is 100 barrels long it would contain</a:t>
            </a:r>
          </a:p>
          <a:p>
            <a:r>
              <a:rPr lang="en-US" sz="1200" dirty="0"/>
              <a:t>50 barrels of head and 50 barrels of tail product. So cutting of the entire</a:t>
            </a:r>
          </a:p>
          <a:p>
            <a:r>
              <a:rPr lang="en-US" sz="1200" dirty="0"/>
              <a:t>interface into the tank would be acceptable. The length (quantity) of the</a:t>
            </a:r>
          </a:p>
          <a:p>
            <a:r>
              <a:rPr lang="en-US" sz="1200" dirty="0"/>
              <a:t>interface is determined by multiplying the flow rate by the length of time</a:t>
            </a:r>
          </a:p>
          <a:p>
            <a:r>
              <a:rPr lang="en-US" sz="1200" dirty="0"/>
              <a:t>required for the interface to pass a given point. The flow rate can be</a:t>
            </a:r>
          </a:p>
          <a:p>
            <a:r>
              <a:rPr lang="en-US" sz="1200" dirty="0"/>
              <a:t>determined from our pipeline schedule and the length of the interface (in</a:t>
            </a:r>
          </a:p>
          <a:p>
            <a:r>
              <a:rPr lang="en-US" sz="1200" dirty="0"/>
              <a:t>minutes) is determined by having someone physically check the API gravity</a:t>
            </a:r>
          </a:p>
          <a:p>
            <a:r>
              <a:rPr lang="en-US" sz="1200" dirty="0"/>
              <a:t>changes and record the times. An example would be product flowing at 1000</a:t>
            </a:r>
          </a:p>
          <a:p>
            <a:r>
              <a:rPr lang="en-US" sz="1200" dirty="0"/>
              <a:t>BPH and the time for the interface to pass is 15 seconds (15 seconds ÷ 60</a:t>
            </a:r>
          </a:p>
          <a:p>
            <a:r>
              <a:rPr lang="en-US" sz="1200" dirty="0"/>
              <a:t>seconds =.25 minute). Flow rate of 1000 BPH divided by 60 minutes equals</a:t>
            </a:r>
          </a:p>
          <a:p>
            <a:r>
              <a:rPr lang="en-US" sz="1200" dirty="0"/>
              <a:t>16.66 barrels or 700 gallons per minute (GPM)(16.66 barrels x 42 gallons per</a:t>
            </a:r>
          </a:p>
          <a:p>
            <a:r>
              <a:rPr lang="en-US" sz="1200" dirty="0"/>
              <a:t>barrel). 700 GPM x .25 minutes equals 175 gallons in the interface.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981325" y="981075"/>
            <a:ext cx="4991100" cy="607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89811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24200" y="474345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(4) Since the condition of no two tanks is exactly the same, the</a:t>
            </a:r>
          </a:p>
          <a:p>
            <a:r>
              <a:rPr lang="en-US" dirty="0"/>
              <a:t>schedule should normally have the interface going into a tank of high</a:t>
            </a:r>
          </a:p>
          <a:p>
            <a:r>
              <a:rPr lang="en-US" dirty="0"/>
              <a:t>quality fuel. Figure 6 shows that a slop tank is used in many cases for</a:t>
            </a:r>
          </a:p>
          <a:p>
            <a:r>
              <a:rPr lang="en-US" dirty="0"/>
              <a:t>receipt of the interface. In these cases if slop tanks are available, they</a:t>
            </a:r>
          </a:p>
          <a:p>
            <a:r>
              <a:rPr lang="en-US" dirty="0"/>
              <a:t>should be used. If no slop tank is available, the principles outlined in</a:t>
            </a:r>
          </a:p>
          <a:p>
            <a:r>
              <a:rPr lang="en-US" dirty="0"/>
              <a:t>3b(2) and (3) above should be followed very closely. If the percentage of</a:t>
            </a:r>
          </a:p>
          <a:p>
            <a:r>
              <a:rPr lang="en-US" dirty="0"/>
              <a:t>allowable interface is NONE, and no slop tank is available, you must either</a:t>
            </a:r>
          </a:p>
          <a:p>
            <a:r>
              <a:rPr lang="en-US" dirty="0"/>
              <a:t>schedule a small quantity of another acceptable product between these two</a:t>
            </a:r>
          </a:p>
          <a:p>
            <a:r>
              <a:rPr lang="en-US" dirty="0"/>
              <a:t>products or simply schedule the entire interface to be disposed of into a</a:t>
            </a:r>
          </a:p>
          <a:p>
            <a:r>
              <a:rPr lang="en-US" dirty="0"/>
              <a:t>tank that can accept it. All scheduling must be done in such a way as to</a:t>
            </a:r>
          </a:p>
          <a:p>
            <a:r>
              <a:rPr lang="en-US" dirty="0"/>
              <a:t>protect the quality of all products.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352800" y="143283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4. MONTHLY PIPELINE SCHEDULES.</a:t>
            </a:r>
          </a:p>
          <a:p>
            <a:r>
              <a:rPr lang="en-US" dirty="0"/>
              <a:t>a. General. The monthly pipeline schedule (fig 7) is based on</a:t>
            </a:r>
          </a:p>
          <a:p>
            <a:r>
              <a:rPr lang="en-US" dirty="0"/>
              <a:t>requirements to maintain stock levels and shows programmed movements through</a:t>
            </a:r>
          </a:p>
          <a:p>
            <a:r>
              <a:rPr lang="en-US" dirty="0"/>
              <a:t>the pipeline. When it is known what products are required for the 30-day</a:t>
            </a:r>
          </a:p>
          <a:p>
            <a:r>
              <a:rPr lang="en-US" dirty="0"/>
              <a:t>period, a schedule can be prepared to determine the time it will take for</a:t>
            </a:r>
          </a:p>
          <a:p>
            <a:r>
              <a:rPr lang="en-US" dirty="0"/>
              <a:t>the product to reach its destination after it has been started into the</a:t>
            </a:r>
          </a:p>
          <a:p>
            <a:r>
              <a:rPr lang="en-US" dirty="0"/>
              <a:t>pipeline. This schedule is merely a graph which shows line capacity in</a:t>
            </a:r>
          </a:p>
          <a:p>
            <a:r>
              <a:rPr lang="en-US" dirty="0"/>
              <a:t>barrels (distance) plotted against time in hours.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22146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b. Preparation. The schedule is prepared on a sloping table top, which</a:t>
            </a:r>
          </a:p>
          <a:p>
            <a:r>
              <a:rPr lang="en-US" dirty="0"/>
              <a:t>can be equipped with a full length parallel rule. It is desirable to use an</a:t>
            </a:r>
          </a:p>
          <a:p>
            <a:r>
              <a:rPr lang="en-US" dirty="0"/>
              <a:t>adjustable protractor with the parallel rule to make sure that the flow rate</a:t>
            </a:r>
          </a:p>
          <a:p>
            <a:r>
              <a:rPr lang="en-US" dirty="0"/>
              <a:t>scale is plotted correctly.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989489" y="2003592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(1) The number of hours a line is to be pumped each day must be</a:t>
            </a:r>
          </a:p>
          <a:p>
            <a:r>
              <a:rPr lang="en-US" dirty="0"/>
              <a:t>determined before the schedule is made. Time is shown from the beginning to</a:t>
            </a:r>
          </a:p>
          <a:p>
            <a:r>
              <a:rPr lang="en-US" dirty="0"/>
              <a:t>the end of a given working day. The chart is drawn with the vertical axis</a:t>
            </a:r>
          </a:p>
          <a:p>
            <a:r>
              <a:rPr lang="en-US" dirty="0"/>
              <a:t>representing the time period. Normally 1 inch on the vertical time axis</a:t>
            </a:r>
          </a:p>
          <a:p>
            <a:r>
              <a:rPr lang="en-US" dirty="0"/>
              <a:t>represents 1 hour, and 24 major units represent a pipeline day (fig 7).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55146"/>
            <a:ext cx="4991100" cy="619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97689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242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(2) The horizontal </a:t>
            </a:r>
            <a:r>
              <a:rPr lang="en-US" dirty="0" err="1"/>
              <a:t>axix</a:t>
            </a:r>
            <a:r>
              <a:rPr lang="en-US" dirty="0"/>
              <a:t> is drawn to show </a:t>
            </a:r>
            <a:r>
              <a:rPr lang="en-US" dirty="0" err="1"/>
              <a:t>linefill</a:t>
            </a:r>
            <a:r>
              <a:rPr lang="en-US" dirty="0"/>
              <a:t> in distance in</a:t>
            </a:r>
          </a:p>
          <a:p>
            <a:r>
              <a:rPr lang="en-US" dirty="0"/>
              <a:t>barrels. Normally, 1 inch on the horizontal axis represents 100 barrels</a:t>
            </a:r>
          </a:p>
          <a:p>
            <a:r>
              <a:rPr lang="en-US" dirty="0"/>
              <a:t>(fig 7).</a:t>
            </a:r>
          </a:p>
          <a:p>
            <a:r>
              <a:rPr lang="en-US" dirty="0"/>
              <a:t>(3) Terminals are located by their respective </a:t>
            </a:r>
            <a:r>
              <a:rPr lang="en-US" dirty="0" err="1"/>
              <a:t>linefill</a:t>
            </a:r>
            <a:r>
              <a:rPr lang="en-US" dirty="0"/>
              <a:t> distance</a:t>
            </a:r>
          </a:p>
          <a:p>
            <a:r>
              <a:rPr lang="en-US" dirty="0"/>
              <a:t>downstream from the base terminal and are plotted vertically.</a:t>
            </a:r>
          </a:p>
          <a:p>
            <a:r>
              <a:rPr lang="en-US" dirty="0"/>
              <a:t>(4) Each batch is labeled as to product and is identified by batch</a:t>
            </a:r>
          </a:p>
          <a:p>
            <a:r>
              <a:rPr lang="en-US" dirty="0"/>
              <a:t>number. Each type of product is marked on the graph with a distinctive</a:t>
            </a:r>
          </a:p>
          <a:p>
            <a:r>
              <a:rPr lang="en-US" dirty="0"/>
              <a:t>color. Suggested colors are as follows: AVGAS, blue; MOGAS, red; JP-4,</a:t>
            </a:r>
          </a:p>
          <a:p>
            <a:r>
              <a:rPr lang="en-US" dirty="0"/>
              <a:t>green; kerosene, yellow; diesel, brown.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00400" y="1474456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(5) The distance in barrels divided by the pumping rate equals the</a:t>
            </a:r>
          </a:p>
          <a:p>
            <a:r>
              <a:rPr lang="en-US" dirty="0"/>
              <a:t>number of hours it will take for a given batch to reach a designated place</a:t>
            </a:r>
          </a:p>
          <a:p>
            <a:r>
              <a:rPr lang="en-US" dirty="0"/>
              <a:t>(see NOTE 1, fig 7).</a:t>
            </a:r>
          </a:p>
          <a:p>
            <a:r>
              <a:rPr lang="en-US" dirty="0"/>
              <a:t>(6) The slope of the throughput lines remains constant when there is</a:t>
            </a:r>
          </a:p>
          <a:p>
            <a:r>
              <a:rPr lang="en-US" dirty="0"/>
              <a:t>no intermediate stripping and when gravity remains approximately the same.</a:t>
            </a:r>
          </a:p>
          <a:p>
            <a:r>
              <a:rPr lang="en-US" dirty="0"/>
              <a:t>An example of this is shown in figure 7. The batch designated 2-5 (6M) is</a:t>
            </a:r>
          </a:p>
          <a:p>
            <a:r>
              <a:rPr lang="en-US" dirty="0"/>
              <a:t>shown being pumped from Terminal X to Terminal Z at a constant rate of 500</a:t>
            </a:r>
          </a:p>
          <a:p>
            <a:r>
              <a:rPr lang="en-US" dirty="0"/>
              <a:t>barrels per hour (BPH).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00375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(7) Stripping of product at any intermediate terminal is indicated by</a:t>
            </a:r>
          </a:p>
          <a:p>
            <a:r>
              <a:rPr lang="en-US" dirty="0"/>
              <a:t>changing the rate of flow. This is shown on the graph as a change in the</a:t>
            </a:r>
          </a:p>
          <a:p>
            <a:r>
              <a:rPr lang="en-US" dirty="0"/>
              <a:t>angle of the throughput lines. Pumping rate to an intermediate terminal</a:t>
            </a:r>
          </a:p>
          <a:p>
            <a:r>
              <a:rPr lang="en-US" dirty="0"/>
              <a:t>minus takeoff equals the throughput beyond.</a:t>
            </a:r>
          </a:p>
          <a:p>
            <a:r>
              <a:rPr lang="en-US" dirty="0"/>
              <a:t>(8) A broken vertical line indicates a stripping action (see NOTE 2,</a:t>
            </a:r>
          </a:p>
          <a:p>
            <a:r>
              <a:rPr lang="en-US" dirty="0"/>
              <a:t>fig 7). In figure 7, batch 3-5 (2M) is being pumped from Terminal X at 500</a:t>
            </a:r>
          </a:p>
          <a:p>
            <a:r>
              <a:rPr lang="en-US" dirty="0"/>
              <a:t>BPH. At Terminal Y, 250 BPH is being stripped off. The remaining 250 BPH</a:t>
            </a:r>
          </a:p>
          <a:p>
            <a:r>
              <a:rPr lang="en-US" dirty="0"/>
              <a:t>is being pumped on to Terminal Z.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004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e. Draw a broken line for calculated issues and receipts.</a:t>
            </a:r>
          </a:p>
          <a:p>
            <a:r>
              <a:rPr lang="en-US" dirty="0"/>
              <a:t>f. Draw a solid line for actual issues and receipts.</a:t>
            </a:r>
          </a:p>
          <a:p>
            <a:r>
              <a:rPr lang="en-US" dirty="0"/>
              <a:t>g. When projecting tank cleaning, subtract the capacity of</a:t>
            </a:r>
          </a:p>
          <a:p>
            <a:r>
              <a:rPr lang="en-US" dirty="0"/>
              <a:t>the tank(s) from the total capacity and indicate this</a:t>
            </a:r>
          </a:p>
          <a:p>
            <a:r>
              <a:rPr lang="en-US" dirty="0"/>
              <a:t>on the graph.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00375" y="205740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(9) A broken horizontal line indicates that the pipeline is shut</a:t>
            </a:r>
          </a:p>
          <a:p>
            <a:r>
              <a:rPr lang="en-US" dirty="0"/>
              <a:t>down.</a:t>
            </a:r>
          </a:p>
          <a:p>
            <a:r>
              <a:rPr lang="en-US" dirty="0"/>
              <a:t>(10) The points at which the sloping lines intersect the vertical</a:t>
            </a:r>
          </a:p>
          <a:p>
            <a:r>
              <a:rPr lang="en-US" dirty="0"/>
              <a:t>lines representing terminals and stations indicate scheduled arrival times.</a:t>
            </a:r>
          </a:p>
          <a:p>
            <a:r>
              <a:rPr lang="en-US" dirty="0"/>
              <a:t>(11) When all of the throughput lines have been drawn, the graph</a:t>
            </a:r>
          </a:p>
          <a:p>
            <a:r>
              <a:rPr lang="en-US" dirty="0"/>
              <a:t>represents all scheduled pumping and delivery operations for the month.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c. Example. Figure 7 shows an example of a 2-day portion of a monthly</a:t>
            </a:r>
          </a:p>
          <a:p>
            <a:r>
              <a:rPr lang="en-US" dirty="0"/>
              <a:t>pipeline schedule. Although the monthly pipeline schedule is the master</a:t>
            </a:r>
          </a:p>
          <a:p>
            <a:r>
              <a:rPr lang="en-US" dirty="0"/>
              <a:t>plan on which the daily pumping schedule, graphic progress chart, and daily</a:t>
            </a:r>
          </a:p>
          <a:p>
            <a:r>
              <a:rPr lang="en-US" dirty="0"/>
              <a:t>pumping order are based, figure 7 may be explained by reading the daily</a:t>
            </a:r>
          </a:p>
          <a:p>
            <a:r>
              <a:rPr lang="en-US" dirty="0"/>
              <a:t>pumping order for 5 July given in figure 8 and paragraph 5.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33375"/>
            <a:ext cx="4991100" cy="619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00400" y="1676400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5. DAILY PUMPING SCHEDULE. Daily pumping schedules (fig 8) are prepared</a:t>
            </a:r>
          </a:p>
          <a:p>
            <a:r>
              <a:rPr lang="en-US" dirty="0"/>
              <a:t>as a basis for dispatching the pipeline. They are a translation of the</a:t>
            </a:r>
          </a:p>
          <a:p>
            <a:r>
              <a:rPr lang="en-US" dirty="0"/>
              <a:t>monthly schedule in abbreviated, tabular form for the days concerned and</a:t>
            </a:r>
          </a:p>
          <a:p>
            <a:r>
              <a:rPr lang="en-US" dirty="0"/>
              <a:t>show changes and emergency requirements. They usually are prepared a week</a:t>
            </a:r>
          </a:p>
          <a:p>
            <a:r>
              <a:rPr lang="en-US" dirty="0"/>
              <a:t>in advance so that the dispatching section can be equipped with a week's</a:t>
            </a:r>
          </a:p>
          <a:p>
            <a:r>
              <a:rPr lang="en-US" dirty="0"/>
              <a:t>supply. They serve as a basis for the graphic progress chart, and, in turn,</a:t>
            </a:r>
          </a:p>
          <a:p>
            <a:r>
              <a:rPr lang="en-US" dirty="0"/>
              <a:t>the daily pumping order.</a:t>
            </a:r>
          </a:p>
        </p:txBody>
      </p:sp>
    </p:spTree>
    <p:extLst>
      <p:ext uri="{BB962C8B-B14F-4D97-AF65-F5344CB8AC3E}">
        <p14:creationId xmlns:p14="http://schemas.microsoft.com/office/powerpoint/2010/main" val="22563977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242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6. COMPLETED GRAPHS AND SCHEDULES. When all the graphs and schedules are</a:t>
            </a:r>
          </a:p>
          <a:p>
            <a:r>
              <a:rPr lang="en-US" dirty="0"/>
              <a:t>completed, they are forwarded to the operations sergeant for distribution</a:t>
            </a:r>
          </a:p>
          <a:p>
            <a:r>
              <a:rPr lang="en-US" dirty="0"/>
              <a:t>and any additional required actions. Copies are kept on file to help with</a:t>
            </a:r>
          </a:p>
          <a:p>
            <a:r>
              <a:rPr lang="en-US" dirty="0"/>
              <a:t>the estimated requirements as covered in paragraph 1.</a:t>
            </a:r>
          </a:p>
        </p:txBody>
      </p:sp>
    </p:spTree>
    <p:extLst>
      <p:ext uri="{BB962C8B-B14F-4D97-AF65-F5344CB8AC3E}">
        <p14:creationId xmlns:p14="http://schemas.microsoft.com/office/powerpoint/2010/main" val="2256397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352800" y="2442705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2. Direct batching sequence. Schedule products to generate</a:t>
            </a:r>
          </a:p>
          <a:p>
            <a:r>
              <a:rPr lang="en-US" dirty="0"/>
              <a:t>usable interfaces by arranging aviation gasoline, motor</a:t>
            </a:r>
          </a:p>
          <a:p>
            <a:r>
              <a:rPr lang="en-US" dirty="0"/>
              <a:t>gasoline, aviation turbine fuel, kerosene, and diesel fuels</a:t>
            </a:r>
          </a:p>
          <a:p>
            <a:r>
              <a:rPr lang="en-US" dirty="0"/>
              <a:t>in the pipeline.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95600" y="1754394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3. Prepare a monthly pipeline schedule.</a:t>
            </a:r>
          </a:p>
          <a:p>
            <a:r>
              <a:rPr lang="en-US" dirty="0"/>
              <a:t>a. Prepare the chart on a sloping table top, which can be</a:t>
            </a:r>
          </a:p>
          <a:p>
            <a:r>
              <a:rPr lang="en-US" dirty="0"/>
              <a:t>equipped with a parallel rule.</a:t>
            </a:r>
          </a:p>
          <a:p>
            <a:r>
              <a:rPr lang="en-US" dirty="0"/>
              <a:t>b. Determine the number of hours the line is to operate</a:t>
            </a:r>
          </a:p>
          <a:p>
            <a:r>
              <a:rPr lang="en-US" dirty="0"/>
              <a:t>each day. Show time from the beginning to the end of</a:t>
            </a:r>
          </a:p>
          <a:p>
            <a:r>
              <a:rPr lang="en-US" dirty="0"/>
              <a:t>one working day.</a:t>
            </a:r>
          </a:p>
          <a:p>
            <a:r>
              <a:rPr lang="en-US" dirty="0"/>
              <a:t>c. Draw one inch for each hour of a 24-hour period.</a:t>
            </a:r>
          </a:p>
          <a:p>
            <a:r>
              <a:rPr lang="en-US" dirty="0"/>
              <a:t>Represent the time period on the vertical axis.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194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d. Represent the line fill in distance in barrels on the</a:t>
            </a:r>
          </a:p>
          <a:p>
            <a:r>
              <a:rPr lang="en-US" dirty="0"/>
              <a:t>horizontal axis. One inch will represent 100 barrels.</a:t>
            </a:r>
          </a:p>
          <a:p>
            <a:r>
              <a:rPr lang="en-US" dirty="0"/>
              <a:t>e. Show terminals by their respective line fill distance</a:t>
            </a:r>
          </a:p>
          <a:p>
            <a:r>
              <a:rPr lang="en-US" dirty="0"/>
              <a:t>downstream from the base terminal. Plot them</a:t>
            </a:r>
          </a:p>
          <a:p>
            <a:r>
              <a:rPr lang="en-US" dirty="0"/>
              <a:t>vertically on the chart.</a:t>
            </a:r>
          </a:p>
          <a:p>
            <a:r>
              <a:rPr lang="en-US" dirty="0"/>
              <a:t>f. Provide each batch with a different batch number when</a:t>
            </a:r>
          </a:p>
          <a:p>
            <a:r>
              <a:rPr lang="en-US" dirty="0"/>
              <a:t>it is put into the pipeline.</a:t>
            </a:r>
          </a:p>
          <a:p>
            <a:r>
              <a:rPr lang="en-US" dirty="0"/>
              <a:t>g. Provide a new batch number for product taken from the</a:t>
            </a:r>
          </a:p>
          <a:p>
            <a:r>
              <a:rPr lang="en-US" dirty="0"/>
              <a:t>line at intermediate terminals and then put it back</a:t>
            </a:r>
          </a:p>
          <a:p>
            <a:r>
              <a:rPr lang="en-US" dirty="0"/>
              <a:t>into the line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95600" y="908831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h. Use different color codes for different types of</a:t>
            </a:r>
          </a:p>
          <a:p>
            <a:r>
              <a:rPr lang="en-US" dirty="0"/>
              <a:t>product. EXAMPLE: AVGAS, blue; MOGAS, red; JP-4,</a:t>
            </a:r>
          </a:p>
          <a:p>
            <a:r>
              <a:rPr lang="en-US" dirty="0"/>
              <a:t>green; kerosene, yellow; and diesel, brown.</a:t>
            </a:r>
          </a:p>
          <a:p>
            <a:r>
              <a:rPr lang="en-US" dirty="0" err="1"/>
              <a:t>i</a:t>
            </a:r>
            <a:r>
              <a:rPr lang="en-US" dirty="0"/>
              <a:t>. Divide the pumping rate into the distance in barrels to</a:t>
            </a:r>
          </a:p>
          <a:p>
            <a:r>
              <a:rPr lang="en-US" dirty="0"/>
              <a:t>determine the numbers of hours it will take a batch to</a:t>
            </a:r>
          </a:p>
          <a:p>
            <a:r>
              <a:rPr lang="en-US" dirty="0"/>
              <a:t>reach a designated place.</a:t>
            </a:r>
          </a:p>
          <a:p>
            <a:r>
              <a:rPr lang="en-US" dirty="0"/>
              <a:t>j. Draw a solid sloping straight line to indicate no</a:t>
            </a:r>
          </a:p>
          <a:p>
            <a:r>
              <a:rPr lang="en-US" dirty="0"/>
              <a:t>intermediate terminal stripping.</a:t>
            </a:r>
          </a:p>
          <a:p>
            <a:r>
              <a:rPr lang="en-US" dirty="0"/>
              <a:t>k. Change the angle of sloping line to indicate</a:t>
            </a:r>
          </a:p>
          <a:p>
            <a:r>
              <a:rPr lang="en-US" dirty="0"/>
              <a:t>intermediate terminal stripping.</a:t>
            </a:r>
          </a:p>
          <a:p>
            <a:r>
              <a:rPr lang="en-US" dirty="0"/>
              <a:t>l. Draw a broken vertical line when stripping action is to</a:t>
            </a:r>
          </a:p>
          <a:p>
            <a:r>
              <a:rPr lang="en-US" dirty="0"/>
              <a:t>occur.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57"/>
            <a:ext cx="30003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194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NOTE</a:t>
            </a:r>
            <a:r>
              <a:rPr lang="en-US" dirty="0"/>
              <a:t>: The points at which the sloping lines intersect with</a:t>
            </a:r>
          </a:p>
          <a:p>
            <a:r>
              <a:rPr lang="en-US" dirty="0"/>
              <a:t>the vertical lines representing terminals and stations</a:t>
            </a:r>
          </a:p>
          <a:p>
            <a:r>
              <a:rPr lang="en-US" dirty="0"/>
              <a:t>indicate the scheduled arrival times. When you have drawn all</a:t>
            </a:r>
          </a:p>
          <a:p>
            <a:r>
              <a:rPr lang="en-US" dirty="0"/>
              <a:t>the throughput lines, you will have represented all the</a:t>
            </a:r>
          </a:p>
          <a:p>
            <a:r>
              <a:rPr lang="en-US" dirty="0"/>
              <a:t>scheduled pumping and delivery operations for the month.</a:t>
            </a:r>
          </a:p>
        </p:txBody>
      </p:sp>
    </p:spTree>
    <p:extLst>
      <p:ext uri="{BB962C8B-B14F-4D97-AF65-F5344CB8AC3E}">
        <p14:creationId xmlns:p14="http://schemas.microsoft.com/office/powerpoint/2010/main" val="1286437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3742</Words>
  <Application>Microsoft Office PowerPoint</Application>
  <PresentationFormat>On-screen Show (4:3)</PresentationFormat>
  <Paragraphs>319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2016-10-06T23:40:58Z</dcterms:created>
  <dcterms:modified xsi:type="dcterms:W3CDTF">2016-10-06T23:57:11Z</dcterms:modified>
</cp:coreProperties>
</file>