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theme" Target="theme/theme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tableStyles" Target="tableStyles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4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3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1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9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2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2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2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4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4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39FE-D4CA-4DEC-A070-4FB4FEF05648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C186-9672-46B6-8504-30B16E78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SUBCOURSE EDITION</a:t>
            </a:r>
            <a:br>
              <a:rPr lang="en-US" b="1" dirty="0"/>
            </a:br>
            <a:r>
              <a:rPr lang="en-US" b="1" dirty="0"/>
              <a:t>TR0635 8</a:t>
            </a:r>
            <a:br>
              <a:rPr lang="en-US" b="1" dirty="0"/>
            </a:br>
            <a:r>
              <a:rPr lang="en-US" b="1" dirty="0" smtClean="0"/>
              <a:t>MILITARY TRAIN </a:t>
            </a:r>
            <a:r>
              <a:rPr lang="en-US" b="1" dirty="0"/>
              <a:t>OPERATIONS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01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1.2. GENERAL RULES</a:t>
            </a:r>
          </a:p>
          <a:p>
            <a:r>
              <a:rPr lang="en-US" dirty="0"/>
              <a:t>The general rules apply to all personnel in the transportation</a:t>
            </a:r>
          </a:p>
          <a:p>
            <a:r>
              <a:rPr lang="en-US" dirty="0"/>
              <a:t>railway service (TRS). As stated earlier, the operating rules in TM</a:t>
            </a:r>
          </a:p>
          <a:p>
            <a:r>
              <a:rPr lang="en-US" dirty="0"/>
              <a:t>55200</a:t>
            </a:r>
          </a:p>
          <a:p>
            <a:r>
              <a:rPr lang="en-US" dirty="0"/>
              <a:t>are adapted from the Association of American Railroads (AAR)</a:t>
            </a:r>
          </a:p>
          <a:p>
            <a:r>
              <a:rPr lang="en-US" dirty="0"/>
              <a:t>Standard Code of Operating Rules. Because military rail operations</a:t>
            </a:r>
          </a:p>
          <a:p>
            <a:r>
              <a:rPr lang="en-US" dirty="0"/>
              <a:t>may differ from civilian operations, some of the rules have been</a:t>
            </a:r>
          </a:p>
          <a:p>
            <a:r>
              <a:rPr lang="en-US" dirty="0"/>
              <a:t>modified or worded differently from the way they are given in the</a:t>
            </a:r>
          </a:p>
          <a:p>
            <a:r>
              <a:rPr lang="en-US" dirty="0"/>
              <a:t>Standard Code to better cover operations peculiar to Department of</a:t>
            </a:r>
          </a:p>
          <a:p>
            <a:r>
              <a:rPr lang="en-US" dirty="0"/>
              <a:t>the Army (DA) railroads. The rule lettering and numbering in this</a:t>
            </a:r>
          </a:p>
          <a:p>
            <a:r>
              <a:rPr lang="en-US" dirty="0"/>
              <a:t>text correspond to that in TM 55200.</a:t>
            </a:r>
          </a:p>
          <a:p>
            <a:r>
              <a:rPr lang="en-US" dirty="0"/>
              <a:t>The following general rules</a:t>
            </a:r>
          </a:p>
          <a:p>
            <a:r>
              <a:rPr lang="en-US" dirty="0"/>
              <a:t>are </a:t>
            </a:r>
            <a:r>
              <a:rPr lang="en-US" dirty="0" err="1"/>
              <a:t>selfexplanatory</a:t>
            </a:r>
            <a:endParaRPr lang="en-US" dirty="0"/>
          </a:p>
          <a:p>
            <a:r>
              <a:rPr lang="en-US" dirty="0"/>
              <a:t>and are quoted directly from TM 55200,</a:t>
            </a:r>
          </a:p>
          <a:p>
            <a:r>
              <a:rPr lang="en-US" dirty="0"/>
              <a:t>Railway</a:t>
            </a:r>
          </a:p>
          <a:p>
            <a:r>
              <a:rPr lang="en-US" dirty="0"/>
              <a:t>Operating Rules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5791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Rule 223. Signal; Abbreviations. The following signals and</a:t>
            </a:r>
          </a:p>
          <a:p>
            <a:r>
              <a:rPr lang="en-US" dirty="0"/>
              <a:t>abbreviations may be used in train orders:</a:t>
            </a:r>
          </a:p>
          <a:p>
            <a:r>
              <a:rPr lang="en-US" dirty="0"/>
              <a:t>(1) Initials for the signature of the chief train</a:t>
            </a:r>
          </a:p>
          <a:p>
            <a:r>
              <a:rPr lang="en-US" dirty="0"/>
              <a:t>dispatcher.</a:t>
            </a:r>
          </a:p>
          <a:p>
            <a:r>
              <a:rPr lang="en-US" dirty="0"/>
              <a:t>(2) Such office and other signals as are authorized.</a:t>
            </a:r>
          </a:p>
          <a:p>
            <a:r>
              <a:rPr lang="en-US" dirty="0"/>
              <a:t>(3) The usual abbreviations for the names of the months</a:t>
            </a:r>
          </a:p>
          <a:p>
            <a:r>
              <a:rPr lang="en-US" dirty="0"/>
              <a:t>and stations.</a:t>
            </a:r>
          </a:p>
          <a:p>
            <a:r>
              <a:rPr lang="en-US" dirty="0"/>
              <a:t>(4) </a:t>
            </a:r>
            <a:r>
              <a:rPr lang="en-US" dirty="0" err="1"/>
              <a:t>C&amp;EConductor</a:t>
            </a:r>
            <a:endParaRPr lang="en-US" dirty="0"/>
          </a:p>
          <a:p>
            <a:r>
              <a:rPr lang="en-US" dirty="0"/>
              <a:t>and engineman.</a:t>
            </a:r>
          </a:p>
          <a:p>
            <a:r>
              <a:rPr lang="en-US" dirty="0"/>
              <a:t>(5) </a:t>
            </a:r>
            <a:r>
              <a:rPr lang="en-US" dirty="0" err="1"/>
              <a:t>ConComplete</a:t>
            </a:r>
            <a:r>
              <a:rPr lang="en-US" dirty="0"/>
              <a:t>.</a:t>
            </a:r>
          </a:p>
          <a:p>
            <a:r>
              <a:rPr lang="en-US" dirty="0"/>
              <a:t>(6) </a:t>
            </a:r>
            <a:r>
              <a:rPr lang="en-US" dirty="0" err="1"/>
              <a:t>CondrConductor</a:t>
            </a:r>
            <a:r>
              <a:rPr lang="en-US" dirty="0"/>
              <a:t>.</a:t>
            </a:r>
          </a:p>
          <a:p>
            <a:r>
              <a:rPr lang="en-US" dirty="0"/>
              <a:t>(7) </a:t>
            </a:r>
            <a:r>
              <a:rPr lang="en-US" dirty="0" err="1"/>
              <a:t>DisprDispatcher</a:t>
            </a:r>
            <a:r>
              <a:rPr lang="en-US" dirty="0"/>
              <a:t>.</a:t>
            </a:r>
          </a:p>
          <a:p>
            <a:r>
              <a:rPr lang="en-US" dirty="0"/>
              <a:t>(8) </a:t>
            </a:r>
            <a:r>
              <a:rPr lang="en-US" dirty="0" err="1"/>
              <a:t>DistDistrict</a:t>
            </a:r>
            <a:endParaRPr lang="en-US" dirty="0"/>
          </a:p>
          <a:p>
            <a:r>
              <a:rPr lang="en-US" dirty="0"/>
              <a:t>(9) </a:t>
            </a:r>
            <a:r>
              <a:rPr lang="en-US" dirty="0" err="1"/>
              <a:t>DivDivision</a:t>
            </a:r>
            <a:r>
              <a:rPr lang="en-US" dirty="0"/>
              <a:t>.</a:t>
            </a:r>
          </a:p>
          <a:p>
            <a:r>
              <a:rPr lang="en-US" dirty="0"/>
              <a:t>(10) </a:t>
            </a:r>
            <a:r>
              <a:rPr lang="en-US" dirty="0" err="1"/>
              <a:t>EngEngine</a:t>
            </a:r>
            <a:r>
              <a:rPr lang="en-US" dirty="0"/>
              <a:t>.</a:t>
            </a:r>
          </a:p>
          <a:p>
            <a:r>
              <a:rPr lang="en-US" dirty="0"/>
              <a:t>(11) </a:t>
            </a:r>
            <a:r>
              <a:rPr lang="en-US" dirty="0" err="1"/>
              <a:t>EngmnEngineman</a:t>
            </a:r>
            <a:r>
              <a:rPr lang="en-US" dirty="0"/>
              <a:t>.</a:t>
            </a:r>
          </a:p>
          <a:p>
            <a:r>
              <a:rPr lang="en-US" dirty="0"/>
              <a:t>(12) </a:t>
            </a:r>
            <a:r>
              <a:rPr lang="en-US" dirty="0" err="1"/>
              <a:t>FrtFreight</a:t>
            </a:r>
            <a:r>
              <a:rPr lang="en-US" dirty="0"/>
              <a:t>.</a:t>
            </a:r>
          </a:p>
          <a:p>
            <a:r>
              <a:rPr lang="en-US" dirty="0"/>
              <a:t>(13) </a:t>
            </a:r>
            <a:r>
              <a:rPr lang="en-US" dirty="0" err="1"/>
              <a:t>JctJunction</a:t>
            </a:r>
            <a:r>
              <a:rPr lang="en-US" dirty="0"/>
              <a:t>.</a:t>
            </a:r>
          </a:p>
          <a:p>
            <a:r>
              <a:rPr lang="en-US" dirty="0"/>
              <a:t>(14) </a:t>
            </a:r>
            <a:r>
              <a:rPr lang="en-US" dirty="0" err="1"/>
              <a:t>MinsMinutes</a:t>
            </a:r>
            <a:r>
              <a:rPr lang="en-US" dirty="0"/>
              <a:t>.</a:t>
            </a:r>
          </a:p>
          <a:p>
            <a:r>
              <a:rPr lang="en-US" dirty="0"/>
              <a:t>(15) </a:t>
            </a:r>
            <a:r>
              <a:rPr lang="en-US" dirty="0" err="1"/>
              <a:t>MPMilepost</a:t>
            </a:r>
            <a:endParaRPr lang="en-US" dirty="0"/>
          </a:p>
          <a:p>
            <a:r>
              <a:rPr lang="en-US" dirty="0"/>
              <a:t>(16) </a:t>
            </a:r>
            <a:r>
              <a:rPr lang="en-US" dirty="0" err="1"/>
              <a:t>MPHMiles</a:t>
            </a:r>
            <a:endParaRPr lang="en-US" dirty="0"/>
          </a:p>
          <a:p>
            <a:r>
              <a:rPr lang="en-US" dirty="0"/>
              <a:t>per hour.</a:t>
            </a:r>
          </a:p>
          <a:p>
            <a:r>
              <a:rPr lang="en-US" dirty="0"/>
              <a:t>(17) </a:t>
            </a:r>
            <a:r>
              <a:rPr lang="en-US" dirty="0" err="1"/>
              <a:t>NoNumber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(18) </a:t>
            </a:r>
            <a:r>
              <a:rPr lang="en-US" dirty="0" err="1"/>
              <a:t>OprOperator</a:t>
            </a:r>
            <a:r>
              <a:rPr lang="en-US" dirty="0"/>
              <a:t>.</a:t>
            </a:r>
          </a:p>
          <a:p>
            <a:r>
              <a:rPr lang="en-US" dirty="0"/>
              <a:t>(19) </a:t>
            </a:r>
            <a:r>
              <a:rPr lang="en-US" dirty="0" err="1"/>
              <a:t>OSTrain</a:t>
            </a:r>
            <a:endParaRPr lang="en-US" dirty="0"/>
          </a:p>
          <a:p>
            <a:r>
              <a:rPr lang="en-US" dirty="0"/>
              <a:t>report.</a:t>
            </a:r>
          </a:p>
          <a:p>
            <a:r>
              <a:rPr lang="en-US" dirty="0"/>
              <a:t>(20) </a:t>
            </a:r>
            <a:r>
              <a:rPr lang="en-US" dirty="0" err="1"/>
              <a:t>PsgrPassenger</a:t>
            </a:r>
            <a:r>
              <a:rPr lang="en-US" dirty="0"/>
              <a:t>.</a:t>
            </a:r>
          </a:p>
          <a:p>
            <a:r>
              <a:rPr lang="en-US" dirty="0"/>
              <a:t>(21) SD"</a:t>
            </a:r>
          </a:p>
          <a:p>
            <a:r>
              <a:rPr lang="en-US" dirty="0"/>
              <a:t>Stop displayed."</a:t>
            </a:r>
          </a:p>
          <a:p>
            <a:r>
              <a:rPr lang="en-US" dirty="0"/>
              <a:t>(22) </a:t>
            </a:r>
            <a:r>
              <a:rPr lang="en-US" dirty="0" err="1"/>
              <a:t>SecSection</a:t>
            </a:r>
            <a:r>
              <a:rPr lang="en-US" dirty="0"/>
              <a:t>.</a:t>
            </a:r>
          </a:p>
          <a:p>
            <a:r>
              <a:rPr lang="en-US" dirty="0"/>
              <a:t>(23) </a:t>
            </a:r>
            <a:r>
              <a:rPr lang="en-US" dirty="0" err="1"/>
              <a:t>SubdivSubdivision</a:t>
            </a:r>
            <a:r>
              <a:rPr lang="en-US" dirty="0"/>
              <a:t>.</a:t>
            </a:r>
          </a:p>
          <a:p>
            <a:r>
              <a:rPr lang="en-US" dirty="0"/>
              <a:t>(24) </a:t>
            </a:r>
            <a:r>
              <a:rPr lang="en-US" dirty="0" err="1"/>
              <a:t>XTrain</a:t>
            </a:r>
            <a:endParaRPr lang="en-US" dirty="0"/>
          </a:p>
          <a:p>
            <a:r>
              <a:rPr lang="en-US" dirty="0"/>
              <a:t>will be held until train order is made</a:t>
            </a:r>
          </a:p>
          <a:p>
            <a:r>
              <a:rPr lang="en-US" dirty="0"/>
              <a:t>"complete."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2.6. FORMS OF TRAIN ORDERS</a:t>
            </a:r>
          </a:p>
          <a:p>
            <a:r>
              <a:rPr lang="en-US" dirty="0"/>
              <a:t>The following two forms of train orders illustrate their use in</a:t>
            </a:r>
          </a:p>
          <a:p>
            <a:r>
              <a:rPr lang="en-US" dirty="0"/>
              <a:t>fixing meeting points for opposing trains and in the operation of</a:t>
            </a:r>
          </a:p>
          <a:p>
            <a:r>
              <a:rPr lang="en-US" dirty="0"/>
              <a:t>extra trains. In the Form SA</a:t>
            </a:r>
          </a:p>
          <a:p>
            <a:r>
              <a:rPr lang="en-US" dirty="0"/>
              <a:t>order, the prefix S stands for single</a:t>
            </a:r>
          </a:p>
          <a:p>
            <a:r>
              <a:rPr lang="en-US" dirty="0"/>
              <a:t>track.</a:t>
            </a:r>
          </a:p>
          <a:p>
            <a:r>
              <a:rPr lang="en-US" dirty="0"/>
              <a:t>a. Form SA.</a:t>
            </a:r>
          </a:p>
          <a:p>
            <a:r>
              <a:rPr lang="en-US" dirty="0"/>
              <a:t>Fixing Meeting Points for Opposing Trains.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The following examples illustrate Form SA</a:t>
            </a:r>
          </a:p>
          <a:p>
            <a:r>
              <a:rPr lang="en-US" dirty="0"/>
              <a:t>train orders.</a:t>
            </a:r>
          </a:p>
          <a:p>
            <a:r>
              <a:rPr lang="nn-NO" dirty="0"/>
              <a:t>(a) No 1 Eng 904 meet No 2 Eng 900 at B</a:t>
            </a:r>
          </a:p>
          <a:p>
            <a:r>
              <a:rPr lang="en-US" dirty="0"/>
              <a:t>(b) No 3 </a:t>
            </a:r>
            <a:r>
              <a:rPr lang="en-US" dirty="0" err="1"/>
              <a:t>Eng</a:t>
            </a:r>
            <a:r>
              <a:rPr lang="en-US" dirty="0"/>
              <a:t> 701 meet Second 4 </a:t>
            </a:r>
            <a:r>
              <a:rPr lang="en-US" dirty="0" err="1"/>
              <a:t>Eng</a:t>
            </a:r>
            <a:r>
              <a:rPr lang="en-US" dirty="0"/>
              <a:t> 712 at B</a:t>
            </a:r>
          </a:p>
          <a:p>
            <a:r>
              <a:rPr lang="en-US" dirty="0"/>
              <a:t>(c) No 7 </a:t>
            </a:r>
            <a:r>
              <a:rPr lang="en-US" dirty="0" err="1"/>
              <a:t>Eng</a:t>
            </a:r>
            <a:r>
              <a:rPr lang="en-US" dirty="0"/>
              <a:t> 901 meet Extra 611 East at B</a:t>
            </a:r>
          </a:p>
          <a:p>
            <a:r>
              <a:rPr lang="en-US" dirty="0"/>
              <a:t>(d) Extra 709 East meet Extra 397 West at B</a:t>
            </a:r>
          </a:p>
          <a:p>
            <a:r>
              <a:rPr lang="en-US" dirty="0"/>
              <a:t>(e) No 2 </a:t>
            </a:r>
            <a:r>
              <a:rPr lang="en-US" dirty="0" err="1"/>
              <a:t>Eng</a:t>
            </a:r>
            <a:r>
              <a:rPr lang="en-US" dirty="0"/>
              <a:t> 900 and Second 4 </a:t>
            </a:r>
            <a:r>
              <a:rPr lang="en-US" dirty="0" err="1"/>
              <a:t>Eng</a:t>
            </a:r>
            <a:r>
              <a:rPr lang="en-US" dirty="0"/>
              <a:t> 712 meet No 1 </a:t>
            </a:r>
            <a:r>
              <a:rPr lang="en-US" dirty="0" err="1"/>
              <a:t>Eng</a:t>
            </a:r>
            <a:r>
              <a:rPr lang="en-US" dirty="0"/>
              <a:t> 904 and</a:t>
            </a:r>
          </a:p>
          <a:p>
            <a:r>
              <a:rPr lang="en-US" dirty="0"/>
              <a:t>No 3 </a:t>
            </a:r>
            <a:r>
              <a:rPr lang="en-US" dirty="0" err="1"/>
              <a:t>Eng</a:t>
            </a:r>
            <a:r>
              <a:rPr lang="en-US" dirty="0"/>
              <a:t> 701 at C and Extra 612 West at D</a:t>
            </a:r>
          </a:p>
          <a:p>
            <a:r>
              <a:rPr lang="nn-NO" dirty="0"/>
              <a:t>(f) No 1 Eng 908 meet No 2 Eng 909 at B Second 4 Eng 905 at C</a:t>
            </a:r>
          </a:p>
          <a:p>
            <a:r>
              <a:rPr lang="en-US" dirty="0"/>
              <a:t>and Extra 624 East at D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4435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These examples may be modified by adding:</a:t>
            </a:r>
          </a:p>
          <a:p>
            <a:r>
              <a:rPr lang="en-US" dirty="0"/>
              <a:t>(a) No 1 hold main track at B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Extra 624 East hold main track at D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(c) No 2 take siding at B</a:t>
            </a:r>
          </a:p>
          <a:p>
            <a:r>
              <a:rPr lang="en-US" dirty="0"/>
              <a:t>(d) No 1 take siding at D</a:t>
            </a:r>
          </a:p>
          <a:p>
            <a:r>
              <a:rPr lang="en-US" dirty="0"/>
              <a:t>(3) When a train is designated to hold the main track or to</a:t>
            </a:r>
          </a:p>
          <a:p>
            <a:r>
              <a:rPr lang="en-US" dirty="0"/>
              <a:t>take siding at a meeting point, such provision applies only to that</a:t>
            </a:r>
          </a:p>
          <a:p>
            <a:r>
              <a:rPr lang="en-US" dirty="0"/>
              <a:t>order and to trains designated.</a:t>
            </a:r>
          </a:p>
          <a:p>
            <a:r>
              <a:rPr lang="en-US" dirty="0"/>
              <a:t>(4) Trains receiving these orders will run with respect to each</a:t>
            </a:r>
          </a:p>
          <a:p>
            <a:r>
              <a:rPr lang="en-US" dirty="0"/>
              <a:t>other to the designated points and there meet in the manner</a:t>
            </a:r>
          </a:p>
          <a:p>
            <a:r>
              <a:rPr lang="en-US" dirty="0"/>
              <a:t>prescribed by the rules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Form G. Extra Trains. The following examples illustrate</a:t>
            </a:r>
          </a:p>
          <a:p>
            <a:r>
              <a:rPr lang="en-US" dirty="0"/>
              <a:t>train orders for extra trains.</a:t>
            </a:r>
          </a:p>
          <a:p>
            <a:r>
              <a:rPr lang="en-US" dirty="0"/>
              <a:t>(1) </a:t>
            </a:r>
            <a:r>
              <a:rPr lang="en-US" dirty="0" err="1"/>
              <a:t>Eng</a:t>
            </a:r>
            <a:r>
              <a:rPr lang="en-US" dirty="0"/>
              <a:t> 99 run Extra A to F</a:t>
            </a:r>
          </a:p>
          <a:p>
            <a:r>
              <a:rPr lang="en-US" dirty="0"/>
              <a:t>(2) </a:t>
            </a:r>
            <a:r>
              <a:rPr lang="en-US" dirty="0" err="1"/>
              <a:t>Eng</a:t>
            </a:r>
            <a:r>
              <a:rPr lang="en-US" dirty="0"/>
              <a:t> 99 run </a:t>
            </a:r>
            <a:r>
              <a:rPr lang="en-US" dirty="0" err="1"/>
              <a:t>Psgr</a:t>
            </a:r>
            <a:r>
              <a:rPr lang="en-US" dirty="0"/>
              <a:t> Extra A to X</a:t>
            </a:r>
          </a:p>
          <a:p>
            <a:r>
              <a:rPr lang="en-US" dirty="0"/>
              <a:t>(3) </a:t>
            </a:r>
            <a:r>
              <a:rPr lang="en-US" dirty="0" err="1"/>
              <a:t>Eng</a:t>
            </a:r>
            <a:r>
              <a:rPr lang="en-US" dirty="0"/>
              <a:t> 99 run Extra A to F and return to C (The extra must go</a:t>
            </a:r>
          </a:p>
          <a:p>
            <a:r>
              <a:rPr lang="en-US" dirty="0"/>
              <a:t>to F before returning to C)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1000"/>
            <a:ext cx="6477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2.7. CLEARANCE FORM "A"</a:t>
            </a:r>
          </a:p>
          <a:p>
            <a:r>
              <a:rPr lang="en-US" dirty="0"/>
              <a:t>When a train has been stopped at a train order station to</a:t>
            </a:r>
          </a:p>
          <a:p>
            <a:r>
              <a:rPr lang="en-US" dirty="0"/>
              <a:t>receive a train order, it must not proceed without a Clearance Form</a:t>
            </a:r>
          </a:p>
          <a:p>
            <a:r>
              <a:rPr lang="en-US" dirty="0"/>
              <a:t>"A," DA Form 55200,</a:t>
            </a:r>
          </a:p>
          <a:p>
            <a:r>
              <a:rPr lang="en-US" dirty="0"/>
              <a:t>except to do station work or enter a siding,</a:t>
            </a:r>
          </a:p>
          <a:p>
            <a:r>
              <a:rPr lang="en-US" dirty="0"/>
              <a:t>after a proper understanding is obtained with the station agent. The</a:t>
            </a:r>
          </a:p>
          <a:p>
            <a:r>
              <a:rPr lang="en-US" dirty="0"/>
              <a:t>information entered on the form, illustrated in figure 2.4, must be</a:t>
            </a:r>
          </a:p>
          <a:p>
            <a:r>
              <a:rPr lang="en-US" dirty="0"/>
              <a:t>without erasures or alterations. The number of orders for the train</a:t>
            </a:r>
          </a:p>
          <a:p>
            <a:r>
              <a:rPr lang="en-US" dirty="0"/>
              <a:t>and the number of each order must be entered on the form and checked</a:t>
            </a:r>
          </a:p>
          <a:p>
            <a:r>
              <a:rPr lang="en-US" dirty="0"/>
              <a:t>with the train dispatcher to see if they are identical with those</a:t>
            </a:r>
          </a:p>
          <a:p>
            <a:r>
              <a:rPr lang="en-US" dirty="0"/>
              <a:t>entered in his record in the train order book. The dispatcher gives</a:t>
            </a:r>
          </a:p>
          <a:p>
            <a:r>
              <a:rPr lang="en-US" dirty="0"/>
              <a:t>the station agent the OK, time (time that the clearance form was</a:t>
            </a:r>
          </a:p>
          <a:p>
            <a:r>
              <a:rPr lang="en-US" dirty="0"/>
              <a:t>checked for accuracy), and initials of the chief train dispatcher.</a:t>
            </a:r>
          </a:p>
          <a:p>
            <a:r>
              <a:rPr lang="en-US" dirty="0"/>
              <a:t>He then makes a record of the clearance in his book. The station</a:t>
            </a:r>
          </a:p>
          <a:p>
            <a:r>
              <a:rPr lang="en-US" dirty="0"/>
              <a:t>agent enters the information received on the Clearance Form "A" and</a:t>
            </a:r>
          </a:p>
          <a:p>
            <a:r>
              <a:rPr lang="en-US" dirty="0"/>
              <a:t>then the clearance along with all train orders are given to those who</a:t>
            </a:r>
          </a:p>
          <a:p>
            <a:r>
              <a:rPr lang="en-US" dirty="0"/>
              <a:t>are to execute them.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conductor and engineman must know before leaving that the</a:t>
            </a:r>
          </a:p>
          <a:p>
            <a:r>
              <a:rPr lang="en-US" dirty="0"/>
              <a:t>numbers shown on the clearance correspond with the orders received</a:t>
            </a:r>
          </a:p>
          <a:p>
            <a:r>
              <a:rPr lang="en-US" dirty="0"/>
              <a:t>and that all information required on the clearance form is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properly shown. Notice in figure 2.4 that a space headed "do not</a:t>
            </a:r>
          </a:p>
          <a:p>
            <a:r>
              <a:rPr lang="en-US" dirty="0"/>
              <a:t>leave before" is provided on the form. This space can serve many</a:t>
            </a:r>
          </a:p>
          <a:p>
            <a:r>
              <a:rPr lang="en-US" dirty="0"/>
              <a:t>purposes, but probably the most important one is the spacing of</a:t>
            </a:r>
          </a:p>
          <a:p>
            <a:r>
              <a:rPr lang="en-US" dirty="0"/>
              <a:t>trains. By designating the time the train should leave, the</a:t>
            </a:r>
          </a:p>
          <a:p>
            <a:r>
              <a:rPr lang="en-US" dirty="0"/>
              <a:t>dispatcher controls the distance and time between trains.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76" y="2238374"/>
            <a:ext cx="5449824" cy="393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Rule A. Possession of Manual and Timetable.</a:t>
            </a:r>
          </a:p>
          <a:p>
            <a:r>
              <a:rPr lang="en-US" dirty="0"/>
              <a:t>(1) Commanding officers of personnel whose duties are regulated</a:t>
            </a:r>
          </a:p>
          <a:p>
            <a:r>
              <a:rPr lang="en-US" dirty="0"/>
              <a:t>by the rules of this manual will provide each individual with a copy</a:t>
            </a:r>
          </a:p>
          <a:p>
            <a:r>
              <a:rPr lang="en-US" dirty="0"/>
              <a:t>of this manual and will be responsible for the observance of such</a:t>
            </a:r>
          </a:p>
          <a:p>
            <a:r>
              <a:rPr lang="en-US" dirty="0"/>
              <a:t>rules.</a:t>
            </a:r>
          </a:p>
          <a:p>
            <a:r>
              <a:rPr lang="en-US" dirty="0"/>
              <a:t>(2) Personnel whose duties are in any way affected by the</a:t>
            </a:r>
          </a:p>
          <a:p>
            <a:r>
              <a:rPr lang="en-US" dirty="0"/>
              <a:t>timetable will be provided with a copy of the current timetable and</a:t>
            </a:r>
          </a:p>
          <a:p>
            <a:r>
              <a:rPr lang="en-US" dirty="0"/>
              <a:t>will carry it while on duty.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Throughout this text the dispatcher is mentioned. In fact, he</a:t>
            </a:r>
          </a:p>
          <a:p>
            <a:r>
              <a:rPr lang="en-US" dirty="0"/>
              <a:t>is the key to the success and efficiency of train operations on his</a:t>
            </a:r>
          </a:p>
          <a:p>
            <a:r>
              <a:rPr lang="en-US" dirty="0"/>
              <a:t>division. There is only one chief train dispatcher and he cannot be</a:t>
            </a:r>
          </a:p>
          <a:p>
            <a:r>
              <a:rPr lang="en-US" dirty="0"/>
              <a:t>on duty constantly; therefore, he is assisted by a number of train</a:t>
            </a:r>
          </a:p>
          <a:p>
            <a:r>
              <a:rPr lang="en-US" dirty="0"/>
              <a:t>dispatchers who report on and off duty throughout the day and have</a:t>
            </a:r>
          </a:p>
          <a:p>
            <a:r>
              <a:rPr lang="en-US" dirty="0"/>
              <a:t>the same authority over train movements as the chief dispatcher while</a:t>
            </a:r>
          </a:p>
          <a:p>
            <a:r>
              <a:rPr lang="en-US" dirty="0"/>
              <a:t>they are on duty. To insure that a clear picture of what is actually</a:t>
            </a:r>
          </a:p>
          <a:p>
            <a:r>
              <a:rPr lang="en-US" dirty="0"/>
              <a:t>taking place on the railroad can be given at any time, an </a:t>
            </a:r>
            <a:r>
              <a:rPr lang="en-US" dirty="0" err="1"/>
              <a:t>uptotheminute</a:t>
            </a:r>
            <a:endParaRPr lang="en-US" dirty="0"/>
          </a:p>
          <a:p>
            <a:r>
              <a:rPr lang="en-US" dirty="0"/>
              <a:t>record is kept of all train movements on the main line of the</a:t>
            </a:r>
          </a:p>
          <a:p>
            <a:r>
              <a:rPr lang="en-US" dirty="0"/>
              <a:t>division. The following paragraph discusses this record.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2.8. DISPATCHERS' RECORD OF TRAIN MOVEMENTS</a:t>
            </a:r>
          </a:p>
          <a:p>
            <a:r>
              <a:rPr lang="en-US" dirty="0"/>
              <a:t>All trains move either east and west or north and south. The</a:t>
            </a:r>
          </a:p>
          <a:p>
            <a:r>
              <a:rPr lang="en-US" dirty="0"/>
              <a:t>Dispatchers' Record of Train Movements, also called the train sheet,</a:t>
            </a:r>
          </a:p>
          <a:p>
            <a:r>
              <a:rPr lang="en-US" dirty="0"/>
              <a:t>lists trains moving west or south on the left and those moving east</a:t>
            </a:r>
          </a:p>
          <a:p>
            <a:r>
              <a:rPr lang="en-US" dirty="0"/>
              <a:t>or north on the right. A copy of the dispatchers' record is shown as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400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annex A. This record is used for a 24hour</a:t>
            </a:r>
          </a:p>
          <a:p>
            <a:r>
              <a:rPr lang="en-US" dirty="0"/>
              <a:t>period, beginning with a</a:t>
            </a:r>
          </a:p>
          <a:p>
            <a:r>
              <a:rPr lang="en-US" dirty="0"/>
              <a:t>new sheet at 0001 hours and terminating at 2400 hours each day. It</a:t>
            </a:r>
          </a:p>
          <a:p>
            <a:r>
              <a:rPr lang="en-US" dirty="0"/>
              <a:t>is kept in the dispatcher's office. Each train dispatcher signs his</a:t>
            </a:r>
          </a:p>
          <a:p>
            <a:r>
              <a:rPr lang="en-US" dirty="0"/>
              <a:t>name at the upper left corner, and makes note of the time he works as</a:t>
            </a:r>
          </a:p>
          <a:p>
            <a:r>
              <a:rPr lang="en-US" dirty="0"/>
              <a:t>dispatcher. As this portion of annex A shows, R. M. </a:t>
            </a:r>
            <a:r>
              <a:rPr lang="en-US" dirty="0" err="1"/>
              <a:t>Muske</a:t>
            </a:r>
            <a:r>
              <a:rPr lang="en-US" dirty="0"/>
              <a:t> was the</a:t>
            </a:r>
          </a:p>
          <a:p>
            <a:r>
              <a:rPr lang="en-US" dirty="0"/>
              <a:t>dispatcher on duty from 0001 hours to 0800 hours; he was followed by</a:t>
            </a:r>
          </a:p>
          <a:p>
            <a:r>
              <a:rPr lang="en-US" dirty="0"/>
              <a:t>B. K. </a:t>
            </a:r>
            <a:r>
              <a:rPr lang="en-US" dirty="0" err="1"/>
              <a:t>Kanoles</a:t>
            </a:r>
            <a:r>
              <a:rPr lang="en-US" dirty="0"/>
              <a:t> from 0800 hours to 1600 hours and by L. Cosgrove from</a:t>
            </a:r>
          </a:p>
          <a:p>
            <a:r>
              <a:rPr lang="en-US" dirty="0"/>
              <a:t>1600 hours to 2359 hours. Tie transportation railway battalion</a:t>
            </a:r>
          </a:p>
          <a:p>
            <a:r>
              <a:rPr lang="en-US" dirty="0"/>
              <a:t>number, the place, and the date are entered near the top of the sheet</a:t>
            </a:r>
          </a:p>
          <a:p>
            <a:r>
              <a:rPr lang="en-US" dirty="0"/>
              <a:t>in the space provided. In the upper right corner are entered the</a:t>
            </a:r>
          </a:p>
          <a:p>
            <a:r>
              <a:rPr lang="en-US" dirty="0"/>
              <a:t>name of the battalion commander and the chief dispatcher. This sheet</a:t>
            </a:r>
          </a:p>
          <a:p>
            <a:r>
              <a:rPr lang="en-US" dirty="0"/>
              <a:t>gives an </a:t>
            </a:r>
            <a:r>
              <a:rPr lang="en-US" dirty="0" err="1"/>
              <a:t>uptotheminute</a:t>
            </a:r>
            <a:endParaRPr lang="en-US" dirty="0"/>
          </a:p>
          <a:p>
            <a:r>
              <a:rPr lang="en-US" dirty="0"/>
              <a:t>picture of what train movements are taking</a:t>
            </a:r>
          </a:p>
          <a:p>
            <a:r>
              <a:rPr lang="en-US" dirty="0"/>
              <a:t>place on the main line of the entire rail division at any given time.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629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Immediately above the list of stations are squares to record the</a:t>
            </a:r>
          </a:p>
          <a:p>
            <a:r>
              <a:rPr lang="en-US" dirty="0"/>
              <a:t>time the crew reported for duty and the time they were relieved.</a:t>
            </a:r>
          </a:p>
          <a:p>
            <a:r>
              <a:rPr lang="en-US" dirty="0"/>
              <a:t>Look at annex A and observe that the crew for Extra 2020 East</a:t>
            </a:r>
          </a:p>
          <a:p>
            <a:r>
              <a:rPr lang="en-US" dirty="0"/>
              <a:t>reported for duty at 0100 hours, leaving </a:t>
            </a:r>
            <a:r>
              <a:rPr lang="en-US" dirty="0" err="1"/>
              <a:t>Nitsu</a:t>
            </a:r>
            <a:r>
              <a:rPr lang="en-US" dirty="0"/>
              <a:t> at 0130 hours and</a:t>
            </a:r>
          </a:p>
          <a:p>
            <a:r>
              <a:rPr lang="en-US" dirty="0"/>
              <a:t>arriving at </a:t>
            </a:r>
            <a:r>
              <a:rPr lang="en-US" dirty="0" err="1"/>
              <a:t>Uozu</a:t>
            </a:r>
            <a:r>
              <a:rPr lang="en-US" dirty="0"/>
              <a:t> at 0615 hours. The double diagonal line in the time</a:t>
            </a:r>
          </a:p>
          <a:p>
            <a:r>
              <a:rPr lang="en-US" dirty="0"/>
              <a:t>relieved square means that the crew did not get off duty at the end</a:t>
            </a:r>
          </a:p>
          <a:p>
            <a:r>
              <a:rPr lang="en-US" dirty="0"/>
              <a:t>of that run. Now look at the westward section; this same crew made</a:t>
            </a:r>
          </a:p>
          <a:p>
            <a:r>
              <a:rPr lang="en-US" dirty="0"/>
              <a:t>the return trip on passenger Extra 2032 West. They arrived at </a:t>
            </a:r>
            <a:r>
              <a:rPr lang="en-US" dirty="0" err="1"/>
              <a:t>Nitsu</a:t>
            </a:r>
            <a:endParaRPr lang="en-US" dirty="0"/>
          </a:p>
          <a:p>
            <a:r>
              <a:rPr lang="en-US" dirty="0"/>
              <a:t>at 1032 hours and were relieved from duty at 1100 hours.</a:t>
            </a:r>
          </a:p>
          <a:p>
            <a:r>
              <a:rPr lang="en-US" dirty="0"/>
              <a:t>A record of the weather along the division is kept in the lower</a:t>
            </a:r>
          </a:p>
          <a:p>
            <a:r>
              <a:rPr lang="en-US" dirty="0"/>
              <a:t>right corner if the sheet. This information is gathered and recorded</a:t>
            </a:r>
          </a:p>
          <a:p>
            <a:r>
              <a:rPr lang="en-US" dirty="0"/>
              <a:t>four times each day by the dispatcher. Cold weather accompanied by</a:t>
            </a:r>
          </a:p>
          <a:p>
            <a:r>
              <a:rPr lang="en-US" dirty="0"/>
              <a:t>ice, snow, or high winds reduces the tonnage a locomotive can pull</a:t>
            </a:r>
          </a:p>
          <a:p>
            <a:r>
              <a:rPr lang="en-US" dirty="0"/>
              <a:t>over a division; if the weather is severe, the tonnage of trains must</a:t>
            </a:r>
          </a:p>
          <a:p>
            <a:r>
              <a:rPr lang="en-US" dirty="0"/>
              <a:t>be reduced to maintain speed.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248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Notice in annex A that the names of the stations on the rail</a:t>
            </a:r>
          </a:p>
          <a:p>
            <a:r>
              <a:rPr lang="en-US" dirty="0"/>
              <a:t>line are listed in the center column. On the left of it, the</a:t>
            </a:r>
          </a:p>
          <a:p>
            <a:r>
              <a:rPr lang="en-US" dirty="0"/>
              <a:t>distance is listed and numbered from the point of division origin to</a:t>
            </a:r>
          </a:p>
          <a:p>
            <a:r>
              <a:rPr lang="en-US" dirty="0"/>
              <a:t>the end of the division, given in the superior direction. To the</a:t>
            </a:r>
          </a:p>
          <a:p>
            <a:r>
              <a:rPr lang="en-US" dirty="0"/>
              <a:t>right of the station column, the siding capacity of each station is</a:t>
            </a:r>
          </a:p>
          <a:p>
            <a:r>
              <a:rPr lang="en-US" dirty="0"/>
              <a:t>listed. This information is particularly important on a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line where trains must meet and pass, because trains should not</a:t>
            </a:r>
          </a:p>
          <a:p>
            <a:r>
              <a:rPr lang="en-US" dirty="0"/>
              <a:t>contain more cars than the sidings can hold if they are to clear the</a:t>
            </a:r>
          </a:p>
          <a:p>
            <a:r>
              <a:rPr lang="en-US" dirty="0"/>
              <a:t>main line and allow other trains to pass. The top line running</a:t>
            </a:r>
          </a:p>
          <a:p>
            <a:r>
              <a:rPr lang="en-US" dirty="0"/>
              <a:t>horizontally across the sheet is headed "train symbol." The number or</a:t>
            </a:r>
          </a:p>
          <a:p>
            <a:r>
              <a:rPr lang="en-US" dirty="0"/>
              <a:t>symbol is given of each train running during the period covered by</a:t>
            </a:r>
          </a:p>
          <a:p>
            <a:r>
              <a:rPr lang="en-US" dirty="0"/>
              <a:t>the record. Regular trains are listed in the blank columns beginning</a:t>
            </a:r>
          </a:p>
          <a:p>
            <a:r>
              <a:rPr lang="en-US" dirty="0"/>
              <a:t>nearest the three center columns and extending outward in the order</a:t>
            </a:r>
          </a:p>
          <a:p>
            <a:r>
              <a:rPr lang="en-US" dirty="0"/>
              <a:t>of their departure times. In military train operations, however,</a:t>
            </a:r>
          </a:p>
          <a:p>
            <a:r>
              <a:rPr lang="en-US" dirty="0"/>
              <a:t>regular trains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1000"/>
            <a:ext cx="6629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are seldom run. Extra trains are listed outside the regular trains</a:t>
            </a:r>
          </a:p>
          <a:p>
            <a:r>
              <a:rPr lang="en-US" dirty="0"/>
              <a:t>in their </a:t>
            </a:r>
            <a:r>
              <a:rPr lang="en-US" dirty="0" err="1"/>
              <a:t>departuretime</a:t>
            </a:r>
            <a:endParaRPr lang="en-US" dirty="0"/>
          </a:p>
          <a:p>
            <a:r>
              <a:rPr lang="en-US" dirty="0"/>
              <a:t>sequence. To the immediate right of the</a:t>
            </a:r>
          </a:p>
          <a:p>
            <a:r>
              <a:rPr lang="en-US" dirty="0"/>
              <a:t>reporting time of a train at a station is listed the amount of</a:t>
            </a:r>
          </a:p>
          <a:p>
            <a:r>
              <a:rPr lang="en-US" dirty="0"/>
              <a:t>tonnage of a freight train, and also the number of loaded and empty</a:t>
            </a:r>
          </a:p>
          <a:p>
            <a:r>
              <a:rPr lang="en-US" dirty="0"/>
              <a:t>cars in a train. On the train sheet in annex A, these figures are</a:t>
            </a:r>
          </a:p>
          <a:p>
            <a:r>
              <a:rPr lang="en-US" dirty="0"/>
              <a:t>listed at the train's initial station and at other stations where</a:t>
            </a:r>
          </a:p>
          <a:p>
            <a:r>
              <a:rPr lang="en-US" dirty="0"/>
              <a:t>changes take place.</a:t>
            </a:r>
          </a:p>
          <a:p>
            <a:r>
              <a:rPr lang="en-US" dirty="0"/>
              <a:t>The contents and destination of loaded cars must also be shown.</a:t>
            </a:r>
          </a:p>
          <a:p>
            <a:r>
              <a:rPr lang="en-US" dirty="0"/>
              <a:t>In annex A, this information is given in the lower section of the</a:t>
            </a:r>
          </a:p>
          <a:p>
            <a:r>
              <a:rPr lang="en-US" dirty="0"/>
              <a:t>sheet. Extra 2065 West, for example, contains 28 cars loaded with</a:t>
            </a:r>
          </a:p>
          <a:p>
            <a:r>
              <a:rPr lang="en-US" dirty="0"/>
              <a:t>empty 55gallon</a:t>
            </a:r>
          </a:p>
          <a:p>
            <a:r>
              <a:rPr lang="en-US" dirty="0"/>
              <a:t>drums destined for supply point (SP) 7 at </a:t>
            </a:r>
            <a:r>
              <a:rPr lang="en-US" dirty="0" err="1"/>
              <a:t>Nitsu</a:t>
            </a:r>
            <a:r>
              <a:rPr lang="en-US" dirty="0"/>
              <a:t>.</a:t>
            </a:r>
          </a:p>
          <a:p>
            <a:r>
              <a:rPr lang="en-US" dirty="0"/>
              <a:t>Extra 2020 East contains 28 loaded cars, 15 of which are loaded with</a:t>
            </a:r>
          </a:p>
          <a:p>
            <a:r>
              <a:rPr lang="en-US" dirty="0"/>
              <a:t>class I (CI)</a:t>
            </a:r>
          </a:p>
          <a:p>
            <a:r>
              <a:rPr lang="en-US" dirty="0"/>
              <a:t>supplies destined for SP 10 at </a:t>
            </a:r>
            <a:r>
              <a:rPr lang="en-US" dirty="0" err="1"/>
              <a:t>Odate</a:t>
            </a:r>
            <a:r>
              <a:rPr lang="en-US" dirty="0"/>
              <a:t> and the other 13</a:t>
            </a:r>
          </a:p>
          <a:p>
            <a:r>
              <a:rPr lang="en-US" dirty="0"/>
              <a:t>with class V supplies for SP 22 at Akita.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Entered to the left of the station column, arrival and departure</a:t>
            </a:r>
          </a:p>
          <a:p>
            <a:r>
              <a:rPr lang="en-US" dirty="0"/>
              <a:t>times of trains moving west or south are read down (from top to</a:t>
            </a:r>
          </a:p>
          <a:p>
            <a:r>
              <a:rPr lang="en-US" dirty="0"/>
              <a:t>bottom); those moving east or north, entered to the right of the</a:t>
            </a:r>
          </a:p>
          <a:p>
            <a:r>
              <a:rPr lang="en-US" dirty="0"/>
              <a:t>station column, are read up (from bottom to top). For trains moving</a:t>
            </a:r>
          </a:p>
          <a:p>
            <a:r>
              <a:rPr lang="en-US" dirty="0"/>
              <a:t>west or south, the arrival time at each station is shown in the upper</a:t>
            </a:r>
          </a:p>
          <a:p>
            <a:r>
              <a:rPr lang="en-US" dirty="0"/>
              <a:t>square and the departure time in the lower square. The reverse is</a:t>
            </a:r>
          </a:p>
          <a:p>
            <a:r>
              <a:rPr lang="en-US" dirty="0"/>
              <a:t>true for trains moving in the opposite direction. If a train does</a:t>
            </a:r>
          </a:p>
          <a:p>
            <a:r>
              <a:rPr lang="en-US" dirty="0"/>
              <a:t>not stop at a station, only one time is shown; it is recorded by</a:t>
            </a:r>
          </a:p>
          <a:p>
            <a:r>
              <a:rPr lang="en-US" dirty="0"/>
              <a:t>writing the time in large figures over both the arrival and departure</a:t>
            </a:r>
          </a:p>
          <a:p>
            <a:r>
              <a:rPr lang="en-US" dirty="0"/>
              <a:t>squares.</a:t>
            </a:r>
          </a:p>
          <a:p>
            <a:r>
              <a:rPr lang="en-US" dirty="0"/>
              <a:t>Delays are recorded on the back of the train sheet; however,</a:t>
            </a:r>
          </a:p>
          <a:p>
            <a:r>
              <a:rPr lang="en-US" dirty="0"/>
              <a:t>they are shown on the front in annex A for convenience.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2.9. TIMETABLE OPERATION</a:t>
            </a:r>
          </a:p>
          <a:p>
            <a:r>
              <a:rPr lang="en-US" dirty="0"/>
              <a:t>When traffic in the theater is fully stabilized, the timetable</a:t>
            </a:r>
          </a:p>
          <a:p>
            <a:r>
              <a:rPr lang="en-US" dirty="0"/>
              <a:t>method of operation may be used. As with the train order operation,</a:t>
            </a:r>
          </a:p>
          <a:p>
            <a:r>
              <a:rPr lang="en-US" dirty="0"/>
              <a:t>a reliable communications system must be established and an adequate</a:t>
            </a:r>
          </a:p>
          <a:p>
            <a:r>
              <a:rPr lang="en-US" dirty="0"/>
              <a:t>number of passing tracks and facilities must be operational. While</a:t>
            </a:r>
          </a:p>
          <a:p>
            <a:r>
              <a:rPr lang="en-US" dirty="0"/>
              <a:t>the timetable operation is the most desirable of the four methods, it</a:t>
            </a:r>
          </a:p>
          <a:p>
            <a:r>
              <a:rPr lang="en-US" dirty="0"/>
              <a:t>must be used in conjunction with the train order method. The</a:t>
            </a:r>
          </a:p>
          <a:p>
            <a:r>
              <a:rPr lang="en-US" dirty="0"/>
              <a:t>majority of military train operations normally consist of extra</a:t>
            </a:r>
          </a:p>
          <a:p>
            <a:r>
              <a:rPr lang="en-US" dirty="0"/>
              <a:t>trains not shown in timetables; however, military railway personnel</a:t>
            </a:r>
          </a:p>
          <a:p>
            <a:r>
              <a:rPr lang="en-US" dirty="0"/>
              <a:t>must be familiar with the timetable operation.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 timetable is the operating authority for the movement of</a:t>
            </a:r>
          </a:p>
          <a:p>
            <a:r>
              <a:rPr lang="en-US" dirty="0"/>
              <a:t>regularly scheduled trains. Any member of the TRS whose duties are</a:t>
            </a:r>
          </a:p>
          <a:p>
            <a:r>
              <a:rPr lang="en-US" dirty="0"/>
              <a:t>affected by the timetable must possess a copy of the current one and</a:t>
            </a:r>
          </a:p>
          <a:p>
            <a:r>
              <a:rPr lang="en-US" dirty="0"/>
              <a:t>carry it while on duty. Its two principal parts are the classified</a:t>
            </a:r>
          </a:p>
          <a:p>
            <a:r>
              <a:rPr lang="en-US" dirty="0"/>
              <a:t>schedule and the special instructions. Paragraphs 2.10 through 2.13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discuss these two parts, some of the rules governing makeup and use</a:t>
            </a:r>
          </a:p>
          <a:p>
            <a:r>
              <a:rPr lang="en-US" dirty="0"/>
              <a:t>of the timetable, and the authorized abbreviations that may appear on</a:t>
            </a:r>
          </a:p>
          <a:p>
            <a:r>
              <a:rPr lang="en-US" dirty="0"/>
              <a:t>it. First, however, the following subparagraphs explain some of the</a:t>
            </a:r>
          </a:p>
          <a:p>
            <a:r>
              <a:rPr lang="en-US" dirty="0"/>
              <a:t>important aspects of the application of timetable rules.</a:t>
            </a:r>
          </a:p>
          <a:p>
            <a:r>
              <a:rPr lang="en-US" dirty="0"/>
              <a:t>a. When timetables take effect. The effective date of a</a:t>
            </a:r>
          </a:p>
          <a:p>
            <a:r>
              <a:rPr lang="en-US" dirty="0"/>
              <a:t>timetable is listed on it, and at 0001 hours on that date that</a:t>
            </a:r>
          </a:p>
          <a:p>
            <a:r>
              <a:rPr lang="en-US" dirty="0"/>
              <a:t>timetable supersedes the previous timetable. All trains operating on</a:t>
            </a:r>
          </a:p>
          <a:p>
            <a:r>
              <a:rPr lang="en-US" dirty="0"/>
              <a:t>schedules not provided for in the new timetable will secure valid</a:t>
            </a:r>
          </a:p>
          <a:p>
            <a:r>
              <a:rPr lang="en-US" dirty="0"/>
              <a:t>authorization from the dispatcher to continue their runs and go as</a:t>
            </a:r>
          </a:p>
          <a:p>
            <a:r>
              <a:rPr lang="en-US" dirty="0"/>
              <a:t>extra trains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Rule B. Knowledge of Rules.</a:t>
            </a:r>
          </a:p>
          <a:p>
            <a:r>
              <a:rPr lang="en-US" dirty="0"/>
              <a:t>(1) Personnel will be conversant with and obey the rules and</a:t>
            </a:r>
          </a:p>
          <a:p>
            <a:r>
              <a:rPr lang="en-US" dirty="0"/>
              <a:t>special instructions. Request will be made of proper authority for</a:t>
            </a:r>
          </a:p>
          <a:p>
            <a:r>
              <a:rPr lang="en-US" dirty="0"/>
              <a:t>an explanation of any rule or instruction which is not understood.</a:t>
            </a:r>
          </a:p>
          <a:p>
            <a:r>
              <a:rPr lang="en-US" dirty="0"/>
              <a:t>(2) All personnel whose duties are concerned with the movement</a:t>
            </a:r>
          </a:p>
          <a:p>
            <a:r>
              <a:rPr lang="en-US" dirty="0"/>
              <a:t>of trains will become familiar with the rules governing other</a:t>
            </a:r>
          </a:p>
          <a:p>
            <a:r>
              <a:rPr lang="en-US" dirty="0"/>
              <a:t>personnel as well as the rules which govern them. They will be</a:t>
            </a:r>
          </a:p>
          <a:p>
            <a:r>
              <a:rPr lang="en-US" dirty="0"/>
              <a:t>prepared to perform any duty to insure safety in an emergency.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553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b. Schedules. If a train running late will tie up the railroad</a:t>
            </a:r>
          </a:p>
          <a:p>
            <a:r>
              <a:rPr lang="en-US" dirty="0"/>
              <a:t>or create a safety hazard, a train order is issued to each train</a:t>
            </a:r>
          </a:p>
          <a:p>
            <a:r>
              <a:rPr lang="en-US" dirty="0"/>
              <a:t>affected by the running of the late train, designating how late it</a:t>
            </a:r>
          </a:p>
          <a:p>
            <a:r>
              <a:rPr lang="en-US" dirty="0"/>
              <a:t>will be at each station on the line. The rules of train superiority</a:t>
            </a:r>
          </a:p>
          <a:p>
            <a:r>
              <a:rPr lang="en-US" dirty="0"/>
              <a:t>will be in effect throughout the run of the late train. It will keep</a:t>
            </a:r>
          </a:p>
          <a:p>
            <a:r>
              <a:rPr lang="en-US" dirty="0"/>
              <a:t>its same class unless a train order is issued annulling its schedule.</a:t>
            </a:r>
          </a:p>
          <a:p>
            <a:r>
              <a:rPr lang="en-US" dirty="0"/>
              <a:t>When a train is running so late that it affects the entire rail line,</a:t>
            </a:r>
          </a:p>
          <a:p>
            <a:r>
              <a:rPr lang="en-US" dirty="0"/>
              <a:t>its schedule may be annulled by train order. After a schedule is</a:t>
            </a:r>
          </a:p>
          <a:p>
            <a:r>
              <a:rPr lang="en-US" dirty="0"/>
              <a:t>annulled, the train can then move to its destination as an extra.</a:t>
            </a:r>
          </a:p>
          <a:p>
            <a:r>
              <a:rPr lang="en-US" dirty="0"/>
              <a:t>c. Times. The timetable schedule lists all regular trains by</a:t>
            </a:r>
          </a:p>
          <a:p>
            <a:r>
              <a:rPr lang="en-US" dirty="0"/>
              <a:t>number, class, and direction, gives the leaving time for each at the</a:t>
            </a:r>
          </a:p>
          <a:p>
            <a:r>
              <a:rPr lang="en-US" dirty="0"/>
              <a:t>original station, and gives the arrival time for each at its final</a:t>
            </a:r>
          </a:p>
          <a:p>
            <a:r>
              <a:rPr lang="en-US" dirty="0"/>
              <a:t>destination. When a train leaves a station, the schedule for that</a:t>
            </a:r>
          </a:p>
          <a:p>
            <a:r>
              <a:rPr lang="en-US" dirty="0"/>
              <a:t>train is in effect.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1514"/>
            <a:ext cx="6629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d. Train meeting and passing. On a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division, most</a:t>
            </a:r>
          </a:p>
          <a:p>
            <a:r>
              <a:rPr lang="en-US" dirty="0"/>
              <a:t>trains meet and pass at designated stations. These stations are</a:t>
            </a:r>
          </a:p>
          <a:p>
            <a:r>
              <a:rPr lang="en-US" dirty="0"/>
              <a:t>shown on the timetable in </a:t>
            </a:r>
            <a:r>
              <a:rPr lang="en-US" dirty="0" err="1"/>
              <a:t>fullfaced</a:t>
            </a:r>
            <a:endParaRPr lang="en-US" dirty="0"/>
          </a:p>
          <a:p>
            <a:r>
              <a:rPr lang="en-US" dirty="0"/>
              <a:t>type (darker and heavier type</a:t>
            </a:r>
          </a:p>
          <a:p>
            <a:r>
              <a:rPr lang="en-US" dirty="0"/>
              <a:t>than that used elsewhere in the body of the timetable). When one or</a:t>
            </a:r>
          </a:p>
          <a:p>
            <a:r>
              <a:rPr lang="en-US" dirty="0"/>
              <a:t>more trains are to meet or pass another train at a station, their</a:t>
            </a:r>
          </a:p>
          <a:p>
            <a:r>
              <a:rPr lang="en-US" dirty="0"/>
              <a:t>numbers are shown in small type beside the meeting or passing time.</a:t>
            </a:r>
          </a:p>
          <a:p>
            <a:r>
              <a:rPr lang="en-US" dirty="0"/>
              <a:t>e. Timetable changes. Changes to the timetable are made by</a:t>
            </a:r>
          </a:p>
          <a:p>
            <a:r>
              <a:rPr lang="en-US" dirty="0"/>
              <a:t>issuing a new timetable, by timetable bulletin, or by train order.</a:t>
            </a:r>
          </a:p>
          <a:p>
            <a:r>
              <a:rPr lang="en-US" dirty="0"/>
              <a:t>When minor or temporary changes to the timetable are necessary, a</a:t>
            </a:r>
          </a:p>
          <a:p>
            <a:r>
              <a:rPr lang="en-US" dirty="0"/>
              <a:t>timetable bulletin is issued or a train order is given. Generally, a</a:t>
            </a:r>
          </a:p>
          <a:p>
            <a:r>
              <a:rPr lang="en-US" dirty="0"/>
              <a:t>bulletin makes changes in the special instructions; train orders make</a:t>
            </a:r>
          </a:p>
          <a:p>
            <a:r>
              <a:rPr lang="en-US" dirty="0"/>
              <a:t>changes in the scheduled movement of trains. If, for example, the</a:t>
            </a:r>
          </a:p>
          <a:p>
            <a:r>
              <a:rPr lang="en-US" dirty="0"/>
              <a:t>speed limit over a certain section of the division needs to be</a:t>
            </a:r>
          </a:p>
          <a:p>
            <a:r>
              <a:rPr lang="en-US" dirty="0"/>
              <a:t>reduced for safety from 55 </a:t>
            </a:r>
            <a:r>
              <a:rPr lang="en-US" dirty="0" err="1"/>
              <a:t>kph</a:t>
            </a:r>
            <a:r>
              <a:rPr lang="en-US" dirty="0"/>
              <a:t> to 30 </a:t>
            </a:r>
            <a:r>
              <a:rPr lang="en-US" dirty="0" err="1"/>
              <a:t>kph</a:t>
            </a:r>
            <a:r>
              <a:rPr lang="en-US" dirty="0"/>
              <a:t>, this change to the special</a:t>
            </a:r>
          </a:p>
          <a:p>
            <a:r>
              <a:rPr lang="en-US" dirty="0"/>
              <a:t>instructions of the timetable is made by a timetable bulletin. On</a:t>
            </a:r>
          </a:p>
          <a:p>
            <a:r>
              <a:rPr lang="en-US" dirty="0"/>
              <a:t>the other hand, if the schedule of one regular train needs to be</a:t>
            </a:r>
          </a:p>
          <a:p>
            <a:r>
              <a:rPr lang="en-US" dirty="0"/>
              <a:t>annulled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one day and an extra train authorized to run instead, this change</a:t>
            </a:r>
          </a:p>
          <a:p>
            <a:r>
              <a:rPr lang="en-US" dirty="0"/>
              <a:t>to the timetable is made by train order. If there are many permanent</a:t>
            </a:r>
          </a:p>
          <a:p>
            <a:r>
              <a:rPr lang="en-US" dirty="0"/>
              <a:t>changes, a new timetable is usually issued.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2.10. TIMETABLE RULES</a:t>
            </a:r>
          </a:p>
          <a:p>
            <a:r>
              <a:rPr lang="en-US" dirty="0"/>
              <a:t>The rules discussed in this paragraph are taken from the</a:t>
            </a:r>
          </a:p>
          <a:p>
            <a:r>
              <a:rPr lang="en-US" dirty="0"/>
              <a:t>technical manual on railway operating rules. The numbers correspond</a:t>
            </a:r>
          </a:p>
          <a:p>
            <a:r>
              <a:rPr lang="en-US" dirty="0"/>
              <a:t>to the rule numbers in TM 55200.</a:t>
            </a:r>
          </a:p>
          <a:p>
            <a:r>
              <a:rPr lang="en-US" dirty="0"/>
              <a:t>Only the rules that directly</a:t>
            </a:r>
          </a:p>
          <a:p>
            <a:r>
              <a:rPr lang="en-US" dirty="0"/>
              <a:t>pertain to the timetable and its application are included; this</a:t>
            </a:r>
          </a:p>
          <a:p>
            <a:r>
              <a:rPr lang="en-US" dirty="0"/>
              <a:t>accounts for the seemingly odd appearance of the </a:t>
            </a:r>
            <a:r>
              <a:rPr lang="en-US" dirty="0" err="1"/>
              <a:t>secondorder</a:t>
            </a:r>
            <a:endParaRPr lang="en-US" dirty="0"/>
          </a:p>
          <a:p>
            <a:r>
              <a:rPr lang="en-US" dirty="0"/>
              <a:t>subparagraph numbers.</a:t>
            </a:r>
          </a:p>
          <a:p>
            <a:r>
              <a:rPr lang="en-US" dirty="0"/>
              <a:t>a. Rule 4. Timetable.</a:t>
            </a:r>
          </a:p>
          <a:p>
            <a:r>
              <a:rPr lang="en-US" dirty="0"/>
              <a:t>(1) Each timetable, from the moment it takes effect, supersedes</a:t>
            </a:r>
          </a:p>
          <a:p>
            <a:r>
              <a:rPr lang="en-US" dirty="0"/>
              <a:t>the previous timetable. All trains operating on schedules</a:t>
            </a:r>
          </a:p>
          <a:p>
            <a:r>
              <a:rPr lang="en-US" dirty="0"/>
              <a:t>not provided for in the new timetable will secure valid</a:t>
            </a:r>
          </a:p>
          <a:p>
            <a:r>
              <a:rPr lang="en-US" dirty="0"/>
              <a:t>authorization from the dispatcher to continue their runs</a:t>
            </a:r>
          </a:p>
          <a:p>
            <a:r>
              <a:rPr lang="en-US" dirty="0"/>
              <a:t>and do so as extra trains.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ourier"/>
              </a:rPr>
              <a:t>(2) Schedules on each division or subdivision date from their</a:t>
            </a:r>
          </a:p>
          <a:p>
            <a:r>
              <a:rPr lang="en-US" b="0" i="0" u="none" strike="noStrike" baseline="0" dirty="0" smtClean="0">
                <a:latin typeface="Courier"/>
              </a:rPr>
              <a:t>initial stations on such division or subdivision.</a:t>
            </a:r>
          </a:p>
          <a:p>
            <a:r>
              <a:rPr lang="en-US" b="0" i="0" u="none" strike="noStrike" baseline="0" dirty="0" smtClean="0">
                <a:latin typeface="Courier"/>
              </a:rPr>
              <a:t>(3) Not more than one schedule of the same number and day shall</a:t>
            </a:r>
          </a:p>
          <a:p>
            <a:r>
              <a:rPr lang="en-US" b="0" i="0" u="none" strike="noStrike" baseline="0" dirty="0" smtClean="0">
                <a:latin typeface="Courier"/>
              </a:rPr>
              <a:t>be in effect on any division or subdivision.</a:t>
            </a:r>
          </a:p>
          <a:p>
            <a:r>
              <a:rPr lang="en-US" b="0" i="0" u="none" strike="noStrike" baseline="0" dirty="0" smtClean="0">
                <a:latin typeface="Courier"/>
              </a:rPr>
              <a:t>(4) Notice of a new timetable or supplement will be bulletined</a:t>
            </a:r>
          </a:p>
          <a:p>
            <a:r>
              <a:rPr lang="en-US" b="0" i="0" u="none" strike="noStrike" baseline="0" dirty="0" smtClean="0">
                <a:latin typeface="Courier"/>
              </a:rPr>
              <a:t>at least 24 hours before the time it is to take effect.</a:t>
            </a:r>
          </a:p>
          <a:p>
            <a:r>
              <a:rPr lang="en-US" b="0" i="0" u="none" strike="noStrike" baseline="0" dirty="0" smtClean="0">
                <a:latin typeface="Courier"/>
              </a:rPr>
              <a:t>During a period commencing at least 24 hours before and</a:t>
            </a:r>
          </a:p>
          <a:p>
            <a:r>
              <a:rPr lang="en-US" b="0" i="0" u="none" strike="noStrike" baseline="0" dirty="0" smtClean="0">
                <a:latin typeface="Courier"/>
              </a:rPr>
              <a:t>continuing until 6 days after a new timetable or supplement</a:t>
            </a:r>
          </a:p>
          <a:p>
            <a:r>
              <a:rPr lang="en-US" b="0" i="0" u="none" strike="noStrike" baseline="0" dirty="0" smtClean="0">
                <a:latin typeface="Courier"/>
              </a:rPr>
              <a:t>becomes effective, notice by train order must be delivered</a:t>
            </a:r>
          </a:p>
          <a:p>
            <a:r>
              <a:rPr lang="en-US" b="0" i="0" u="none" strike="noStrike" baseline="0" dirty="0" smtClean="0">
                <a:latin typeface="Courier"/>
              </a:rPr>
              <a:t>to all trains at their initial stations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Receipts of a new timetable or supplement must be secured</a:t>
            </a:r>
          </a:p>
          <a:p>
            <a:r>
              <a:rPr lang="en-US" dirty="0"/>
              <a:t>from all personnel in train, engine, or yard service.</a:t>
            </a:r>
          </a:p>
          <a:p>
            <a:r>
              <a:rPr lang="en-US" dirty="0"/>
              <a:t>(6) Bulletin boards or books will be provided at stations</a:t>
            </a:r>
          </a:p>
          <a:p>
            <a:r>
              <a:rPr lang="en-US" dirty="0"/>
              <a:t>designated by timetable. Timetable bulletins will contain</a:t>
            </a:r>
          </a:p>
          <a:p>
            <a:r>
              <a:rPr lang="en-US" dirty="0"/>
              <a:t>only information or instructions relating to the rules or</a:t>
            </a:r>
          </a:p>
          <a:p>
            <a:r>
              <a:rPr lang="en-US" dirty="0"/>
              <a:t>the movement of trains. They supersede special</a:t>
            </a:r>
          </a:p>
          <a:p>
            <a:r>
              <a:rPr lang="en-US" dirty="0"/>
              <a:t>instructions in the timetable or any rule or regulations in</a:t>
            </a:r>
          </a:p>
          <a:p>
            <a:r>
              <a:rPr lang="en-US" dirty="0"/>
              <a:t>this manual with which they conflict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(10) Timetable bulletins will be issued by authority and over</a:t>
            </a:r>
          </a:p>
          <a:p>
            <a:r>
              <a:rPr lang="en-US" dirty="0"/>
              <a:t>the signature of the superintendent and will be numbered</a:t>
            </a:r>
          </a:p>
          <a:p>
            <a:r>
              <a:rPr lang="en-US" dirty="0"/>
              <a:t>consecutively during the effectiveness of each timetable.</a:t>
            </a:r>
          </a:p>
          <a:p>
            <a:r>
              <a:rPr lang="en-US" dirty="0"/>
              <a:t>In addition to the bulletin number, they will bear the</a:t>
            </a:r>
          </a:p>
          <a:p>
            <a:r>
              <a:rPr lang="en-US" dirty="0"/>
              <a:t>number of the current timetable.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Rule 5. Train Time.</a:t>
            </a:r>
          </a:p>
          <a:p>
            <a:r>
              <a:rPr lang="en-US" dirty="0"/>
              <a:t>(1) Not more than two times are given for a train at any</a:t>
            </a:r>
          </a:p>
          <a:p>
            <a:r>
              <a:rPr lang="en-US" dirty="0"/>
              <a:t>station: where one is given it is, unless otherwise</a:t>
            </a:r>
          </a:p>
          <a:p>
            <a:r>
              <a:rPr lang="en-US" dirty="0"/>
              <a:t>indicated, the leaving time; where two are given they are</a:t>
            </a:r>
          </a:p>
          <a:p>
            <a:r>
              <a:rPr lang="en-US" dirty="0"/>
              <a:t>the arriving and the leaving time.</a:t>
            </a:r>
          </a:p>
          <a:p>
            <a:r>
              <a:rPr lang="en-US" dirty="0"/>
              <a:t>(2) Unless otherwise indicated, the time applies at the switch</a:t>
            </a:r>
          </a:p>
          <a:p>
            <a:r>
              <a:rPr lang="en-US" dirty="0"/>
              <a:t>where an opposing train enters the siding. Where there is</a:t>
            </a:r>
          </a:p>
          <a:p>
            <a:r>
              <a:rPr lang="en-US" dirty="0"/>
              <a:t>no siding, it applies at the place from which the </a:t>
            </a:r>
            <a:r>
              <a:rPr lang="en-US" dirty="0" err="1"/>
              <a:t>trainorder</a:t>
            </a:r>
            <a:endParaRPr lang="en-US" dirty="0"/>
          </a:p>
          <a:p>
            <a:r>
              <a:rPr lang="en-US" dirty="0"/>
              <a:t>signal is operated; where there is neither siding nor</a:t>
            </a:r>
          </a:p>
          <a:p>
            <a:r>
              <a:rPr lang="en-US" dirty="0" err="1"/>
              <a:t>trainorder</a:t>
            </a:r>
            <a:endParaRPr lang="en-US" dirty="0"/>
          </a:p>
          <a:p>
            <a:r>
              <a:rPr lang="en-US" dirty="0"/>
              <a:t>signal, it applies at the location of the</a:t>
            </a:r>
          </a:p>
          <a:p>
            <a:r>
              <a:rPr lang="en-US" dirty="0"/>
              <a:t>station sign.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Schedule meeting or passing stations are indicated by</a:t>
            </a:r>
          </a:p>
          <a:p>
            <a:r>
              <a:rPr lang="en-US" dirty="0"/>
              <a:t>figures in </a:t>
            </a:r>
            <a:r>
              <a:rPr lang="en-US" dirty="0" err="1"/>
              <a:t>fullfaced</a:t>
            </a:r>
            <a:endParaRPr lang="en-US" dirty="0"/>
          </a:p>
          <a:p>
            <a:r>
              <a:rPr lang="en-US" dirty="0"/>
              <a:t>type.</a:t>
            </a:r>
          </a:p>
          <a:p>
            <a:r>
              <a:rPr lang="en-US" dirty="0"/>
              <a:t>(4) Both the arriving and leaving time of a train are in </a:t>
            </a:r>
            <a:r>
              <a:rPr lang="en-US" dirty="0" err="1"/>
              <a:t>fullfaced</a:t>
            </a:r>
            <a:endParaRPr lang="en-US" dirty="0"/>
          </a:p>
          <a:p>
            <a:r>
              <a:rPr lang="en-US" dirty="0"/>
              <a:t>type when both are meeting or passing times, or when</a:t>
            </a:r>
          </a:p>
          <a:p>
            <a:r>
              <a:rPr lang="en-US" dirty="0"/>
              <a:t>one or more trains are to meet or to pass the train between</a:t>
            </a:r>
          </a:p>
          <a:p>
            <a:r>
              <a:rPr lang="en-US" dirty="0"/>
              <a:t>those times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Where one or more trains are to meet or pass a train at any</a:t>
            </a:r>
          </a:p>
          <a:p>
            <a:r>
              <a:rPr lang="en-US" dirty="0"/>
              <a:t>station, their numbers are shown in small type beside the</a:t>
            </a:r>
          </a:p>
          <a:p>
            <a:r>
              <a:rPr lang="en-US" dirty="0" err="1"/>
              <a:t>meetingor</a:t>
            </a:r>
            <a:endParaRPr lang="en-US" dirty="0"/>
          </a:p>
          <a:p>
            <a:r>
              <a:rPr lang="en-US" dirty="0"/>
              <a:t>passing time.</a:t>
            </a:r>
          </a:p>
          <a:p>
            <a:r>
              <a:rPr lang="en-US" dirty="0"/>
              <a:t>c. Rule 82. Schedule Duration. Timetable schedules, unless</a:t>
            </a:r>
          </a:p>
          <a:p>
            <a:r>
              <a:rPr lang="en-US" dirty="0"/>
              <a:t>fulfilled, are in effect for 12 hours after their time at</a:t>
            </a:r>
          </a:p>
          <a:p>
            <a:r>
              <a:rPr lang="en-US" dirty="0"/>
              <a:t>each station. Regular trains more than 12 hours behind</a:t>
            </a:r>
          </a:p>
          <a:p>
            <a:r>
              <a:rPr lang="en-US" dirty="0"/>
              <a:t>either their scheduled arriving or leaving time at any</a:t>
            </a:r>
          </a:p>
          <a:p>
            <a:r>
              <a:rPr lang="en-US" dirty="0"/>
              <a:t>station lose both right and schedule, and thereafter can</a:t>
            </a:r>
          </a:p>
          <a:p>
            <a:r>
              <a:rPr lang="en-US" dirty="0"/>
              <a:t>proceed only as authorized by train order.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Rule C. Examinations.</a:t>
            </a:r>
          </a:p>
          <a:p>
            <a:r>
              <a:rPr lang="en-US" dirty="0"/>
              <a:t>Personnel whose duties are affected by these rules must pass</a:t>
            </a:r>
          </a:p>
          <a:p>
            <a:r>
              <a:rPr lang="en-US" dirty="0"/>
              <a:t>the required examinations.</a:t>
            </a:r>
          </a:p>
          <a:p>
            <a:r>
              <a:rPr lang="en-US" dirty="0"/>
              <a:t>d. Rule D. Personnel Affected by Rules.</a:t>
            </a:r>
          </a:p>
          <a:p>
            <a:r>
              <a:rPr lang="en-US" dirty="0"/>
              <a:t>All personnel engaged in any service on trains are subject to</a:t>
            </a:r>
          </a:p>
          <a:p>
            <a:r>
              <a:rPr lang="en-US" dirty="0"/>
              <a:t>the rules and special instructions.</a:t>
            </a:r>
          </a:p>
          <a:p>
            <a:r>
              <a:rPr lang="en-US" dirty="0"/>
              <a:t>e. Rule E. Violations of Rules.</a:t>
            </a:r>
          </a:p>
          <a:p>
            <a:r>
              <a:rPr lang="en-US" dirty="0"/>
              <a:t>Personnel must render all assistance possible in carrying out</a:t>
            </a:r>
          </a:p>
          <a:p>
            <a:r>
              <a:rPr lang="en-US" dirty="0"/>
              <a:t>the rules and special instructions, and must report any violations to</a:t>
            </a:r>
          </a:p>
          <a:p>
            <a:r>
              <a:rPr lang="en-US" dirty="0"/>
              <a:t>the proper authority.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Rule 92. Leaving Time. A train must not leave a station in</a:t>
            </a:r>
          </a:p>
          <a:p>
            <a:r>
              <a:rPr lang="en-US" dirty="0"/>
              <a:t>advance of its scheduled leaving time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2.11. AUTHORIZED TIMETABLE ABBREVIATIONS</a:t>
            </a:r>
          </a:p>
          <a:p>
            <a:r>
              <a:rPr lang="en-US" dirty="0"/>
              <a:t>Symbols just before a train's time on the classified schedule</a:t>
            </a:r>
          </a:p>
          <a:p>
            <a:r>
              <a:rPr lang="en-US" dirty="0"/>
              <a:t>page indicate the following:</a:t>
            </a:r>
          </a:p>
          <a:p>
            <a:r>
              <a:rPr lang="en-US" dirty="0"/>
              <a:t>L Leave.</a:t>
            </a:r>
          </a:p>
          <a:p>
            <a:r>
              <a:rPr lang="en-US" dirty="0"/>
              <a:t>A Arrive.</a:t>
            </a:r>
          </a:p>
          <a:p>
            <a:r>
              <a:rPr lang="en-US" dirty="0"/>
              <a:t>s Regular</a:t>
            </a:r>
          </a:p>
          <a:p>
            <a:r>
              <a:rPr lang="en-US" dirty="0"/>
              <a:t>stop.</a:t>
            </a:r>
          </a:p>
          <a:p>
            <a:r>
              <a:rPr lang="en-US" dirty="0"/>
              <a:t>f Flag</a:t>
            </a:r>
          </a:p>
          <a:p>
            <a:r>
              <a:rPr lang="en-US" dirty="0"/>
              <a:t>stop to receive or discharge traffic. (Train</a:t>
            </a:r>
          </a:p>
          <a:p>
            <a:r>
              <a:rPr lang="en-US" dirty="0"/>
              <a:t>stops at flag stations listed on its schedule only</a:t>
            </a:r>
          </a:p>
          <a:p>
            <a:r>
              <a:rPr lang="en-US" dirty="0"/>
              <a:t>if flagged.)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following symbols appearing at the left of the station names</a:t>
            </a:r>
          </a:p>
          <a:p>
            <a:r>
              <a:rPr lang="en-US" dirty="0"/>
              <a:t>indicate:</a:t>
            </a:r>
          </a:p>
          <a:p>
            <a:r>
              <a:rPr lang="en-US" dirty="0" err="1"/>
              <a:t>TOTrainorder</a:t>
            </a:r>
            <a:endParaRPr lang="en-US" dirty="0"/>
          </a:p>
          <a:p>
            <a:r>
              <a:rPr lang="en-US" dirty="0"/>
              <a:t>office. (Train orders are given to</a:t>
            </a:r>
          </a:p>
          <a:p>
            <a:r>
              <a:rPr lang="en-US" dirty="0"/>
              <a:t>crews at these stations.)</a:t>
            </a:r>
          </a:p>
          <a:p>
            <a:r>
              <a:rPr lang="en-US" dirty="0"/>
              <a:t>R </a:t>
            </a:r>
            <a:r>
              <a:rPr lang="en-US" dirty="0" err="1"/>
              <a:t>Trainregister</a:t>
            </a:r>
            <a:endParaRPr lang="en-US" dirty="0"/>
          </a:p>
          <a:p>
            <a:r>
              <a:rPr lang="en-US" dirty="0"/>
              <a:t>station. (All trains must stop, and</a:t>
            </a:r>
          </a:p>
          <a:p>
            <a:r>
              <a:rPr lang="en-US" dirty="0"/>
              <a:t>the conductor of each train must sign the train</a:t>
            </a:r>
          </a:p>
          <a:p>
            <a:r>
              <a:rPr lang="en-US" dirty="0"/>
              <a:t>register and also indicate that he has read the</a:t>
            </a:r>
          </a:p>
          <a:p>
            <a:r>
              <a:rPr lang="en-US" dirty="0"/>
              <a:t>bulletin board and checked the signals or markers</a:t>
            </a:r>
          </a:p>
          <a:p>
            <a:r>
              <a:rPr lang="en-US" dirty="0"/>
              <a:t>on his train. The superintendent's bulletins are</a:t>
            </a:r>
          </a:p>
          <a:p>
            <a:r>
              <a:rPr lang="en-US" dirty="0"/>
              <a:t>posted at these stations, and all train operating</a:t>
            </a:r>
          </a:p>
          <a:p>
            <a:r>
              <a:rPr lang="en-US" dirty="0"/>
              <a:t>personnel are required to read them. This insures</a:t>
            </a:r>
          </a:p>
          <a:p>
            <a:r>
              <a:rPr lang="en-US" dirty="0"/>
              <a:t>that they are aware of any new information that</a:t>
            </a:r>
          </a:p>
          <a:p>
            <a:r>
              <a:rPr lang="en-US" dirty="0"/>
              <a:t>might affect the operation of their trains.)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334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When the following symbols are placed at the far left of the</a:t>
            </a:r>
          </a:p>
          <a:p>
            <a:r>
              <a:rPr lang="en-US" dirty="0"/>
              <a:t>timetable classified schedule page, they indicate:</a:t>
            </a:r>
          </a:p>
          <a:p>
            <a:r>
              <a:rPr lang="en-US" dirty="0"/>
              <a:t>W Water</a:t>
            </a:r>
          </a:p>
          <a:p>
            <a:r>
              <a:rPr lang="en-US" dirty="0"/>
              <a:t>station.</a:t>
            </a:r>
          </a:p>
          <a:p>
            <a:r>
              <a:rPr lang="en-US" dirty="0"/>
              <a:t>C Coal</a:t>
            </a:r>
          </a:p>
          <a:p>
            <a:r>
              <a:rPr lang="en-US" dirty="0"/>
              <a:t>station.</a:t>
            </a:r>
          </a:p>
          <a:p>
            <a:r>
              <a:rPr lang="en-US" dirty="0"/>
              <a:t>O Fuel</a:t>
            </a:r>
          </a:p>
          <a:p>
            <a:r>
              <a:rPr lang="en-US" dirty="0"/>
              <a:t>oil station.</a:t>
            </a:r>
          </a:p>
          <a:p>
            <a:r>
              <a:rPr lang="en-US" dirty="0"/>
              <a:t>I Interlocking.</a:t>
            </a:r>
          </a:p>
          <a:p>
            <a:r>
              <a:rPr lang="en-US" dirty="0"/>
              <a:t>T Turntable.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404948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Y Wye,</a:t>
            </a:r>
          </a:p>
          <a:p>
            <a:r>
              <a:rPr lang="en-US" dirty="0"/>
              <a:t>or turning track. (A place where trains may</a:t>
            </a:r>
          </a:p>
          <a:p>
            <a:r>
              <a:rPr lang="en-US" dirty="0"/>
              <a:t>reverse direction.)</a:t>
            </a:r>
          </a:p>
          <a:p>
            <a:r>
              <a:rPr lang="en-US" dirty="0"/>
              <a:t>P Telephone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2.12. CLASSIFIED SCHEDULE</a:t>
            </a:r>
          </a:p>
          <a:p>
            <a:r>
              <a:rPr lang="en-US" dirty="0"/>
              <a:t>The classified schedule page of a timetable, illustrated in</a:t>
            </a:r>
          </a:p>
          <a:p>
            <a:r>
              <a:rPr lang="en-US" dirty="0"/>
              <a:t>figure 2.5, gives the time schedules for all regular trains for a</a:t>
            </a:r>
          </a:p>
          <a:p>
            <a:r>
              <a:rPr lang="en-US" dirty="0"/>
              <a:t>rail line by class, direction, and number. Notice that the schedule</a:t>
            </a:r>
          </a:p>
          <a:p>
            <a:r>
              <a:rPr lang="en-US" dirty="0"/>
              <a:t>is divided by a column headed Timetable No. 7 effective 30 Sep 1972.</a:t>
            </a:r>
          </a:p>
          <a:p>
            <a:r>
              <a:rPr lang="en-US" dirty="0"/>
              <a:t>Immediately below this heading, the names of all the stations on the</a:t>
            </a:r>
          </a:p>
          <a:p>
            <a:r>
              <a:rPr lang="en-US" dirty="0"/>
              <a:t>line are listed.</a:t>
            </a:r>
          </a:p>
          <a:p>
            <a:r>
              <a:rPr lang="en-US" dirty="0"/>
              <a:t>The classified schedule page shown in figure 2.5 is for a very</a:t>
            </a:r>
          </a:p>
          <a:p>
            <a:r>
              <a:rPr lang="en-US" dirty="0"/>
              <a:t>small hypothetical railroad (15 kilometers). It is used in this text</a:t>
            </a:r>
          </a:p>
          <a:p>
            <a:r>
              <a:rPr lang="en-US" dirty="0"/>
              <a:t>for explanatory purposes because it contains all the items that</a:t>
            </a:r>
          </a:p>
          <a:p>
            <a:r>
              <a:rPr lang="en-US" dirty="0"/>
              <a:t>require explanation. Normally, a classified schedule would include</a:t>
            </a:r>
          </a:p>
          <a:p>
            <a:r>
              <a:rPr lang="en-US" dirty="0"/>
              <a:t>all items for an entire railway division.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scheduling, all trains run in four directions only: north,</a:t>
            </a:r>
          </a:p>
          <a:p>
            <a:r>
              <a:rPr lang="en-US" dirty="0"/>
              <a:t>south, east, and west. Any single rail line is designated either</a:t>
            </a:r>
          </a:p>
          <a:p>
            <a:r>
              <a:rPr lang="en-US" dirty="0" err="1"/>
              <a:t>eastwest</a:t>
            </a:r>
            <a:endParaRPr lang="en-US" dirty="0"/>
          </a:p>
          <a:p>
            <a:r>
              <a:rPr lang="en-US" dirty="0"/>
              <a:t>or </a:t>
            </a:r>
            <a:r>
              <a:rPr lang="en-US" dirty="0" err="1"/>
              <a:t>northsouth</a:t>
            </a:r>
            <a:r>
              <a:rPr lang="en-US" dirty="0"/>
              <a:t>.</a:t>
            </a:r>
          </a:p>
          <a:p>
            <a:r>
              <a:rPr lang="en-US" dirty="0"/>
              <a:t>This particular schedule is for an </a:t>
            </a:r>
            <a:r>
              <a:rPr lang="en-US" dirty="0" err="1"/>
              <a:t>eastwest</a:t>
            </a:r>
            <a:endParaRPr lang="en-US" dirty="0"/>
          </a:p>
          <a:p>
            <a:r>
              <a:rPr lang="en-US" dirty="0"/>
              <a:t>line with all regular trains going west listed on the left of</a:t>
            </a:r>
          </a:p>
          <a:p>
            <a:r>
              <a:rPr lang="en-US" dirty="0"/>
              <a:t>the column of station names, and all regular trains going east listed</a:t>
            </a:r>
          </a:p>
          <a:p>
            <a:r>
              <a:rPr lang="en-US" dirty="0"/>
              <a:t>on the right of it. If the schedule were for a </a:t>
            </a:r>
            <a:r>
              <a:rPr lang="en-US" dirty="0" err="1"/>
              <a:t>northsouth</a:t>
            </a:r>
            <a:endParaRPr lang="en-US" dirty="0"/>
          </a:p>
          <a:p>
            <a:r>
              <a:rPr lang="en-US" dirty="0"/>
              <a:t>line, all</a:t>
            </a:r>
          </a:p>
          <a:p>
            <a:r>
              <a:rPr lang="en-US" dirty="0"/>
              <a:t>southbound trains would be on the left and all northbound trains on</a:t>
            </a:r>
          </a:p>
          <a:p>
            <a:r>
              <a:rPr lang="en-US" dirty="0"/>
              <a:t>the right. Always read the left side of a timetable classified</a:t>
            </a:r>
          </a:p>
          <a:p>
            <a:r>
              <a:rPr lang="en-US" dirty="0"/>
              <a:t>schedule page from top to bottom and the right side from bottom to</a:t>
            </a:r>
          </a:p>
          <a:p>
            <a:r>
              <a:rPr lang="en-US" dirty="0"/>
              <a:t>top.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To further explain the classified schedule in figure 2.5,</a:t>
            </a:r>
          </a:p>
          <a:p>
            <a:r>
              <a:rPr lang="en-US" dirty="0"/>
              <a:t>examine the horizontal line containing Lane station from left to</a:t>
            </a:r>
          </a:p>
          <a:p>
            <a:r>
              <a:rPr lang="en-US" dirty="0"/>
              <a:t>right. The symbols in the extreme left column show that at this</a:t>
            </a:r>
          </a:p>
          <a:p>
            <a:r>
              <a:rPr lang="en-US" dirty="0"/>
              <a:t>station there are water and fuel oil facilities, and also a</a:t>
            </a:r>
          </a:p>
          <a:p>
            <a:r>
              <a:rPr lang="en-US" dirty="0"/>
              <a:t>telephone. Two westbound trains leave Lane each day: No. 207 at 0945</a:t>
            </a:r>
          </a:p>
          <a:p>
            <a:r>
              <a:rPr lang="en-US" dirty="0"/>
              <a:t>and No. 1 at 0750. Lane is a </a:t>
            </a:r>
            <a:r>
              <a:rPr lang="en-US" dirty="0" err="1"/>
              <a:t>trainorder</a:t>
            </a:r>
            <a:endParaRPr lang="en-US" dirty="0"/>
          </a:p>
          <a:p>
            <a:r>
              <a:rPr lang="en-US" dirty="0"/>
              <a:t>and </a:t>
            </a:r>
            <a:r>
              <a:rPr lang="en-US" dirty="0" err="1"/>
              <a:t>trainregister</a:t>
            </a:r>
            <a:endParaRPr lang="en-US" dirty="0"/>
          </a:p>
          <a:p>
            <a:r>
              <a:rPr lang="en-US" dirty="0"/>
              <a:t>station,</a:t>
            </a:r>
          </a:p>
          <a:p>
            <a:r>
              <a:rPr lang="en-US" dirty="0"/>
              <a:t>and three eastbound trains arrive there daily: No. 6 at 1045, No. 208</a:t>
            </a:r>
          </a:p>
          <a:p>
            <a:r>
              <a:rPr lang="en-US" dirty="0"/>
              <a:t>at 0900, and No. 410 at 1400. The station symbol is LA, and a rail</a:t>
            </a:r>
          </a:p>
          <a:p>
            <a:r>
              <a:rPr lang="en-US" dirty="0"/>
              <a:t>yard is located there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Look again at figure 2.5. Notice that there are two </a:t>
            </a:r>
            <a:r>
              <a:rPr lang="en-US" dirty="0" err="1"/>
              <a:t>firstclass</a:t>
            </a:r>
            <a:endParaRPr lang="en-US" dirty="0"/>
          </a:p>
          <a:p>
            <a:r>
              <a:rPr lang="en-US" dirty="0"/>
              <a:t>trains and one </a:t>
            </a:r>
            <a:r>
              <a:rPr lang="en-US" dirty="0" err="1"/>
              <a:t>secondclass</a:t>
            </a:r>
            <a:endParaRPr lang="en-US" dirty="0"/>
          </a:p>
          <a:p>
            <a:r>
              <a:rPr lang="en-US" dirty="0"/>
              <a:t>train scheduled to run west each day.</a:t>
            </a:r>
          </a:p>
          <a:p>
            <a:r>
              <a:rPr lang="en-US" dirty="0"/>
              <a:t>Four trains are scheduled eastbound each day: two </a:t>
            </a:r>
            <a:r>
              <a:rPr lang="en-US" dirty="0" err="1"/>
              <a:t>firstclass</a:t>
            </a:r>
            <a:r>
              <a:rPr lang="en-US" dirty="0"/>
              <a:t>,</a:t>
            </a:r>
          </a:p>
          <a:p>
            <a:r>
              <a:rPr lang="en-US" dirty="0"/>
              <a:t>one</a:t>
            </a:r>
          </a:p>
          <a:p>
            <a:r>
              <a:rPr lang="en-US" dirty="0" err="1"/>
              <a:t>secondclass</a:t>
            </a:r>
            <a:r>
              <a:rPr lang="en-US" dirty="0"/>
              <a:t>,</a:t>
            </a:r>
          </a:p>
          <a:p>
            <a:r>
              <a:rPr lang="en-US" dirty="0"/>
              <a:t>and one </a:t>
            </a:r>
            <a:r>
              <a:rPr lang="en-US" dirty="0" err="1"/>
              <a:t>thirdclass</a:t>
            </a:r>
            <a:r>
              <a:rPr lang="en-US" dirty="0"/>
              <a:t>.</a:t>
            </a:r>
          </a:p>
          <a:p>
            <a:r>
              <a:rPr lang="en-US" dirty="0"/>
              <a:t>The time schedule for each train</a:t>
            </a:r>
          </a:p>
          <a:p>
            <a:r>
              <a:rPr lang="en-US" dirty="0"/>
              <a:t>is listed in a separate column. Look at the horizontal line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48000" y="762000"/>
            <a:ext cx="4419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containing Queen station, and note that trains number 6 and 207 are</a:t>
            </a:r>
          </a:p>
          <a:p>
            <a:r>
              <a:rPr lang="en-US" dirty="0"/>
              <a:t>scheduled to meet at 1025 hours. Just to the right of the schedule</a:t>
            </a:r>
          </a:p>
          <a:p>
            <a:r>
              <a:rPr lang="en-US" dirty="0"/>
              <a:t>for eastbound train No. 410, columns list the distance in kilometers</a:t>
            </a:r>
          </a:p>
          <a:p>
            <a:r>
              <a:rPr lang="en-US" dirty="0"/>
              <a:t>from Lane station, station symbols used for easier communications,</a:t>
            </a:r>
          </a:p>
          <a:p>
            <a:r>
              <a:rPr lang="en-US" dirty="0"/>
              <a:t>and passing track capacities at each station given in the number of</a:t>
            </a:r>
          </a:p>
          <a:p>
            <a:r>
              <a:rPr lang="en-US" dirty="0"/>
              <a:t>44foot</a:t>
            </a:r>
          </a:p>
          <a:p>
            <a:r>
              <a:rPr lang="en-US" dirty="0"/>
              <a:t>cars the tracks will hold. The letters above the station</a:t>
            </a:r>
          </a:p>
          <a:p>
            <a:r>
              <a:rPr lang="en-US" dirty="0"/>
              <a:t>names and those in the extreme left column of the timetable are</a:t>
            </a:r>
          </a:p>
          <a:p>
            <a:r>
              <a:rPr lang="en-US" dirty="0"/>
              <a:t>authorized timetable abbreviations. They are explained in paragraph</a:t>
            </a:r>
          </a:p>
          <a:p>
            <a:r>
              <a:rPr lang="en-US" dirty="0"/>
              <a:t>2.11.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f. Rule F. Reporting Hazards.</a:t>
            </a:r>
          </a:p>
          <a:p>
            <a:r>
              <a:rPr lang="en-US" dirty="0"/>
              <a:t>(1) Accidents; failure in the supply of water or fuel; defects</a:t>
            </a:r>
          </a:p>
          <a:p>
            <a:r>
              <a:rPr lang="en-US" dirty="0"/>
              <a:t>in track, bridges, or signals; or any unusual conditions which may</a:t>
            </a:r>
          </a:p>
          <a:p>
            <a:r>
              <a:rPr lang="en-US" dirty="0"/>
              <a:t>affect the movement of trains must be reported to the proper</a:t>
            </a:r>
          </a:p>
          <a:p>
            <a:r>
              <a:rPr lang="en-US" dirty="0"/>
              <a:t>authority by the quickest and most reliable means available.</a:t>
            </a:r>
          </a:p>
          <a:p>
            <a:r>
              <a:rPr lang="en-US" dirty="0"/>
              <a:t>(2) Personnel will be alert at all times to detect defective or</a:t>
            </a:r>
          </a:p>
          <a:p>
            <a:r>
              <a:rPr lang="en-US" dirty="0"/>
              <a:t>unserviceable equipment or track. They will, when practicable,</a:t>
            </a:r>
          </a:p>
          <a:p>
            <a:r>
              <a:rPr lang="en-US" dirty="0"/>
              <a:t>observe passing trains for any defect, such as sticking brakes, brake</a:t>
            </a:r>
          </a:p>
          <a:p>
            <a:r>
              <a:rPr lang="en-US" dirty="0"/>
              <a:t>rigging down, hot journals, or protruding objects, and will signal to</a:t>
            </a:r>
          </a:p>
          <a:p>
            <a:r>
              <a:rPr lang="en-US" dirty="0"/>
              <a:t>the train crews to call attention to the defects. If it is not</a:t>
            </a:r>
          </a:p>
          <a:p>
            <a:r>
              <a:rPr lang="en-US" dirty="0"/>
              <a:t>possible to communicate with the train or engine crew, the train</a:t>
            </a:r>
          </a:p>
          <a:p>
            <a:r>
              <a:rPr lang="en-US" dirty="0"/>
              <a:t>dispatcher will be notified as quickly as possible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2.13. SPECIAL INSTRUCTIONS</a:t>
            </a:r>
          </a:p>
          <a:p>
            <a:r>
              <a:rPr lang="en-US" dirty="0"/>
              <a:t>Now that you are familiar with the classified schedule and some</a:t>
            </a:r>
          </a:p>
          <a:p>
            <a:r>
              <a:rPr lang="en-US" dirty="0"/>
              <a:t>of the rules that govern timetables, we are ready to discuss the</a:t>
            </a:r>
          </a:p>
          <a:p>
            <a:r>
              <a:rPr lang="en-US" dirty="0"/>
              <a:t>special instructions part of a timetable.</a:t>
            </a:r>
          </a:p>
          <a:p>
            <a:r>
              <a:rPr lang="en-US" dirty="0"/>
              <a:t>In addition to the classified schedule, the timetable also</a:t>
            </a:r>
          </a:p>
          <a:p>
            <a:r>
              <a:rPr lang="en-US" dirty="0"/>
              <a:t>contains special instructions to operating personnel for the</a:t>
            </a:r>
          </a:p>
          <a:p>
            <a:r>
              <a:rPr lang="en-US" dirty="0"/>
              <a:t>particular division affected by the timetable. The special</a:t>
            </a:r>
          </a:p>
          <a:p>
            <a:r>
              <a:rPr lang="en-US" dirty="0"/>
              <a:t>instructions supersede the railway operating rules in TM 55200</a:t>
            </a:r>
          </a:p>
          <a:p>
            <a:r>
              <a:rPr lang="en-US" dirty="0"/>
              <a:t>if</a:t>
            </a:r>
          </a:p>
          <a:p>
            <a:r>
              <a:rPr lang="en-US" dirty="0"/>
              <a:t>they conflict. The following subparagraphs give and explain some</a:t>
            </a:r>
          </a:p>
          <a:p>
            <a:r>
              <a:rPr lang="en-US" dirty="0"/>
              <a:t>examples of special instructions.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Speed restrictions. The maximum authorized speeds for train</a:t>
            </a:r>
          </a:p>
          <a:p>
            <a:r>
              <a:rPr lang="en-US" dirty="0"/>
              <a:t>movements over main lines; on sidings, spurs, and turnouts; and on</a:t>
            </a:r>
          </a:p>
          <a:p>
            <a:r>
              <a:rPr lang="en-US" dirty="0"/>
              <a:t>all tracks within yard limits are given in the special instructions.</a:t>
            </a:r>
          </a:p>
          <a:p>
            <a:r>
              <a:rPr lang="en-US" dirty="0"/>
              <a:t>b. Direction superiority. In explaining the superiority of</a:t>
            </a:r>
          </a:p>
          <a:p>
            <a:r>
              <a:rPr lang="en-US" dirty="0"/>
              <a:t>trains, chapter 1 states that trains are superior by right, class, or</a:t>
            </a:r>
          </a:p>
          <a:p>
            <a:r>
              <a:rPr lang="en-US" dirty="0"/>
              <a:t>direction. The superior direction for any division is established by</a:t>
            </a:r>
          </a:p>
          <a:p>
            <a:r>
              <a:rPr lang="en-US" dirty="0"/>
              <a:t>and stated in the special instructions of the timetable.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Location of standard clock. The traditional gold watch</a:t>
            </a:r>
          </a:p>
          <a:p>
            <a:r>
              <a:rPr lang="en-US" dirty="0"/>
              <a:t>carried by railroad men and the pride they take in its accuracy is no</a:t>
            </a:r>
          </a:p>
          <a:p>
            <a:r>
              <a:rPr lang="en-US" dirty="0"/>
              <a:t>joke. In no other mode of transportation is time more important than</a:t>
            </a:r>
          </a:p>
          <a:p>
            <a:r>
              <a:rPr lang="en-US" dirty="0"/>
              <a:t>in railroading. Because of the efficiency with which railroads</a:t>
            </a:r>
          </a:p>
          <a:p>
            <a:r>
              <a:rPr lang="en-US" dirty="0"/>
              <a:t>operate, they have established a record of dependability that is</a:t>
            </a:r>
          </a:p>
          <a:p>
            <a:r>
              <a:rPr lang="en-US" dirty="0"/>
              <a:t>unmatched by other modes. With standard clocks located at key points</a:t>
            </a:r>
          </a:p>
          <a:p>
            <a:r>
              <a:rPr lang="en-US" dirty="0"/>
              <a:t>on rail lines, and their locations noted in the special instructions,</a:t>
            </a:r>
          </a:p>
          <a:p>
            <a:r>
              <a:rPr lang="en-US" dirty="0"/>
              <a:t>all railway personnel can check and set their watches; this gives a</a:t>
            </a:r>
          </a:p>
          <a:p>
            <a:r>
              <a:rPr lang="en-US" dirty="0"/>
              <a:t>standard time for the entire railroad.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Signal indications. Not all railroads have the same type of</a:t>
            </a:r>
          </a:p>
          <a:p>
            <a:r>
              <a:rPr lang="en-US" dirty="0"/>
              <a:t>signal systems nor are they used in the same way. The special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instructions state what the signals mean and how they are to be used;</a:t>
            </a:r>
          </a:p>
          <a:p>
            <a:r>
              <a:rPr lang="en-US" dirty="0"/>
              <a:t>this contributes to the TRS capability of operating any railroad</a:t>
            </a:r>
          </a:p>
          <a:p>
            <a:r>
              <a:rPr lang="en-US" dirty="0"/>
              <a:t>anywhere in the world.</a:t>
            </a:r>
          </a:p>
          <a:p>
            <a:r>
              <a:rPr lang="en-US" dirty="0"/>
              <a:t>e. Interchange operations. At the beginning and end of a rail</a:t>
            </a:r>
          </a:p>
          <a:p>
            <a:r>
              <a:rPr lang="en-US" dirty="0"/>
              <a:t>division, cars must be interchanged with other divisions. The</a:t>
            </a:r>
          </a:p>
          <a:p>
            <a:r>
              <a:rPr lang="en-US" dirty="0"/>
              <a:t>special instructions give specific information governing interchange</a:t>
            </a:r>
          </a:p>
          <a:p>
            <a:r>
              <a:rPr lang="en-US" dirty="0"/>
              <a:t>operations.</a:t>
            </a:r>
          </a:p>
          <a:p>
            <a:r>
              <a:rPr lang="en-US" dirty="0"/>
              <a:t>f. Close clearances. An important limitation on any road is the</a:t>
            </a:r>
          </a:p>
          <a:p>
            <a:r>
              <a:rPr lang="en-US" dirty="0"/>
              <a:t>amount of clearance between rail equipment and such structures as</a:t>
            </a:r>
          </a:p>
          <a:p>
            <a:r>
              <a:rPr lang="en-US" dirty="0"/>
              <a:t>loading platforms, bridge rigging, and tunnel walls and ceilings.</a:t>
            </a:r>
          </a:p>
          <a:p>
            <a:r>
              <a:rPr lang="en-US" dirty="0"/>
              <a:t>Not only are these clearance instructions important for safety, but</a:t>
            </a:r>
          </a:p>
          <a:p>
            <a:r>
              <a:rPr lang="en-US" dirty="0"/>
              <a:t>they determine the type of equipment that can be used and how the</a:t>
            </a:r>
          </a:p>
          <a:p>
            <a:r>
              <a:rPr lang="en-US" dirty="0"/>
              <a:t>equipment is loaded.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g. Special safety instructions. The operating rules are</a:t>
            </a:r>
          </a:p>
          <a:p>
            <a:r>
              <a:rPr lang="en-US" dirty="0"/>
              <a:t>specially designed and worded to insure safety of both personnel and</a:t>
            </a:r>
          </a:p>
          <a:p>
            <a:r>
              <a:rPr lang="en-US" dirty="0"/>
              <a:t>equipment. However, a particular rail division may have hazards not</a:t>
            </a:r>
          </a:p>
          <a:p>
            <a:r>
              <a:rPr lang="en-US" dirty="0"/>
              <a:t>normally present in railroading, and instructions to insure the</a:t>
            </a:r>
          </a:p>
          <a:p>
            <a:r>
              <a:rPr lang="en-US" dirty="0"/>
              <a:t>safety of operations must be issued. These are also shown in the</a:t>
            </a:r>
          </a:p>
          <a:p>
            <a:r>
              <a:rPr lang="en-US" dirty="0"/>
              <a:t>special instructions.</a:t>
            </a:r>
          </a:p>
          <a:p>
            <a:r>
              <a:rPr lang="en-US" dirty="0"/>
              <a:t>h. Speed table. The speed table gives traveling time in minutes</a:t>
            </a:r>
          </a:p>
          <a:p>
            <a:r>
              <a:rPr lang="en-US" dirty="0"/>
              <a:t>and seconds per kilometer, in terms of kilometers per hour. For</a:t>
            </a:r>
          </a:p>
          <a:p>
            <a:r>
              <a:rPr lang="en-US" dirty="0"/>
              <a:t>example, a train moving at 25 kilometers per hour takes 2 minutes and</a:t>
            </a:r>
          </a:p>
          <a:p>
            <a:r>
              <a:rPr lang="en-US" dirty="0"/>
              <a:t>24 seconds to travel 1 kilometer. The speed table is for information</a:t>
            </a:r>
          </a:p>
          <a:p>
            <a:r>
              <a:rPr lang="en-US" dirty="0"/>
              <a:t>only and does not authorize exceeding the speed restrictions</a:t>
            </a:r>
          </a:p>
          <a:p>
            <a:r>
              <a:rPr lang="en-US" dirty="0"/>
              <a:t>discussed in the preceding subparagraph a.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2.14. RAILWAY SIGNALS</a:t>
            </a:r>
          </a:p>
          <a:p>
            <a:r>
              <a:rPr lang="en-US" dirty="0"/>
              <a:t>Train movements cannot be made safely without a thorough</a:t>
            </a:r>
          </a:p>
          <a:p>
            <a:r>
              <a:rPr lang="en-US" dirty="0"/>
              <a:t>knowledge and understanding of adequate railway signal systems.</a:t>
            </a:r>
          </a:p>
          <a:p>
            <a:r>
              <a:rPr lang="en-US" dirty="0"/>
              <a:t>Since automatic block signals are highly vulnerable to continued</a:t>
            </a:r>
          </a:p>
          <a:p>
            <a:r>
              <a:rPr lang="en-US" dirty="0"/>
              <a:t>damage and sabotage in a theater of operations, this discussion is</a:t>
            </a:r>
          </a:p>
          <a:p>
            <a:r>
              <a:rPr lang="en-US" dirty="0"/>
              <a:t>limited to the basic color fixed signals that could possibly be used</a:t>
            </a:r>
          </a:p>
          <a:p>
            <a:r>
              <a:rPr lang="en-US" dirty="0"/>
              <a:t>in a stabilized rear area operation.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115" y="2362200"/>
            <a:ext cx="6415767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next two main paragraphs discuss some of the more important</a:t>
            </a:r>
          </a:p>
          <a:p>
            <a:r>
              <a:rPr lang="en-US" dirty="0"/>
              <a:t>signals that affect train movements. First, the classification</a:t>
            </a:r>
          </a:p>
          <a:p>
            <a:r>
              <a:rPr lang="en-US" dirty="0"/>
              <a:t>signals and markers are explained. Even though markers are not</a:t>
            </a:r>
          </a:p>
          <a:p>
            <a:r>
              <a:rPr lang="en-US" dirty="0"/>
              <a:t>signals as such, they do convey information about the train to</a:t>
            </a:r>
          </a:p>
          <a:p>
            <a:r>
              <a:rPr lang="en-US" dirty="0"/>
              <a:t>operating personnel. Then a discussion of fixed signals is presented</a:t>
            </a:r>
          </a:p>
          <a:p>
            <a:r>
              <a:rPr lang="en-US" dirty="0"/>
              <a:t>explaining their positions and colors, and also certain devices used</a:t>
            </a:r>
          </a:p>
          <a:p>
            <a:r>
              <a:rPr lang="en-US" dirty="0"/>
              <a:t>by operating personnel to signal other personnel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2.15. CLASSIFICATION SIGNALS AND MARKERS</a:t>
            </a:r>
          </a:p>
          <a:p>
            <a:r>
              <a:rPr lang="en-US" dirty="0"/>
              <a:t>When flags by day and in addition lights by night are placed on</a:t>
            </a:r>
          </a:p>
          <a:p>
            <a:r>
              <a:rPr lang="en-US" dirty="0"/>
              <a:t>the front of the engine, they are called classification signals, and</a:t>
            </a:r>
          </a:p>
          <a:p>
            <a:r>
              <a:rPr lang="en-US" dirty="0"/>
              <a:t>are used to show what type of train it is. When flags by day and in</a:t>
            </a:r>
          </a:p>
          <a:p>
            <a:r>
              <a:rPr lang="en-US" dirty="0"/>
              <a:t>addition lights by night are placed on the rear of a train, they are</a:t>
            </a:r>
          </a:p>
          <a:p>
            <a:r>
              <a:rPr lang="en-US" dirty="0"/>
              <a:t>called markers. Every type of train must display markers to qualify</a:t>
            </a:r>
          </a:p>
          <a:p>
            <a:r>
              <a:rPr lang="en-US" dirty="0"/>
              <a:t>as a train and to show that the train is complete.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Defective or unserviceable track or equipment will be</a:t>
            </a:r>
          </a:p>
          <a:p>
            <a:r>
              <a:rPr lang="en-US" dirty="0"/>
              <a:t>protected properly if facilities or material for repairs are not</a:t>
            </a:r>
          </a:p>
          <a:p>
            <a:r>
              <a:rPr lang="en-US" dirty="0"/>
              <a:t>available.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a. Train classification </a:t>
            </a:r>
            <a:r>
              <a:rPr lang="fr-FR" dirty="0" err="1"/>
              <a:t>signals</a:t>
            </a:r>
            <a:r>
              <a:rPr lang="fr-FR" dirty="0"/>
              <a:t>. A </a:t>
            </a:r>
            <a:r>
              <a:rPr lang="fr-FR" dirty="0" err="1"/>
              <a:t>regular</a:t>
            </a:r>
            <a:r>
              <a:rPr lang="fr-FR" dirty="0"/>
              <a:t> train displays no</a:t>
            </a:r>
          </a:p>
          <a:p>
            <a:r>
              <a:rPr lang="en-US" dirty="0"/>
              <a:t>classification signals in front unless it is being run in sections.</a:t>
            </a:r>
          </a:p>
          <a:p>
            <a:r>
              <a:rPr lang="en-US" dirty="0"/>
              <a:t>The first section of a regular train displays green flags by day and,</a:t>
            </a:r>
          </a:p>
          <a:p>
            <a:r>
              <a:rPr lang="en-US" dirty="0"/>
              <a:t>in addition, green lights by night on the front of the locomotive as</a:t>
            </a:r>
          </a:p>
          <a:p>
            <a:r>
              <a:rPr lang="en-US" dirty="0"/>
              <a:t>shown on the right in figure 2. 6. Each section carries these same</a:t>
            </a:r>
          </a:p>
          <a:p>
            <a:r>
              <a:rPr lang="en-US" dirty="0"/>
              <a:t>classification signals except the last section, which carries none.</a:t>
            </a:r>
          </a:p>
          <a:p>
            <a:r>
              <a:rPr lang="en-US" dirty="0"/>
              <a:t>For example, if a train is being run in three sections, the first two</a:t>
            </a:r>
          </a:p>
          <a:p>
            <a:r>
              <a:rPr lang="en-US" dirty="0"/>
              <a:t>sections display the appropriate green classification signals, and</a:t>
            </a:r>
          </a:p>
          <a:p>
            <a:r>
              <a:rPr lang="en-US" dirty="0"/>
              <a:t>the last section runs as a regular train showing no classification</a:t>
            </a:r>
          </a:p>
          <a:p>
            <a:r>
              <a:rPr lang="en-US" dirty="0"/>
              <a:t>signals in front. If there are only two sections, the first displays</a:t>
            </a:r>
          </a:p>
          <a:p>
            <a:r>
              <a:rPr lang="en-US" dirty="0"/>
              <a:t>the green classification signals, and the second does not. Extra</a:t>
            </a:r>
          </a:p>
          <a:p>
            <a:r>
              <a:rPr lang="en-US" dirty="0"/>
              <a:t>trains are not run in sections.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462893"/>
            <a:ext cx="6622596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 extra train always displays white classification signals on</a:t>
            </a:r>
          </a:p>
          <a:p>
            <a:r>
              <a:rPr lang="en-US" dirty="0"/>
              <a:t>the front of the locomotive as shown on the left in figure 2.6.</a:t>
            </a:r>
          </a:p>
          <a:p>
            <a:r>
              <a:rPr lang="en-US" dirty="0"/>
              <a:t>White flags are used during daylight in addition, two white lights</a:t>
            </a:r>
          </a:p>
          <a:p>
            <a:r>
              <a:rPr lang="en-US" dirty="0"/>
              <a:t>are used by night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4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b. Markers on the rear of trains. Markers are displayed on the</a:t>
            </a:r>
          </a:p>
          <a:p>
            <a:r>
              <a:rPr lang="en-US" dirty="0"/>
              <a:t>rear of all trains. Because train operation in a theater usually</a:t>
            </a:r>
          </a:p>
          <a:p>
            <a:r>
              <a:rPr lang="en-US" dirty="0"/>
              <a:t>takes place on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main lines, the discussion of train</a:t>
            </a:r>
          </a:p>
          <a:p>
            <a:r>
              <a:rPr lang="en-US" dirty="0"/>
              <a:t>markers is confined to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operation. The markers, shown in</a:t>
            </a:r>
          </a:p>
          <a:p>
            <a:r>
              <a:rPr lang="en-US" dirty="0"/>
              <a:t>figure 2. 7, are red and green flags used by day and red and green</a:t>
            </a:r>
          </a:p>
          <a:p>
            <a:r>
              <a:rPr lang="en-US" dirty="0"/>
              <a:t>lights by night. When red lights are displayed on the rear, it means</a:t>
            </a:r>
          </a:p>
          <a:p>
            <a:r>
              <a:rPr lang="en-US" dirty="0"/>
              <a:t>that the main track is obstructed. A following train must approach</a:t>
            </a:r>
          </a:p>
          <a:p>
            <a:r>
              <a:rPr lang="en-US" dirty="0"/>
              <a:t>at reduced speed. When a train is in the siding clear of the main</a:t>
            </a:r>
          </a:p>
          <a:p>
            <a:r>
              <a:rPr lang="en-US" dirty="0"/>
              <a:t>track with the switch lined for a through main line movement, it</a:t>
            </a:r>
          </a:p>
          <a:p>
            <a:r>
              <a:rPr lang="en-US" dirty="0"/>
              <a:t>displays green flags by day and, in addition, green lights by night</a:t>
            </a:r>
          </a:p>
          <a:p>
            <a:r>
              <a:rPr lang="en-US" dirty="0"/>
              <a:t>on the last car of the train. A single engine authorized by train</a:t>
            </a:r>
          </a:p>
          <a:p>
            <a:r>
              <a:rPr lang="en-US" dirty="0"/>
              <a:t>order to run as an extra train must display white classification</a:t>
            </a:r>
          </a:p>
          <a:p>
            <a:r>
              <a:rPr lang="en-US" dirty="0"/>
              <a:t>signals on the front of the engine and markers on the rear.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2.16. FIXED SIGNALS</a:t>
            </a:r>
          </a:p>
          <a:p>
            <a:r>
              <a:rPr lang="en-US" dirty="0"/>
              <a:t>In chapter 1, fixed signals are defined as any signals of fixed</a:t>
            </a:r>
          </a:p>
          <a:p>
            <a:r>
              <a:rPr lang="en-US" dirty="0"/>
              <a:t>location that affect the movement of a train or engine. They may be</a:t>
            </a:r>
          </a:p>
          <a:p>
            <a:r>
              <a:rPr lang="en-US" dirty="0"/>
              <a:t>many sizes and shapes, but three basic fixed signals are commonly</a:t>
            </a:r>
          </a:p>
          <a:p>
            <a:r>
              <a:rPr lang="en-US" dirty="0"/>
              <a:t>found: semaphore, color light, and position light. Aspects of fixed</a:t>
            </a:r>
          </a:p>
          <a:p>
            <a:r>
              <a:rPr lang="en-US" dirty="0"/>
              <a:t>signals are shown by the position of semaphore arms, color of lights,</a:t>
            </a:r>
          </a:p>
          <a:p>
            <a:r>
              <a:rPr lang="en-US" dirty="0"/>
              <a:t>position of lights, or a combination of color and position of lights.</a:t>
            </a:r>
          </a:p>
          <a:p>
            <a:r>
              <a:rPr lang="en-US" dirty="0"/>
              <a:t>a. The semaphore, shown in figure 2.8, consists of an arm or</a:t>
            </a:r>
          </a:p>
          <a:p>
            <a:r>
              <a:rPr lang="en-US" dirty="0"/>
              <a:t>Made, secured by a movable mechanism to a vertical pole or mast.</a:t>
            </a:r>
          </a:p>
          <a:p>
            <a:r>
              <a:rPr lang="en-US" dirty="0"/>
              <a:t>When the arm is straight up, in a vertical position, a train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may proceed. When it is straight out from the post horizontally, the</a:t>
            </a:r>
          </a:p>
          <a:p>
            <a:r>
              <a:rPr lang="en-US" dirty="0"/>
              <a:t>train must stop. The position of the signal between straight up and</a:t>
            </a:r>
          </a:p>
          <a:p>
            <a:r>
              <a:rPr lang="en-US" dirty="0"/>
              <a:t>straight out, approximately a 45° angle, means that the train may</a:t>
            </a:r>
          </a:p>
          <a:p>
            <a:r>
              <a:rPr lang="en-US" dirty="0"/>
              <a:t>proceed with caution and at a reduced speed. If the signal is in any</a:t>
            </a:r>
          </a:p>
          <a:p>
            <a:r>
              <a:rPr lang="en-US" dirty="0"/>
              <a:t>other than the three named positions, the train must stop. A signal</a:t>
            </a:r>
          </a:p>
          <a:p>
            <a:r>
              <a:rPr lang="en-US" dirty="0"/>
              <a:t>imperfectly displayed or the absence of a signal at a place where a</a:t>
            </a:r>
          </a:p>
          <a:p>
            <a:r>
              <a:rPr lang="en-US" dirty="0"/>
              <a:t>signal is usually shown must be reported promptly to the train</a:t>
            </a:r>
          </a:p>
          <a:p>
            <a:r>
              <a:rPr lang="en-US" dirty="0"/>
              <a:t>dispatcher. This measure protects against defective signals</a:t>
            </a:r>
          </a:p>
          <a:p>
            <a:r>
              <a:rPr lang="en-US" dirty="0"/>
              <a:t>endangering the movement of trains. During nighttime operations, the</a:t>
            </a:r>
          </a:p>
          <a:p>
            <a:r>
              <a:rPr lang="en-US" dirty="0"/>
              <a:t>semaphore also has lights that can be seen as the arm is raised or</a:t>
            </a:r>
          </a:p>
          <a:p>
            <a:r>
              <a:rPr lang="en-US" dirty="0"/>
              <a:t>lowered. The appearance of these lights at night is also shown in</a:t>
            </a:r>
          </a:p>
          <a:p>
            <a:r>
              <a:rPr lang="en-US" dirty="0"/>
              <a:t>figure 2.8.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The color light signal has three lights of different colors:</a:t>
            </a:r>
          </a:p>
          <a:p>
            <a:r>
              <a:rPr lang="en-US" dirty="0"/>
              <a:t>red, yellow, and green. It is similar to </a:t>
            </a:r>
            <a:r>
              <a:rPr lang="en-US" dirty="0" err="1"/>
              <a:t>trafficcontrol</a:t>
            </a:r>
            <a:endParaRPr lang="en-US" dirty="0"/>
          </a:p>
          <a:p>
            <a:r>
              <a:rPr lang="en-US" dirty="0"/>
              <a:t>lights at</a:t>
            </a:r>
          </a:p>
          <a:p>
            <a:r>
              <a:rPr lang="en-US" dirty="0"/>
              <a:t>street intersections. An example of this signal is shown in figure</a:t>
            </a:r>
          </a:p>
          <a:p>
            <a:r>
              <a:rPr lang="en-US" dirty="0"/>
              <a:t>2.8 also. When the light is red, the train must stop. A green light</a:t>
            </a:r>
          </a:p>
          <a:p>
            <a:r>
              <a:rPr lang="en-US" dirty="0"/>
              <a:t>means that the train may proceed; the yellow light permits it to</a:t>
            </a:r>
          </a:p>
          <a:p>
            <a:r>
              <a:rPr lang="en-US" dirty="0"/>
              <a:t>proceed at a reduced speed and with caution. As a safety precaution,</a:t>
            </a:r>
          </a:p>
          <a:p>
            <a:r>
              <a:rPr lang="en-US" dirty="0"/>
              <a:t>two or more lights burning at the same time or all lights out mean</a:t>
            </a:r>
          </a:p>
          <a:p>
            <a:r>
              <a:rPr lang="en-US" dirty="0"/>
              <a:t>stop.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The position light signal is used rather extensively</a:t>
            </a:r>
          </a:p>
          <a:p>
            <a:r>
              <a:rPr lang="en-US" dirty="0"/>
              <a:t>throughout the world today. This type of fixed signal is likely to</a:t>
            </a:r>
          </a:p>
          <a:p>
            <a:r>
              <a:rPr lang="en-US" dirty="0"/>
              <a:t>be present in a theater of operations. Yellow lights arranged in a</a:t>
            </a:r>
          </a:p>
          <a:p>
            <a:r>
              <a:rPr lang="en-US" dirty="0"/>
              <a:t>circular pattern around a central light burn in rows representing</a:t>
            </a:r>
          </a:p>
          <a:p>
            <a:r>
              <a:rPr lang="en-US" dirty="0" err="1"/>
              <a:t>semaphorearm</a:t>
            </a:r>
            <a:endParaRPr lang="en-US" dirty="0"/>
          </a:p>
          <a:p>
            <a:r>
              <a:rPr lang="en-US" dirty="0"/>
              <a:t>aspects. Thus, as shown in figure 2.8, a vertical row</a:t>
            </a:r>
          </a:p>
          <a:p>
            <a:r>
              <a:rPr lang="en-US" dirty="0"/>
              <a:t>means proceed; a horizontal row, stop; and a diagonal row, proceed</a:t>
            </a:r>
          </a:p>
          <a:p>
            <a:r>
              <a:rPr lang="en-US" dirty="0"/>
              <a:t>with caution and at reduced speed. With this signal, it is the</a:t>
            </a:r>
          </a:p>
          <a:p>
            <a:r>
              <a:rPr lang="en-US" dirty="0"/>
              <a:t>position of the lights rather than the color that denotes the</a:t>
            </a:r>
          </a:p>
          <a:p>
            <a:r>
              <a:rPr lang="en-US" dirty="0"/>
              <a:t>indication. Again, any combination of lights in positions other than</a:t>
            </a:r>
          </a:p>
          <a:p>
            <a:r>
              <a:rPr lang="en-US" dirty="0"/>
              <a:t>those stated above means stop.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As an additional safety precaution, the engineman and the head</a:t>
            </a:r>
          </a:p>
          <a:p>
            <a:r>
              <a:rPr lang="en-US" dirty="0"/>
              <a:t>brakeman observe the signals as they are approached, and both state</a:t>
            </a:r>
          </a:p>
          <a:p>
            <a:r>
              <a:rPr lang="en-US" dirty="0"/>
              <a:t>the meaning they convey. For example, as a train approaches a signal</a:t>
            </a:r>
          </a:p>
          <a:p>
            <a:r>
              <a:rPr lang="en-US" dirty="0"/>
              <a:t>indicating proceed, the engineman says "signal up" or "green board, "</a:t>
            </a:r>
          </a:p>
          <a:p>
            <a:r>
              <a:rPr lang="en-US" dirty="0"/>
              <a:t>and the head brakeman looks at the signal and repeats what the</a:t>
            </a:r>
          </a:p>
          <a:p>
            <a:r>
              <a:rPr lang="en-US" dirty="0"/>
              <a:t>engineman has said. This is a </a:t>
            </a:r>
            <a:r>
              <a:rPr lang="en-US" dirty="0" err="1"/>
              <a:t>doublecheck</a:t>
            </a:r>
            <a:endParaRPr lang="en-US" dirty="0"/>
          </a:p>
          <a:p>
            <a:r>
              <a:rPr lang="en-US" dirty="0"/>
              <a:t>for safety. Also, if for</a:t>
            </a:r>
          </a:p>
          <a:p>
            <a:r>
              <a:rPr lang="en-US" dirty="0"/>
              <a:t>any reason the engineman should become disabled, the brakeman knows</a:t>
            </a:r>
          </a:p>
          <a:p>
            <a:r>
              <a:rPr lang="en-US" dirty="0"/>
              <a:t>the status of the last signal the train passed.</a:t>
            </a:r>
          </a:p>
          <a:p>
            <a:r>
              <a:rPr lang="en-US" dirty="0"/>
              <a:t>d. Color signal indications are standard for all railroads. The</a:t>
            </a:r>
          </a:p>
          <a:p>
            <a:r>
              <a:rPr lang="en-US" dirty="0"/>
              <a:t>results that can occur from failure to comply with signals are so bad</a:t>
            </a:r>
          </a:p>
          <a:p>
            <a:r>
              <a:rPr lang="en-US" dirty="0"/>
              <a:t>that railroaders learn the signals early and unfailingly comply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4838"/>
            <a:ext cx="441960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g. Rule G. Intoxicants; Narcotics.</a:t>
            </a:r>
          </a:p>
          <a:p>
            <a:r>
              <a:rPr lang="en-US" dirty="0"/>
              <a:t>The use of intoxicants or narcotics while on duty is</a:t>
            </a:r>
          </a:p>
          <a:p>
            <a:r>
              <a:rPr lang="en-US" dirty="0"/>
              <a:t>prohibited. Personnel reporting for duty under the influence of</a:t>
            </a:r>
          </a:p>
          <a:p>
            <a:r>
              <a:rPr lang="en-US" dirty="0"/>
              <a:t>intoxicants or narcotics will be subject to disciplinary action.</a:t>
            </a:r>
          </a:p>
          <a:p>
            <a:r>
              <a:rPr lang="en-US" dirty="0"/>
              <a:t>h. Rule H. Smoking Restriction.</a:t>
            </a:r>
          </a:p>
          <a:p>
            <a:r>
              <a:rPr lang="en-US" dirty="0"/>
              <a:t>Smoking will be restricted as required. Such restrictions</a:t>
            </a:r>
          </a:p>
          <a:p>
            <a:r>
              <a:rPr lang="en-US" dirty="0"/>
              <a:t>will be issued by the division superintendent or transportation</a:t>
            </a:r>
          </a:p>
          <a:p>
            <a:r>
              <a:rPr lang="en-US" dirty="0"/>
              <a:t>officer and will conform to instructions issued by higher authority.</a:t>
            </a:r>
          </a:p>
          <a:p>
            <a:r>
              <a:rPr lang="en-US" dirty="0" err="1"/>
              <a:t>i</a:t>
            </a:r>
            <a:r>
              <a:rPr lang="en-US" dirty="0"/>
              <a:t>. Rule J. Identification Badges and Uniform.</a:t>
            </a:r>
          </a:p>
          <a:p>
            <a:r>
              <a:rPr lang="en-US" dirty="0"/>
              <a:t>Personnel, when so required, will wear prescribed</a:t>
            </a:r>
          </a:p>
          <a:p>
            <a:r>
              <a:rPr lang="en-US" dirty="0"/>
              <a:t>identification badges. For military personnel the uniform will be</a:t>
            </a:r>
          </a:p>
          <a:p>
            <a:r>
              <a:rPr lang="en-US" dirty="0"/>
              <a:t>fatigue clothes unless otherwise ordered.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with them. Not only does the position of a signal give information</a:t>
            </a:r>
          </a:p>
          <a:p>
            <a:r>
              <a:rPr lang="en-US" dirty="0"/>
              <a:t>to a railroader, but the color of the signal also has specific</a:t>
            </a:r>
          </a:p>
          <a:p>
            <a:r>
              <a:rPr lang="en-US" dirty="0"/>
              <a:t>meaning. The following list gives standard color indications for all</a:t>
            </a:r>
          </a:p>
          <a:p>
            <a:r>
              <a:rPr lang="en-US" dirty="0"/>
              <a:t>railroads:</a:t>
            </a:r>
          </a:p>
          <a:p>
            <a:r>
              <a:rPr lang="en-US" dirty="0"/>
              <a:t>red...................stop.</a:t>
            </a:r>
          </a:p>
          <a:p>
            <a:r>
              <a:rPr lang="en-US" dirty="0"/>
              <a:t>yellow................proceed at restricted speed, and</a:t>
            </a:r>
          </a:p>
          <a:p>
            <a:r>
              <a:rPr lang="en-US" dirty="0"/>
              <a:t>other uses prescribed by the rules.</a:t>
            </a:r>
          </a:p>
          <a:p>
            <a:r>
              <a:rPr lang="en-US" dirty="0"/>
              <a:t>green.................proceed, and for other uses</a:t>
            </a:r>
          </a:p>
          <a:p>
            <a:r>
              <a:rPr lang="en-US" dirty="0"/>
              <a:t>prescribed by the rules.</a:t>
            </a:r>
          </a:p>
          <a:p>
            <a:r>
              <a:rPr lang="en-US" dirty="0"/>
              <a:t>green and white.......flag stop.</a:t>
            </a:r>
          </a:p>
          <a:p>
            <a:r>
              <a:rPr lang="en-US" dirty="0"/>
              <a:t>blue..................protect workmen.</a:t>
            </a:r>
          </a:p>
          <a:p>
            <a:r>
              <a:rPr lang="en-US" dirty="0"/>
              <a:t>purple................stop (indication for siding derails)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These colors may be displayed in different ways or by different</a:t>
            </a:r>
          </a:p>
          <a:p>
            <a:r>
              <a:rPr lang="en-US" dirty="0"/>
              <a:t>devices. For example, a yellow disk denoting a zone of restricted</a:t>
            </a:r>
          </a:p>
          <a:p>
            <a:r>
              <a:rPr lang="en-US" dirty="0"/>
              <a:t>speed may have the authorized speed printed on it in black numerals.</a:t>
            </a:r>
          </a:p>
          <a:p>
            <a:r>
              <a:rPr lang="en-US" dirty="0"/>
              <a:t>A blue metal disk on a portable stand by day, or a blue lantern or</a:t>
            </a:r>
          </a:p>
          <a:p>
            <a:r>
              <a:rPr lang="en-US" dirty="0"/>
              <a:t>blue light by night, is used as a signal by maintenance men. It is</a:t>
            </a:r>
          </a:p>
          <a:p>
            <a:r>
              <a:rPr lang="en-US" dirty="0"/>
              <a:t>displayed at one end or at both ends of an engine, car, or train to</a:t>
            </a:r>
          </a:p>
          <a:p>
            <a:r>
              <a:rPr lang="en-US" dirty="0"/>
              <a:t>show that workmen are under or about it. No one except the person</a:t>
            </a:r>
          </a:p>
          <a:p>
            <a:r>
              <a:rPr lang="en-US" dirty="0"/>
              <a:t>placing the sign in position can remove it. A green and white signal</a:t>
            </a:r>
          </a:p>
          <a:p>
            <a:r>
              <a:rPr lang="en-US" dirty="0"/>
              <a:t>near the </a:t>
            </a:r>
            <a:r>
              <a:rPr lang="en-US" dirty="0" err="1"/>
              <a:t>rightofway</a:t>
            </a:r>
            <a:endParaRPr lang="en-US" dirty="0"/>
          </a:p>
          <a:p>
            <a:r>
              <a:rPr lang="en-US" dirty="0"/>
              <a:t>on an approach to a station means that the</a:t>
            </a:r>
          </a:p>
          <a:p>
            <a:r>
              <a:rPr lang="en-US" dirty="0"/>
              <a:t>station is a flag stop. If no signal appears at the station, the</a:t>
            </a:r>
          </a:p>
          <a:p>
            <a:r>
              <a:rPr lang="en-US" dirty="0"/>
              <a:t>train may continue without stopping.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553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2.17. OPERATIONS IN RADIOACTIVE AREAS</a:t>
            </a:r>
          </a:p>
          <a:p>
            <a:r>
              <a:rPr lang="en-US" dirty="0"/>
              <a:t>The discussions presented so far have covered the conduct of</a:t>
            </a:r>
          </a:p>
          <a:p>
            <a:r>
              <a:rPr lang="en-US" dirty="0"/>
              <a:t>railway personnel and the operation of railroads that proved</a:t>
            </a:r>
          </a:p>
          <a:p>
            <a:r>
              <a:rPr lang="en-US" dirty="0"/>
              <a:t>effective in such conventional warfare as that of World War H and the</a:t>
            </a:r>
          </a:p>
          <a:p>
            <a:r>
              <a:rPr lang="en-US" dirty="0"/>
              <a:t>Korean War. However, should nuclear weapons be used in a theater of</a:t>
            </a:r>
          </a:p>
          <a:p>
            <a:r>
              <a:rPr lang="en-US" dirty="0"/>
              <a:t>operations, large areas would be contaminated by radiation. This</a:t>
            </a:r>
          </a:p>
          <a:p>
            <a:r>
              <a:rPr lang="en-US" dirty="0"/>
              <a:t>paragraph explains how railroads may be operated in areas where</a:t>
            </a:r>
          </a:p>
          <a:p>
            <a:r>
              <a:rPr lang="en-US" dirty="0"/>
              <a:t>nuclear weapons have been used.</a:t>
            </a:r>
          </a:p>
          <a:p>
            <a:r>
              <a:rPr lang="en-US" dirty="0"/>
              <a:t>To the untrained, the thought of nuclear warfare may be</a:t>
            </a:r>
          </a:p>
          <a:p>
            <a:r>
              <a:rPr lang="en-US" dirty="0"/>
              <a:t>overwhelming. The use of nuclear weapons to him is so awesome that</a:t>
            </a:r>
          </a:p>
          <a:p>
            <a:r>
              <a:rPr lang="en-US" dirty="0"/>
              <a:t>he thinks no further than the initial </a:t>
            </a:r>
            <a:r>
              <a:rPr lang="en-US" dirty="0" err="1"/>
              <a:t>blastdestruction</a:t>
            </a:r>
            <a:endParaRPr lang="en-US" dirty="0"/>
          </a:p>
          <a:p>
            <a:r>
              <a:rPr lang="en-US" dirty="0"/>
              <a:t>is final and</a:t>
            </a:r>
          </a:p>
          <a:p>
            <a:r>
              <a:rPr lang="en-US" dirty="0"/>
              <a:t>complete. Such thinking is unfortunate; many people would probably</a:t>
            </a:r>
          </a:p>
          <a:p>
            <a:r>
              <a:rPr lang="en-US" dirty="0"/>
              <a:t>survive and definite plans should be made to enable them to recover</a:t>
            </a:r>
          </a:p>
          <a:p>
            <a:r>
              <a:rPr lang="en-US" dirty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553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continue worthwhile living. In a theater of operations, combat</a:t>
            </a:r>
          </a:p>
          <a:p>
            <a:r>
              <a:rPr lang="en-US" dirty="0"/>
              <a:t>forces undoubtedly will still be in action after a nuclear explosion,</a:t>
            </a:r>
          </a:p>
          <a:p>
            <a:r>
              <a:rPr lang="en-US" dirty="0"/>
              <a:t>and the problem of their logistical support is even greater than</a:t>
            </a:r>
          </a:p>
          <a:p>
            <a:r>
              <a:rPr lang="en-US" dirty="0"/>
              <a:t>before but it is not insurmountable.</a:t>
            </a:r>
          </a:p>
          <a:p>
            <a:r>
              <a:rPr lang="en-US" dirty="0"/>
              <a:t>Results of nuclear testing show that, although railroads and</a:t>
            </a:r>
          </a:p>
          <a:p>
            <a:r>
              <a:rPr lang="en-US" dirty="0"/>
              <a:t>rail equipment are exceedingly vulnerable to the initial blast,</a:t>
            </a:r>
          </a:p>
          <a:p>
            <a:r>
              <a:rPr lang="en-US" dirty="0"/>
              <a:t>operations in and near the blast area may be resumed surprisingly</a:t>
            </a:r>
          </a:p>
          <a:p>
            <a:r>
              <a:rPr lang="en-US" dirty="0"/>
              <a:t>soon. Precautions must be taken to insure that transportation</a:t>
            </a:r>
          </a:p>
          <a:p>
            <a:r>
              <a:rPr lang="en-US" dirty="0"/>
              <a:t>railway service personnel are able to continue their duties after</a:t>
            </a:r>
          </a:p>
          <a:p>
            <a:r>
              <a:rPr lang="en-US" dirty="0"/>
              <a:t>nuclear explosions in a theater. The battalion commander specifies</a:t>
            </a:r>
          </a:p>
          <a:p>
            <a:r>
              <a:rPr lang="en-US" dirty="0"/>
              <a:t>an operation exposure guide for nuclear radiation. The information</a:t>
            </a:r>
          </a:p>
          <a:p>
            <a:r>
              <a:rPr lang="en-US" dirty="0"/>
              <a:t>needed by the unit monitor for operation through </a:t>
            </a:r>
            <a:r>
              <a:rPr lang="en-US" dirty="0" err="1"/>
              <a:t>radioactivecontaminated</a:t>
            </a:r>
            <a:endParaRPr lang="en-US" dirty="0"/>
          </a:p>
          <a:p>
            <a:r>
              <a:rPr lang="en-US" dirty="0"/>
              <a:t>areas is based on this guide, on individual unit history</a:t>
            </a:r>
          </a:p>
          <a:p>
            <a:r>
              <a:rPr lang="en-US" dirty="0"/>
              <a:t>of cumulative past exposure, and on information in Field Manual (FM)</a:t>
            </a:r>
          </a:p>
          <a:p>
            <a:r>
              <a:rPr lang="en-US" dirty="0"/>
              <a:t>312.</a:t>
            </a:r>
          </a:p>
          <a:p>
            <a:r>
              <a:rPr lang="en-US" dirty="0"/>
              <a:t>The general methods and procedures given in the following</a:t>
            </a:r>
          </a:p>
          <a:p>
            <a:r>
              <a:rPr lang="en-US" dirty="0"/>
              <a:t>subparagraphs are usually sound for rail operations in areas where</a:t>
            </a:r>
          </a:p>
          <a:p>
            <a:r>
              <a:rPr lang="en-US" dirty="0"/>
              <a:t>radiation is present.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Delaying trains. The movement of trains through a</a:t>
            </a:r>
          </a:p>
          <a:p>
            <a:r>
              <a:rPr lang="en-US" dirty="0" err="1"/>
              <a:t>radioactivecontaminated</a:t>
            </a:r>
            <a:endParaRPr lang="en-US" dirty="0"/>
          </a:p>
          <a:p>
            <a:r>
              <a:rPr lang="en-US" dirty="0"/>
              <a:t>area should be delayed as long as possible</a:t>
            </a:r>
          </a:p>
          <a:p>
            <a:r>
              <a:rPr lang="en-US" dirty="0"/>
              <a:t>without jeopardizing the railway mission. The longer the delay after</a:t>
            </a:r>
          </a:p>
          <a:p>
            <a:r>
              <a:rPr lang="en-US" dirty="0"/>
              <a:t>an area has become contaminated, the smaller the amount of radiation.</a:t>
            </a:r>
          </a:p>
          <a:p>
            <a:r>
              <a:rPr lang="en-US" dirty="0"/>
              <a:t>When necessary to move trains through contaminated areas, they should</a:t>
            </a:r>
          </a:p>
          <a:p>
            <a:r>
              <a:rPr lang="en-US" dirty="0"/>
              <a:t>proceed rapidly and avoid any stops, delays, or train meets whenever</a:t>
            </a:r>
          </a:p>
          <a:p>
            <a:r>
              <a:rPr lang="en-US" dirty="0"/>
              <a:t>possible. The method of operation normally best suited for these</a:t>
            </a:r>
          </a:p>
          <a:p>
            <a:r>
              <a:rPr lang="en-US" dirty="0"/>
              <a:t>requirements is the positive block method described in subparagraph</a:t>
            </a:r>
          </a:p>
          <a:p>
            <a:r>
              <a:rPr lang="en-US" dirty="0"/>
              <a:t>2.2b, but the fleet method explained in subparagraph 2.2a may be</a:t>
            </a:r>
          </a:p>
          <a:p>
            <a:r>
              <a:rPr lang="en-US" dirty="0"/>
              <a:t>used. The former method is the more efficient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799"/>
            <a:ext cx="6553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b. Protecting men. Maximum effort must be made to protect</a:t>
            </a:r>
          </a:p>
          <a:p>
            <a:r>
              <a:rPr lang="en-US" dirty="0"/>
              <a:t>passengers and operating personnel from radiation. Overexposure to</a:t>
            </a:r>
          </a:p>
          <a:p>
            <a:r>
              <a:rPr lang="en-US" dirty="0"/>
              <a:t>radioactivity must be avoided. Unless absolutely necessary, no</a:t>
            </a:r>
          </a:p>
          <a:p>
            <a:r>
              <a:rPr lang="en-US" dirty="0"/>
              <a:t>passengers should be moved through a contaminated area, but when it</a:t>
            </a:r>
          </a:p>
          <a:p>
            <a:r>
              <a:rPr lang="en-US" dirty="0"/>
              <a:t>is necessary, both they and the operating crews must be protected</a:t>
            </a:r>
          </a:p>
          <a:p>
            <a:r>
              <a:rPr lang="en-US" dirty="0"/>
              <a:t>from overexposure. The best and most reliable crews should be</a:t>
            </a:r>
          </a:p>
          <a:p>
            <a:r>
              <a:rPr lang="en-US" dirty="0"/>
              <a:t>chosen, and a team to monitor radiation dose rates should make the</a:t>
            </a:r>
          </a:p>
          <a:p>
            <a:r>
              <a:rPr lang="en-US" dirty="0"/>
              <a:t>trip. Decontamination teams should be trained in each of the railway</a:t>
            </a:r>
          </a:p>
          <a:p>
            <a:r>
              <a:rPr lang="en-US" dirty="0"/>
              <a:t>operating platoons so that the decontamination process for personnel</a:t>
            </a:r>
          </a:p>
          <a:p>
            <a:r>
              <a:rPr lang="en-US" dirty="0"/>
              <a:t>and equipment can take place as soon as possible after a run through</a:t>
            </a:r>
          </a:p>
          <a:p>
            <a:r>
              <a:rPr lang="en-US" dirty="0"/>
              <a:t>a contaminated area. If platoons lack the capability for this</a:t>
            </a:r>
          </a:p>
          <a:p>
            <a:r>
              <a:rPr lang="en-US" dirty="0"/>
              <a:t>process, additional assistance should be obtained through higher</a:t>
            </a:r>
          </a:p>
          <a:p>
            <a:r>
              <a:rPr lang="en-US" dirty="0"/>
              <a:t>headquarters. The train crews should be alternated constantly to</a:t>
            </a:r>
          </a:p>
          <a:p>
            <a:r>
              <a:rPr lang="en-US" dirty="0"/>
              <a:t>prevent overexposure to radioactivity from successive trips.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Using protective equipment. Rail equipment offers</a:t>
            </a:r>
          </a:p>
          <a:p>
            <a:r>
              <a:rPr lang="en-US" dirty="0"/>
              <a:t>considerable protection from radiation because of its construction.</a:t>
            </a:r>
          </a:p>
          <a:p>
            <a:r>
              <a:rPr lang="en-US" dirty="0"/>
              <a:t>Additional protection can be provided by adding sheet metal to the</a:t>
            </a:r>
          </a:p>
          <a:p>
            <a:r>
              <a:rPr lang="en-US" dirty="0"/>
              <a:t>bottoms, sides, and tops of wooden railway cars. If this material is</a:t>
            </a:r>
          </a:p>
          <a:p>
            <a:r>
              <a:rPr lang="en-US" dirty="0"/>
              <a:t>not on hand, a good field expedient such as sandbags can be used to</a:t>
            </a:r>
          </a:p>
          <a:p>
            <a:r>
              <a:rPr lang="en-US" dirty="0"/>
              <a:t>cover the floors and sides of equipment. The thickness of one</a:t>
            </a:r>
          </a:p>
          <a:p>
            <a:r>
              <a:rPr lang="en-US" dirty="0"/>
              <a:t>sandbag generally reduces the radiation count by </a:t>
            </a:r>
            <a:r>
              <a:rPr lang="en-US" dirty="0" err="1"/>
              <a:t>onethird</a:t>
            </a:r>
            <a:r>
              <a:rPr lang="en-US" dirty="0"/>
              <a:t>.</a:t>
            </a:r>
          </a:p>
          <a:p>
            <a:r>
              <a:rPr lang="en-US" dirty="0"/>
              <a:t>By using</a:t>
            </a:r>
          </a:p>
          <a:p>
            <a:r>
              <a:rPr lang="en-US" dirty="0"/>
              <a:t>both steel plates and sandbags, radiation can be reduced to a</a:t>
            </a:r>
          </a:p>
          <a:p>
            <a:r>
              <a:rPr lang="en-US" dirty="0"/>
              <a:t>permissible level where personnel would normally receive lethal doses</a:t>
            </a:r>
          </a:p>
          <a:p>
            <a:r>
              <a:rPr lang="en-US" dirty="0"/>
              <a:t>quickly.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2.18. SUMMARY</a:t>
            </a:r>
          </a:p>
          <a:p>
            <a:r>
              <a:rPr lang="en-US" dirty="0"/>
              <a:t>No railroad runs by itself. A safe and efficient operation</a:t>
            </a:r>
          </a:p>
          <a:p>
            <a:r>
              <a:rPr lang="en-US" dirty="0"/>
              <a:t>demands definite methods and procedures of train control which must</a:t>
            </a:r>
          </a:p>
          <a:p>
            <a:r>
              <a:rPr lang="en-US" dirty="0"/>
              <a:t>be completely understood by all personnel involved in the operation.</a:t>
            </a:r>
          </a:p>
          <a:p>
            <a:r>
              <a:rPr lang="en-US" dirty="0"/>
              <a:t>For military railroads the four methods of operation are fleet, block</a:t>
            </a:r>
          </a:p>
          <a:p>
            <a:r>
              <a:rPr lang="en-US" dirty="0"/>
              <a:t>(positive and permissive), train order, and timetable. Only one</a:t>
            </a:r>
          </a:p>
          <a:p>
            <a:r>
              <a:rPr lang="en-US" dirty="0"/>
              <a:t>method is in effect at any one time on any one section of railroad</a:t>
            </a:r>
          </a:p>
          <a:p>
            <a:r>
              <a:rPr lang="en-US" dirty="0"/>
              <a:t>except in a very stable operation when a combination of train order</a:t>
            </a:r>
          </a:p>
          <a:p>
            <a:r>
              <a:rPr lang="en-US" dirty="0"/>
              <a:t>and timetable methods may be used for greater flexibility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Train control is a function of headquarters and headquarters</a:t>
            </a:r>
          </a:p>
          <a:p>
            <a:r>
              <a:rPr lang="en-US" dirty="0"/>
              <a:t>company of the transportation railway battalion. The tools for this</a:t>
            </a:r>
          </a:p>
          <a:p>
            <a:r>
              <a:rPr lang="en-US" dirty="0"/>
              <a:t>job contain the authority to move trains over a division of railroad;</a:t>
            </a:r>
          </a:p>
          <a:p>
            <a:r>
              <a:rPr lang="en-US" dirty="0"/>
              <a:t>control of these movements is the responsibility of the dispatchers.</a:t>
            </a:r>
          </a:p>
          <a:p>
            <a:r>
              <a:rPr lang="en-US" dirty="0"/>
              <a:t>Two very important tools are the timetable and the train order.</a:t>
            </a:r>
          </a:p>
          <a:p>
            <a:r>
              <a:rPr lang="en-US" dirty="0"/>
              <a:t>The timetable is the operating authority for the movement of</a:t>
            </a:r>
          </a:p>
          <a:p>
            <a:r>
              <a:rPr lang="en-US" dirty="0"/>
              <a:t>regular trains subject to the rules, and all operating personnel must</a:t>
            </a:r>
          </a:p>
          <a:p>
            <a:r>
              <a:rPr lang="en-US" dirty="0"/>
              <a:t>carry it while on duty. It establishes train superiority by class</a:t>
            </a:r>
          </a:p>
          <a:p>
            <a:r>
              <a:rPr lang="en-US" dirty="0"/>
              <a:t>and direction. Timetable schedules are not in effect until the train</a:t>
            </a:r>
          </a:p>
          <a:p>
            <a:r>
              <a:rPr lang="en-US" dirty="0"/>
              <a:t>leaving time at the initial station, and, unless fulfilled, remain in</a:t>
            </a:r>
          </a:p>
          <a:p>
            <a:r>
              <a:rPr lang="en-US" dirty="0"/>
              <a:t>effect for 12 hours after the scheduled train time at each station.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train order is the authority for the movement of extra</a:t>
            </a:r>
          </a:p>
          <a:p>
            <a:r>
              <a:rPr lang="en-US" dirty="0"/>
              <a:t>trains, and it can also change the established superiority of any</a:t>
            </a:r>
          </a:p>
          <a:p>
            <a:r>
              <a:rPr lang="en-US" dirty="0"/>
              <a:t>train. It confers train superiority by right, and it is in effect</a:t>
            </a:r>
          </a:p>
          <a:p>
            <a:r>
              <a:rPr lang="en-US" dirty="0"/>
              <a:t>until fulfilled, superseded, or annulled.</a:t>
            </a:r>
          </a:p>
          <a:p>
            <a:r>
              <a:rPr lang="en-US" dirty="0"/>
              <a:t>When a train is stopped at a train order station, a Clearance</a:t>
            </a:r>
          </a:p>
          <a:p>
            <a:r>
              <a:rPr lang="en-US" dirty="0"/>
              <a:t>Form "A" must be issued to the crew authorizing them to depart that</a:t>
            </a:r>
          </a:p>
          <a:p>
            <a:r>
              <a:rPr lang="en-US" dirty="0"/>
              <a:t>station. This form insures that the crew of the train has all the</a:t>
            </a:r>
          </a:p>
          <a:p>
            <a:r>
              <a:rPr lang="en-US" dirty="0"/>
              <a:t>instructions affecting the train throughout its journey unless it</a:t>
            </a:r>
          </a:p>
          <a:p>
            <a:r>
              <a:rPr lang="en-US" dirty="0"/>
              <a:t>receives another train order. It also authorizes the train to</a:t>
            </a:r>
          </a:p>
          <a:p>
            <a:r>
              <a:rPr lang="en-US" dirty="0"/>
              <a:t>continue.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j. Rule K. Courtesy; Discipline.</a:t>
            </a:r>
          </a:p>
          <a:p>
            <a:r>
              <a:rPr lang="en-US" dirty="0"/>
              <a:t>(1) Personnel must be courteous, orderly, and quiet while on</a:t>
            </a:r>
          </a:p>
          <a:p>
            <a:r>
              <a:rPr lang="en-US" dirty="0"/>
              <a:t>duty in or about stations, and in or about trains.</a:t>
            </a:r>
          </a:p>
          <a:p>
            <a:r>
              <a:rPr lang="en-US" dirty="0"/>
              <a:t>(2) Personnel who reflect discredit upon the Department of the</a:t>
            </a:r>
          </a:p>
          <a:p>
            <a:r>
              <a:rPr lang="en-US" dirty="0"/>
              <a:t>Army will be subject to disciplinary action.</a:t>
            </a:r>
          </a:p>
          <a:p>
            <a:r>
              <a:rPr lang="en-US" dirty="0"/>
              <a:t>k. Rule L. Protection of Property.</a:t>
            </a:r>
          </a:p>
          <a:p>
            <a:r>
              <a:rPr lang="en-US" dirty="0"/>
              <a:t>Personnel will unite to protect Government property in case of</a:t>
            </a:r>
          </a:p>
          <a:p>
            <a:r>
              <a:rPr lang="en-US" dirty="0"/>
              <a:t>danger.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chief dispatcher maintains an accurate, </a:t>
            </a:r>
            <a:r>
              <a:rPr lang="en-US" dirty="0" err="1"/>
              <a:t>uptothe</a:t>
            </a:r>
            <a:endParaRPr lang="en-US" dirty="0"/>
          </a:p>
          <a:p>
            <a:r>
              <a:rPr lang="en-US" dirty="0"/>
              <a:t>minute</a:t>
            </a:r>
          </a:p>
          <a:p>
            <a:r>
              <a:rPr lang="en-US" dirty="0"/>
              <a:t>account of what movements are actually taking place on the division.</a:t>
            </a:r>
          </a:p>
          <a:p>
            <a:r>
              <a:rPr lang="en-US" dirty="0"/>
              <a:t>For this purpose, the dispatchers' record of train movements is used.</a:t>
            </a:r>
          </a:p>
          <a:p>
            <a:r>
              <a:rPr lang="en-US" dirty="0"/>
              <a:t>Another requirement for the safe and orderly operation of trains</a:t>
            </a:r>
          </a:p>
          <a:p>
            <a:r>
              <a:rPr lang="en-US" dirty="0"/>
              <a:t>over a railroad is an easily understood signal system. Fixed signals</a:t>
            </a:r>
          </a:p>
          <a:p>
            <a:r>
              <a:rPr lang="en-US" dirty="0"/>
              <a:t>are along the railway </a:t>
            </a:r>
            <a:r>
              <a:rPr lang="en-US" dirty="0" err="1"/>
              <a:t>rightofway</a:t>
            </a:r>
            <a:endParaRPr lang="en-US" dirty="0"/>
          </a:p>
          <a:p>
            <a:r>
              <a:rPr lang="en-US" dirty="0"/>
              <a:t>to give directions to train</a:t>
            </a:r>
          </a:p>
          <a:p>
            <a:r>
              <a:rPr lang="en-US" dirty="0"/>
              <a:t>operating crews by either their position or their color. The three</a:t>
            </a:r>
          </a:p>
          <a:p>
            <a:r>
              <a:rPr lang="en-US" dirty="0"/>
              <a:t>most common types of fixed signals are the semaphore, the position</a:t>
            </a:r>
          </a:p>
          <a:p>
            <a:r>
              <a:rPr lang="en-US" dirty="0"/>
              <a:t>light, and the color light. Trains also have markers and</a:t>
            </a:r>
          </a:p>
          <a:p>
            <a:r>
              <a:rPr lang="en-US" dirty="0"/>
              <a:t>classification signals recognized by all railway personnel involved</a:t>
            </a:r>
          </a:p>
          <a:p>
            <a:r>
              <a:rPr lang="en-US" dirty="0"/>
              <a:t>in train movements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When trains must run through </a:t>
            </a:r>
            <a:r>
              <a:rPr lang="en-US" dirty="0" err="1"/>
              <a:t>radioactivecontaminated</a:t>
            </a:r>
            <a:endParaRPr lang="en-US" dirty="0"/>
          </a:p>
          <a:p>
            <a:r>
              <a:rPr lang="en-US" dirty="0"/>
              <a:t>areas, the</a:t>
            </a:r>
          </a:p>
          <a:p>
            <a:r>
              <a:rPr lang="en-US" dirty="0"/>
              <a:t>operation should be delayed as long after an explosion as possible,</a:t>
            </a:r>
          </a:p>
          <a:p>
            <a:r>
              <a:rPr lang="en-US" dirty="0"/>
              <a:t>and every precaution must be taken to protect personnel from</a:t>
            </a:r>
          </a:p>
          <a:p>
            <a:r>
              <a:rPr lang="en-US" dirty="0"/>
              <a:t>overexposure to radioactivity. Once started, trains must move</a:t>
            </a:r>
          </a:p>
          <a:p>
            <a:r>
              <a:rPr lang="en-US" dirty="0"/>
              <a:t>rapidly and, when possible, avoid any stops, delays, or train meets.</a:t>
            </a:r>
          </a:p>
          <a:p>
            <a:r>
              <a:rPr lang="en-US" dirty="0"/>
              <a:t>While the positive block method is usually best suited for these</a:t>
            </a:r>
          </a:p>
          <a:p>
            <a:r>
              <a:rPr lang="en-US" dirty="0"/>
              <a:t>operations, the fleet method may be used.</a:t>
            </a:r>
          </a:p>
        </p:txBody>
      </p:sp>
    </p:spTree>
    <p:extLst>
      <p:ext uri="{BB962C8B-B14F-4D97-AF65-F5344CB8AC3E}">
        <p14:creationId xmlns:p14="http://schemas.microsoft.com/office/powerpoint/2010/main" val="340713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l. Rule M. Safety.</a:t>
            </a:r>
          </a:p>
          <a:p>
            <a:r>
              <a:rPr lang="en-US" dirty="0"/>
              <a:t>(1) Personnel will exercise care to avoid injury to themselves</a:t>
            </a:r>
          </a:p>
          <a:p>
            <a:r>
              <a:rPr lang="en-US" dirty="0"/>
              <a:t>or others by observing the condition of equipment and tools used in</a:t>
            </a:r>
          </a:p>
          <a:p>
            <a:r>
              <a:rPr lang="en-US" dirty="0"/>
              <a:t>performing their duties. Equipment or tools found defective will, if</a:t>
            </a:r>
          </a:p>
          <a:p>
            <a:r>
              <a:rPr lang="en-US" dirty="0"/>
              <a:t>practicable, be put in safe condition or the necessary protection</a:t>
            </a:r>
          </a:p>
          <a:p>
            <a:r>
              <a:rPr lang="en-US" dirty="0"/>
              <a:t>will be afforded. All defects will be reported to the proper</a:t>
            </a:r>
          </a:p>
          <a:p>
            <a:r>
              <a:rPr lang="en-US" dirty="0"/>
              <a:t>authority.</a:t>
            </a:r>
          </a:p>
          <a:p>
            <a:r>
              <a:rPr lang="en-US" dirty="0"/>
              <a:t>(2) Personnel must inform themselves as to the locations of</a:t>
            </a:r>
          </a:p>
          <a:p>
            <a:r>
              <a:rPr lang="en-US" dirty="0"/>
              <a:t>structures or obstructions where clearances are close.</a:t>
            </a:r>
          </a:p>
          <a:p>
            <a:r>
              <a:rPr lang="en-US" dirty="0"/>
              <a:t>(3) Personnel must expect the movement of trains, engines, or</a:t>
            </a:r>
          </a:p>
          <a:p>
            <a:r>
              <a:rPr lang="en-US" dirty="0"/>
              <a:t>cars at any time, on any track, in either direction.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Personnel must not stand on the track in front of an</a:t>
            </a:r>
          </a:p>
          <a:p>
            <a:r>
              <a:rPr lang="en-US" dirty="0"/>
              <a:t>approaching engine or car for the purpose of boarding it.</a:t>
            </a:r>
          </a:p>
          <a:p>
            <a:r>
              <a:rPr lang="en-US" dirty="0"/>
              <a:t>(5) Personnel will observe the railway safety rules listed in</a:t>
            </a:r>
          </a:p>
          <a:p>
            <a:r>
              <a:rPr lang="en-US" dirty="0"/>
              <a:t>DA Pamphlet 551.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0" y="533400"/>
            <a:ext cx="617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The Illinois Central passenger train No. 1, the Cannonball, ran</a:t>
            </a:r>
          </a:p>
          <a:p>
            <a:r>
              <a:rPr lang="en-US" dirty="0"/>
              <a:t>in the fog and darkness of the early morning hours of April 30, 1900.</a:t>
            </a:r>
          </a:p>
          <a:p>
            <a:r>
              <a:rPr lang="en-US" dirty="0"/>
              <a:t>Having what was then the speediest schedule in the road's history,</a:t>
            </a:r>
          </a:p>
          <a:p>
            <a:r>
              <a:rPr lang="en-US" dirty="0"/>
              <a:t>the Cannonball, or </a:t>
            </a:r>
            <a:r>
              <a:rPr lang="en-US" dirty="0" err="1"/>
              <a:t>ChicagoNew</a:t>
            </a:r>
            <a:endParaRPr lang="en-US" dirty="0"/>
          </a:p>
          <a:p>
            <a:r>
              <a:rPr lang="en-US" dirty="0"/>
              <a:t>Orleans Express, was Illinois</a:t>
            </a:r>
          </a:p>
          <a:p>
            <a:r>
              <a:rPr lang="en-US" dirty="0"/>
              <a:t>Central's choicest run. With the distinctive record he had</a:t>
            </a:r>
          </a:p>
          <a:p>
            <a:r>
              <a:rPr lang="en-US" dirty="0"/>
              <a:t>established during his 10 years at the throttle, Casey Jones was</a:t>
            </a:r>
          </a:p>
          <a:p>
            <a:r>
              <a:rPr lang="en-US" dirty="0"/>
              <a:t>given this run. Among dispatchers, Casey was regarded as a "fast</a:t>
            </a:r>
          </a:p>
          <a:p>
            <a:r>
              <a:rPr lang="en-US" dirty="0"/>
              <a:t>roller, " an engineman who could be depended on to get his train over</a:t>
            </a:r>
          </a:p>
          <a:p>
            <a:r>
              <a:rPr lang="en-US" dirty="0"/>
              <a:t>the road on schedule, to take advantage of every break he could be</a:t>
            </a:r>
          </a:p>
          <a:p>
            <a:r>
              <a:rPr lang="en-US" dirty="0"/>
              <a:t>given at passing points. He never dawdled at coal and water stations</a:t>
            </a:r>
          </a:p>
          <a:p>
            <a:r>
              <a:rPr lang="en-US" dirty="0"/>
              <a:t>or </a:t>
            </a:r>
            <a:r>
              <a:rPr lang="en-US" dirty="0" err="1"/>
              <a:t>cinderpit</a:t>
            </a:r>
            <a:endParaRPr lang="en-US" dirty="0"/>
          </a:p>
          <a:p>
            <a:r>
              <a:rPr lang="en-US" dirty="0"/>
              <a:t>tracks; never wasted time along the road. Casey was</a:t>
            </a:r>
          </a:p>
          <a:p>
            <a:r>
              <a:rPr lang="en-US" dirty="0"/>
              <a:t>the man to keep the Cannonball Express "on the advertised."</a:t>
            </a:r>
          </a:p>
        </p:txBody>
      </p:sp>
    </p:spTree>
    <p:extLst>
      <p:ext uri="{BB962C8B-B14F-4D97-AF65-F5344CB8AC3E}">
        <p14:creationId xmlns:p14="http://schemas.microsoft.com/office/powerpoint/2010/main" val="3740981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1.3. ADDED RULES</a:t>
            </a:r>
          </a:p>
          <a:p>
            <a:r>
              <a:rPr lang="en-US" dirty="0"/>
              <a:t>The rules given in this paragraph, and designated as added rules</a:t>
            </a:r>
          </a:p>
          <a:p>
            <a:r>
              <a:rPr lang="en-US" dirty="0"/>
              <a:t>in TM 55200,</a:t>
            </a:r>
          </a:p>
          <a:p>
            <a:r>
              <a:rPr lang="en-US" dirty="0"/>
              <a:t>apply only to military train operations.</a:t>
            </a:r>
          </a:p>
          <a:p>
            <a:r>
              <a:rPr lang="en-US" dirty="0"/>
              <a:t>a. Discharge of Duty. Personnel will not absent themselves from</a:t>
            </a:r>
          </a:p>
          <a:p>
            <a:r>
              <a:rPr lang="en-US" dirty="0"/>
              <a:t>their duties, exchange duties, or substitute other personnel in their</a:t>
            </a:r>
          </a:p>
          <a:p>
            <a:r>
              <a:rPr lang="en-US" dirty="0"/>
              <a:t>places without proper authority.</a:t>
            </a:r>
          </a:p>
          <a:p>
            <a:r>
              <a:rPr lang="en-US" dirty="0"/>
              <a:t>b. Ambulance Trains, Cars. Extra precautions will be taken in</a:t>
            </a:r>
          </a:p>
          <a:p>
            <a:r>
              <a:rPr lang="en-US" dirty="0"/>
              <a:t>the movement of equipment designed or used as ambulance trains or</a:t>
            </a:r>
          </a:p>
          <a:p>
            <a:r>
              <a:rPr lang="en-US" dirty="0"/>
              <a:t>cars.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Accidents, Personal Injuries. In train accidents involving</a:t>
            </a:r>
          </a:p>
          <a:p>
            <a:r>
              <a:rPr lang="en-US" dirty="0"/>
              <a:t>injury to train personnel or passengers, first aid must be</a:t>
            </a:r>
          </a:p>
          <a:p>
            <a:r>
              <a:rPr lang="en-US" dirty="0"/>
              <a:t>administered when necessary, the chief dispatcher must be notified</a:t>
            </a:r>
          </a:p>
          <a:p>
            <a:r>
              <a:rPr lang="en-US" dirty="0"/>
              <a:t>promptly, and the required reports must be submitted. Necessary</a:t>
            </a:r>
          </a:p>
          <a:p>
            <a:r>
              <a:rPr lang="en-US" dirty="0"/>
              <a:t>medical assistance will be called as quickly as possible. It will be</a:t>
            </a:r>
          </a:p>
          <a:p>
            <a:r>
              <a:rPr lang="en-US" dirty="0"/>
              <a:t>the responsibility of the conductor to comply with the provisions of</a:t>
            </a:r>
          </a:p>
          <a:p>
            <a:r>
              <a:rPr lang="en-US" dirty="0"/>
              <a:t>this rule. If the conductor is incapacitated, the next senior crew</a:t>
            </a:r>
          </a:p>
          <a:p>
            <a:r>
              <a:rPr lang="en-US" dirty="0"/>
              <a:t>member will act in his place. In making narrative reports, names of</a:t>
            </a:r>
          </a:p>
          <a:p>
            <a:r>
              <a:rPr lang="en-US" dirty="0"/>
              <a:t>witnesses, if any, must be secured and reported.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1.4. IMPORTANCE OF RULES</a:t>
            </a:r>
          </a:p>
          <a:p>
            <a:r>
              <a:rPr lang="en-US" dirty="0"/>
              <a:t>None of these rules is more or less important than the others,</a:t>
            </a:r>
          </a:p>
          <a:p>
            <a:r>
              <a:rPr lang="en-US" dirty="0"/>
              <a:t>but particular emphasis should be placed on the first three, Rules A,</a:t>
            </a:r>
          </a:p>
          <a:p>
            <a:r>
              <a:rPr lang="en-US" dirty="0"/>
              <a:t>B, and C. If you are involved in a railway operation, you should</a:t>
            </a:r>
          </a:p>
          <a:p>
            <a:r>
              <a:rPr lang="en-US" dirty="0"/>
              <a:t>have the rules in your possession, know them thoroughly, and be able</a:t>
            </a:r>
          </a:p>
          <a:p>
            <a:r>
              <a:rPr lang="en-US" dirty="0"/>
              <a:t>to interpret them accurately. If you do not fully understand them,</a:t>
            </a:r>
          </a:p>
          <a:p>
            <a:r>
              <a:rPr lang="en-US" dirty="0"/>
              <a:t>ask some qualified person who does know to explain them to you. You</a:t>
            </a:r>
          </a:p>
          <a:p>
            <a:r>
              <a:rPr lang="en-US" dirty="0"/>
              <a:t>should also be prepared to take and satisfactorily complete an</a:t>
            </a:r>
          </a:p>
          <a:p>
            <a:r>
              <a:rPr lang="en-US" dirty="0"/>
              <a:t>examination on the rules at any time. And, most important of all,</a:t>
            </a:r>
          </a:p>
          <a:p>
            <a:r>
              <a:rPr lang="en-US" dirty="0"/>
              <a:t>you must obey the rules.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Before continuing with further discussions of railway operating</a:t>
            </a:r>
          </a:p>
          <a:p>
            <a:r>
              <a:rPr lang="en-US" dirty="0"/>
              <a:t>rules, you should have some understanding of railroad terminology.</a:t>
            </a:r>
          </a:p>
          <a:p>
            <a:r>
              <a:rPr lang="en-US" dirty="0"/>
              <a:t>The following paragraph defines some common railway terms; you should</a:t>
            </a:r>
          </a:p>
          <a:p>
            <a:r>
              <a:rPr lang="en-US" dirty="0"/>
              <a:t>be familiar with them because they are used extensively throughout</a:t>
            </a:r>
          </a:p>
          <a:p>
            <a:r>
              <a:rPr lang="en-US" dirty="0"/>
              <a:t>the remainder of the text.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8600"/>
            <a:ext cx="6400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1.5. RAILWAY TERMS</a:t>
            </a:r>
          </a:p>
          <a:p>
            <a:r>
              <a:rPr lang="en-US" dirty="0"/>
              <a:t>The definitions of railway terms used by TRS personnel are</a:t>
            </a:r>
          </a:p>
          <a:p>
            <a:r>
              <a:rPr lang="en-US" dirty="0"/>
              <a:t>sometimes different from those used by the AAR, commercial</a:t>
            </a:r>
          </a:p>
          <a:p>
            <a:r>
              <a:rPr lang="en-US" dirty="0"/>
              <a:t>railroaders, and most laymen. The following terms and definitions</a:t>
            </a:r>
          </a:p>
          <a:p>
            <a:r>
              <a:rPr lang="en-US" dirty="0"/>
              <a:t>are pertinent to a clear understanding of this text.</a:t>
            </a:r>
          </a:p>
          <a:p>
            <a:r>
              <a:rPr lang="en-US" dirty="0"/>
              <a:t>Current of </a:t>
            </a:r>
            <a:r>
              <a:rPr lang="en-US" dirty="0" err="1"/>
              <a:t>trafficmovement</a:t>
            </a:r>
            <a:endParaRPr lang="en-US" dirty="0"/>
          </a:p>
          <a:p>
            <a:r>
              <a:rPr lang="en-US" dirty="0"/>
              <a:t>of trains on a main track, in one</a:t>
            </a:r>
          </a:p>
          <a:p>
            <a:r>
              <a:rPr lang="en-US" dirty="0"/>
              <a:t>direction, specified by the rules. On a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line</a:t>
            </a:r>
          </a:p>
          <a:p>
            <a:r>
              <a:rPr lang="en-US" dirty="0"/>
              <a:t>where as many trains must run one way as the other, the</a:t>
            </a:r>
          </a:p>
          <a:p>
            <a:r>
              <a:rPr lang="en-US" dirty="0"/>
              <a:t>current of traffic is in both directions. On a </a:t>
            </a:r>
            <a:r>
              <a:rPr lang="en-US" dirty="0" err="1"/>
              <a:t>doubleor</a:t>
            </a:r>
            <a:endParaRPr lang="en-US" dirty="0"/>
          </a:p>
          <a:p>
            <a:r>
              <a:rPr lang="en-US" dirty="0" err="1"/>
              <a:t>multipletrack</a:t>
            </a:r>
            <a:endParaRPr lang="en-US" dirty="0"/>
          </a:p>
          <a:p>
            <a:r>
              <a:rPr lang="en-US" dirty="0"/>
              <a:t>line, the direction of each track is</a:t>
            </a:r>
          </a:p>
          <a:p>
            <a:r>
              <a:rPr lang="en-US" dirty="0"/>
              <a:t>designated and has a current of traffic established for it</a:t>
            </a:r>
          </a:p>
          <a:p>
            <a:r>
              <a:rPr lang="en-US" dirty="0"/>
              <a:t>according to the direction of train movements on it. For</a:t>
            </a:r>
          </a:p>
          <a:p>
            <a:r>
              <a:rPr lang="en-US" dirty="0"/>
              <a:t>example, suppose you have a </a:t>
            </a:r>
            <a:r>
              <a:rPr lang="en-US" dirty="0" err="1"/>
              <a:t>doubletrack</a:t>
            </a:r>
            <a:endParaRPr lang="en-US" dirty="0"/>
          </a:p>
          <a:p>
            <a:r>
              <a:rPr lang="en-US" dirty="0"/>
              <a:t>line connecting</a:t>
            </a:r>
          </a:p>
          <a:p>
            <a:r>
              <a:rPr lang="en-US" dirty="0"/>
              <a:t>Pittsburgh with Philadelphia, Pennsylvania. One track would</a:t>
            </a:r>
          </a:p>
          <a:p>
            <a:r>
              <a:rPr lang="en-US" dirty="0"/>
              <a:t>be for eastbound traffic and the other for westbound.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Divisionportion</a:t>
            </a:r>
            <a:endParaRPr lang="en-US" dirty="0"/>
          </a:p>
          <a:p>
            <a:r>
              <a:rPr lang="en-US" dirty="0"/>
              <a:t>of railroad assigned to the supervision of a</a:t>
            </a:r>
          </a:p>
          <a:p>
            <a:r>
              <a:rPr lang="en-US" dirty="0"/>
              <a:t>superintendent. In the TRS, the transportation railway</a:t>
            </a:r>
          </a:p>
          <a:p>
            <a:r>
              <a:rPr lang="en-US" dirty="0"/>
              <a:t>battalion (TRB) commander is the railway superintendent, and</a:t>
            </a:r>
          </a:p>
          <a:p>
            <a:r>
              <a:rPr lang="en-US" dirty="0"/>
              <a:t>the battalion under his command is normally assigned a rail</a:t>
            </a:r>
          </a:p>
          <a:p>
            <a:r>
              <a:rPr lang="en-US" dirty="0"/>
              <a:t>division from 145 to 241 kilometers (90 to 150 miles) in</a:t>
            </a:r>
          </a:p>
          <a:p>
            <a:r>
              <a:rPr lang="en-US" dirty="0"/>
              <a:t>length.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Engine (as used in TM 55200</a:t>
            </a:r>
          </a:p>
          <a:p>
            <a:r>
              <a:rPr lang="en-US" dirty="0"/>
              <a:t>means railway locomotive) (</a:t>
            </a:r>
          </a:p>
          <a:p>
            <a:r>
              <a:rPr lang="en-US" dirty="0"/>
              <a:t>l) a</a:t>
            </a:r>
          </a:p>
          <a:p>
            <a:r>
              <a:rPr lang="en-US" dirty="0"/>
              <a:t>unit propelled by any form of energy, or (2) a combination of</a:t>
            </a:r>
          </a:p>
          <a:p>
            <a:r>
              <a:rPr lang="en-US" dirty="0"/>
              <a:t>such units, other than steam, operated from a single control,</a:t>
            </a:r>
          </a:p>
          <a:p>
            <a:r>
              <a:rPr lang="en-US" dirty="0"/>
              <a:t>used in train or yard service. The TRS normally uses </a:t>
            </a:r>
            <a:r>
              <a:rPr lang="en-US" dirty="0" err="1"/>
              <a:t>dieselelectric</a:t>
            </a:r>
            <a:endParaRPr lang="en-US" dirty="0"/>
          </a:p>
          <a:p>
            <a:r>
              <a:rPr lang="en-US" dirty="0"/>
              <a:t>locomotives; however, it uses any railroads and any</a:t>
            </a:r>
          </a:p>
          <a:p>
            <a:r>
              <a:rPr lang="en-US" dirty="0"/>
              <a:t>equipment found in a theater including steam and electric</a:t>
            </a:r>
          </a:p>
          <a:p>
            <a:r>
              <a:rPr lang="en-US" dirty="0"/>
              <a:t>locomotives and electrified rail lines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Extra </a:t>
            </a:r>
            <a:r>
              <a:rPr lang="en-US" dirty="0" err="1"/>
              <a:t>traintrain</a:t>
            </a:r>
            <a:endParaRPr lang="en-US" dirty="0"/>
          </a:p>
          <a:p>
            <a:r>
              <a:rPr lang="en-US" dirty="0"/>
              <a:t>not authorized by a timetable schedule. It</a:t>
            </a:r>
          </a:p>
          <a:p>
            <a:r>
              <a:rPr lang="en-US" dirty="0"/>
              <a:t>may be designated: (1) extra, for any extra train except</a:t>
            </a:r>
          </a:p>
          <a:p>
            <a:r>
              <a:rPr lang="en-US" dirty="0"/>
              <a:t>passenger extra or work extra; (2) passenger extra, for</a:t>
            </a:r>
          </a:p>
          <a:p>
            <a:r>
              <a:rPr lang="en-US" dirty="0"/>
              <a:t>passenger train extra; (3) work extra, for work train extra.</a:t>
            </a:r>
          </a:p>
          <a:p>
            <a:r>
              <a:rPr lang="en-US" dirty="0"/>
              <a:t>Extra trains carry white classification signals on the front</a:t>
            </a:r>
          </a:p>
          <a:p>
            <a:r>
              <a:rPr lang="en-US" dirty="0"/>
              <a:t>of the locomotive and are always authorized by train order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Fixed </a:t>
            </a:r>
            <a:r>
              <a:rPr lang="en-US" dirty="0" err="1"/>
              <a:t>signalsignal</a:t>
            </a:r>
            <a:endParaRPr lang="en-US" dirty="0"/>
          </a:p>
          <a:p>
            <a:r>
              <a:rPr lang="en-US" dirty="0"/>
              <a:t>with a fixed location for regulating</a:t>
            </a:r>
          </a:p>
          <a:p>
            <a:r>
              <a:rPr lang="en-US" dirty="0"/>
              <a:t>railroad traffic.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Main </a:t>
            </a:r>
            <a:r>
              <a:rPr lang="en-US" dirty="0" err="1"/>
              <a:t>tracktrack</a:t>
            </a:r>
            <a:endParaRPr lang="en-US" dirty="0"/>
          </a:p>
          <a:p>
            <a:r>
              <a:rPr lang="en-US" dirty="0"/>
              <a:t>extending through yards and between stations,</a:t>
            </a:r>
          </a:p>
          <a:p>
            <a:r>
              <a:rPr lang="en-US" dirty="0"/>
              <a:t>upon which trains are operated by timetable or train order,</a:t>
            </a:r>
          </a:p>
          <a:p>
            <a:r>
              <a:rPr lang="en-US" dirty="0"/>
              <a:t>or both, or the use of which is governed by block signals.</a:t>
            </a:r>
          </a:p>
          <a:p>
            <a:r>
              <a:rPr lang="en-US" dirty="0" err="1"/>
              <a:t>Pilotqualified</a:t>
            </a:r>
            <a:endParaRPr lang="en-US" dirty="0"/>
          </a:p>
          <a:p>
            <a:r>
              <a:rPr lang="en-US" dirty="0"/>
              <a:t>person assigned to a train when the engineman</a:t>
            </a:r>
          </a:p>
          <a:p>
            <a:r>
              <a:rPr lang="en-US" dirty="0"/>
              <a:t>or conductor, or both, are not fully familiar with the</a:t>
            </a:r>
          </a:p>
          <a:p>
            <a:r>
              <a:rPr lang="en-US" dirty="0"/>
              <a:t>physical characteristics of or the rules covering any portion</a:t>
            </a:r>
          </a:p>
          <a:p>
            <a:r>
              <a:rPr lang="en-US" dirty="0"/>
              <a:t>of railroad over which the train is to be moved.</a:t>
            </a:r>
          </a:p>
          <a:p>
            <a:r>
              <a:rPr lang="en-US" dirty="0"/>
              <a:t>Regular </a:t>
            </a:r>
            <a:r>
              <a:rPr lang="en-US" dirty="0" err="1"/>
              <a:t>traintrain</a:t>
            </a:r>
            <a:endParaRPr lang="en-US" dirty="0"/>
          </a:p>
          <a:p>
            <a:r>
              <a:rPr lang="en-US" dirty="0"/>
              <a:t>authorized by a timetable schedule.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Soon after midnight on April 30, 1900, Casey's famed last trip</a:t>
            </a:r>
          </a:p>
          <a:p>
            <a:r>
              <a:rPr lang="en-US" dirty="0"/>
              <a:t>began at Memphis, Tennessee. His engine, No. 382, had plenty of</a:t>
            </a:r>
          </a:p>
          <a:p>
            <a:r>
              <a:rPr lang="en-US" dirty="0"/>
              <a:t>steam pressure and was ready to go.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Schedulethat</a:t>
            </a:r>
            <a:endParaRPr lang="en-US" dirty="0"/>
          </a:p>
          <a:p>
            <a:r>
              <a:rPr lang="en-US" dirty="0"/>
              <a:t>part of a timetable which prescribes class,</a:t>
            </a:r>
          </a:p>
          <a:p>
            <a:r>
              <a:rPr lang="en-US" dirty="0"/>
              <a:t>direction, number, and movement for a regular train.</a:t>
            </a:r>
          </a:p>
          <a:p>
            <a:r>
              <a:rPr lang="en-US" dirty="0" err="1"/>
              <a:t>Sectionone</a:t>
            </a:r>
            <a:endParaRPr lang="en-US" dirty="0"/>
          </a:p>
          <a:p>
            <a:r>
              <a:rPr lang="en-US" dirty="0"/>
              <a:t>of two or more trains running on the same schedule</a:t>
            </a:r>
          </a:p>
          <a:p>
            <a:r>
              <a:rPr lang="en-US" dirty="0"/>
              <a:t>displaying signals, or for which signals are displayed.</a:t>
            </a:r>
          </a:p>
          <a:p>
            <a:r>
              <a:rPr lang="en-US" dirty="0" err="1"/>
              <a:t>Sidingtrack</a:t>
            </a:r>
            <a:endParaRPr lang="en-US" dirty="0"/>
          </a:p>
          <a:p>
            <a:r>
              <a:rPr lang="en-US" dirty="0"/>
              <a:t>auxiliary to the main track, connected by switches</a:t>
            </a:r>
          </a:p>
          <a:p>
            <a:r>
              <a:rPr lang="en-US" dirty="0"/>
              <a:t>at both ends, that permits trains to clear the main line and</a:t>
            </a:r>
          </a:p>
          <a:p>
            <a:r>
              <a:rPr lang="en-US" dirty="0"/>
              <a:t>to meet and pass other trains. It should be long enough to</a:t>
            </a:r>
          </a:p>
          <a:p>
            <a:r>
              <a:rPr lang="en-US" dirty="0"/>
              <a:t>contain the longest train permitted to operate over the</a:t>
            </a:r>
          </a:p>
          <a:p>
            <a:r>
              <a:rPr lang="en-US" dirty="0"/>
              <a:t>division.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Single </a:t>
            </a:r>
            <a:r>
              <a:rPr lang="en-US" dirty="0" err="1"/>
              <a:t>trackmain</a:t>
            </a:r>
            <a:endParaRPr lang="en-US" dirty="0"/>
          </a:p>
          <a:p>
            <a:r>
              <a:rPr lang="en-US" dirty="0"/>
              <a:t>track upon which trains are operated in both</a:t>
            </a:r>
          </a:p>
          <a:p>
            <a:r>
              <a:rPr lang="en-US" dirty="0"/>
              <a:t>directions.</a:t>
            </a:r>
          </a:p>
          <a:p>
            <a:r>
              <a:rPr lang="en-US" dirty="0" err="1"/>
              <a:t>Stationplace</a:t>
            </a:r>
            <a:endParaRPr lang="en-US" dirty="0"/>
          </a:p>
          <a:p>
            <a:r>
              <a:rPr lang="en-US" dirty="0"/>
              <a:t>designated on the timetable by name.</a:t>
            </a:r>
          </a:p>
          <a:p>
            <a:r>
              <a:rPr lang="en-US" dirty="0"/>
              <a:t>Superior </a:t>
            </a:r>
            <a:r>
              <a:rPr lang="en-US" dirty="0" err="1"/>
              <a:t>traintrain</a:t>
            </a:r>
            <a:endParaRPr lang="en-US" dirty="0"/>
          </a:p>
          <a:p>
            <a:r>
              <a:rPr lang="en-US" dirty="0"/>
              <a:t>having precedence over another train.</a:t>
            </a:r>
          </a:p>
          <a:p>
            <a:r>
              <a:rPr lang="en-US" dirty="0" err="1"/>
              <a:t>Timetableauthority</a:t>
            </a:r>
            <a:endParaRPr lang="en-US" dirty="0"/>
          </a:p>
          <a:p>
            <a:r>
              <a:rPr lang="en-US" dirty="0"/>
              <a:t>for the movement of regular trains subject</a:t>
            </a:r>
          </a:p>
          <a:p>
            <a:r>
              <a:rPr lang="en-US" dirty="0"/>
              <a:t>to the rules. It contains classified schedules with special</a:t>
            </a:r>
          </a:p>
          <a:p>
            <a:r>
              <a:rPr lang="en-US" dirty="0"/>
              <a:t>instructions relating to the movement of trains.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Trainengine</a:t>
            </a:r>
            <a:r>
              <a:rPr lang="en-US" dirty="0"/>
              <a:t>,</a:t>
            </a:r>
          </a:p>
          <a:p>
            <a:r>
              <a:rPr lang="en-US" dirty="0"/>
              <a:t>or more than one engine coupled, with or without</a:t>
            </a:r>
          </a:p>
          <a:p>
            <a:r>
              <a:rPr lang="en-US" dirty="0"/>
              <a:t>cars, displaying markers. Markers are attached to the rear</a:t>
            </a:r>
          </a:p>
          <a:p>
            <a:r>
              <a:rPr lang="en-US" dirty="0"/>
              <a:t>of a train. They are discussed in more detail in paragraph</a:t>
            </a:r>
          </a:p>
          <a:p>
            <a:r>
              <a:rPr lang="en-US" dirty="0"/>
              <a:t>2. 14. Most laymen think of a train as cars and a caboose</a:t>
            </a:r>
          </a:p>
          <a:p>
            <a:r>
              <a:rPr lang="en-US" dirty="0"/>
              <a:t>puled by an engine. This is not always true. It must</a:t>
            </a:r>
          </a:p>
          <a:p>
            <a:r>
              <a:rPr lang="en-US" dirty="0"/>
              <a:t>display markers before it constitutes a train. A train must</a:t>
            </a:r>
          </a:p>
          <a:p>
            <a:r>
              <a:rPr lang="en-US" dirty="0"/>
              <a:t>have an engine, and it must have markers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Train of superior </a:t>
            </a:r>
            <a:r>
              <a:rPr lang="en-US" dirty="0" err="1"/>
              <a:t>classtrain</a:t>
            </a:r>
            <a:endParaRPr lang="en-US" dirty="0"/>
          </a:p>
          <a:p>
            <a:r>
              <a:rPr lang="en-US" dirty="0"/>
              <a:t>given precedence by timetable</a:t>
            </a:r>
          </a:p>
          <a:p>
            <a:r>
              <a:rPr lang="en-US" dirty="0"/>
              <a:t>over opposing trains of an inferior class.</a:t>
            </a:r>
          </a:p>
          <a:p>
            <a:r>
              <a:rPr lang="en-US" dirty="0"/>
              <a:t>Train of superior </a:t>
            </a:r>
            <a:r>
              <a:rPr lang="en-US" dirty="0" err="1"/>
              <a:t>directiontrain</a:t>
            </a:r>
            <a:endParaRPr lang="en-US" dirty="0"/>
          </a:p>
          <a:p>
            <a:r>
              <a:rPr lang="en-US" dirty="0"/>
              <a:t>given precedence in the</a:t>
            </a:r>
          </a:p>
          <a:p>
            <a:r>
              <a:rPr lang="en-US" dirty="0"/>
              <a:t>direction specified by a timetable between opposing trains of</a:t>
            </a:r>
          </a:p>
          <a:p>
            <a:r>
              <a:rPr lang="en-US" dirty="0"/>
              <a:t>the same class.</a:t>
            </a:r>
          </a:p>
          <a:p>
            <a:r>
              <a:rPr lang="en-US" dirty="0"/>
              <a:t>Train of superior </a:t>
            </a:r>
            <a:r>
              <a:rPr lang="en-US" dirty="0" err="1"/>
              <a:t>righttrain</a:t>
            </a:r>
            <a:endParaRPr lang="en-US" dirty="0"/>
          </a:p>
          <a:p>
            <a:r>
              <a:rPr lang="en-US" dirty="0"/>
              <a:t>given precedence by train order.</a:t>
            </a:r>
          </a:p>
          <a:p>
            <a:r>
              <a:rPr lang="en-US" dirty="0" err="1"/>
              <a:t>Yardsystem</a:t>
            </a:r>
            <a:endParaRPr lang="en-US" dirty="0"/>
          </a:p>
          <a:p>
            <a:r>
              <a:rPr lang="en-US" dirty="0"/>
              <a:t>of tracks within defined limits provided for making</a:t>
            </a:r>
          </a:p>
          <a:p>
            <a:r>
              <a:rPr lang="en-US" dirty="0"/>
              <a:t>up trains, storing of cars, and other purposes, over which</a:t>
            </a:r>
          </a:p>
          <a:p>
            <a:r>
              <a:rPr lang="en-US" dirty="0"/>
              <a:t>movements not authorized by timetable or by train order may</a:t>
            </a:r>
          </a:p>
          <a:p>
            <a:r>
              <a:rPr lang="en-US" dirty="0"/>
              <a:t>be made, subject to prescribed signals and rules or special</a:t>
            </a:r>
          </a:p>
          <a:p>
            <a:r>
              <a:rPr lang="en-US" dirty="0"/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1.6. RULES GOVERNING SUPERIORITY OF TRAINS</a:t>
            </a:r>
          </a:p>
          <a:p>
            <a:r>
              <a:rPr lang="en-US" dirty="0"/>
              <a:t>The preceding definitions of rail terms should help you to</a:t>
            </a:r>
          </a:p>
          <a:p>
            <a:r>
              <a:rPr lang="en-US" dirty="0"/>
              <a:t>understand the following explanations on train superiority, as well</a:t>
            </a:r>
          </a:p>
          <a:p>
            <a:r>
              <a:rPr lang="en-US" dirty="0"/>
              <a:t>as the information in the remainder of the text.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1514"/>
            <a:ext cx="6781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trains are operated over a rail net, one train may have to</a:t>
            </a:r>
          </a:p>
          <a:p>
            <a:r>
              <a:rPr lang="en-US" dirty="0"/>
              <a:t>stop and yield the track to another; the train that stays on the main</a:t>
            </a:r>
          </a:p>
          <a:p>
            <a:r>
              <a:rPr lang="en-US" dirty="0"/>
              <a:t>track is said to be superior to the other. This is particularly</a:t>
            </a:r>
          </a:p>
          <a:p>
            <a:r>
              <a:rPr lang="en-US" dirty="0"/>
              <a:t>common when the operation is over a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line, but one train</a:t>
            </a:r>
          </a:p>
          <a:p>
            <a:r>
              <a:rPr lang="en-US" dirty="0"/>
              <a:t>may have superiority over another even in a </a:t>
            </a:r>
            <a:r>
              <a:rPr lang="en-US" dirty="0" err="1"/>
              <a:t>doubletrack</a:t>
            </a:r>
            <a:endParaRPr lang="en-US" dirty="0"/>
          </a:p>
          <a:p>
            <a:r>
              <a:rPr lang="en-US" dirty="0"/>
              <a:t>operation.</a:t>
            </a:r>
          </a:p>
          <a:p>
            <a:r>
              <a:rPr lang="en-US" dirty="0"/>
              <a:t>Train superiority is simply a matter of which train takes the siding</a:t>
            </a:r>
          </a:p>
          <a:p>
            <a:r>
              <a:rPr lang="en-US" dirty="0"/>
              <a:t>and which train continues on the main line. A train is superior to</a:t>
            </a:r>
          </a:p>
          <a:p>
            <a:r>
              <a:rPr lang="en-US" dirty="0"/>
              <a:t>another by right, class, or direction. Right is a superiority</a:t>
            </a:r>
          </a:p>
          <a:p>
            <a:r>
              <a:rPr lang="en-US" dirty="0"/>
              <a:t>conferred by a train order issued by the authority and over the</a:t>
            </a:r>
          </a:p>
          <a:p>
            <a:r>
              <a:rPr lang="en-US" dirty="0"/>
              <a:t>signature of the chief train dispatcher. The class and direction of</a:t>
            </a:r>
          </a:p>
          <a:p>
            <a:r>
              <a:rPr lang="en-US" dirty="0"/>
              <a:t>trains are conferred by timetable, with one direction being superior</a:t>
            </a:r>
          </a:p>
          <a:p>
            <a:r>
              <a:rPr lang="en-US" dirty="0"/>
              <a:t>to the other for trains of the same class. Right is superior to</a:t>
            </a:r>
          </a:p>
          <a:p>
            <a:r>
              <a:rPr lang="en-US" dirty="0"/>
              <a:t>class or direction. Because a clear understanding of train</a:t>
            </a:r>
          </a:p>
          <a:p>
            <a:r>
              <a:rPr lang="en-US" dirty="0"/>
              <a:t>superiority is imperative, the rules specifying how it is determined</a:t>
            </a:r>
          </a:p>
          <a:p>
            <a:r>
              <a:rPr lang="en-US" dirty="0"/>
              <a:t>on single or double track are quoted from TM 55200.</a:t>
            </a:r>
          </a:p>
          <a:p>
            <a:r>
              <a:rPr lang="en-US" dirty="0"/>
              <a:t>Rules with a</a:t>
            </a:r>
          </a:p>
          <a:p>
            <a:r>
              <a:rPr lang="en-US" dirty="0"/>
              <a:t>prefix S are for single track, and those with a prefix D are for two</a:t>
            </a:r>
          </a:p>
          <a:p>
            <a:r>
              <a:rPr lang="en-US" dirty="0"/>
              <a:t>or more tracks; rules without a prefix are for both single and</a:t>
            </a:r>
          </a:p>
          <a:p>
            <a:r>
              <a:rPr lang="en-US" dirty="0"/>
              <a:t>multiple tracks.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Rule S71.</a:t>
            </a:r>
          </a:p>
          <a:p>
            <a:r>
              <a:rPr lang="en-US" dirty="0"/>
              <a:t>General. A train is superior to another train by</a:t>
            </a:r>
          </a:p>
          <a:p>
            <a:r>
              <a:rPr lang="en-US" dirty="0"/>
              <a:t>right, class, or direction.</a:t>
            </a:r>
          </a:p>
          <a:p>
            <a:r>
              <a:rPr lang="en-US" dirty="0"/>
              <a:t>(1) Right is conferred by train order; class and direction by</a:t>
            </a:r>
          </a:p>
          <a:p>
            <a:r>
              <a:rPr lang="en-US" dirty="0"/>
              <a:t>timetable.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Right is superior to class or direction.</a:t>
            </a:r>
          </a:p>
          <a:p>
            <a:r>
              <a:rPr lang="en-US" dirty="0"/>
              <a:t>(3) Direction is superior between trains of the same class.</a:t>
            </a:r>
          </a:p>
          <a:p>
            <a:r>
              <a:rPr lang="en-US" dirty="0"/>
              <a:t>b. Rule D71.</a:t>
            </a:r>
          </a:p>
          <a:p>
            <a:r>
              <a:rPr lang="en-US" dirty="0"/>
              <a:t>General. A train is sup;. or to another train by</a:t>
            </a:r>
          </a:p>
          <a:p>
            <a:r>
              <a:rPr lang="en-US" dirty="0"/>
              <a:t>right or class.</a:t>
            </a:r>
          </a:p>
          <a:p>
            <a:r>
              <a:rPr lang="en-US" dirty="0"/>
              <a:t>(1) Right is conferred by train order; class by timetable.</a:t>
            </a:r>
          </a:p>
          <a:p>
            <a:r>
              <a:rPr lang="en-US" dirty="0"/>
              <a:t>(2) Right is superior to class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Rule 72. Class and Direction. Trains of the first class are</a:t>
            </a:r>
          </a:p>
          <a:p>
            <a:r>
              <a:rPr lang="en-US" dirty="0"/>
              <a:t>superior to those of the second; trains of the second class are</a:t>
            </a:r>
          </a:p>
          <a:p>
            <a:r>
              <a:rPr lang="en-US" dirty="0"/>
              <a:t>superior to those of the third; and so on. Trains in the direction</a:t>
            </a:r>
          </a:p>
          <a:p>
            <a:r>
              <a:rPr lang="en-US" dirty="0"/>
              <a:t>specified by the timetable are superior to trains of the same class</a:t>
            </a:r>
          </a:p>
          <a:p>
            <a:r>
              <a:rPr lang="en-US" dirty="0"/>
              <a:t>in the opposite direction.</a:t>
            </a:r>
          </a:p>
          <a:p>
            <a:r>
              <a:rPr lang="en-US" dirty="0"/>
              <a:t>d. Rule 73. Extra Trains. Extra trains are inferior to regular</a:t>
            </a:r>
          </a:p>
          <a:p>
            <a:r>
              <a:rPr lang="en-US" dirty="0"/>
              <a:t>trains.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1.7. EXAMPLES OF TRAIN SUPERIORITY</a:t>
            </a:r>
          </a:p>
          <a:p>
            <a:r>
              <a:rPr lang="en-US" dirty="0"/>
              <a:t>The following examples explain how train superiority by class or</a:t>
            </a:r>
          </a:p>
          <a:p>
            <a:r>
              <a:rPr lang="en-US" dirty="0"/>
              <a:t>direction is established by the timetable, and illustrate how right</a:t>
            </a:r>
          </a:p>
          <a:p>
            <a:r>
              <a:rPr lang="en-US" dirty="0"/>
              <a:t>can be conferred on any train. For our purposes, assume that the</a:t>
            </a:r>
          </a:p>
          <a:p>
            <a:r>
              <a:rPr lang="en-US" dirty="0"/>
              <a:t>railroad shown in figure 1.1 is a </a:t>
            </a:r>
            <a:r>
              <a:rPr lang="en-US" dirty="0" err="1"/>
              <a:t>singletrack</a:t>
            </a:r>
            <a:r>
              <a:rPr lang="en-US" dirty="0"/>
              <a:t>,</a:t>
            </a:r>
          </a:p>
          <a:p>
            <a:r>
              <a:rPr lang="en-US" dirty="0" err="1"/>
              <a:t>standardgage</a:t>
            </a:r>
            <a:endParaRPr lang="en-US" dirty="0"/>
          </a:p>
          <a:p>
            <a:r>
              <a:rPr lang="en-US" dirty="0"/>
              <a:t>division in a theater of operations extending from a port to a</a:t>
            </a:r>
          </a:p>
          <a:p>
            <a:r>
              <a:rPr lang="en-US" dirty="0"/>
              <a:t>railhead (RH) through stations A, B, C, and D. The only sidings on</a:t>
            </a:r>
          </a:p>
          <a:p>
            <a:r>
              <a:rPr lang="en-US" dirty="0"/>
              <a:t>the division are located at these stations. The timetable for this</a:t>
            </a:r>
          </a:p>
          <a:p>
            <a:r>
              <a:rPr lang="en-US" dirty="0"/>
              <a:t>division has two classes of regular trains scheduled, and the</a:t>
            </a:r>
          </a:p>
          <a:p>
            <a:r>
              <a:rPr lang="en-US" dirty="0"/>
              <a:t>superior direction is east from the port to the railhead. The three</a:t>
            </a:r>
          </a:p>
          <a:p>
            <a:r>
              <a:rPr lang="en-US" dirty="0"/>
              <a:t>hypothetical operations presented in this figure are separate</a:t>
            </a:r>
          </a:p>
          <a:p>
            <a:r>
              <a:rPr lang="en-US" dirty="0"/>
              <a:t>situations happening at three different times. They could not happen</a:t>
            </a:r>
          </a:p>
          <a:p>
            <a:r>
              <a:rPr lang="en-US" dirty="0"/>
              <a:t>concurrently.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85800"/>
            <a:ext cx="64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Because No. 1 was late arriving at Memphis, Casey held a late</a:t>
            </a:r>
          </a:p>
          <a:p>
            <a:r>
              <a:rPr lang="en-US" dirty="0"/>
              <a:t>order to run Memphis to Sardis, </a:t>
            </a:r>
            <a:r>
              <a:rPr lang="en-US" dirty="0" err="1"/>
              <a:t>Mississippia</a:t>
            </a:r>
            <a:endParaRPr lang="en-US" dirty="0"/>
          </a:p>
          <a:p>
            <a:r>
              <a:rPr lang="en-US" dirty="0"/>
              <a:t>point about 50 miles</a:t>
            </a:r>
          </a:p>
          <a:p>
            <a:r>
              <a:rPr lang="en-US" dirty="0"/>
              <a:t>ahead. A freight train coming north on the </a:t>
            </a:r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line was the</a:t>
            </a:r>
          </a:p>
          <a:p>
            <a:r>
              <a:rPr lang="en-US" dirty="0"/>
              <a:t>only thing headed toward him. For two weeks previously, rainy, foggy</a:t>
            </a:r>
          </a:p>
          <a:p>
            <a:r>
              <a:rPr lang="en-US" dirty="0"/>
              <a:t>weather had prevailed, and the clouds were now low and dark. After</a:t>
            </a:r>
          </a:p>
          <a:p>
            <a:r>
              <a:rPr lang="en-US" dirty="0"/>
              <a:t>about an hour's traveling time the Cannonball reached Sardis; on</a:t>
            </a:r>
          </a:p>
          <a:p>
            <a:r>
              <a:rPr lang="en-US" dirty="0"/>
              <a:t>south she steamed. Soon she made Grenada, then came Winona, then</a:t>
            </a:r>
          </a:p>
          <a:p>
            <a:r>
              <a:rPr lang="en-US" dirty="0"/>
              <a:t>Durant. The lost time was being whittled to nothing. I all went</a:t>
            </a:r>
          </a:p>
          <a:p>
            <a:r>
              <a:rPr lang="en-US" dirty="0"/>
              <a:t>well, the Cannonball would pass Way, 6 miles north of Canton, at the</a:t>
            </a:r>
          </a:p>
          <a:p>
            <a:r>
              <a:rPr lang="en-US" dirty="0"/>
              <a:t>scheduled time. No more orders had been received, and down the track</a:t>
            </a:r>
          </a:p>
          <a:p>
            <a:r>
              <a:rPr lang="en-US" dirty="0"/>
              <a:t>roared the Cannonball, soon approaching Vaughan, Mississippi, 12</a:t>
            </a:r>
          </a:p>
          <a:p>
            <a:r>
              <a:rPr lang="en-US" dirty="0"/>
              <a:t>miles above Canton. Vaughan was at the lower end of a double S</a:t>
            </a:r>
          </a:p>
          <a:p>
            <a:r>
              <a:rPr lang="en-US" dirty="0"/>
              <a:t>curve. The north switch was about the middle of the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2657475"/>
            <a:ext cx="53530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Suppose that a </a:t>
            </a:r>
            <a:r>
              <a:rPr lang="en-US" dirty="0" err="1"/>
              <a:t>secondclass</a:t>
            </a:r>
            <a:endParaRPr lang="en-US" dirty="0"/>
          </a:p>
          <a:p>
            <a:r>
              <a:rPr lang="en-US" dirty="0"/>
              <a:t>train, No. 512, has departed station</a:t>
            </a:r>
          </a:p>
          <a:p>
            <a:r>
              <a:rPr lang="en-US" dirty="0"/>
              <a:t>A for the railhead, and that a </a:t>
            </a:r>
            <a:r>
              <a:rPr lang="en-US" dirty="0" err="1"/>
              <a:t>firstclass</a:t>
            </a:r>
            <a:endParaRPr lang="en-US" dirty="0"/>
          </a:p>
          <a:p>
            <a:r>
              <a:rPr lang="en-US" dirty="0"/>
              <a:t>train, No. 3, has left</a:t>
            </a:r>
          </a:p>
          <a:p>
            <a:r>
              <a:rPr lang="en-US" dirty="0"/>
              <a:t>station D for the port. Train No. 3 would ordinarily meet No. 512</a:t>
            </a:r>
          </a:p>
          <a:p>
            <a:r>
              <a:rPr lang="en-US" dirty="0"/>
              <a:t>between C and B. However, you do not want No. 3 stopped or held to a</a:t>
            </a:r>
          </a:p>
          <a:p>
            <a:r>
              <a:rPr lang="en-US" dirty="0"/>
              <a:t>slower speed, and since it has superiority by class over No. 512, the</a:t>
            </a:r>
          </a:p>
          <a:p>
            <a:r>
              <a:rPr lang="en-US" dirty="0" err="1"/>
              <a:t>secondclass</a:t>
            </a:r>
            <a:endParaRPr lang="en-US" dirty="0"/>
          </a:p>
          <a:p>
            <a:r>
              <a:rPr lang="en-US" dirty="0"/>
              <a:t>train, No. 512, will take a siding (clear the main</a:t>
            </a:r>
          </a:p>
          <a:p>
            <a:r>
              <a:rPr lang="en-US" dirty="0"/>
              <a:t>track) at B and wait for No. 3 to pass before it proceeds.</a:t>
            </a:r>
          </a:p>
          <a:p>
            <a:r>
              <a:rPr lang="en-US" dirty="0"/>
              <a:t>Superiority of trains, then, is determined by class established in</a:t>
            </a:r>
          </a:p>
          <a:p>
            <a:r>
              <a:rPr lang="en-US" dirty="0"/>
              <a:t>the timetable.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Now, look at figure 1.1 and you find a conflict between trains</a:t>
            </a:r>
          </a:p>
          <a:p>
            <a:r>
              <a:rPr lang="en-US" dirty="0"/>
              <a:t>of the same class. In this example, direction determines which train</a:t>
            </a:r>
          </a:p>
          <a:p>
            <a:r>
              <a:rPr lang="en-US" dirty="0"/>
              <a:t>is superior. Remember that the superior direction given on the</a:t>
            </a:r>
          </a:p>
          <a:p>
            <a:r>
              <a:rPr lang="en-US" dirty="0"/>
              <a:t>timetable is east from the port to the railhead. Two </a:t>
            </a:r>
            <a:r>
              <a:rPr lang="en-US" dirty="0" err="1"/>
              <a:t>firstclass</a:t>
            </a:r>
            <a:endParaRPr lang="en-US" dirty="0"/>
          </a:p>
          <a:p>
            <a:r>
              <a:rPr lang="en-US" dirty="0"/>
              <a:t>trains are involved. Train No. 6 is headed to station A from the</a:t>
            </a:r>
          </a:p>
          <a:p>
            <a:r>
              <a:rPr lang="en-US" dirty="0"/>
              <a:t>port, and train No. 5 is approaching A from B. Number 5 will take a</a:t>
            </a:r>
          </a:p>
          <a:p>
            <a:r>
              <a:rPr lang="en-US" dirty="0"/>
              <a:t>siding at A and wait for No. 6 to pass before it continues to the</a:t>
            </a:r>
          </a:p>
          <a:p>
            <a:r>
              <a:rPr lang="en-US" dirty="0"/>
              <a:t>port because No. 6 is superior by direction.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199"/>
            <a:ext cx="6019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Again, in figure 1.1 the dispatcher wishes to overrule the</a:t>
            </a:r>
          </a:p>
          <a:p>
            <a:r>
              <a:rPr lang="en-US" dirty="0"/>
              <a:t>timetable authority by issuing a train order. Number 8 is a </a:t>
            </a:r>
            <a:r>
              <a:rPr lang="en-US" dirty="0" err="1"/>
              <a:t>firstclass</a:t>
            </a:r>
            <a:endParaRPr lang="en-US" dirty="0"/>
          </a:p>
          <a:p>
            <a:r>
              <a:rPr lang="en-US" dirty="0"/>
              <a:t>train approaching station D in the superior direction; however,</a:t>
            </a:r>
          </a:p>
          <a:p>
            <a:r>
              <a:rPr lang="en-US" dirty="0"/>
              <a:t>an ambulance train, Extra 303 West, is ready to depart the railhead,</a:t>
            </a:r>
          </a:p>
          <a:p>
            <a:r>
              <a:rPr lang="en-US" dirty="0"/>
              <a:t>or station E, for a hospital located near the port, Because ambulance</a:t>
            </a:r>
          </a:p>
          <a:p>
            <a:r>
              <a:rPr lang="en-US" dirty="0"/>
              <a:t>trains are normally given priority, the dispatcher issues the train</a:t>
            </a:r>
          </a:p>
          <a:p>
            <a:r>
              <a:rPr lang="en-US" dirty="0"/>
              <a:t>orders shown in figure 1.2. They give Extra 303 West right over No.</a:t>
            </a:r>
          </a:p>
          <a:p>
            <a:r>
              <a:rPr lang="en-US" dirty="0"/>
              <a:t>8, and the </a:t>
            </a:r>
            <a:r>
              <a:rPr lang="en-US" dirty="0" err="1"/>
              <a:t>firstclass</a:t>
            </a:r>
            <a:endParaRPr lang="en-US" dirty="0"/>
          </a:p>
          <a:p>
            <a:r>
              <a:rPr lang="en-US" dirty="0"/>
              <a:t>train will not go beyond station D before the</a:t>
            </a:r>
          </a:p>
          <a:p>
            <a:r>
              <a:rPr lang="en-US" dirty="0"/>
              <a:t>extra train has arrived. When superiority is taken away from No. 8</a:t>
            </a:r>
          </a:p>
          <a:p>
            <a:r>
              <a:rPr lang="en-US" dirty="0"/>
              <a:t>and right conferred on Extra 303 West, orders must be issued to No. 8</a:t>
            </a:r>
          </a:p>
          <a:p>
            <a:r>
              <a:rPr lang="en-US" dirty="0"/>
              <a:t>first and then to Extra 303 West. As each operator receives his</a:t>
            </a:r>
          </a:p>
          <a:p>
            <a:r>
              <a:rPr lang="en-US" dirty="0"/>
              <a:t>order he writes it as received and repeats it back to the sender for</a:t>
            </a:r>
          </a:p>
          <a:p>
            <a:r>
              <a:rPr lang="en-US" dirty="0"/>
              <a:t>a check of accuracy.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preceding paragraphs explain that trains have superiority by</a:t>
            </a:r>
          </a:p>
          <a:p>
            <a:r>
              <a:rPr lang="en-US" dirty="0"/>
              <a:t>right, by class, or by direction. The next discussion presents the</a:t>
            </a:r>
          </a:p>
          <a:p>
            <a:r>
              <a:rPr lang="en-US" dirty="0"/>
              <a:t>types of military trains used in a theater.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95313"/>
            <a:ext cx="4419600" cy="566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1.8. TYPES OF TRAINS</a:t>
            </a:r>
          </a:p>
          <a:p>
            <a:r>
              <a:rPr lang="en-US" dirty="0"/>
              <a:t>The four basic types of trains generally found in a theater are</a:t>
            </a:r>
          </a:p>
          <a:p>
            <a:r>
              <a:rPr lang="en-US" dirty="0"/>
              <a:t>freight, passenger, ambulance, and work trains. Unlike commercial</a:t>
            </a:r>
          </a:p>
          <a:p>
            <a:r>
              <a:rPr lang="en-US" dirty="0"/>
              <a:t>railroads in the United States, the transportation railway service</a:t>
            </a:r>
          </a:p>
          <a:p>
            <a:r>
              <a:rPr lang="en-US" dirty="0"/>
              <a:t>does not normally give passenger trains superiority over freight</a:t>
            </a:r>
          </a:p>
          <a:p>
            <a:r>
              <a:rPr lang="en-US" dirty="0"/>
              <a:t>trains. Moving supplies to support the combat forces in a theater is</a:t>
            </a:r>
          </a:p>
          <a:p>
            <a:r>
              <a:rPr lang="en-US" dirty="0"/>
              <a:t>the primary mission of the TRS. However, when troop movements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take priority over freight movements, a passenger train may be given</a:t>
            </a:r>
          </a:p>
          <a:p>
            <a:r>
              <a:rPr lang="en-US" dirty="0"/>
              <a:t>superiority over freight trains by train order. Also, when the track</a:t>
            </a:r>
          </a:p>
          <a:p>
            <a:r>
              <a:rPr lang="en-US" dirty="0"/>
              <a:t>must be cleared of obstructions or when the line must be repaired, a</a:t>
            </a:r>
          </a:p>
          <a:p>
            <a:r>
              <a:rPr lang="en-US" dirty="0"/>
              <a:t>work train may be given priority over all other trains. The types of</a:t>
            </a:r>
          </a:p>
          <a:p>
            <a:r>
              <a:rPr lang="en-US" dirty="0"/>
              <a:t>trains are discussed in the following subparagraphs.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Freight trains are discussed first because of their</a:t>
            </a:r>
          </a:p>
          <a:p>
            <a:r>
              <a:rPr lang="en-US" dirty="0"/>
              <a:t>importance. They carry the bulk of supplies and equipment to support</a:t>
            </a:r>
          </a:p>
          <a:p>
            <a:r>
              <a:rPr lang="en-US" dirty="0"/>
              <a:t>military activities in a theater, and they normally have priority</a:t>
            </a:r>
          </a:p>
          <a:p>
            <a:r>
              <a:rPr lang="en-US" dirty="0"/>
              <a:t>over other rail traffic, except ambulance trains. The two kinds of</a:t>
            </a:r>
          </a:p>
          <a:p>
            <a:r>
              <a:rPr lang="en-US" dirty="0"/>
              <a:t>freight trains are through and local. Through trains carry priority</a:t>
            </a:r>
          </a:p>
          <a:p>
            <a:r>
              <a:rPr lang="en-US" dirty="0"/>
              <a:t>freight and generally go from one terminal to the next without</a:t>
            </a:r>
          </a:p>
          <a:p>
            <a:r>
              <a:rPr lang="en-US" dirty="0"/>
              <a:t>changing consist from origin to destination. Local trains pick up</a:t>
            </a:r>
          </a:p>
          <a:p>
            <a:r>
              <a:rPr lang="en-US" dirty="0"/>
              <a:t>and set off freight and cars at stations along the division.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first S, and as the Cannonball boomed down on it, two red lights</a:t>
            </a:r>
          </a:p>
          <a:p>
            <a:r>
              <a:rPr lang="en-US" dirty="0"/>
              <a:t>flared in front of her. This meant a train not in the clear.</a:t>
            </a:r>
          </a:p>
          <a:p>
            <a:r>
              <a:rPr lang="en-US" dirty="0"/>
              <a:t>A freight train had sawed by another southbound train shortly</a:t>
            </a:r>
          </a:p>
          <a:p>
            <a:r>
              <a:rPr lang="en-US" dirty="0"/>
              <a:t>before and, in doing so, had pulled out some </a:t>
            </a:r>
            <a:r>
              <a:rPr lang="en-US" dirty="0" err="1"/>
              <a:t>drawheads</a:t>
            </a:r>
            <a:r>
              <a:rPr lang="en-US" dirty="0"/>
              <a:t>. Failing to</a:t>
            </a:r>
          </a:p>
          <a:p>
            <a:r>
              <a:rPr lang="en-US" dirty="0"/>
              <a:t>get in the clear, the caboose and two other cars were out on the main</a:t>
            </a:r>
          </a:p>
          <a:p>
            <a:r>
              <a:rPr lang="en-US" dirty="0"/>
              <a:t>line. The resulting crash of the Cannonball into these cars and</a:t>
            </a:r>
          </a:p>
          <a:p>
            <a:r>
              <a:rPr lang="en-US" dirty="0"/>
              <a:t>death of the engineman, Casey Jones, are </a:t>
            </a:r>
            <a:r>
              <a:rPr lang="en-US" dirty="0" err="1"/>
              <a:t>wellknown</a:t>
            </a:r>
            <a:endParaRPr lang="en-US" dirty="0"/>
          </a:p>
          <a:p>
            <a:r>
              <a:rPr lang="en-US" dirty="0"/>
              <a:t>history.</a:t>
            </a:r>
          </a:p>
          <a:p>
            <a:r>
              <a:rPr lang="en-US" dirty="0"/>
              <a:t>At Vaughan, the northbound freight was waiting at the south</a:t>
            </a:r>
          </a:p>
          <a:p>
            <a:r>
              <a:rPr lang="en-US" dirty="0"/>
              <a:t>switch. The crash occurred at 3:52 A.M. and the Cannonball was due</a:t>
            </a:r>
          </a:p>
          <a:p>
            <a:r>
              <a:rPr lang="en-US" dirty="0"/>
              <a:t>in Vaughan at 3:50. It would have passed Way on the dot.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Passenger trains transport personnel, baggage, and mail. The</a:t>
            </a:r>
          </a:p>
          <a:p>
            <a:r>
              <a:rPr lang="en-US" dirty="0"/>
              <a:t>coaches and cars used are those already in the theater. Although</a:t>
            </a:r>
          </a:p>
          <a:p>
            <a:r>
              <a:rPr lang="en-US" dirty="0"/>
              <a:t>passenger or baggage cars are preferred, boxcars, gondolas, and</a:t>
            </a:r>
          </a:p>
          <a:p>
            <a:r>
              <a:rPr lang="en-US" dirty="0"/>
              <a:t>flatcars may be used if necessary.</a:t>
            </a:r>
          </a:p>
          <a:p>
            <a:r>
              <a:rPr lang="en-US" dirty="0"/>
              <a:t>c. Ambulance or hospital trains, used exclusively for moving the</a:t>
            </a:r>
          </a:p>
          <a:p>
            <a:r>
              <a:rPr lang="en-US" dirty="0"/>
              <a:t>sick and wounded, are usually given first priority in a theater.</a:t>
            </a:r>
          </a:p>
          <a:p>
            <a:r>
              <a:rPr lang="en-US" dirty="0"/>
              <a:t>They are operated as passenger extras when required by the medical</a:t>
            </a:r>
          </a:p>
          <a:p>
            <a:r>
              <a:rPr lang="en-US" dirty="0"/>
              <a:t>command. Each car in the train is conspicuously marked with a red</a:t>
            </a:r>
          </a:p>
          <a:p>
            <a:r>
              <a:rPr lang="en-US" dirty="0"/>
              <a:t>cross and, when so marked, should not be used for anything not</a:t>
            </a:r>
          </a:p>
          <a:p>
            <a:r>
              <a:rPr lang="en-US" dirty="0"/>
              <a:t>connected with the ambulance service.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Work trains carry maintenance personnel and equipment, and are</a:t>
            </a:r>
          </a:p>
          <a:p>
            <a:r>
              <a:rPr lang="en-US" dirty="0"/>
              <a:t>used in such operations as laying new track, spreading ballast, and</a:t>
            </a:r>
          </a:p>
          <a:p>
            <a:r>
              <a:rPr lang="en-US" dirty="0"/>
              <a:t>moving wreck crews to the site of derailments. They are authorized</a:t>
            </a:r>
          </a:p>
          <a:p>
            <a:r>
              <a:rPr lang="en-US" dirty="0"/>
              <a:t>by train order to occupy track where their services are required.</a:t>
            </a:r>
          </a:p>
          <a:p>
            <a:r>
              <a:rPr lang="en-US" dirty="0"/>
              <a:t>The time limits are given in the train order and cannot be extended</a:t>
            </a:r>
          </a:p>
          <a:p>
            <a:r>
              <a:rPr lang="en-US" dirty="0"/>
              <a:t>unless a new train order is issued canceling the original one and</a:t>
            </a:r>
          </a:p>
          <a:p>
            <a:r>
              <a:rPr lang="en-US" dirty="0"/>
              <a:t>establishing new limits. When a train accident occurs or the track</a:t>
            </a:r>
          </a:p>
          <a:p>
            <a:r>
              <a:rPr lang="en-US" dirty="0"/>
              <a:t>is blocked, a special type of work train, a wreck train, is sent with</a:t>
            </a:r>
          </a:p>
          <a:p>
            <a:r>
              <a:rPr lang="en-US" dirty="0"/>
              <a:t>equipment to clear the track. This train is authorized by train</a:t>
            </a:r>
          </a:p>
          <a:p>
            <a:r>
              <a:rPr lang="en-US" dirty="0"/>
              <a:t>order and has superior rights.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1.9. SUMMARY</a:t>
            </a:r>
          </a:p>
          <a:p>
            <a:r>
              <a:rPr lang="en-US" dirty="0"/>
              <a:t>The general rules that govern persons involved with the</a:t>
            </a:r>
          </a:p>
          <a:p>
            <a:r>
              <a:rPr lang="en-US" dirty="0"/>
              <a:t>operation of U. S. Army railroads are presented in TM 55200,</a:t>
            </a:r>
          </a:p>
          <a:p>
            <a:r>
              <a:rPr lang="en-US" dirty="0"/>
              <a:t>Railway</a:t>
            </a:r>
          </a:p>
          <a:p>
            <a:r>
              <a:rPr lang="en-US" dirty="0"/>
              <a:t>Operating Rules. They are an adaptation of the Standard Code of</a:t>
            </a:r>
          </a:p>
          <a:p>
            <a:r>
              <a:rPr lang="en-US" dirty="0"/>
              <a:t>Operating Rules of the Association of American Railroads. Each</a:t>
            </a:r>
          </a:p>
          <a:p>
            <a:r>
              <a:rPr lang="en-US" dirty="0"/>
              <a:t>person whose duties are regulated by the rules in the manual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must be provided a copy of it. He is required to know, obey, and be</a:t>
            </a:r>
          </a:p>
          <a:p>
            <a:r>
              <a:rPr lang="en-US" dirty="0"/>
              <a:t>able to pass an examination on the rules in the manual.</a:t>
            </a:r>
          </a:p>
          <a:p>
            <a:r>
              <a:rPr lang="en-US" dirty="0"/>
              <a:t>The purpose of all the rules in TM 55200</a:t>
            </a:r>
          </a:p>
          <a:p>
            <a:r>
              <a:rPr lang="en-US" dirty="0"/>
              <a:t>is to insure the safe</a:t>
            </a:r>
          </a:p>
          <a:p>
            <a:r>
              <a:rPr lang="en-US" dirty="0"/>
              <a:t>and efficient operation of trains over military railroads. Trains</a:t>
            </a:r>
          </a:p>
          <a:p>
            <a:r>
              <a:rPr lang="en-US" dirty="0"/>
              <a:t>have superiority by right, by class, or by direction established by</a:t>
            </a:r>
          </a:p>
          <a:p>
            <a:r>
              <a:rPr lang="en-US" dirty="0"/>
              <a:t>either train order or timetable. Remember that any train having</a:t>
            </a:r>
          </a:p>
          <a:p>
            <a:r>
              <a:rPr lang="en-US" dirty="0"/>
              <a:t>superiority by class or direction established by a timetable may have</a:t>
            </a:r>
          </a:p>
          <a:p>
            <a:r>
              <a:rPr lang="en-US" dirty="0"/>
              <a:t>that superiority changed by a train order. When one train is given</a:t>
            </a:r>
          </a:p>
          <a:p>
            <a:r>
              <a:rPr lang="en-US" dirty="0"/>
              <a:t>superiority over another by train order, its superiority is by right</a:t>
            </a:r>
          </a:p>
          <a:p>
            <a:r>
              <a:rPr lang="en-US" dirty="0"/>
              <a:t>conferred by the train order.</a:t>
            </a:r>
          </a:p>
          <a:p>
            <a:r>
              <a:rPr lang="en-US" dirty="0"/>
              <a:t>The four types of trains normally found in a theater are</a:t>
            </a:r>
          </a:p>
          <a:p>
            <a:r>
              <a:rPr lang="en-US" dirty="0"/>
              <a:t>freight, passenger, ambulance, and work trains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2879"/>
            <a:ext cx="7594247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2.1. GENERAL</a:t>
            </a:r>
          </a:p>
          <a:p>
            <a:r>
              <a:rPr lang="en-US" dirty="0"/>
              <a:t>Control of train movements over main lines is a function of</a:t>
            </a:r>
          </a:p>
          <a:p>
            <a:r>
              <a:rPr lang="en-US" dirty="0"/>
              <a:t>headquarters and headquarters company (</a:t>
            </a:r>
            <a:r>
              <a:rPr lang="en-US" dirty="0" err="1"/>
              <a:t>Hq</a:t>
            </a:r>
            <a:r>
              <a:rPr lang="en-US" dirty="0"/>
              <a:t> and </a:t>
            </a:r>
            <a:r>
              <a:rPr lang="en-US" dirty="0" err="1"/>
              <a:t>Hq</a:t>
            </a:r>
            <a:r>
              <a:rPr lang="en-US" dirty="0"/>
              <a:t> Co) of the</a:t>
            </a:r>
          </a:p>
          <a:p>
            <a:r>
              <a:rPr lang="en-US" dirty="0"/>
              <a:t>transportation railway battalion (TRB). Located in battalion</a:t>
            </a:r>
          </a:p>
          <a:p>
            <a:r>
              <a:rPr lang="en-US" dirty="0"/>
              <a:t>headquarters and chief of the train movement section of </a:t>
            </a:r>
            <a:r>
              <a:rPr lang="en-US" dirty="0" err="1"/>
              <a:t>Hq</a:t>
            </a:r>
            <a:r>
              <a:rPr lang="en-US" dirty="0"/>
              <a:t> and </a:t>
            </a:r>
            <a:r>
              <a:rPr lang="en-US" dirty="0" err="1"/>
              <a:t>Hq</a:t>
            </a:r>
            <a:r>
              <a:rPr lang="en-US" dirty="0"/>
              <a:t> Co,</a:t>
            </a:r>
          </a:p>
          <a:p>
            <a:r>
              <a:rPr lang="en-US" dirty="0"/>
              <a:t>the chief dispatcher is directly responsible for the movement of all</a:t>
            </a:r>
          </a:p>
          <a:p>
            <a:r>
              <a:rPr lang="en-US" dirty="0"/>
              <a:t>trains over a division. Because he cannot be on duty constantly, he</a:t>
            </a:r>
          </a:p>
          <a:p>
            <a:r>
              <a:rPr lang="en-US" dirty="0"/>
              <a:t>is assisted by the assistant chief dispatcher and a number of train</a:t>
            </a:r>
          </a:p>
          <a:p>
            <a:r>
              <a:rPr lang="en-US" dirty="0"/>
              <a:t>dispatchers, who, under the chief's direction, issue the train orders.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These orders are the tools of the dispatchers' trade in</a:t>
            </a:r>
          </a:p>
          <a:p>
            <a:r>
              <a:rPr lang="en-US" dirty="0"/>
              <a:t>operating a division efficiently. This chapter discusses the four</a:t>
            </a:r>
          </a:p>
          <a:p>
            <a:r>
              <a:rPr lang="en-US" dirty="0"/>
              <a:t>methods of military train operation in a theater: fleet, manual block</a:t>
            </a:r>
          </a:p>
          <a:p>
            <a:r>
              <a:rPr lang="en-US" dirty="0"/>
              <a:t>(hereafter referred to as block), train order, and timetable.</a:t>
            </a:r>
          </a:p>
          <a:p>
            <a:r>
              <a:rPr lang="en-US" dirty="0"/>
              <a:t>Particular emphasis is placed on the rules governing train order and</a:t>
            </a:r>
          </a:p>
          <a:p>
            <a:r>
              <a:rPr lang="en-US" dirty="0"/>
              <a:t>timetable operations. A discussion on the hinds of railway signals</a:t>
            </a:r>
          </a:p>
          <a:p>
            <a:r>
              <a:rPr lang="en-US" dirty="0"/>
              <a:t>and how they are used is also included in the chapter. Finally, an</a:t>
            </a:r>
          </a:p>
          <a:p>
            <a:r>
              <a:rPr lang="en-US" dirty="0"/>
              <a:t>explanation is given on how trains should operate through areas</a:t>
            </a:r>
          </a:p>
          <a:p>
            <a:r>
              <a:rPr lang="en-US" dirty="0"/>
              <a:t>contaminated by radioactivity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2.2. FLEET AND MANUAL BLOCK OPERATIONS</a:t>
            </a:r>
          </a:p>
          <a:p>
            <a:r>
              <a:rPr lang="en-US" dirty="0"/>
              <a:t>Of the four methods of train operation used by the TRS in a</a:t>
            </a:r>
          </a:p>
          <a:p>
            <a:r>
              <a:rPr lang="en-US" dirty="0" err="1"/>
              <a:t>theaterfleet</a:t>
            </a:r>
            <a:r>
              <a:rPr lang="en-US" dirty="0"/>
              <a:t>,</a:t>
            </a:r>
          </a:p>
          <a:p>
            <a:r>
              <a:rPr lang="en-US" dirty="0"/>
              <a:t>block, train order, and </a:t>
            </a:r>
            <a:r>
              <a:rPr lang="en-US" dirty="0" err="1"/>
              <a:t>timetablethe</a:t>
            </a:r>
            <a:endParaRPr lang="en-US" dirty="0"/>
          </a:p>
          <a:p>
            <a:r>
              <a:rPr lang="en-US" dirty="0"/>
              <a:t>first two are</a:t>
            </a:r>
          </a:p>
          <a:p>
            <a:r>
              <a:rPr lang="en-US" dirty="0"/>
              <a:t>the least flexible. The four methods are generally used in the order</a:t>
            </a:r>
          </a:p>
          <a:p>
            <a:r>
              <a:rPr lang="en-US" dirty="0"/>
              <a:t>mentioned, beginning with fleet operation when theater areas</a:t>
            </a:r>
          </a:p>
          <a:p>
            <a:r>
              <a:rPr lang="en-US" dirty="0"/>
              <a:t>immediately behind the combat zone are unsettled, and progressing to</a:t>
            </a:r>
          </a:p>
          <a:p>
            <a:r>
              <a:rPr lang="en-US" dirty="0"/>
              <a:t>the more flexible and precise timetable operation in stabilized rear</a:t>
            </a:r>
          </a:p>
          <a:p>
            <a:r>
              <a:rPr lang="en-US" dirty="0"/>
              <a:t>areas. The following subparagraphs further discuss the fleet and</a:t>
            </a:r>
          </a:p>
          <a:p>
            <a:r>
              <a:rPr lang="en-US" dirty="0"/>
              <a:t>block methods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ourier"/>
              </a:rPr>
              <a:t>a. Fleet operation. Immediately upon entry into a theater, where</a:t>
            </a:r>
          </a:p>
          <a:p>
            <a:r>
              <a:rPr lang="en-US" b="0" i="0" u="none" strike="noStrike" baseline="0" dirty="0" smtClean="0">
                <a:latin typeface="Courier"/>
              </a:rPr>
              <a:t>there are usually little or no communications and quite often only a</a:t>
            </a:r>
          </a:p>
          <a:p>
            <a:r>
              <a:rPr lang="en-US" b="0" i="0" u="none" strike="noStrike" baseline="0" dirty="0" smtClean="0">
                <a:latin typeface="Courier"/>
              </a:rPr>
              <a:t>single stretch of track with no sidings or passing tracks, fleet</a:t>
            </a:r>
          </a:p>
          <a:p>
            <a:r>
              <a:rPr lang="en-US" b="0" i="0" u="none" strike="noStrike" baseline="0" dirty="0" smtClean="0">
                <a:latin typeface="Courier"/>
              </a:rPr>
              <a:t>operation is used. In military railroading, passing tracks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and sidings are the same. As the inserted sketch shows, in this</a:t>
            </a:r>
          </a:p>
          <a:p>
            <a:r>
              <a:rPr lang="en-US" dirty="0"/>
              <a:t>method, you run loaded trains forward until the tracks at the</a:t>
            </a:r>
          </a:p>
          <a:p>
            <a:r>
              <a:rPr lang="en-US" dirty="0"/>
              <a:t>railhead are full, unload the trains, and return them empty to the</a:t>
            </a:r>
          </a:p>
          <a:p>
            <a:r>
              <a:rPr lang="en-US" dirty="0"/>
              <a:t>port or point of origin. Fleet operation is an emergency measure and</a:t>
            </a:r>
          </a:p>
          <a:p>
            <a:r>
              <a:rPr lang="en-US" dirty="0"/>
              <a:t>should be discontinued as soon as possible. It is limited by the</a:t>
            </a:r>
          </a:p>
          <a:p>
            <a:r>
              <a:rPr lang="en-US" dirty="0"/>
              <a:t>capacity of the railhead, and the grouped trains present a good</a:t>
            </a:r>
          </a:p>
          <a:p>
            <a:r>
              <a:rPr lang="en-US" dirty="0"/>
              <a:t>target for the enemy.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Whether the disabled train was protected by torpedo and flagman</a:t>
            </a:r>
          </a:p>
          <a:p>
            <a:r>
              <a:rPr lang="en-US" dirty="0"/>
              <a:t>with red lantern, as it should have been, remains a matter of</a:t>
            </a:r>
          </a:p>
          <a:p>
            <a:r>
              <a:rPr lang="en-US" dirty="0"/>
              <a:t>conjecture. Each one connected with the wreck told his story, but</a:t>
            </a:r>
          </a:p>
          <a:p>
            <a:r>
              <a:rPr lang="en-US" dirty="0"/>
              <a:t>the one person who could have given the best explanation</a:t>
            </a:r>
          </a:p>
          <a:p>
            <a:r>
              <a:rPr lang="en-US" dirty="0"/>
              <a:t>could not testify. However, the fact remains that the</a:t>
            </a:r>
          </a:p>
          <a:p>
            <a:r>
              <a:rPr lang="en-US" dirty="0"/>
              <a:t>train did wreck, track and equipment were damaged, and rail</a:t>
            </a:r>
          </a:p>
          <a:p>
            <a:r>
              <a:rPr lang="en-US" dirty="0"/>
              <a:t>traffic was delayed. Today automatic block signals warn</a:t>
            </a:r>
          </a:p>
          <a:p>
            <a:r>
              <a:rPr lang="en-US" dirty="0"/>
              <a:t>enginemen beforehand about things like freight trains</a:t>
            </a:r>
          </a:p>
          <a:p>
            <a:r>
              <a:rPr lang="en-US" dirty="0"/>
              <a:t>projecting out of sidings onto the main line. At the north</a:t>
            </a:r>
          </a:p>
          <a:p>
            <a:r>
              <a:rPr lang="en-US" dirty="0"/>
              <a:t>end of the Vaughan siding above the spot where Casey wrecked,</a:t>
            </a:r>
          </a:p>
          <a:p>
            <a:r>
              <a:rPr lang="en-US" dirty="0"/>
              <a:t>two semaphores stand guard blinking yellow, red, and green through</a:t>
            </a:r>
          </a:p>
          <a:p>
            <a:r>
              <a:rPr lang="en-US" dirty="0"/>
              <a:t>all kinds of weather night after night.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7772400" cy="1581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Block operation. Once sidings or passing tracks are provided</a:t>
            </a:r>
          </a:p>
          <a:p>
            <a:r>
              <a:rPr lang="en-US" dirty="0"/>
              <a:t>but before communications become dependable, block operation is used.</a:t>
            </a:r>
          </a:p>
          <a:p>
            <a:r>
              <a:rPr lang="en-US" dirty="0"/>
              <a:t>In this method, the railroad is divided into blocks with a station at</a:t>
            </a:r>
          </a:p>
          <a:p>
            <a:r>
              <a:rPr lang="en-US" dirty="0"/>
              <a:t>the end of each block, as shown in the inserted sketch. The TRS</a:t>
            </a:r>
          </a:p>
          <a:p>
            <a:r>
              <a:rPr lang="en-US" dirty="0" err="1"/>
              <a:t>trainmovement</a:t>
            </a:r>
            <a:endParaRPr lang="en-US" dirty="0"/>
          </a:p>
          <a:p>
            <a:r>
              <a:rPr lang="en-US" dirty="0"/>
              <a:t>operator, or station agent, authorizes each train to</a:t>
            </a:r>
          </a:p>
          <a:p>
            <a:r>
              <a:rPr lang="en-US" dirty="0"/>
              <a:t>enter the block of track under his control. A passing track must be</a:t>
            </a:r>
          </a:p>
          <a:p>
            <a:r>
              <a:rPr lang="en-US" dirty="0"/>
              <a:t>located at each station so that the waiting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6562"/>
            <a:ext cx="7020875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train can clear the main line and permit the train occupying the</a:t>
            </a:r>
          </a:p>
          <a:p>
            <a:r>
              <a:rPr lang="en-US" dirty="0"/>
              <a:t>block to meet and pass. Two types of block methods are used:</a:t>
            </a:r>
          </a:p>
          <a:p>
            <a:r>
              <a:rPr lang="en-US" dirty="0"/>
              <a:t>positive and permissive. In positive block, the use of the block is</a:t>
            </a:r>
          </a:p>
          <a:p>
            <a:r>
              <a:rPr lang="en-US" dirty="0"/>
              <a:t>limited to one train at a time. Permissive block operation permits</a:t>
            </a:r>
          </a:p>
          <a:p>
            <a:r>
              <a:rPr lang="en-US" dirty="0"/>
              <a:t>more than one train moving in the same direction to occupy one block</a:t>
            </a:r>
          </a:p>
          <a:p>
            <a:r>
              <a:rPr lang="en-US" dirty="0"/>
              <a:t>of track at one time. The second method is more efficient than the</a:t>
            </a:r>
          </a:p>
          <a:p>
            <a:r>
              <a:rPr lang="en-US" dirty="0"/>
              <a:t>first, but the positive block method has definite security</a:t>
            </a:r>
          </a:p>
          <a:p>
            <a:r>
              <a:rPr lang="en-US" dirty="0"/>
              <a:t>advantages. A train operating under positive block control can stop</a:t>
            </a:r>
          </a:p>
          <a:p>
            <a:r>
              <a:rPr lang="en-US" dirty="0"/>
              <a:t>if it is attacked or the line is obstructed and, if necessary, back</a:t>
            </a:r>
          </a:p>
          <a:p>
            <a:r>
              <a:rPr lang="en-US" dirty="0"/>
              <a:t>up to the last station it passed or to a safe place and wait until</a:t>
            </a:r>
          </a:p>
          <a:p>
            <a:r>
              <a:rPr lang="en-US" dirty="0"/>
              <a:t>the track is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secure before proceeding. With only one train permitted in any one</a:t>
            </a:r>
          </a:p>
          <a:p>
            <a:r>
              <a:rPr lang="en-US" dirty="0"/>
              <a:t>block at a time, it would not be in danger of backing into another</a:t>
            </a:r>
          </a:p>
          <a:p>
            <a:r>
              <a:rPr lang="en-US" dirty="0"/>
              <a:t>train moving up behind it. The positive block method would generally</a:t>
            </a:r>
          </a:p>
          <a:p>
            <a:r>
              <a:rPr lang="en-US" dirty="0"/>
              <a:t>be used in radioactive areas. Train operation in such areas is</a:t>
            </a:r>
          </a:p>
          <a:p>
            <a:r>
              <a:rPr lang="en-US" dirty="0"/>
              <a:t>discussed in paragraph 2.17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2.3. TRAIN ORDER OPERATION</a:t>
            </a:r>
          </a:p>
          <a:p>
            <a:r>
              <a:rPr lang="en-US" dirty="0"/>
              <a:t>When a reliable communications system is established, and an</a:t>
            </a:r>
          </a:p>
          <a:p>
            <a:r>
              <a:rPr lang="en-US" dirty="0"/>
              <a:t>adequate number of passing tracks and facilities are operational,</a:t>
            </a:r>
          </a:p>
          <a:p>
            <a:r>
              <a:rPr lang="en-US" dirty="0"/>
              <a:t>train order operation is begun. If communications are adequate, it</a:t>
            </a:r>
          </a:p>
          <a:p>
            <a:r>
              <a:rPr lang="en-US" dirty="0"/>
              <a:t>is possible that all train movements in a theater will be made by</a:t>
            </a:r>
          </a:p>
          <a:p>
            <a:r>
              <a:rPr lang="en-US" dirty="0"/>
              <a:t>train order. This method is flexible and efficient; however, in a</a:t>
            </a:r>
          </a:p>
          <a:p>
            <a:r>
              <a:rPr lang="en-US" dirty="0" err="1"/>
              <a:t>singletrack</a:t>
            </a:r>
            <a:endParaRPr lang="en-US" dirty="0"/>
          </a:p>
          <a:p>
            <a:r>
              <a:rPr lang="en-US" dirty="0"/>
              <a:t>operation, passing tracks or sidings must be available.</a:t>
            </a:r>
          </a:p>
          <a:p>
            <a:r>
              <a:rPr lang="en-US" dirty="0"/>
              <a:t>Paragraphs 2.42.8</a:t>
            </a:r>
          </a:p>
          <a:p>
            <a:r>
              <a:rPr lang="en-US" dirty="0"/>
              <a:t>discuss the train order in terms of who originates</a:t>
            </a:r>
          </a:p>
          <a:p>
            <a:r>
              <a:rPr lang="en-US" dirty="0"/>
              <a:t>it, how and to whom it is issued, and what it contains; train order</a:t>
            </a:r>
          </a:p>
          <a:p>
            <a:r>
              <a:rPr lang="en-US" dirty="0"/>
              <a:t>rules and forms; clearance form "A"; and the dispatchers' record of</a:t>
            </a:r>
          </a:p>
          <a:p>
            <a:r>
              <a:rPr lang="en-US" dirty="0"/>
              <a:t>all trains moving on the division.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199"/>
            <a:ext cx="6096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2.4. TRAIN ORDER</a:t>
            </a:r>
          </a:p>
          <a:p>
            <a:r>
              <a:rPr lang="en-US" dirty="0"/>
              <a:t>A train order is the authority for trains not provided for in</a:t>
            </a:r>
          </a:p>
          <a:p>
            <a:r>
              <a:rPr lang="en-US" dirty="0"/>
              <a:t>timetables to move from one point to another on a railway division.</a:t>
            </a:r>
          </a:p>
          <a:p>
            <a:r>
              <a:rPr lang="en-US" dirty="0"/>
              <a:t>It is written on DA Form 55203,</a:t>
            </a:r>
          </a:p>
          <a:p>
            <a:r>
              <a:rPr lang="en-US" dirty="0"/>
              <a:t>shown in figure 1.2 in paragraph 1.</a:t>
            </a:r>
          </a:p>
          <a:p>
            <a:r>
              <a:rPr lang="en-US" dirty="0"/>
              <a:t>6 and again in figure 2.1. The order is issued by a train dispatcher</a:t>
            </a:r>
          </a:p>
          <a:p>
            <a:r>
              <a:rPr lang="en-US" dirty="0"/>
              <a:t>by the authority and over the signature of the chief dispatcher,</a:t>
            </a:r>
          </a:p>
          <a:p>
            <a:r>
              <a:rPr lang="en-US" dirty="0"/>
              <a:t>orally, by radio, or by telephone, through a station agent who writes</a:t>
            </a:r>
          </a:p>
          <a:p>
            <a:r>
              <a:rPr lang="en-US" dirty="0"/>
              <a:t>it as received and repeats it back to the sender for a check of</a:t>
            </a:r>
          </a:p>
          <a:p>
            <a:r>
              <a:rPr lang="en-US" dirty="0"/>
              <a:t>accuracy. The written order is handed to passing train crews. Train</a:t>
            </a:r>
          </a:p>
          <a:p>
            <a:r>
              <a:rPr lang="en-US" dirty="0"/>
              <a:t>orders are numbered consecutively each day beginning at 0001 hours;</a:t>
            </a:r>
          </a:p>
          <a:p>
            <a:r>
              <a:rPr lang="en-US" dirty="0"/>
              <a:t>they are in effect until fulfilled, superseded, or annulled. Figure</a:t>
            </a:r>
          </a:p>
          <a:p>
            <a:r>
              <a:rPr lang="en-US" dirty="0"/>
              <a:t>2.1 shows one issued by a train dispatcher to run an extra train from</a:t>
            </a:r>
          </a:p>
          <a:p>
            <a:r>
              <a:rPr lang="en-US" dirty="0"/>
              <a:t>station Alfa to station Delta on the rail line shown in figure 2.2.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With the train order in figure 2.1 and a Clearance Form "A,"</a:t>
            </a:r>
          </a:p>
          <a:p>
            <a:r>
              <a:rPr lang="en-US" dirty="0"/>
              <a:t>explained in paragraph 2.7, Engine 411 is authorized to run as Extra</a:t>
            </a:r>
          </a:p>
          <a:p>
            <a:r>
              <a:rPr lang="en-US" dirty="0"/>
              <a:t>411 East from Alfa to Delta. It must clear all opposing regular</a:t>
            </a:r>
          </a:p>
          <a:p>
            <a:r>
              <a:rPr lang="en-US" dirty="0"/>
              <a:t>trains and all regular trains moving in the same direction but it may</a:t>
            </a:r>
          </a:p>
          <a:p>
            <a:r>
              <a:rPr lang="en-US" dirty="0"/>
              <a:t>pass second,</a:t>
            </a:r>
          </a:p>
          <a:p>
            <a:r>
              <a:rPr lang="en-US" dirty="0"/>
              <a:t>third,</a:t>
            </a:r>
          </a:p>
          <a:p>
            <a:r>
              <a:rPr lang="en-US" dirty="0"/>
              <a:t>and any other </a:t>
            </a:r>
            <a:r>
              <a:rPr lang="en-US" dirty="0" err="1"/>
              <a:t>inferiorclass</a:t>
            </a:r>
            <a:endParaRPr lang="en-US" dirty="0"/>
          </a:p>
          <a:p>
            <a:r>
              <a:rPr lang="en-US" dirty="0"/>
              <a:t>trains.</a:t>
            </a:r>
          </a:p>
          <a:p>
            <a:r>
              <a:rPr lang="en-US" dirty="0"/>
              <a:t>Additional orders must be issued if it is to meet another extra</a:t>
            </a:r>
          </a:p>
          <a:p>
            <a:r>
              <a:rPr lang="en-US" dirty="0"/>
              <a:t>train. Remember that a train order is in effect until it has been</a:t>
            </a:r>
          </a:p>
          <a:p>
            <a:r>
              <a:rPr lang="en-US" dirty="0"/>
              <a:t>fulfilled, superseded, or annulled. It is always addressed to those</a:t>
            </a:r>
          </a:p>
          <a:p>
            <a:r>
              <a:rPr lang="en-US" dirty="0"/>
              <a:t>who are to execute it: conductors, enginemen, station agents, or</a:t>
            </a:r>
          </a:p>
          <a:p>
            <a:r>
              <a:rPr lang="en-US" dirty="0"/>
              <a:t>anyone who is acting as a pilot; its body must be in the same words</a:t>
            </a:r>
          </a:p>
          <a:p>
            <a:r>
              <a:rPr lang="en-US" dirty="0"/>
              <a:t>to everyone.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962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09873"/>
            <a:ext cx="6121278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story of Casey Jones has been retold here to emphasize the</a:t>
            </a:r>
          </a:p>
          <a:p>
            <a:r>
              <a:rPr lang="en-US" dirty="0"/>
              <a:t>importance of railway operating rules and signals for safe and</a:t>
            </a:r>
          </a:p>
          <a:p>
            <a:r>
              <a:rPr lang="en-US" dirty="0"/>
              <a:t>efficient rail operations. All persons involved with train operation</a:t>
            </a:r>
          </a:p>
          <a:p>
            <a:r>
              <a:rPr lang="en-US" dirty="0"/>
              <a:t>on a U. S. Army military railroad must perform their duties according</a:t>
            </a:r>
          </a:p>
          <a:p>
            <a:r>
              <a:rPr lang="en-US" dirty="0"/>
              <a:t>to rules set forth in Technical Manual (TM) 55200,</a:t>
            </a:r>
          </a:p>
          <a:p>
            <a:r>
              <a:rPr lang="en-US" dirty="0"/>
              <a:t>Railway Operating</a:t>
            </a:r>
          </a:p>
          <a:p>
            <a:r>
              <a:rPr lang="en-US" dirty="0"/>
              <a:t>Rules. These rules are adapted from the Standard Code of Operating</a:t>
            </a:r>
          </a:p>
          <a:p>
            <a:r>
              <a:rPr lang="en-US" dirty="0"/>
              <a:t>Rules of the Association of American Railroads (AAR), which governs</a:t>
            </a:r>
          </a:p>
          <a:p>
            <a:r>
              <a:rPr lang="en-US" dirty="0"/>
              <a:t>the operation of commercial railroads, in the United States. Both</a:t>
            </a:r>
          </a:p>
          <a:p>
            <a:r>
              <a:rPr lang="en-US" dirty="0"/>
              <a:t>civilian and military railroaders must not only know these rules but</a:t>
            </a:r>
          </a:p>
          <a:p>
            <a:r>
              <a:rPr lang="en-US" dirty="0"/>
              <a:t>also obey them.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 train order is not effective until it has been repeated and the</a:t>
            </a:r>
          </a:p>
          <a:p>
            <a:r>
              <a:rPr lang="en-US" dirty="0"/>
              <a:t>completed time given by the train dispatcher; it contains only</a:t>
            </a:r>
          </a:p>
          <a:p>
            <a:r>
              <a:rPr lang="en-US" dirty="0"/>
              <a:t>information or instructions essential to the train movements</a:t>
            </a:r>
          </a:p>
          <a:p>
            <a:r>
              <a:rPr lang="en-US" dirty="0"/>
              <a:t>involved; and it must always be clear and concise. To prevent</a:t>
            </a:r>
          </a:p>
          <a:p>
            <a:r>
              <a:rPr lang="en-US" dirty="0"/>
              <a:t>mistakes or misunderstandings, no erasures, alterations, or</a:t>
            </a:r>
          </a:p>
          <a:p>
            <a:r>
              <a:rPr lang="en-US" dirty="0"/>
              <a:t>interlineations are made on a train order, and figures must not be</a:t>
            </a:r>
          </a:p>
          <a:p>
            <a:r>
              <a:rPr lang="en-US" dirty="0"/>
              <a:t>surrounded by brackets, circles, or other characters. Notice that no</a:t>
            </a:r>
          </a:p>
          <a:p>
            <a:r>
              <a:rPr lang="en-US" dirty="0"/>
              <a:t>punctuation is used in the body of the train order.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Train orders not only authorize a train to run as an extra, but</a:t>
            </a:r>
          </a:p>
          <a:p>
            <a:r>
              <a:rPr lang="en-US" dirty="0"/>
              <a:t>they also establish meets between opposing extra trains or change a</a:t>
            </a:r>
          </a:p>
          <a:p>
            <a:r>
              <a:rPr lang="en-US" dirty="0"/>
              <a:t>timetable meet, and they can also give an inferior train right over a</a:t>
            </a:r>
          </a:p>
          <a:p>
            <a:r>
              <a:rPr lang="en-US" dirty="0"/>
              <a:t>superior train. Figure 2.3 is an example establishing a meet between</a:t>
            </a:r>
          </a:p>
          <a:p>
            <a:r>
              <a:rPr lang="en-US" dirty="0"/>
              <a:t>two extra trains on the rail division shown in figure 2.2.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70" y="2162174"/>
            <a:ext cx="4686193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553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one train has superiority over another, the inferior train</a:t>
            </a:r>
          </a:p>
          <a:p>
            <a:r>
              <a:rPr lang="en-US" dirty="0"/>
              <a:t>must protect itself from the superior one; it must also clear an</a:t>
            </a:r>
          </a:p>
          <a:p>
            <a:r>
              <a:rPr lang="en-US" dirty="0"/>
              <a:t>opposing superior train at any station by at least 5 minutes. Assume</a:t>
            </a:r>
          </a:p>
          <a:p>
            <a:r>
              <a:rPr lang="en-US" dirty="0"/>
              <a:t>that over the same railroad shown in figure 2.2, you want to run an</a:t>
            </a:r>
          </a:p>
          <a:p>
            <a:r>
              <a:rPr lang="en-US" dirty="0"/>
              <a:t>extra train from Alfa to Delta and give it superiority over a regular</a:t>
            </a:r>
          </a:p>
          <a:p>
            <a:r>
              <a:rPr lang="en-US" dirty="0"/>
              <a:t>train listed on the timetable to run from Delta to Quincy. You can</a:t>
            </a:r>
          </a:p>
          <a:p>
            <a:r>
              <a:rPr lang="en-US" dirty="0"/>
              <a:t>issue a train order to both trains, stating</a:t>
            </a:r>
          </a:p>
          <a:p>
            <a:r>
              <a:rPr lang="en-US" dirty="0"/>
              <a:t>that the extra will not</a:t>
            </a:r>
          </a:p>
          <a:p>
            <a:r>
              <a:rPr lang="en-US" dirty="0"/>
              <a:t>leave Bravo until 0830 hours and will not leave Charlie before 0900</a:t>
            </a:r>
          </a:p>
          <a:p>
            <a:r>
              <a:rPr lang="en-US" dirty="0"/>
              <a:t>hours. In this instance, the regular train can leave Delta only if</a:t>
            </a:r>
          </a:p>
          <a:p>
            <a:r>
              <a:rPr lang="en-US" dirty="0"/>
              <a:t>it can be in the siding at Charlie by 0855. If it can get into the</a:t>
            </a:r>
          </a:p>
          <a:p>
            <a:r>
              <a:rPr lang="en-US" dirty="0"/>
              <a:t>siding at Bravo before 0825, it can continue to Bravo. Without the</a:t>
            </a:r>
          </a:p>
          <a:p>
            <a:r>
              <a:rPr lang="en-US" dirty="0"/>
              <a:t>train order giving it right over the superior train, the extra train</a:t>
            </a:r>
          </a:p>
          <a:p>
            <a:r>
              <a:rPr lang="en-US" dirty="0"/>
              <a:t>would have the same restrictions placed upon it. It would then have</a:t>
            </a:r>
          </a:p>
          <a:p>
            <a:r>
              <a:rPr lang="en-US" dirty="0"/>
              <a:t>to clear the superior train's schedule at each station by at least 5</a:t>
            </a:r>
          </a:p>
          <a:p>
            <a:r>
              <a:rPr lang="en-US" dirty="0"/>
              <a:t>minutes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2.5. RULES FOR MOVEMENT BY TRAIN ORDER</a:t>
            </a:r>
          </a:p>
          <a:p>
            <a:r>
              <a:rPr lang="en-US" dirty="0"/>
              <a:t>The technical manual on railway operating rules specifies rules</a:t>
            </a:r>
          </a:p>
          <a:p>
            <a:r>
              <a:rPr lang="en-US" dirty="0"/>
              <a:t>to be followed in the wording and use of train orders. The following</a:t>
            </a:r>
          </a:p>
          <a:p>
            <a:r>
              <a:rPr lang="en-US" dirty="0"/>
              <a:t>list is not all inclusive, but it does contain those rules pertaining</a:t>
            </a:r>
          </a:p>
          <a:p>
            <a:r>
              <a:rPr lang="en-US" dirty="0"/>
              <a:t>to rail movements by train order directly related to this text.</a:t>
            </a:r>
          </a:p>
          <a:p>
            <a:r>
              <a:rPr lang="en-US" dirty="0"/>
              <a:t>Because the rules are self explanatory, they are quoted directly from</a:t>
            </a:r>
          </a:p>
          <a:p>
            <a:r>
              <a:rPr lang="en-US" dirty="0"/>
              <a:t>TM 55200.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200. Delivery of Train Orders. The quickest and most</a:t>
            </a:r>
          </a:p>
          <a:p>
            <a:r>
              <a:rPr lang="en-US" dirty="0"/>
              <a:t>reliable means available will be used for delivering</a:t>
            </a:r>
          </a:p>
          <a:p>
            <a:r>
              <a:rPr lang="en-US" dirty="0"/>
              <a:t>train orders to train crews in the absence of</a:t>
            </a:r>
          </a:p>
          <a:p>
            <a:r>
              <a:rPr lang="en-US" dirty="0"/>
              <a:t>telephone or telegraph communication. Orders</a:t>
            </a:r>
          </a:p>
          <a:p>
            <a:r>
              <a:rPr lang="en-US" dirty="0"/>
              <a:t>delivered in such manner will have the same authority</a:t>
            </a:r>
          </a:p>
          <a:p>
            <a:r>
              <a:rPr lang="en-US" dirty="0"/>
              <a:t>as those delivered by telephone or telegraph.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201. Procedure.</a:t>
            </a:r>
          </a:p>
          <a:p>
            <a:r>
              <a:rPr lang="en-US" dirty="0"/>
              <a:t>(1) For movements not provided for by timetable, train</a:t>
            </a:r>
          </a:p>
          <a:p>
            <a:r>
              <a:rPr lang="en-US" dirty="0"/>
              <a:t>orders will be issued by authority and over the</a:t>
            </a:r>
          </a:p>
          <a:p>
            <a:r>
              <a:rPr lang="en-US" dirty="0"/>
              <a:t>signature of the chief dispatcher and will contain</a:t>
            </a:r>
          </a:p>
          <a:p>
            <a:r>
              <a:rPr lang="en-US" dirty="0"/>
              <a:t>only information or instructions essential to such</a:t>
            </a:r>
          </a:p>
          <a:p>
            <a:r>
              <a:rPr lang="en-US" dirty="0"/>
              <a:t>movements.</a:t>
            </a:r>
          </a:p>
          <a:p>
            <a:r>
              <a:rPr lang="en-US" dirty="0"/>
              <a:t>(2) Train orders must be brief and clear; in the</a:t>
            </a:r>
          </a:p>
          <a:p>
            <a:r>
              <a:rPr lang="en-US" dirty="0"/>
              <a:t>prescribed format when applicable; and without</a:t>
            </a:r>
          </a:p>
          <a:p>
            <a:r>
              <a:rPr lang="en-US" dirty="0"/>
              <a:t>erasure, alteration, or interlineation.</a:t>
            </a:r>
          </a:p>
          <a:p>
            <a:r>
              <a:rPr lang="en-US" dirty="0"/>
              <a:t>(3) Figures in train orders must not be surrounded by</a:t>
            </a:r>
          </a:p>
          <a:p>
            <a:r>
              <a:rPr lang="en-US" dirty="0"/>
              <a:t>brackets, circles, or other characters.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202. Identical Wording. Each train order must be given in</a:t>
            </a:r>
          </a:p>
          <a:p>
            <a:r>
              <a:rPr lang="en-US" dirty="0"/>
              <a:t>the same words to all personnel or trains addressed.</a:t>
            </a:r>
          </a:p>
          <a:p>
            <a:r>
              <a:rPr lang="en-US" dirty="0"/>
              <a:t>Rule 203. Numbering. Train orders will be numbered</a:t>
            </a:r>
          </a:p>
          <a:p>
            <a:r>
              <a:rPr lang="en-US" dirty="0"/>
              <a:t>consecutively each day beginning at 0001 hours. When</a:t>
            </a:r>
          </a:p>
          <a:p>
            <a:r>
              <a:rPr lang="en-US" dirty="0"/>
              <a:t>more than one dispatching subdivision is operated from</a:t>
            </a:r>
          </a:p>
          <a:p>
            <a:r>
              <a:rPr lang="en-US" dirty="0"/>
              <a:t>one office, train order numbers on each subdivision</a:t>
            </a:r>
          </a:p>
          <a:p>
            <a:r>
              <a:rPr lang="en-US" dirty="0"/>
              <a:t>will differ. For example, one subdivision may begin</a:t>
            </a:r>
          </a:p>
          <a:p>
            <a:r>
              <a:rPr lang="en-US" dirty="0"/>
              <a:t>with No. 1 and another subdivision with No. 201.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204. Addressing.</a:t>
            </a:r>
          </a:p>
          <a:p>
            <a:r>
              <a:rPr lang="en-US" dirty="0"/>
              <a:t>(1) Train orders must be addressed to those who are to</a:t>
            </a:r>
          </a:p>
          <a:p>
            <a:r>
              <a:rPr lang="en-US" dirty="0"/>
              <a:t>execute them, naming the places at which they are to</a:t>
            </a:r>
          </a:p>
          <a:p>
            <a:r>
              <a:rPr lang="en-US" dirty="0"/>
              <a:t>receive their copies. Those for a train must be</a:t>
            </a:r>
          </a:p>
          <a:p>
            <a:r>
              <a:rPr lang="en-US" dirty="0"/>
              <a:t>addressed to the conductor and engineman and also to</a:t>
            </a:r>
          </a:p>
          <a:p>
            <a:r>
              <a:rPr lang="en-US" dirty="0"/>
              <a:t>anyone who acts as its pilot. A copy for each person</a:t>
            </a:r>
          </a:p>
          <a:p>
            <a:r>
              <a:rPr lang="en-US" dirty="0"/>
              <a:t>addressed must be supplied by the station agent.</a:t>
            </a:r>
          </a:p>
          <a:p>
            <a:r>
              <a:rPr lang="en-US" dirty="0"/>
              <a:t>(2) Orders restricting the movement of trains which are</a:t>
            </a:r>
          </a:p>
          <a:p>
            <a:r>
              <a:rPr lang="en-US" dirty="0"/>
              <a:t>addressed to station agents must be respected by</a:t>
            </a:r>
          </a:p>
          <a:p>
            <a:r>
              <a:rPr lang="en-US" dirty="0"/>
              <a:t>conductors and enginemen just as if addressed to the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Train orders, clearances, and check of train register</a:t>
            </a:r>
          </a:p>
          <a:p>
            <a:r>
              <a:rPr lang="en-US" dirty="0"/>
              <a:t>must be shown by the conductor to at least one</a:t>
            </a:r>
          </a:p>
          <a:p>
            <a:r>
              <a:rPr lang="en-US" dirty="0"/>
              <a:t>brakeman and to others, when practicable. They must</a:t>
            </a:r>
          </a:p>
          <a:p>
            <a:r>
              <a:rPr lang="en-US" dirty="0"/>
              <a:t>be shown by the engineman to the fireman and, when</a:t>
            </a:r>
          </a:p>
          <a:p>
            <a:r>
              <a:rPr lang="en-US" dirty="0"/>
              <a:t>practicable, to the forward brakeman. Brakemen and</a:t>
            </a:r>
          </a:p>
          <a:p>
            <a:r>
              <a:rPr lang="en-US" dirty="0"/>
              <a:t>firemen must read and return them; compare their</a:t>
            </a:r>
          </a:p>
          <a:p>
            <a:r>
              <a:rPr lang="en-US" dirty="0"/>
              <a:t>understanding of the orders with the conductor or</a:t>
            </a:r>
          </a:p>
          <a:p>
            <a:r>
              <a:rPr lang="en-US" dirty="0"/>
              <a:t>engineman, calling attention to errors or omissions;</a:t>
            </a:r>
          </a:p>
          <a:p>
            <a:r>
              <a:rPr lang="en-US" dirty="0"/>
              <a:t>and should there be occasion to do so, remind the</a:t>
            </a:r>
          </a:p>
          <a:p>
            <a:r>
              <a:rPr lang="en-US" dirty="0"/>
              <a:t>conductor or engineman of the contents.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reference text, consisting of two chapters and an annex,</a:t>
            </a:r>
          </a:p>
          <a:p>
            <a:r>
              <a:rPr lang="en-US" dirty="0"/>
              <a:t>discusses railway operating rules governing military railway</a:t>
            </a:r>
          </a:p>
          <a:p>
            <a:r>
              <a:rPr lang="en-US" dirty="0"/>
              <a:t>operations, methods of train operation in a theater, rules for</a:t>
            </a:r>
          </a:p>
          <a:p>
            <a:r>
              <a:rPr lang="en-US" dirty="0"/>
              <a:t>movement by train order and by timetable, and some of the railway</a:t>
            </a:r>
          </a:p>
          <a:p>
            <a:r>
              <a:rPr lang="en-US" dirty="0"/>
              <a:t>signals that affect movements of trains.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When more than one engine is attached to a train, each</a:t>
            </a:r>
          </a:p>
          <a:p>
            <a:r>
              <a:rPr lang="en-US" dirty="0"/>
              <a:t>engineman must be supplied with copies of all orders</a:t>
            </a:r>
          </a:p>
          <a:p>
            <a:r>
              <a:rPr lang="en-US" dirty="0"/>
              <a:t>affecting the movement of the train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205. Recording. Each train order will be written in full</a:t>
            </a:r>
          </a:p>
          <a:p>
            <a:r>
              <a:rPr lang="en-US" dirty="0"/>
              <a:t>in a book provided for that purpose at the office of</a:t>
            </a:r>
          </a:p>
          <a:p>
            <a:r>
              <a:rPr lang="en-US" dirty="0"/>
              <a:t>the train dispatcher. With the train order, there</a:t>
            </a:r>
          </a:p>
          <a:p>
            <a:r>
              <a:rPr lang="en-US" dirty="0"/>
              <a:t>will be recorded the time and signals which show when,</a:t>
            </a:r>
          </a:p>
          <a:p>
            <a:r>
              <a:rPr lang="en-US" dirty="0"/>
              <a:t>from what offices, and by whom the order was repeated,</a:t>
            </a:r>
          </a:p>
          <a:p>
            <a:r>
              <a:rPr lang="en-US" dirty="0"/>
              <a:t>and the responses transmitted. The train dispatcher's</a:t>
            </a:r>
          </a:p>
          <a:p>
            <a:r>
              <a:rPr lang="en-US" dirty="0"/>
              <a:t>initials will also be recorded. The records must be</a:t>
            </a:r>
          </a:p>
          <a:p>
            <a:r>
              <a:rPr lang="en-US" dirty="0"/>
              <a:t>made at once and never from memory or memorandums.</a:t>
            </a:r>
          </a:p>
          <a:p>
            <a:r>
              <a:rPr lang="en-US" dirty="0"/>
              <a:t>Additions to train orders must not be made after they</a:t>
            </a:r>
          </a:p>
          <a:p>
            <a:r>
              <a:rPr lang="en-US" dirty="0"/>
              <a:t>have been repeated.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206. Writing, Transmitting.</a:t>
            </a:r>
          </a:p>
          <a:p>
            <a:r>
              <a:rPr lang="en-US" dirty="0"/>
              <a:t>(1) In train orders, regular trains will be designated by</a:t>
            </a:r>
          </a:p>
          <a:p>
            <a:r>
              <a:rPr lang="en-US" dirty="0"/>
              <a:t>number, as "No. 2," and sections, as "Second 2,"</a:t>
            </a:r>
          </a:p>
          <a:p>
            <a:r>
              <a:rPr lang="en-US" dirty="0"/>
              <a:t>adding the engine number. Extra trains will be</a:t>
            </a:r>
          </a:p>
          <a:p>
            <a:r>
              <a:rPr lang="en-US" dirty="0"/>
              <a:t>designated by engine number and the direction, as</a:t>
            </a:r>
          </a:p>
          <a:p>
            <a:r>
              <a:rPr lang="en-US" dirty="0"/>
              <a:t>"Extra 605 East." Work extras will be designated by</a:t>
            </a:r>
          </a:p>
          <a:p>
            <a:r>
              <a:rPr lang="en-US" dirty="0"/>
              <a:t>engine number, as "Work Extra 611." The initials, as</a:t>
            </a:r>
          </a:p>
          <a:p>
            <a:r>
              <a:rPr lang="en-US" dirty="0"/>
              <a:t>well as the engine number, will be used for the</a:t>
            </a:r>
          </a:p>
          <a:p>
            <a:r>
              <a:rPr lang="en-US" dirty="0"/>
              <a:t>movement of an engine of another railroad. The number</a:t>
            </a:r>
          </a:p>
          <a:p>
            <a:r>
              <a:rPr lang="en-US" dirty="0"/>
              <a:t>of the leading engine will be used when two or more</a:t>
            </a:r>
          </a:p>
          <a:p>
            <a:r>
              <a:rPr lang="en-US" dirty="0"/>
              <a:t>engines are coupled and a designation is made by</a:t>
            </a:r>
          </a:p>
          <a:p>
            <a:r>
              <a:rPr lang="en-US" dirty="0"/>
              <a:t>engine number.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Even numbers such as "1500" hours must not be used in</a:t>
            </a:r>
          </a:p>
          <a:p>
            <a:r>
              <a:rPr lang="en-US" dirty="0"/>
              <a:t>stating time in train orders.</a:t>
            </a:r>
          </a:p>
          <a:p>
            <a:r>
              <a:rPr lang="en-US" dirty="0"/>
              <a:t>(3) In transmitting and repeating train orders by</a:t>
            </a:r>
          </a:p>
          <a:p>
            <a:r>
              <a:rPr lang="en-US" dirty="0"/>
              <a:t>telegraph, time may be stated only in figures.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5532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(4) In transmitting train orders by telephone, names of</a:t>
            </a:r>
          </a:p>
          <a:p>
            <a:r>
              <a:rPr lang="en-US" sz="1400" dirty="0"/>
              <a:t>stations, sections, and direction of extra trains must</a:t>
            </a:r>
          </a:p>
          <a:p>
            <a:r>
              <a:rPr lang="en-US" sz="1400" dirty="0"/>
              <a:t>be plainly pronounced and then spelled, letter by</a:t>
            </a:r>
          </a:p>
          <a:p>
            <a:r>
              <a:rPr lang="en-US" sz="1400" dirty="0"/>
              <a:t>letter, thus: Dallas, Dallas;</a:t>
            </a:r>
          </a:p>
          <a:p>
            <a:r>
              <a:rPr lang="en-US" sz="1400" dirty="0"/>
              <a:t>Second, Second;</a:t>
            </a:r>
          </a:p>
          <a:p>
            <a:r>
              <a:rPr lang="en-US" sz="1400" dirty="0"/>
              <a:t>East, East.</a:t>
            </a:r>
          </a:p>
          <a:p>
            <a:r>
              <a:rPr lang="en-US" sz="1400" dirty="0"/>
              <a:t>Order numbers and train, engine and</a:t>
            </a:r>
          </a:p>
          <a:p>
            <a:r>
              <a:rPr lang="en-US" sz="1400" dirty="0"/>
              <a:t>other numbers must first be pronounced and then</a:t>
            </a:r>
          </a:p>
          <a:p>
            <a:r>
              <a:rPr lang="en-US" sz="1400" dirty="0"/>
              <a:t>followed by pronouncing each figure; thus: one hundred</a:t>
            </a:r>
          </a:p>
          <a:p>
            <a:r>
              <a:rPr lang="en-US" sz="1400" dirty="0"/>
              <a:t>five, 105;</a:t>
            </a:r>
          </a:p>
          <a:p>
            <a:r>
              <a:rPr lang="en-US" sz="1400" dirty="0" err="1"/>
              <a:t>twentyseven</a:t>
            </a:r>
            <a:endParaRPr lang="en-US" sz="1400" dirty="0"/>
          </a:p>
          <a:p>
            <a:r>
              <a:rPr lang="en-US" sz="1400" dirty="0" err="1"/>
              <a:t>fiftysix</a:t>
            </a:r>
            <a:r>
              <a:rPr lang="en-US" sz="1400" dirty="0"/>
              <a:t>,</a:t>
            </a:r>
          </a:p>
          <a:p>
            <a:r>
              <a:rPr lang="en-US" sz="1400" dirty="0"/>
              <a:t>2756;</a:t>
            </a:r>
          </a:p>
          <a:p>
            <a:r>
              <a:rPr lang="en-US" sz="1400" dirty="0"/>
              <a:t>except</a:t>
            </a:r>
          </a:p>
          <a:p>
            <a:r>
              <a:rPr lang="en-US" sz="1400" dirty="0"/>
              <a:t>where the number is but one figure when it must first</a:t>
            </a:r>
          </a:p>
          <a:p>
            <a:r>
              <a:rPr lang="en-US" sz="1400" dirty="0"/>
              <a:t>be pronounced and then spelled, thus: one, figure 1,</a:t>
            </a:r>
          </a:p>
          <a:p>
            <a:r>
              <a:rPr lang="en-US" sz="1400" dirty="0"/>
              <a:t>one.</a:t>
            </a:r>
          </a:p>
          <a:p>
            <a:r>
              <a:rPr lang="en-US" sz="1400" dirty="0"/>
              <a:t>Time must first be pronounced, thus: ten</a:t>
            </a:r>
          </a:p>
          <a:p>
            <a:r>
              <a:rPr lang="en-US" sz="1400" dirty="0"/>
              <a:t>twenty, then spelled, letter by letter, thus: ten</a:t>
            </a:r>
          </a:p>
          <a:p>
            <a:r>
              <a:rPr lang="en-US" sz="1400" dirty="0"/>
              <a:t>twenty,</a:t>
            </a:r>
          </a:p>
          <a:p>
            <a:r>
              <a:rPr lang="en-US" sz="1400" dirty="0"/>
              <a:t>followed by plainly pronouncing each</a:t>
            </a:r>
          </a:p>
          <a:p>
            <a:r>
              <a:rPr lang="en-US" sz="1400" dirty="0"/>
              <a:t>figure, thus: 1020.</a:t>
            </a:r>
          </a:p>
          <a:p>
            <a:r>
              <a:rPr lang="en-US" sz="1400" dirty="0"/>
              <a:t>The letters duplicating names</a:t>
            </a:r>
          </a:p>
          <a:p>
            <a:r>
              <a:rPr lang="en-US" sz="1400" dirty="0"/>
              <a:t>of stations and numerals will not be written in the</a:t>
            </a:r>
          </a:p>
          <a:p>
            <a:r>
              <a:rPr lang="en-US" sz="1400" dirty="0"/>
              <a:t>order book nor upon train orders.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When train orders are transmitted by telephone, the</a:t>
            </a:r>
          </a:p>
          <a:p>
            <a:r>
              <a:rPr lang="en-US" dirty="0"/>
              <a:t>train dispatcher must write the train order in the</a:t>
            </a:r>
          </a:p>
          <a:p>
            <a:r>
              <a:rPr lang="en-US" dirty="0"/>
              <a:t>train order book as he transmits it and underscore</a:t>
            </a:r>
          </a:p>
          <a:p>
            <a:r>
              <a:rPr lang="en-US" dirty="0"/>
              <a:t>each word and number as repeated by each office. When</a:t>
            </a:r>
          </a:p>
          <a:p>
            <a:r>
              <a:rPr lang="en-US" dirty="0"/>
              <a:t>transmitted by telegraph, the order must be written in</a:t>
            </a:r>
          </a:p>
          <a:p>
            <a:r>
              <a:rPr lang="en-US" dirty="0"/>
              <a:t>the train order book as repeated by the first office</a:t>
            </a:r>
          </a:p>
          <a:p>
            <a:r>
              <a:rPr lang="en-US" dirty="0"/>
              <a:t>and each word and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1000"/>
            <a:ext cx="6172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number underscored as repeated by each succeeding</a:t>
            </a:r>
          </a:p>
          <a:p>
            <a:r>
              <a:rPr lang="en-US" dirty="0"/>
              <a:t>office.</a:t>
            </a:r>
          </a:p>
          <a:p>
            <a:r>
              <a:rPr lang="en-US" dirty="0"/>
              <a:t>(6) To relay a train order, it must be transmitted in the</a:t>
            </a:r>
          </a:p>
          <a:p>
            <a:r>
              <a:rPr lang="en-US" dirty="0"/>
              <a:t>usual manner to the relaying office. The station</a:t>
            </a:r>
          </a:p>
          <a:p>
            <a:r>
              <a:rPr lang="en-US" dirty="0"/>
              <a:t>agent at the relaying office must transmit the order</a:t>
            </a:r>
          </a:p>
          <a:p>
            <a:r>
              <a:rPr lang="en-US" dirty="0"/>
              <a:t>to destination. The person receiving the order at</a:t>
            </a:r>
          </a:p>
          <a:p>
            <a:r>
              <a:rPr lang="en-US" dirty="0"/>
              <a:t>destination must repeat the order to the station agent</a:t>
            </a:r>
          </a:p>
          <a:p>
            <a:r>
              <a:rPr lang="en-US" dirty="0"/>
              <a:t>at the relaying office, who must underscore on his</a:t>
            </a:r>
          </a:p>
          <a:p>
            <a:r>
              <a:rPr lang="en-US" dirty="0"/>
              <a:t>copy each word and number as repeated. He must then</a:t>
            </a:r>
          </a:p>
          <a:p>
            <a:r>
              <a:rPr lang="en-US" dirty="0"/>
              <a:t>repeat the order to the train dispatcher, by whom</a:t>
            </a:r>
          </a:p>
          <a:p>
            <a:r>
              <a:rPr lang="en-US" dirty="0"/>
              <a:t>"complete" will be given to the relaying operator, who</a:t>
            </a:r>
          </a:p>
          <a:p>
            <a:r>
              <a:rPr lang="en-US" dirty="0"/>
              <a:t>will transmit it to destination. If the order also is</a:t>
            </a:r>
          </a:p>
          <a:p>
            <a:r>
              <a:rPr lang="en-US" dirty="0"/>
              <a:t>addressed to a superior train at the relaying office,</a:t>
            </a:r>
          </a:p>
          <a:p>
            <a:r>
              <a:rPr lang="en-US" dirty="0"/>
              <a:t>the "X" response* must be given before it is</a:t>
            </a:r>
          </a:p>
          <a:p>
            <a:r>
              <a:rPr lang="en-US" dirty="0"/>
              <a:t>transmitted to the inferior train.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(7) Before transmitting an order to a conductor or</a:t>
            </a:r>
          </a:p>
          <a:p>
            <a:r>
              <a:rPr lang="en-US" dirty="0"/>
              <a:t>engineman over a telephone circuit, the person who is</a:t>
            </a:r>
          </a:p>
          <a:p>
            <a:r>
              <a:rPr lang="en-US" dirty="0"/>
              <a:t>about to receive the order must first give his name,</a:t>
            </a:r>
          </a:p>
          <a:p>
            <a:r>
              <a:rPr lang="en-US" dirty="0"/>
              <a:t>train identification, and location.</a:t>
            </a:r>
          </a:p>
          <a:p>
            <a:r>
              <a:rPr lang="en-US" dirty="0"/>
              <a:t>(8) The "X" response must not be used when handling train</a:t>
            </a:r>
          </a:p>
          <a:p>
            <a:r>
              <a:rPr lang="en-US" dirty="0"/>
              <a:t>orders directly with the conductor or the engineman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207. Transmitting Train Orders. To transmit a train order,</a:t>
            </a:r>
          </a:p>
          <a:p>
            <a:r>
              <a:rPr lang="en-US" dirty="0"/>
              <a:t>the dispatcher will state "train order, " and give the</a:t>
            </a:r>
          </a:p>
          <a:p>
            <a:r>
              <a:rPr lang="en-US" dirty="0"/>
              <a:t>direction, to each office called. He will also</a:t>
            </a:r>
          </a:p>
          <a:p>
            <a:r>
              <a:rPr lang="en-US" dirty="0"/>
              <a:t>specify the number of copies required, such as "train</a:t>
            </a:r>
          </a:p>
          <a:p>
            <a:r>
              <a:rPr lang="en-US" dirty="0"/>
              <a:t>order West, copy 5."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210. Train Order. When a train order has been transmitted,</a:t>
            </a:r>
          </a:p>
          <a:p>
            <a:r>
              <a:rPr lang="en-US" dirty="0"/>
              <a:t>station agents must, unless otherwise directed, repeat</a:t>
            </a:r>
          </a:p>
          <a:p>
            <a:r>
              <a:rPr lang="en-US" dirty="0"/>
              <a:t>it at once from the manifold copy in the succession in</a:t>
            </a:r>
          </a:p>
          <a:p>
            <a:r>
              <a:rPr lang="en-US" dirty="0"/>
              <a:t>which the several offices have been addressed. Each</a:t>
            </a:r>
          </a:p>
          <a:p>
            <a:r>
              <a:rPr lang="en-US" dirty="0"/>
              <a:t>station agent receiving the order must observe whether</a:t>
            </a:r>
          </a:p>
          <a:p>
            <a:r>
              <a:rPr lang="en-US" dirty="0"/>
              <a:t>the others repeat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1.1. INTRODUCTION</a:t>
            </a:r>
          </a:p>
          <a:p>
            <a:r>
              <a:rPr lang="en-US" dirty="0"/>
              <a:t>Discussions in this chapter begin with a presentation of that</a:t>
            </a:r>
          </a:p>
          <a:p>
            <a:r>
              <a:rPr lang="en-US" dirty="0"/>
              <a:t>portion of the railway operating rules called general rules.</a:t>
            </a:r>
          </a:p>
          <a:p>
            <a:r>
              <a:rPr lang="en-US" dirty="0"/>
              <a:t>Following this discussion are definitions of pertinent terms used in</a:t>
            </a:r>
          </a:p>
          <a:p>
            <a:r>
              <a:rPr lang="en-US" dirty="0"/>
              <a:t>railroading, and an explanation of the operating rules that determine</a:t>
            </a:r>
          </a:p>
          <a:p>
            <a:r>
              <a:rPr lang="en-US" dirty="0"/>
              <a:t>train superiority. Finally, the different types of military trains</a:t>
            </a:r>
          </a:p>
          <a:p>
            <a:r>
              <a:rPr lang="en-US" dirty="0"/>
              <a:t>generally found in a theater of operations are explained.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*The "X" response holds a superior train to allow an order for an</a:t>
            </a:r>
          </a:p>
          <a:p>
            <a:r>
              <a:rPr lang="en-US" dirty="0"/>
              <a:t>inferior train to be repeated and completed. This is to avoid</a:t>
            </a:r>
          </a:p>
          <a:p>
            <a:r>
              <a:rPr lang="en-US" dirty="0"/>
              <a:t>unnecessary delay to the inferior train when there is no rush on the</a:t>
            </a:r>
          </a:p>
          <a:p>
            <a:r>
              <a:rPr lang="en-US" dirty="0"/>
              <a:t>order for the superior train. See rule 212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correctly. When the order has been repeated correctly</a:t>
            </a:r>
          </a:p>
          <a:p>
            <a:r>
              <a:rPr lang="en-US" dirty="0"/>
              <a:t>by the station agent, the response "complete," and the</a:t>
            </a:r>
          </a:p>
          <a:p>
            <a:r>
              <a:rPr lang="en-US" dirty="0"/>
              <a:t>time, with the initials of the chief dispatcher will</a:t>
            </a:r>
          </a:p>
          <a:p>
            <a:r>
              <a:rPr lang="en-US" dirty="0"/>
              <a:t>be given by the train dispatcher. The station agent</a:t>
            </a:r>
          </a:p>
          <a:p>
            <a:r>
              <a:rPr lang="en-US" dirty="0"/>
              <a:t>receiving this response will then write in the space</a:t>
            </a:r>
          </a:p>
          <a:p>
            <a:r>
              <a:rPr lang="en-US" dirty="0"/>
              <a:t>provided on the order the abbreviation "corn," the</a:t>
            </a:r>
          </a:p>
          <a:p>
            <a:r>
              <a:rPr lang="en-US" dirty="0"/>
              <a:t>time, and his last name in full. He will personally</a:t>
            </a:r>
          </a:p>
          <a:p>
            <a:r>
              <a:rPr lang="en-US" dirty="0"/>
              <a:t>deliver a copy to each person addressed without taking</a:t>
            </a:r>
          </a:p>
          <a:p>
            <a:r>
              <a:rPr lang="en-US" dirty="0"/>
              <a:t>his signature. When delivery to an engineman will</a:t>
            </a:r>
          </a:p>
          <a:p>
            <a:r>
              <a:rPr lang="en-US" dirty="0"/>
              <a:t>take the station agent from the immediate vicinity of</a:t>
            </a:r>
          </a:p>
          <a:p>
            <a:r>
              <a:rPr lang="en-US" dirty="0"/>
              <a:t>his office, the engineman's copy may be delivered by a</a:t>
            </a:r>
          </a:p>
          <a:p>
            <a:r>
              <a:rPr lang="en-US" dirty="0"/>
              <a:t>member of the crew or the fireman.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Rule 212. "X" Response. When so directed by the train</a:t>
            </a:r>
          </a:p>
          <a:p>
            <a:r>
              <a:rPr lang="en-US" dirty="0"/>
              <a:t>dispatcher, a train order may be acknowledged before</a:t>
            </a:r>
          </a:p>
          <a:p>
            <a:r>
              <a:rPr lang="en-US" dirty="0"/>
              <a:t>repeating, by the station agent's responding:</a:t>
            </a:r>
          </a:p>
          <a:p>
            <a:r>
              <a:rPr lang="en-US" dirty="0"/>
              <a:t>"(number of train order) to (train number), X," with</a:t>
            </a:r>
          </a:p>
          <a:p>
            <a:r>
              <a:rPr lang="en-US" dirty="0"/>
              <a:t>the station agent's initials and office signal. The</a:t>
            </a:r>
          </a:p>
          <a:p>
            <a:r>
              <a:rPr lang="en-US" dirty="0"/>
              <a:t>station agent then must write his initials on the</a:t>
            </a:r>
          </a:p>
          <a:p>
            <a:r>
              <a:rPr lang="en-US" dirty="0"/>
              <a:t>order and the time in the space provided.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199"/>
            <a:ext cx="5943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Rule 221. Train Order Signals and Clearance Form "A," DA Form</a:t>
            </a:r>
          </a:p>
          <a:p>
            <a:r>
              <a:rPr lang="en-US" dirty="0"/>
              <a:t>55200.</a:t>
            </a:r>
          </a:p>
          <a:p>
            <a:r>
              <a:rPr lang="en-US" dirty="0"/>
              <a:t>(1) Unless otherwise provided, a fixed signal must be used</a:t>
            </a:r>
          </a:p>
          <a:p>
            <a:r>
              <a:rPr lang="en-US" dirty="0"/>
              <a:t>at each train order office. The signal will indicate</a:t>
            </a:r>
          </a:p>
          <a:p>
            <a:r>
              <a:rPr lang="en-US" dirty="0"/>
              <a:t>"stop" where there is a station agent on duty, except</a:t>
            </a:r>
          </a:p>
          <a:p>
            <a:r>
              <a:rPr lang="en-US" dirty="0"/>
              <a:t>when changed to "proceed" to allow a train for which</a:t>
            </a:r>
          </a:p>
          <a:p>
            <a:r>
              <a:rPr lang="en-US" dirty="0"/>
              <a:t>there are no train orders to pass. If the station</a:t>
            </a:r>
          </a:p>
          <a:p>
            <a:r>
              <a:rPr lang="en-US" dirty="0"/>
              <a:t>agent does not hold an order for an approaching train,</a:t>
            </a:r>
          </a:p>
          <a:p>
            <a:r>
              <a:rPr lang="en-US" dirty="0"/>
              <a:t>unless otherwise directed he must clear the signal</a:t>
            </a:r>
          </a:p>
          <a:p>
            <a:r>
              <a:rPr lang="en-US" dirty="0"/>
              <a:t>after the train has reached a point from which the</a:t>
            </a:r>
          </a:p>
          <a:p>
            <a:r>
              <a:rPr lang="en-US" dirty="0"/>
              <a:t>signal can be seen plainly by the engineman. After</a:t>
            </a:r>
          </a:p>
          <a:p>
            <a:r>
              <a:rPr lang="en-US" dirty="0"/>
              <a:t>having been cleared for a train the signal must be</a:t>
            </a:r>
          </a:p>
          <a:p>
            <a:r>
              <a:rPr lang="en-US" dirty="0"/>
              <a:t>restored to "stop" position as soon as practicable</a:t>
            </a:r>
          </a:p>
          <a:p>
            <a:r>
              <a:rPr lang="en-US" dirty="0"/>
              <a:t>after the rear of the train has passed.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When the signal indicates "stop," the train will not</a:t>
            </a:r>
          </a:p>
          <a:p>
            <a:r>
              <a:rPr lang="en-US" dirty="0"/>
              <a:t>proceed without a Clearance Form "A," DA Form 55200,</a:t>
            </a:r>
          </a:p>
          <a:p>
            <a:r>
              <a:rPr lang="en-US" dirty="0"/>
              <a:t>except to do station work or enter a siding after</a:t>
            </a:r>
          </a:p>
          <a:p>
            <a:r>
              <a:rPr lang="en-US" dirty="0"/>
              <a:t>proper understanding with the station agent. Until it</a:t>
            </a:r>
          </a:p>
          <a:p>
            <a:r>
              <a:rPr lang="en-US" dirty="0"/>
              <a:t>has been ascertained that the train is not to receive</a:t>
            </a:r>
          </a:p>
          <a:p>
            <a:r>
              <a:rPr lang="en-US" dirty="0"/>
              <a:t>a train order which restricts the train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at that point, it must not pass the fouling point of</a:t>
            </a:r>
          </a:p>
          <a:p>
            <a:r>
              <a:rPr lang="en-US" dirty="0"/>
              <a:t>the switch at which an opposing train lay enter the</a:t>
            </a:r>
          </a:p>
          <a:p>
            <a:r>
              <a:rPr lang="en-US" dirty="0"/>
              <a:t>siding.</a:t>
            </a:r>
          </a:p>
          <a:p>
            <a:r>
              <a:rPr lang="en-US" dirty="0"/>
              <a:t>(3) Station agents will have the proper appliances for</a:t>
            </a:r>
          </a:p>
          <a:p>
            <a:r>
              <a:rPr lang="en-US" dirty="0"/>
              <a:t>hand signaling ready for immediate use if a fixed</a:t>
            </a:r>
          </a:p>
          <a:p>
            <a:r>
              <a:rPr lang="en-US" dirty="0"/>
              <a:t>signal should fail to work properly. If a signal is</a:t>
            </a:r>
          </a:p>
          <a:p>
            <a:r>
              <a:rPr lang="en-US" dirty="0"/>
              <a:t>not displayed at a night office, trains which have not</a:t>
            </a:r>
          </a:p>
          <a:p>
            <a:r>
              <a:rPr lang="en-US" dirty="0"/>
              <a:t>been notified will stop and ascertain the cause and</a:t>
            </a:r>
          </a:p>
          <a:p>
            <a:r>
              <a:rPr lang="en-US" dirty="0"/>
              <a:t>prepare a narrative report of the facts to the train</a:t>
            </a:r>
          </a:p>
          <a:p>
            <a:r>
              <a:rPr lang="en-US" dirty="0"/>
              <a:t>dispatcher from the first available point of</a:t>
            </a:r>
          </a:p>
          <a:p>
            <a:r>
              <a:rPr lang="en-US" dirty="0"/>
              <a:t>communication.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62000"/>
            <a:ext cx="6477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(4) Before delivering train orders, station agents must</a:t>
            </a:r>
          </a:p>
          <a:p>
            <a:r>
              <a:rPr lang="en-US" dirty="0"/>
              <a:t>carefully read the address of each order and fill out</a:t>
            </a:r>
          </a:p>
          <a:p>
            <a:r>
              <a:rPr lang="en-US" dirty="0"/>
              <a:t>Clearance Form "A, " DA Form 5520</a:t>
            </a:r>
          </a:p>
          <a:p>
            <a:r>
              <a:rPr lang="en-US" dirty="0"/>
              <a:t>entering thereon,</a:t>
            </a:r>
          </a:p>
          <a:p>
            <a:r>
              <a:rPr lang="en-US" dirty="0"/>
              <a:t>without alteration or erasure, the number of orders</a:t>
            </a:r>
          </a:p>
          <a:p>
            <a:r>
              <a:rPr lang="en-US" dirty="0"/>
              <a:t>for the train and the number of each order. The</a:t>
            </a:r>
          </a:p>
          <a:p>
            <a:r>
              <a:rPr lang="en-US" dirty="0"/>
              <a:t>station agent will transmit the address and order</a:t>
            </a:r>
          </a:p>
          <a:p>
            <a:r>
              <a:rPr lang="en-US" dirty="0"/>
              <a:t>numbers from the clearance form to the train</a:t>
            </a:r>
          </a:p>
          <a:p>
            <a:r>
              <a:rPr lang="en-US" dirty="0"/>
              <a:t>dispatcher, who will check the correctness thereof</a:t>
            </a:r>
          </a:p>
          <a:p>
            <a:r>
              <a:rPr lang="en-US" dirty="0"/>
              <a:t>against his record in the train order book. The</a:t>
            </a:r>
          </a:p>
          <a:p>
            <a:r>
              <a:rPr lang="en-US" dirty="0"/>
              <a:t>dispatcher will give OK, time, and initials of the</a:t>
            </a:r>
          </a:p>
          <a:p>
            <a:r>
              <a:rPr lang="en-US" dirty="0"/>
              <a:t>chief dispatcher, and make proper record. The station</a:t>
            </a:r>
          </a:p>
          <a:p>
            <a:r>
              <a:rPr lang="en-US" dirty="0"/>
              <a:t>agent will enter this information on Clearance Form</a:t>
            </a:r>
          </a:p>
          <a:p>
            <a:r>
              <a:rPr lang="en-US" dirty="0"/>
              <a:t>"A," DA Form 55200,</a:t>
            </a:r>
          </a:p>
          <a:p>
            <a:r>
              <a:rPr lang="en-US" dirty="0"/>
              <a:t>after which the clearance,</a:t>
            </a:r>
          </a:p>
          <a:p>
            <a:r>
              <a:rPr lang="en-US" dirty="0"/>
              <a:t>together with all train orders will be delivered to</a:t>
            </a:r>
          </a:p>
          <a:p>
            <a:r>
              <a:rPr lang="en-US" dirty="0"/>
              <a:t>the train.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When means of communication have failed, Clearance</a:t>
            </a:r>
          </a:p>
          <a:p>
            <a:r>
              <a:rPr lang="en-US" dirty="0"/>
              <a:t>Form "A," DA Form 55200,</a:t>
            </a:r>
          </a:p>
          <a:p>
            <a:r>
              <a:rPr lang="en-US" dirty="0"/>
              <a:t>may be issued by the station</a:t>
            </a:r>
          </a:p>
          <a:p>
            <a:r>
              <a:rPr lang="en-US" dirty="0"/>
              <a:t>agent without the dispatcher's OK, provided he has no</a:t>
            </a:r>
          </a:p>
          <a:p>
            <a:r>
              <a:rPr lang="en-US" dirty="0"/>
              <a:t>train orders for the train which have not been made</a:t>
            </a:r>
          </a:p>
          <a:p>
            <a:r>
              <a:rPr lang="en-US" dirty="0"/>
              <a:t>"complete."</a:t>
            </a:r>
          </a:p>
          <a:p>
            <a:r>
              <a:rPr lang="en-US" dirty="0"/>
              <a:t>(6) When a clearance is received by a train, the conductor</a:t>
            </a:r>
          </a:p>
          <a:p>
            <a:r>
              <a:rPr lang="en-US" dirty="0"/>
              <a:t>and engineman must know before leaving that the</a:t>
            </a:r>
          </a:p>
          <a:p>
            <a:r>
              <a:rPr lang="en-US" dirty="0"/>
              <a:t>numbers shown correspond with the orders received and</a:t>
            </a:r>
          </a:p>
          <a:p>
            <a:r>
              <a:rPr lang="en-US" dirty="0"/>
              <a:t>that all information required on the clearance form is</a:t>
            </a:r>
          </a:p>
          <a:p>
            <a:r>
              <a:rPr lang="en-US" dirty="0"/>
              <a:t>properly shown.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(7) Outside of automatic block system limits, station</a:t>
            </a:r>
          </a:p>
          <a:p>
            <a:r>
              <a:rPr lang="en-US" dirty="0"/>
              <a:t>agents must space trains moving in the same direction</a:t>
            </a:r>
          </a:p>
          <a:p>
            <a:r>
              <a:rPr lang="en-US" dirty="0"/>
              <a:t>10 minutes apart. The train order signal and</a:t>
            </a:r>
          </a:p>
          <a:p>
            <a:r>
              <a:rPr lang="en-US" dirty="0"/>
              <a:t>clearance will be used for this purpose.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1514"/>
            <a:ext cx="2173373" cy="18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When necessary to space trains in this manner the time</a:t>
            </a:r>
          </a:p>
          <a:p>
            <a:r>
              <a:rPr lang="en-US" dirty="0"/>
              <a:t>the following train win be permitted to proceed must</a:t>
            </a:r>
          </a:p>
          <a:p>
            <a:r>
              <a:rPr lang="en-US" dirty="0"/>
              <a:t>be shown on the clearance form in the space provided</a:t>
            </a:r>
          </a:p>
          <a:p>
            <a:r>
              <a:rPr lang="en-US" dirty="0"/>
              <a:t>for that purpose. The conductor and engineman must</a:t>
            </a:r>
          </a:p>
          <a:p>
            <a:r>
              <a:rPr lang="en-US" dirty="0"/>
              <a:t>respect that time.</a:t>
            </a:r>
          </a:p>
        </p:txBody>
      </p:sp>
    </p:spTree>
    <p:extLst>
      <p:ext uri="{BB962C8B-B14F-4D97-AF65-F5344CB8AC3E}">
        <p14:creationId xmlns:p14="http://schemas.microsoft.com/office/powerpoint/2010/main" val="282342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15300</Words>
  <Application>Microsoft Office PowerPoint</Application>
  <PresentationFormat>On-screen Show (4:3)</PresentationFormat>
  <Paragraphs>1545</Paragraphs>
  <Slides>171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171</vt:i4>
      </vt:variant>
    </vt:vector>
  </HeadingPairs>
  <TitlesOfParts>
    <vt:vector size="172" baseType="lpstr">
      <vt:lpstr>Office Theme</vt:lpstr>
      <vt:lpstr>SUBCOURSE EDITION TR0635 8 MILITARY TRAIN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SUBCOURSE EDITION TR0635 8 MILITARY TRAIN OPERATIONS</dc:title>
  <dc:creator>NEW ADAM</dc:creator>
  <cp:lastModifiedBy>NEW ADAM</cp:lastModifiedBy>
  <cp:revision>4</cp:revision>
  <dcterms:created xsi:type="dcterms:W3CDTF">2018-04-24T17:45:18Z</dcterms:created>
  <dcterms:modified xsi:type="dcterms:W3CDTF">2018-04-24T18:19:30Z</dcterms:modified>
</cp:coreProperties>
</file>