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slides/slide170.xml" ContentType="application/vnd.openxmlformats-officedocument.presentationml.slide+xml"/>
  <Override PartName="/ppt/slides/slide171.xml" ContentType="application/vnd.openxmlformats-officedocument.presentationml.slide+xml"/>
  <Override PartName="/ppt/slides/slide172.xml" ContentType="application/vnd.openxmlformats-officedocument.presentationml.slide+xml"/>
  <Override PartName="/ppt/slides/slide173.xml" ContentType="application/vnd.openxmlformats-officedocument.presentationml.slide+xml"/>
  <Override PartName="/ppt/slides/slide174.xml" ContentType="application/vnd.openxmlformats-officedocument.presentationml.slide+xml"/>
  <Override PartName="/ppt/slides/slide175.xml" ContentType="application/vnd.openxmlformats-officedocument.presentationml.slide+xml"/>
  <Override PartName="/ppt/slides/slide176.xml" ContentType="application/vnd.openxmlformats-officedocument.presentationml.slide+xml"/>
  <Override PartName="/ppt/slides/slide177.xml" ContentType="application/vnd.openxmlformats-officedocument.presentationml.slide+xml"/>
  <Override PartName="/ppt/slides/slide178.xml" ContentType="application/vnd.openxmlformats-officedocument.presentationml.slide+xml"/>
  <Override PartName="/ppt/slides/slide179.xml" ContentType="application/vnd.openxmlformats-officedocument.presentationml.slide+xml"/>
  <Override PartName="/ppt/slides/slide180.xml" ContentType="application/vnd.openxmlformats-officedocument.presentationml.slide+xml"/>
  <Override PartName="/ppt/slides/slide181.xml" ContentType="application/vnd.openxmlformats-officedocument.presentationml.slide+xml"/>
  <Override PartName="/ppt/slides/slide182.xml" ContentType="application/vnd.openxmlformats-officedocument.presentationml.slide+xml"/>
  <Override PartName="/ppt/slides/slide183.xml" ContentType="application/vnd.openxmlformats-officedocument.presentationml.slide+xml"/>
  <Override PartName="/ppt/slides/slide184.xml" ContentType="application/vnd.openxmlformats-officedocument.presentationml.slide+xml"/>
  <Override PartName="/ppt/slides/slide185.xml" ContentType="application/vnd.openxmlformats-officedocument.presentationml.slide+xml"/>
  <Override PartName="/ppt/slides/slide186.xml" ContentType="application/vnd.openxmlformats-officedocument.presentationml.slide+xml"/>
  <Override PartName="/ppt/slides/slide187.xml" ContentType="application/vnd.openxmlformats-officedocument.presentationml.slide+xml"/>
  <Override PartName="/ppt/slides/slide188.xml" ContentType="application/vnd.openxmlformats-officedocument.presentationml.slide+xml"/>
  <Override PartName="/ppt/slides/slide189.xml" ContentType="application/vnd.openxmlformats-officedocument.presentationml.slide+xml"/>
  <Override PartName="/ppt/slides/slide190.xml" ContentType="application/vnd.openxmlformats-officedocument.presentationml.slide+xml"/>
  <Override PartName="/ppt/slides/slide191.xml" ContentType="application/vnd.openxmlformats-officedocument.presentationml.slide+xml"/>
  <Override PartName="/ppt/slides/slide192.xml" ContentType="application/vnd.openxmlformats-officedocument.presentationml.slide+xml"/>
  <Override PartName="/ppt/slides/slide193.xml" ContentType="application/vnd.openxmlformats-officedocument.presentationml.slide+xml"/>
  <Override PartName="/ppt/slides/slide194.xml" ContentType="application/vnd.openxmlformats-officedocument.presentationml.slide+xml"/>
  <Override PartName="/ppt/slides/slide195.xml" ContentType="application/vnd.openxmlformats-officedocument.presentationml.slide+xml"/>
  <Override PartName="/ppt/slides/slide196.xml" ContentType="application/vnd.openxmlformats-officedocument.presentationml.slide+xml"/>
  <Override PartName="/ppt/slides/slide197.xml" ContentType="application/vnd.openxmlformats-officedocument.presentationml.slide+xml"/>
  <Override PartName="/ppt/slides/slide198.xml" ContentType="application/vnd.openxmlformats-officedocument.presentationml.slide+xml"/>
  <Override PartName="/ppt/slides/slide199.xml" ContentType="application/vnd.openxmlformats-officedocument.presentationml.slide+xml"/>
  <Override PartName="/ppt/slides/slide200.xml" ContentType="application/vnd.openxmlformats-officedocument.presentationml.slide+xml"/>
  <Override PartName="/ppt/slides/slide201.xml" ContentType="application/vnd.openxmlformats-officedocument.presentationml.slide+xml"/>
  <Override PartName="/ppt/slides/slide202.xml" ContentType="application/vnd.openxmlformats-officedocument.presentationml.slide+xml"/>
  <Override PartName="/ppt/slides/slide203.xml" ContentType="application/vnd.openxmlformats-officedocument.presentationml.slide+xml"/>
  <Override PartName="/ppt/slides/slide204.xml" ContentType="application/vnd.openxmlformats-officedocument.presentationml.slide+xml"/>
  <Override PartName="/ppt/slides/slide205.xml" ContentType="application/vnd.openxmlformats-officedocument.presentationml.slide+xml"/>
  <Override PartName="/ppt/slides/slide206.xml" ContentType="application/vnd.openxmlformats-officedocument.presentationml.slide+xml"/>
  <Override PartName="/ppt/slides/slide207.xml" ContentType="application/vnd.openxmlformats-officedocument.presentationml.slide+xml"/>
  <Override PartName="/ppt/slides/slide208.xml" ContentType="application/vnd.openxmlformats-officedocument.presentationml.slide+xml"/>
  <Override PartName="/ppt/slides/slide209.xml" ContentType="application/vnd.openxmlformats-officedocument.presentationml.slide+xml"/>
  <Override PartName="/ppt/slides/slide210.xml" ContentType="application/vnd.openxmlformats-officedocument.presentationml.slide+xml"/>
  <Override PartName="/ppt/slides/slide211.xml" ContentType="application/vnd.openxmlformats-officedocument.presentationml.slide+xml"/>
  <Override PartName="/ppt/slides/slide212.xml" ContentType="application/vnd.openxmlformats-officedocument.presentationml.slide+xml"/>
  <Override PartName="/ppt/slides/slide213.xml" ContentType="application/vnd.openxmlformats-officedocument.presentationml.slide+xml"/>
  <Override PartName="/ppt/slides/slide214.xml" ContentType="application/vnd.openxmlformats-officedocument.presentationml.slide+xml"/>
  <Override PartName="/ppt/slides/slide215.xml" ContentType="application/vnd.openxmlformats-officedocument.presentationml.slide+xml"/>
  <Override PartName="/ppt/slides/slide216.xml" ContentType="application/vnd.openxmlformats-officedocument.presentationml.slide+xml"/>
  <Override PartName="/ppt/slides/slide217.xml" ContentType="application/vnd.openxmlformats-officedocument.presentationml.slide+xml"/>
  <Override PartName="/ppt/slides/slide218.xml" ContentType="application/vnd.openxmlformats-officedocument.presentationml.slide+xml"/>
  <Override PartName="/ppt/slides/slide219.xml" ContentType="application/vnd.openxmlformats-officedocument.presentationml.slide+xml"/>
  <Override PartName="/ppt/slides/slide220.xml" ContentType="application/vnd.openxmlformats-officedocument.presentationml.slide+xml"/>
  <Override PartName="/ppt/slides/slide221.xml" ContentType="application/vnd.openxmlformats-officedocument.presentationml.slide+xml"/>
  <Override PartName="/ppt/slides/slide222.xml" ContentType="application/vnd.openxmlformats-officedocument.presentationml.slide+xml"/>
  <Override PartName="/ppt/slides/slide223.xml" ContentType="application/vnd.openxmlformats-officedocument.presentationml.slide+xml"/>
  <Override PartName="/ppt/slides/slide224.xml" ContentType="application/vnd.openxmlformats-officedocument.presentationml.slide+xml"/>
  <Override PartName="/ppt/slides/slide225.xml" ContentType="application/vnd.openxmlformats-officedocument.presentationml.slide+xml"/>
  <Override PartName="/ppt/slides/slide226.xml" ContentType="application/vnd.openxmlformats-officedocument.presentationml.slide+xml"/>
  <Override PartName="/ppt/slides/slide227.xml" ContentType="application/vnd.openxmlformats-officedocument.presentationml.slide+xml"/>
  <Override PartName="/ppt/slides/slide228.xml" ContentType="application/vnd.openxmlformats-officedocument.presentationml.slide+xml"/>
  <Override PartName="/ppt/slides/slide229.xml" ContentType="application/vnd.openxmlformats-officedocument.presentationml.slide+xml"/>
  <Override PartName="/ppt/slides/slide230.xml" ContentType="application/vnd.openxmlformats-officedocument.presentationml.slide+xml"/>
  <Override PartName="/ppt/slides/slide231.xml" ContentType="application/vnd.openxmlformats-officedocument.presentationml.slide+xml"/>
  <Override PartName="/ppt/slides/slide232.xml" ContentType="application/vnd.openxmlformats-officedocument.presentationml.slide+xml"/>
  <Override PartName="/ppt/slides/slide233.xml" ContentType="application/vnd.openxmlformats-officedocument.presentationml.slide+xml"/>
  <Override PartName="/ppt/slides/slide234.xml" ContentType="application/vnd.openxmlformats-officedocument.presentationml.slide+xml"/>
  <Override PartName="/ppt/slides/slide235.xml" ContentType="application/vnd.openxmlformats-officedocument.presentationml.slide+xml"/>
  <Override PartName="/ppt/slides/slide236.xml" ContentType="application/vnd.openxmlformats-officedocument.presentationml.slide+xml"/>
  <Override PartName="/ppt/slides/slide237.xml" ContentType="application/vnd.openxmlformats-officedocument.presentationml.slide+xml"/>
  <Override PartName="/ppt/slides/slide238.xml" ContentType="application/vnd.openxmlformats-officedocument.presentationml.slide+xml"/>
  <Override PartName="/ppt/slides/slide239.xml" ContentType="application/vnd.openxmlformats-officedocument.presentationml.slide+xml"/>
  <Override PartName="/ppt/slides/slide240.xml" ContentType="application/vnd.openxmlformats-officedocument.presentationml.slide+xml"/>
  <Override PartName="/ppt/slides/slide241.xml" ContentType="application/vnd.openxmlformats-officedocument.presentationml.slide+xml"/>
  <Override PartName="/ppt/slides/slide242.xml" ContentType="application/vnd.openxmlformats-officedocument.presentationml.slide+xml"/>
  <Override PartName="/ppt/slides/slide243.xml" ContentType="application/vnd.openxmlformats-officedocument.presentationml.slide+xml"/>
  <Override PartName="/ppt/slides/slide244.xml" ContentType="application/vnd.openxmlformats-officedocument.presentationml.slide+xml"/>
  <Override PartName="/ppt/slides/slide245.xml" ContentType="application/vnd.openxmlformats-officedocument.presentationml.slide+xml"/>
  <Override PartName="/ppt/slides/slide246.xml" ContentType="application/vnd.openxmlformats-officedocument.presentationml.slide+xml"/>
  <Override PartName="/ppt/slides/slide247.xml" ContentType="application/vnd.openxmlformats-officedocument.presentationml.slide+xml"/>
  <Override PartName="/ppt/slides/slide248.xml" ContentType="application/vnd.openxmlformats-officedocument.presentationml.slide+xml"/>
  <Override PartName="/ppt/slides/slide249.xml" ContentType="application/vnd.openxmlformats-officedocument.presentationml.slide+xml"/>
  <Override PartName="/ppt/slides/slide250.xml" ContentType="application/vnd.openxmlformats-officedocument.presentationml.slide+xml"/>
  <Override PartName="/ppt/slides/slide251.xml" ContentType="application/vnd.openxmlformats-officedocument.presentationml.slide+xml"/>
  <Override PartName="/ppt/slides/slide252.xml" ContentType="application/vnd.openxmlformats-officedocument.presentationml.slide+xml"/>
  <Override PartName="/ppt/slides/slide253.xml" ContentType="application/vnd.openxmlformats-officedocument.presentationml.slide+xml"/>
  <Override PartName="/ppt/slides/slide254.xml" ContentType="application/vnd.openxmlformats-officedocument.presentationml.slide+xml"/>
  <Override PartName="/ppt/slides/slide255.xml" ContentType="application/vnd.openxmlformats-officedocument.presentationml.slide+xml"/>
  <Override PartName="/ppt/slides/slide256.xml" ContentType="application/vnd.openxmlformats-officedocument.presentationml.slide+xml"/>
  <Override PartName="/ppt/slides/slide257.xml" ContentType="application/vnd.openxmlformats-officedocument.presentationml.slide+xml"/>
  <Override PartName="/ppt/slides/slide258.xml" ContentType="application/vnd.openxmlformats-officedocument.presentationml.slide+xml"/>
  <Override PartName="/ppt/slides/slide259.xml" ContentType="application/vnd.openxmlformats-officedocument.presentationml.slide+xml"/>
  <Override PartName="/ppt/slides/slide260.xml" ContentType="application/vnd.openxmlformats-officedocument.presentationml.slide+xml"/>
  <Override PartName="/ppt/slides/slide261.xml" ContentType="application/vnd.openxmlformats-officedocument.presentationml.slide+xml"/>
  <Override PartName="/ppt/slides/slide262.xml" ContentType="application/vnd.openxmlformats-officedocument.presentationml.slide+xml"/>
  <Override PartName="/ppt/slides/slide263.xml" ContentType="application/vnd.openxmlformats-officedocument.presentationml.slide+xml"/>
  <Override PartName="/ppt/slides/slide264.xml" ContentType="application/vnd.openxmlformats-officedocument.presentationml.slide+xml"/>
  <Override PartName="/ppt/slides/slide265.xml" ContentType="application/vnd.openxmlformats-officedocument.presentationml.slide+xml"/>
  <Override PartName="/ppt/slides/slide266.xml" ContentType="application/vnd.openxmlformats-officedocument.presentationml.slide+xml"/>
  <Override PartName="/ppt/slides/slide267.xml" ContentType="application/vnd.openxmlformats-officedocument.presentationml.slide+xml"/>
  <Override PartName="/ppt/slides/slide268.xml" ContentType="application/vnd.openxmlformats-officedocument.presentationml.slide+xml"/>
  <Override PartName="/ppt/slides/slide269.xml" ContentType="application/vnd.openxmlformats-officedocument.presentationml.slide+xml"/>
  <Override PartName="/ppt/slides/slide270.xml" ContentType="application/vnd.openxmlformats-officedocument.presentationml.slide+xml"/>
  <Override PartName="/ppt/slides/slide271.xml" ContentType="application/vnd.openxmlformats-officedocument.presentationml.slide+xml"/>
  <Override PartName="/ppt/slides/slide272.xml" ContentType="application/vnd.openxmlformats-officedocument.presentationml.slide+xml"/>
  <Override PartName="/ppt/slides/slide273.xml" ContentType="application/vnd.openxmlformats-officedocument.presentationml.slide+xml"/>
  <Override PartName="/ppt/slides/slide274.xml" ContentType="application/vnd.openxmlformats-officedocument.presentationml.slide+xml"/>
  <Override PartName="/ppt/slides/slide275.xml" ContentType="application/vnd.openxmlformats-officedocument.presentationml.slide+xml"/>
  <Override PartName="/ppt/slides/slide276.xml" ContentType="application/vnd.openxmlformats-officedocument.presentationml.slide+xml"/>
  <Override PartName="/ppt/slides/slide277.xml" ContentType="application/vnd.openxmlformats-officedocument.presentationml.slide+xml"/>
  <Override PartName="/ppt/slides/slide278.xml" ContentType="application/vnd.openxmlformats-officedocument.presentationml.slide+xml"/>
  <Override PartName="/ppt/slides/slide279.xml" ContentType="application/vnd.openxmlformats-officedocument.presentationml.slide+xml"/>
  <Override PartName="/ppt/slides/slide280.xml" ContentType="application/vnd.openxmlformats-officedocument.presentationml.slide+xml"/>
  <Override PartName="/ppt/slides/slide281.xml" ContentType="application/vnd.openxmlformats-officedocument.presentationml.slide+xml"/>
  <Override PartName="/ppt/slides/slide282.xml" ContentType="application/vnd.openxmlformats-officedocument.presentationml.slide+xml"/>
  <Override PartName="/ppt/slides/slide283.xml" ContentType="application/vnd.openxmlformats-officedocument.presentationml.slide+xml"/>
  <Override PartName="/ppt/slides/slide284.xml" ContentType="application/vnd.openxmlformats-officedocument.presentationml.slide+xml"/>
  <Override PartName="/ppt/slides/slide285.xml" ContentType="application/vnd.openxmlformats-officedocument.presentationml.slide+xml"/>
  <Override PartName="/ppt/slides/slide286.xml" ContentType="application/vnd.openxmlformats-officedocument.presentationml.slide+xml"/>
  <Override PartName="/ppt/slides/slide287.xml" ContentType="application/vnd.openxmlformats-officedocument.presentationml.slide+xml"/>
  <Override PartName="/ppt/slides/slide288.xml" ContentType="application/vnd.openxmlformats-officedocument.presentationml.slide+xml"/>
  <Override PartName="/ppt/slides/slide289.xml" ContentType="application/vnd.openxmlformats-officedocument.presentationml.slide+xml"/>
  <Override PartName="/ppt/slides/slide290.xml" ContentType="application/vnd.openxmlformats-officedocument.presentationml.slide+xml"/>
  <Override PartName="/ppt/slides/slide291.xml" ContentType="application/vnd.openxmlformats-officedocument.presentationml.slide+xml"/>
  <Override PartName="/ppt/slides/slide292.xml" ContentType="application/vnd.openxmlformats-officedocument.presentationml.slide+xml"/>
  <Override PartName="/ppt/slides/slide293.xml" ContentType="application/vnd.openxmlformats-officedocument.presentationml.slide+xml"/>
  <Override PartName="/ppt/slides/slide294.xml" ContentType="application/vnd.openxmlformats-officedocument.presentationml.slide+xml"/>
  <Override PartName="/ppt/slides/slide295.xml" ContentType="application/vnd.openxmlformats-officedocument.presentationml.slide+xml"/>
  <Override PartName="/ppt/slides/slide296.xml" ContentType="application/vnd.openxmlformats-officedocument.presentationml.slide+xml"/>
  <Override PartName="/ppt/slides/slide297.xml" ContentType="application/vnd.openxmlformats-officedocument.presentationml.slide+xml"/>
  <Override PartName="/ppt/slides/slide298.xml" ContentType="application/vnd.openxmlformats-officedocument.presentationml.slide+xml"/>
  <Override PartName="/ppt/slides/slide299.xml" ContentType="application/vnd.openxmlformats-officedocument.presentationml.slide+xml"/>
  <Override PartName="/ppt/slides/slide300.xml" ContentType="application/vnd.openxmlformats-officedocument.presentationml.slide+xml"/>
  <Override PartName="/ppt/slides/slide301.xml" ContentType="application/vnd.openxmlformats-officedocument.presentationml.slide+xml"/>
  <Override PartName="/ppt/slides/slide302.xml" ContentType="application/vnd.openxmlformats-officedocument.presentationml.slide+xml"/>
  <Override PartName="/ppt/slides/slide303.xml" ContentType="application/vnd.openxmlformats-officedocument.presentationml.slide+xml"/>
  <Override PartName="/ppt/slides/slide304.xml" ContentType="application/vnd.openxmlformats-officedocument.presentationml.slide+xml"/>
  <Override PartName="/ppt/slides/slide305.xml" ContentType="application/vnd.openxmlformats-officedocument.presentationml.slide+xml"/>
  <Override PartName="/ppt/slides/slide306.xml" ContentType="application/vnd.openxmlformats-officedocument.presentationml.slide+xml"/>
  <Override PartName="/ppt/slides/slide307.xml" ContentType="application/vnd.openxmlformats-officedocument.presentationml.slide+xml"/>
  <Override PartName="/ppt/slides/slide308.xml" ContentType="application/vnd.openxmlformats-officedocument.presentationml.slide+xml"/>
  <Override PartName="/ppt/slides/slide309.xml" ContentType="application/vnd.openxmlformats-officedocument.presentationml.slide+xml"/>
  <Override PartName="/ppt/slides/slide310.xml" ContentType="application/vnd.openxmlformats-officedocument.presentationml.slide+xml"/>
  <Override PartName="/ppt/slides/slide311.xml" ContentType="application/vnd.openxmlformats-officedocument.presentationml.slide+xml"/>
  <Override PartName="/ppt/slides/slide312.xml" ContentType="application/vnd.openxmlformats-officedocument.presentationml.slide+xml"/>
  <Override PartName="/ppt/slides/slide313.xml" ContentType="application/vnd.openxmlformats-officedocument.presentationml.slide+xml"/>
  <Override PartName="/ppt/slides/slide314.xml" ContentType="application/vnd.openxmlformats-officedocument.presentationml.slide+xml"/>
  <Override PartName="/ppt/slides/slide315.xml" ContentType="application/vnd.openxmlformats-officedocument.presentationml.slide+xml"/>
  <Override PartName="/ppt/slides/slide316.xml" ContentType="application/vnd.openxmlformats-officedocument.presentationml.slide+xml"/>
  <Override PartName="/ppt/slides/slide317.xml" ContentType="application/vnd.openxmlformats-officedocument.presentationml.slide+xml"/>
  <Override PartName="/ppt/slides/slide318.xml" ContentType="application/vnd.openxmlformats-officedocument.presentationml.slide+xml"/>
  <Override PartName="/ppt/slides/slide319.xml" ContentType="application/vnd.openxmlformats-officedocument.presentationml.slide+xml"/>
  <Override PartName="/ppt/slides/slide320.xml" ContentType="application/vnd.openxmlformats-officedocument.presentationml.slide+xml"/>
  <Override PartName="/ppt/slides/slide321.xml" ContentType="application/vnd.openxmlformats-officedocument.presentationml.slide+xml"/>
  <Override PartName="/ppt/slides/slide322.xml" ContentType="application/vnd.openxmlformats-officedocument.presentationml.slide+xml"/>
  <Override PartName="/ppt/slides/slide323.xml" ContentType="application/vnd.openxmlformats-officedocument.presentationml.slide+xml"/>
  <Override PartName="/ppt/slides/slide324.xml" ContentType="application/vnd.openxmlformats-officedocument.presentationml.slide+xml"/>
  <Override PartName="/ppt/slides/slide325.xml" ContentType="application/vnd.openxmlformats-officedocument.presentationml.slide+xml"/>
  <Override PartName="/ppt/slides/slide326.xml" ContentType="application/vnd.openxmlformats-officedocument.presentationml.slide+xml"/>
  <Override PartName="/ppt/slides/slide327.xml" ContentType="application/vnd.openxmlformats-officedocument.presentationml.slide+xml"/>
  <Override PartName="/ppt/slides/slide328.xml" ContentType="application/vnd.openxmlformats-officedocument.presentationml.slide+xml"/>
  <Override PartName="/ppt/slides/slide329.xml" ContentType="application/vnd.openxmlformats-officedocument.presentationml.slide+xml"/>
  <Override PartName="/ppt/slides/slide330.xml" ContentType="application/vnd.openxmlformats-officedocument.presentationml.slide+xml"/>
  <Override PartName="/ppt/slides/slide331.xml" ContentType="application/vnd.openxmlformats-officedocument.presentationml.slide+xml"/>
  <Override PartName="/ppt/slides/slide332.xml" ContentType="application/vnd.openxmlformats-officedocument.presentationml.slide+xml"/>
  <Override PartName="/ppt/slides/slide333.xml" ContentType="application/vnd.openxmlformats-officedocument.presentationml.slide+xml"/>
  <Override PartName="/ppt/slides/slide334.xml" ContentType="application/vnd.openxmlformats-officedocument.presentationml.slide+xml"/>
  <Override PartName="/ppt/slides/slide335.xml" ContentType="application/vnd.openxmlformats-officedocument.presentationml.slide+xml"/>
  <Override PartName="/ppt/slides/slide336.xml" ContentType="application/vnd.openxmlformats-officedocument.presentationml.slide+xml"/>
  <Override PartName="/ppt/slides/slide337.xml" ContentType="application/vnd.openxmlformats-officedocument.presentationml.slide+xml"/>
  <Override PartName="/ppt/slides/slide338.xml" ContentType="application/vnd.openxmlformats-officedocument.presentationml.slide+xml"/>
  <Override PartName="/ppt/slides/slide339.xml" ContentType="application/vnd.openxmlformats-officedocument.presentationml.slide+xml"/>
  <Override PartName="/ppt/slides/slide340.xml" ContentType="application/vnd.openxmlformats-officedocument.presentationml.slide+xml"/>
  <Override PartName="/ppt/slides/slide341.xml" ContentType="application/vnd.openxmlformats-officedocument.presentationml.slide+xml"/>
  <Override PartName="/ppt/slides/slide342.xml" ContentType="application/vnd.openxmlformats-officedocument.presentationml.slide+xml"/>
  <Override PartName="/ppt/slides/slide343.xml" ContentType="application/vnd.openxmlformats-officedocument.presentationml.slide+xml"/>
  <Override PartName="/ppt/slides/slide344.xml" ContentType="application/vnd.openxmlformats-officedocument.presentationml.slide+xml"/>
  <Override PartName="/ppt/slides/slide345.xml" ContentType="application/vnd.openxmlformats-officedocument.presentationml.slide+xml"/>
  <Override PartName="/ppt/slides/slide346.xml" ContentType="application/vnd.openxmlformats-officedocument.presentationml.slide+xml"/>
  <Override PartName="/ppt/slides/slide347.xml" ContentType="application/vnd.openxmlformats-officedocument.presentationml.slide+xml"/>
  <Override PartName="/ppt/slides/slide348.xml" ContentType="application/vnd.openxmlformats-officedocument.presentationml.slide+xml"/>
  <Override PartName="/ppt/slides/slide349.xml" ContentType="application/vnd.openxmlformats-officedocument.presentationml.slide+xml"/>
  <Override PartName="/ppt/slides/slide350.xml" ContentType="application/vnd.openxmlformats-officedocument.presentationml.slide+xml"/>
  <Override PartName="/ppt/slides/slide351.xml" ContentType="application/vnd.openxmlformats-officedocument.presentationml.slide+xml"/>
  <Override PartName="/ppt/slides/slide352.xml" ContentType="application/vnd.openxmlformats-officedocument.presentationml.slide+xml"/>
  <Override PartName="/ppt/slides/slide353.xml" ContentType="application/vnd.openxmlformats-officedocument.presentationml.slide+xml"/>
  <Override PartName="/ppt/slides/slide354.xml" ContentType="application/vnd.openxmlformats-officedocument.presentationml.slide+xml"/>
  <Override PartName="/ppt/slides/slide355.xml" ContentType="application/vnd.openxmlformats-officedocument.presentationml.slide+xml"/>
  <Override PartName="/ppt/slides/slide356.xml" ContentType="application/vnd.openxmlformats-officedocument.presentationml.slide+xml"/>
  <Override PartName="/ppt/slides/slide357.xml" ContentType="application/vnd.openxmlformats-officedocument.presentationml.slide+xml"/>
  <Override PartName="/ppt/slides/slide35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469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00" r:id="rId47"/>
    <p:sldId id="301" r:id="rId48"/>
    <p:sldId id="302" r:id="rId49"/>
    <p:sldId id="303" r:id="rId50"/>
    <p:sldId id="304" r:id="rId51"/>
    <p:sldId id="305" r:id="rId52"/>
    <p:sldId id="306" r:id="rId53"/>
    <p:sldId id="307" r:id="rId54"/>
    <p:sldId id="308" r:id="rId55"/>
    <p:sldId id="309" r:id="rId56"/>
    <p:sldId id="310" r:id="rId57"/>
    <p:sldId id="311" r:id="rId58"/>
    <p:sldId id="312" r:id="rId59"/>
    <p:sldId id="313" r:id="rId60"/>
    <p:sldId id="314" r:id="rId61"/>
    <p:sldId id="315" r:id="rId62"/>
    <p:sldId id="316" r:id="rId63"/>
    <p:sldId id="317" r:id="rId64"/>
    <p:sldId id="318" r:id="rId65"/>
    <p:sldId id="319" r:id="rId66"/>
    <p:sldId id="320" r:id="rId67"/>
    <p:sldId id="321" r:id="rId68"/>
    <p:sldId id="322" r:id="rId69"/>
    <p:sldId id="323" r:id="rId70"/>
    <p:sldId id="324" r:id="rId71"/>
    <p:sldId id="325" r:id="rId72"/>
    <p:sldId id="326" r:id="rId73"/>
    <p:sldId id="327" r:id="rId74"/>
    <p:sldId id="328" r:id="rId75"/>
    <p:sldId id="329" r:id="rId76"/>
    <p:sldId id="330" r:id="rId77"/>
    <p:sldId id="331" r:id="rId78"/>
    <p:sldId id="332" r:id="rId79"/>
    <p:sldId id="333" r:id="rId80"/>
    <p:sldId id="334" r:id="rId81"/>
    <p:sldId id="335" r:id="rId82"/>
    <p:sldId id="336" r:id="rId83"/>
    <p:sldId id="337" r:id="rId84"/>
    <p:sldId id="338" r:id="rId85"/>
    <p:sldId id="339" r:id="rId86"/>
    <p:sldId id="340" r:id="rId87"/>
    <p:sldId id="341" r:id="rId88"/>
    <p:sldId id="342" r:id="rId89"/>
    <p:sldId id="343" r:id="rId90"/>
    <p:sldId id="344" r:id="rId91"/>
    <p:sldId id="345" r:id="rId92"/>
    <p:sldId id="346" r:id="rId93"/>
    <p:sldId id="347" r:id="rId94"/>
    <p:sldId id="348" r:id="rId95"/>
    <p:sldId id="349" r:id="rId96"/>
    <p:sldId id="350" r:id="rId97"/>
    <p:sldId id="351" r:id="rId98"/>
    <p:sldId id="352" r:id="rId99"/>
    <p:sldId id="353" r:id="rId100"/>
    <p:sldId id="354" r:id="rId101"/>
    <p:sldId id="355" r:id="rId102"/>
    <p:sldId id="356" r:id="rId103"/>
    <p:sldId id="357" r:id="rId104"/>
    <p:sldId id="358" r:id="rId105"/>
    <p:sldId id="359" r:id="rId106"/>
    <p:sldId id="360" r:id="rId107"/>
    <p:sldId id="361" r:id="rId108"/>
    <p:sldId id="362" r:id="rId109"/>
    <p:sldId id="363" r:id="rId110"/>
    <p:sldId id="364" r:id="rId111"/>
    <p:sldId id="365" r:id="rId112"/>
    <p:sldId id="366" r:id="rId113"/>
    <p:sldId id="367" r:id="rId114"/>
    <p:sldId id="368" r:id="rId115"/>
    <p:sldId id="369" r:id="rId116"/>
    <p:sldId id="370" r:id="rId117"/>
    <p:sldId id="371" r:id="rId118"/>
    <p:sldId id="372" r:id="rId119"/>
    <p:sldId id="373" r:id="rId120"/>
    <p:sldId id="374" r:id="rId121"/>
    <p:sldId id="375" r:id="rId122"/>
    <p:sldId id="376" r:id="rId123"/>
    <p:sldId id="377" r:id="rId124"/>
    <p:sldId id="378" r:id="rId125"/>
    <p:sldId id="379" r:id="rId126"/>
    <p:sldId id="380" r:id="rId127"/>
    <p:sldId id="381" r:id="rId128"/>
    <p:sldId id="382" r:id="rId129"/>
    <p:sldId id="383" r:id="rId130"/>
    <p:sldId id="384" r:id="rId131"/>
    <p:sldId id="385" r:id="rId132"/>
    <p:sldId id="386" r:id="rId133"/>
    <p:sldId id="387" r:id="rId134"/>
    <p:sldId id="388" r:id="rId135"/>
    <p:sldId id="389" r:id="rId136"/>
    <p:sldId id="390" r:id="rId137"/>
    <p:sldId id="391" r:id="rId138"/>
    <p:sldId id="392" r:id="rId139"/>
    <p:sldId id="393" r:id="rId140"/>
    <p:sldId id="394" r:id="rId141"/>
    <p:sldId id="395" r:id="rId142"/>
    <p:sldId id="396" r:id="rId143"/>
    <p:sldId id="397" r:id="rId144"/>
    <p:sldId id="398" r:id="rId145"/>
    <p:sldId id="399" r:id="rId146"/>
    <p:sldId id="400" r:id="rId147"/>
    <p:sldId id="401" r:id="rId148"/>
    <p:sldId id="402" r:id="rId149"/>
    <p:sldId id="403" r:id="rId150"/>
    <p:sldId id="404" r:id="rId151"/>
    <p:sldId id="405" r:id="rId152"/>
    <p:sldId id="406" r:id="rId153"/>
    <p:sldId id="407" r:id="rId154"/>
    <p:sldId id="408" r:id="rId155"/>
    <p:sldId id="409" r:id="rId156"/>
    <p:sldId id="410" r:id="rId157"/>
    <p:sldId id="411" r:id="rId158"/>
    <p:sldId id="412" r:id="rId159"/>
    <p:sldId id="413" r:id="rId160"/>
    <p:sldId id="414" r:id="rId161"/>
    <p:sldId id="415" r:id="rId162"/>
    <p:sldId id="416" r:id="rId163"/>
    <p:sldId id="417" r:id="rId164"/>
    <p:sldId id="418" r:id="rId165"/>
    <p:sldId id="419" r:id="rId166"/>
    <p:sldId id="420" r:id="rId167"/>
    <p:sldId id="421" r:id="rId168"/>
    <p:sldId id="422" r:id="rId169"/>
    <p:sldId id="423" r:id="rId170"/>
    <p:sldId id="424" r:id="rId171"/>
    <p:sldId id="425" r:id="rId172"/>
    <p:sldId id="426" r:id="rId173"/>
    <p:sldId id="427" r:id="rId174"/>
    <p:sldId id="428" r:id="rId175"/>
    <p:sldId id="429" r:id="rId176"/>
    <p:sldId id="430" r:id="rId177"/>
    <p:sldId id="431" r:id="rId178"/>
    <p:sldId id="432" r:id="rId179"/>
    <p:sldId id="433" r:id="rId180"/>
    <p:sldId id="434" r:id="rId181"/>
    <p:sldId id="435" r:id="rId182"/>
    <p:sldId id="436" r:id="rId183"/>
    <p:sldId id="437" r:id="rId184"/>
    <p:sldId id="438" r:id="rId185"/>
    <p:sldId id="439" r:id="rId186"/>
    <p:sldId id="440" r:id="rId187"/>
    <p:sldId id="441" r:id="rId188"/>
    <p:sldId id="442" r:id="rId189"/>
    <p:sldId id="443" r:id="rId190"/>
    <p:sldId id="444" r:id="rId191"/>
    <p:sldId id="445" r:id="rId192"/>
    <p:sldId id="446" r:id="rId193"/>
    <p:sldId id="447" r:id="rId194"/>
    <p:sldId id="448" r:id="rId195"/>
    <p:sldId id="449" r:id="rId196"/>
    <p:sldId id="450" r:id="rId197"/>
    <p:sldId id="451" r:id="rId198"/>
    <p:sldId id="452" r:id="rId199"/>
    <p:sldId id="453" r:id="rId200"/>
    <p:sldId id="454" r:id="rId201"/>
    <p:sldId id="455" r:id="rId202"/>
    <p:sldId id="456" r:id="rId203"/>
    <p:sldId id="457" r:id="rId204"/>
    <p:sldId id="458" r:id="rId205"/>
    <p:sldId id="459" r:id="rId206"/>
    <p:sldId id="460" r:id="rId207"/>
    <p:sldId id="461" r:id="rId208"/>
    <p:sldId id="462" r:id="rId209"/>
    <p:sldId id="463" r:id="rId210"/>
    <p:sldId id="464" r:id="rId211"/>
    <p:sldId id="465" r:id="rId212"/>
    <p:sldId id="466" r:id="rId213"/>
    <p:sldId id="467" r:id="rId214"/>
    <p:sldId id="468" r:id="rId215"/>
    <p:sldId id="470" r:id="rId216"/>
    <p:sldId id="471" r:id="rId217"/>
    <p:sldId id="472" r:id="rId218"/>
    <p:sldId id="473" r:id="rId219"/>
    <p:sldId id="474" r:id="rId220"/>
    <p:sldId id="475" r:id="rId221"/>
    <p:sldId id="476" r:id="rId222"/>
    <p:sldId id="477" r:id="rId223"/>
    <p:sldId id="478" r:id="rId224"/>
    <p:sldId id="479" r:id="rId225"/>
    <p:sldId id="480" r:id="rId226"/>
    <p:sldId id="481" r:id="rId227"/>
    <p:sldId id="482" r:id="rId228"/>
    <p:sldId id="483" r:id="rId229"/>
    <p:sldId id="484" r:id="rId230"/>
    <p:sldId id="485" r:id="rId231"/>
    <p:sldId id="486" r:id="rId232"/>
    <p:sldId id="487" r:id="rId233"/>
    <p:sldId id="488" r:id="rId234"/>
    <p:sldId id="489" r:id="rId235"/>
    <p:sldId id="490" r:id="rId236"/>
    <p:sldId id="491" r:id="rId237"/>
    <p:sldId id="492" r:id="rId238"/>
    <p:sldId id="493" r:id="rId239"/>
    <p:sldId id="494" r:id="rId240"/>
    <p:sldId id="495" r:id="rId241"/>
    <p:sldId id="496" r:id="rId242"/>
    <p:sldId id="497" r:id="rId243"/>
    <p:sldId id="498" r:id="rId244"/>
    <p:sldId id="499" r:id="rId245"/>
    <p:sldId id="500" r:id="rId246"/>
    <p:sldId id="501" r:id="rId247"/>
    <p:sldId id="502" r:id="rId248"/>
    <p:sldId id="503" r:id="rId249"/>
    <p:sldId id="504" r:id="rId250"/>
    <p:sldId id="505" r:id="rId251"/>
    <p:sldId id="506" r:id="rId252"/>
    <p:sldId id="507" r:id="rId253"/>
    <p:sldId id="508" r:id="rId254"/>
    <p:sldId id="509" r:id="rId255"/>
    <p:sldId id="510" r:id="rId256"/>
    <p:sldId id="511" r:id="rId257"/>
    <p:sldId id="512" r:id="rId258"/>
    <p:sldId id="513" r:id="rId259"/>
    <p:sldId id="514" r:id="rId260"/>
    <p:sldId id="515" r:id="rId261"/>
    <p:sldId id="516" r:id="rId262"/>
    <p:sldId id="517" r:id="rId263"/>
    <p:sldId id="518" r:id="rId264"/>
    <p:sldId id="519" r:id="rId265"/>
    <p:sldId id="520" r:id="rId266"/>
    <p:sldId id="521" r:id="rId267"/>
    <p:sldId id="522" r:id="rId268"/>
    <p:sldId id="523" r:id="rId269"/>
    <p:sldId id="524" r:id="rId270"/>
    <p:sldId id="525" r:id="rId271"/>
    <p:sldId id="526" r:id="rId272"/>
    <p:sldId id="527" r:id="rId273"/>
    <p:sldId id="528" r:id="rId274"/>
    <p:sldId id="529" r:id="rId275"/>
    <p:sldId id="530" r:id="rId276"/>
    <p:sldId id="531" r:id="rId277"/>
    <p:sldId id="532" r:id="rId278"/>
    <p:sldId id="533" r:id="rId279"/>
    <p:sldId id="534" r:id="rId280"/>
    <p:sldId id="535" r:id="rId281"/>
    <p:sldId id="536" r:id="rId282"/>
    <p:sldId id="537" r:id="rId283"/>
    <p:sldId id="538" r:id="rId284"/>
    <p:sldId id="539" r:id="rId285"/>
    <p:sldId id="540" r:id="rId286"/>
    <p:sldId id="541" r:id="rId287"/>
    <p:sldId id="542" r:id="rId288"/>
    <p:sldId id="543" r:id="rId289"/>
    <p:sldId id="544" r:id="rId290"/>
    <p:sldId id="545" r:id="rId291"/>
    <p:sldId id="546" r:id="rId292"/>
    <p:sldId id="547" r:id="rId293"/>
    <p:sldId id="548" r:id="rId294"/>
    <p:sldId id="549" r:id="rId295"/>
    <p:sldId id="550" r:id="rId296"/>
    <p:sldId id="551" r:id="rId297"/>
    <p:sldId id="552" r:id="rId298"/>
    <p:sldId id="553" r:id="rId299"/>
    <p:sldId id="554" r:id="rId300"/>
    <p:sldId id="555" r:id="rId301"/>
    <p:sldId id="556" r:id="rId302"/>
    <p:sldId id="557" r:id="rId303"/>
    <p:sldId id="558" r:id="rId304"/>
    <p:sldId id="559" r:id="rId305"/>
    <p:sldId id="560" r:id="rId306"/>
    <p:sldId id="561" r:id="rId307"/>
    <p:sldId id="562" r:id="rId308"/>
    <p:sldId id="563" r:id="rId309"/>
    <p:sldId id="564" r:id="rId310"/>
    <p:sldId id="565" r:id="rId311"/>
    <p:sldId id="566" r:id="rId312"/>
    <p:sldId id="567" r:id="rId313"/>
    <p:sldId id="568" r:id="rId314"/>
    <p:sldId id="569" r:id="rId315"/>
    <p:sldId id="570" r:id="rId316"/>
    <p:sldId id="571" r:id="rId317"/>
    <p:sldId id="572" r:id="rId318"/>
    <p:sldId id="573" r:id="rId319"/>
    <p:sldId id="574" r:id="rId320"/>
    <p:sldId id="575" r:id="rId321"/>
    <p:sldId id="576" r:id="rId322"/>
    <p:sldId id="577" r:id="rId323"/>
    <p:sldId id="578" r:id="rId324"/>
    <p:sldId id="579" r:id="rId325"/>
    <p:sldId id="580" r:id="rId326"/>
    <p:sldId id="581" r:id="rId327"/>
    <p:sldId id="582" r:id="rId328"/>
    <p:sldId id="583" r:id="rId329"/>
    <p:sldId id="584" r:id="rId330"/>
    <p:sldId id="585" r:id="rId331"/>
    <p:sldId id="586" r:id="rId332"/>
    <p:sldId id="587" r:id="rId333"/>
    <p:sldId id="588" r:id="rId334"/>
    <p:sldId id="589" r:id="rId335"/>
    <p:sldId id="590" r:id="rId336"/>
    <p:sldId id="591" r:id="rId337"/>
    <p:sldId id="592" r:id="rId338"/>
    <p:sldId id="593" r:id="rId339"/>
    <p:sldId id="594" r:id="rId340"/>
    <p:sldId id="595" r:id="rId341"/>
    <p:sldId id="596" r:id="rId342"/>
    <p:sldId id="597" r:id="rId343"/>
    <p:sldId id="598" r:id="rId344"/>
    <p:sldId id="599" r:id="rId345"/>
    <p:sldId id="600" r:id="rId346"/>
    <p:sldId id="601" r:id="rId347"/>
    <p:sldId id="602" r:id="rId348"/>
    <p:sldId id="603" r:id="rId349"/>
    <p:sldId id="604" r:id="rId350"/>
    <p:sldId id="605" r:id="rId351"/>
    <p:sldId id="606" r:id="rId352"/>
    <p:sldId id="607" r:id="rId353"/>
    <p:sldId id="608" r:id="rId354"/>
    <p:sldId id="609" r:id="rId355"/>
    <p:sldId id="610" r:id="rId356"/>
    <p:sldId id="611" r:id="rId357"/>
    <p:sldId id="612" r:id="rId358"/>
    <p:sldId id="613" r:id="rId35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99" Type="http://schemas.openxmlformats.org/officeDocument/2006/relationships/slide" Target="slides/slide298.xml"/><Relationship Id="rId21" Type="http://schemas.openxmlformats.org/officeDocument/2006/relationships/slide" Target="slides/slide20.xml"/><Relationship Id="rId63" Type="http://schemas.openxmlformats.org/officeDocument/2006/relationships/slide" Target="slides/slide62.xml"/><Relationship Id="rId159" Type="http://schemas.openxmlformats.org/officeDocument/2006/relationships/slide" Target="slides/slide158.xml"/><Relationship Id="rId324" Type="http://schemas.openxmlformats.org/officeDocument/2006/relationships/slide" Target="slides/slide323.xml"/><Relationship Id="rId170" Type="http://schemas.openxmlformats.org/officeDocument/2006/relationships/slide" Target="slides/slide169.xml"/><Relationship Id="rId226" Type="http://schemas.openxmlformats.org/officeDocument/2006/relationships/slide" Target="slides/slide225.xml"/><Relationship Id="rId268" Type="http://schemas.openxmlformats.org/officeDocument/2006/relationships/slide" Target="slides/slide267.xml"/><Relationship Id="rId32" Type="http://schemas.openxmlformats.org/officeDocument/2006/relationships/slide" Target="slides/slide31.xml"/><Relationship Id="rId74" Type="http://schemas.openxmlformats.org/officeDocument/2006/relationships/slide" Target="slides/slide73.xml"/><Relationship Id="rId128" Type="http://schemas.openxmlformats.org/officeDocument/2006/relationships/slide" Target="slides/slide127.xml"/><Relationship Id="rId335" Type="http://schemas.openxmlformats.org/officeDocument/2006/relationships/slide" Target="slides/slide334.xml"/><Relationship Id="rId5" Type="http://schemas.openxmlformats.org/officeDocument/2006/relationships/slide" Target="slides/slide4.xml"/><Relationship Id="rId181" Type="http://schemas.openxmlformats.org/officeDocument/2006/relationships/slide" Target="slides/slide180.xml"/><Relationship Id="rId237" Type="http://schemas.openxmlformats.org/officeDocument/2006/relationships/slide" Target="slides/slide236.xml"/><Relationship Id="rId279" Type="http://schemas.openxmlformats.org/officeDocument/2006/relationships/slide" Target="slides/slide278.xml"/><Relationship Id="rId43" Type="http://schemas.openxmlformats.org/officeDocument/2006/relationships/slide" Target="slides/slide42.xml"/><Relationship Id="rId139" Type="http://schemas.openxmlformats.org/officeDocument/2006/relationships/slide" Target="slides/slide138.xml"/><Relationship Id="rId290" Type="http://schemas.openxmlformats.org/officeDocument/2006/relationships/slide" Target="slides/slide289.xml"/><Relationship Id="rId304" Type="http://schemas.openxmlformats.org/officeDocument/2006/relationships/slide" Target="slides/slide303.xml"/><Relationship Id="rId346" Type="http://schemas.openxmlformats.org/officeDocument/2006/relationships/slide" Target="slides/slide345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92" Type="http://schemas.openxmlformats.org/officeDocument/2006/relationships/slide" Target="slides/slide191.xml"/><Relationship Id="rId206" Type="http://schemas.openxmlformats.org/officeDocument/2006/relationships/slide" Target="slides/slide205.xml"/><Relationship Id="rId248" Type="http://schemas.openxmlformats.org/officeDocument/2006/relationships/slide" Target="slides/slide247.xml"/><Relationship Id="rId12" Type="http://schemas.openxmlformats.org/officeDocument/2006/relationships/slide" Target="slides/slide11.xml"/><Relationship Id="rId108" Type="http://schemas.openxmlformats.org/officeDocument/2006/relationships/slide" Target="slides/slide107.xml"/><Relationship Id="rId315" Type="http://schemas.openxmlformats.org/officeDocument/2006/relationships/slide" Target="slides/slide314.xml"/><Relationship Id="rId357" Type="http://schemas.openxmlformats.org/officeDocument/2006/relationships/slide" Target="slides/slide356.xml"/><Relationship Id="rId54" Type="http://schemas.openxmlformats.org/officeDocument/2006/relationships/slide" Target="slides/slide53.xml"/><Relationship Id="rId96" Type="http://schemas.openxmlformats.org/officeDocument/2006/relationships/slide" Target="slides/slide95.xml"/><Relationship Id="rId161" Type="http://schemas.openxmlformats.org/officeDocument/2006/relationships/slide" Target="slides/slide160.xml"/><Relationship Id="rId217" Type="http://schemas.openxmlformats.org/officeDocument/2006/relationships/slide" Target="slides/slide216.xml"/><Relationship Id="rId259" Type="http://schemas.openxmlformats.org/officeDocument/2006/relationships/slide" Target="slides/slide258.xml"/><Relationship Id="rId23" Type="http://schemas.openxmlformats.org/officeDocument/2006/relationships/slide" Target="slides/slide22.xml"/><Relationship Id="rId119" Type="http://schemas.openxmlformats.org/officeDocument/2006/relationships/slide" Target="slides/slide118.xml"/><Relationship Id="rId270" Type="http://schemas.openxmlformats.org/officeDocument/2006/relationships/slide" Target="slides/slide269.xml"/><Relationship Id="rId326" Type="http://schemas.openxmlformats.org/officeDocument/2006/relationships/slide" Target="slides/slide325.xml"/><Relationship Id="rId65" Type="http://schemas.openxmlformats.org/officeDocument/2006/relationships/slide" Target="slides/slide64.xml"/><Relationship Id="rId130" Type="http://schemas.openxmlformats.org/officeDocument/2006/relationships/slide" Target="slides/slide129.xml"/><Relationship Id="rId172" Type="http://schemas.openxmlformats.org/officeDocument/2006/relationships/slide" Target="slides/slide171.xml"/><Relationship Id="rId228" Type="http://schemas.openxmlformats.org/officeDocument/2006/relationships/slide" Target="slides/slide227.xml"/><Relationship Id="rId281" Type="http://schemas.openxmlformats.org/officeDocument/2006/relationships/slide" Target="slides/slide280.xml"/><Relationship Id="rId337" Type="http://schemas.openxmlformats.org/officeDocument/2006/relationships/slide" Target="slides/slide336.xml"/><Relationship Id="rId34" Type="http://schemas.openxmlformats.org/officeDocument/2006/relationships/slide" Target="slides/slide33.xml"/><Relationship Id="rId76" Type="http://schemas.openxmlformats.org/officeDocument/2006/relationships/slide" Target="slides/slide75.xml"/><Relationship Id="rId141" Type="http://schemas.openxmlformats.org/officeDocument/2006/relationships/slide" Target="slides/slide140.xml"/><Relationship Id="rId7" Type="http://schemas.openxmlformats.org/officeDocument/2006/relationships/slide" Target="slides/slide6.xml"/><Relationship Id="rId183" Type="http://schemas.openxmlformats.org/officeDocument/2006/relationships/slide" Target="slides/slide182.xml"/><Relationship Id="rId239" Type="http://schemas.openxmlformats.org/officeDocument/2006/relationships/slide" Target="slides/slide238.xml"/><Relationship Id="rId250" Type="http://schemas.openxmlformats.org/officeDocument/2006/relationships/slide" Target="slides/slide249.xml"/><Relationship Id="rId292" Type="http://schemas.openxmlformats.org/officeDocument/2006/relationships/slide" Target="slides/slide291.xml"/><Relationship Id="rId306" Type="http://schemas.openxmlformats.org/officeDocument/2006/relationships/slide" Target="slides/slide305.xml"/><Relationship Id="rId45" Type="http://schemas.openxmlformats.org/officeDocument/2006/relationships/slide" Target="slides/slide44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348" Type="http://schemas.openxmlformats.org/officeDocument/2006/relationships/slide" Target="slides/slide347.xml"/><Relationship Id="rId152" Type="http://schemas.openxmlformats.org/officeDocument/2006/relationships/slide" Target="slides/slide151.xml"/><Relationship Id="rId194" Type="http://schemas.openxmlformats.org/officeDocument/2006/relationships/slide" Target="slides/slide193.xml"/><Relationship Id="rId208" Type="http://schemas.openxmlformats.org/officeDocument/2006/relationships/slide" Target="slides/slide207.xml"/><Relationship Id="rId261" Type="http://schemas.openxmlformats.org/officeDocument/2006/relationships/slide" Target="slides/slide260.xml"/><Relationship Id="rId14" Type="http://schemas.openxmlformats.org/officeDocument/2006/relationships/slide" Target="slides/slide13.xml"/><Relationship Id="rId56" Type="http://schemas.openxmlformats.org/officeDocument/2006/relationships/slide" Target="slides/slide55.xml"/><Relationship Id="rId317" Type="http://schemas.openxmlformats.org/officeDocument/2006/relationships/slide" Target="slides/slide316.xml"/><Relationship Id="rId359" Type="http://schemas.openxmlformats.org/officeDocument/2006/relationships/slide" Target="slides/slide358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63" Type="http://schemas.openxmlformats.org/officeDocument/2006/relationships/slide" Target="slides/slide162.xml"/><Relationship Id="rId219" Type="http://schemas.openxmlformats.org/officeDocument/2006/relationships/slide" Target="slides/slide218.xml"/><Relationship Id="rId230" Type="http://schemas.openxmlformats.org/officeDocument/2006/relationships/slide" Target="slides/slide229.xml"/><Relationship Id="rId25" Type="http://schemas.openxmlformats.org/officeDocument/2006/relationships/slide" Target="slides/slide24.xml"/><Relationship Id="rId67" Type="http://schemas.openxmlformats.org/officeDocument/2006/relationships/slide" Target="slides/slide66.xml"/><Relationship Id="rId272" Type="http://schemas.openxmlformats.org/officeDocument/2006/relationships/slide" Target="slides/slide271.xml"/><Relationship Id="rId328" Type="http://schemas.openxmlformats.org/officeDocument/2006/relationships/slide" Target="slides/slide327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Relationship Id="rId174" Type="http://schemas.openxmlformats.org/officeDocument/2006/relationships/slide" Target="slides/slide173.xml"/><Relationship Id="rId195" Type="http://schemas.openxmlformats.org/officeDocument/2006/relationships/slide" Target="slides/slide194.xml"/><Relationship Id="rId209" Type="http://schemas.openxmlformats.org/officeDocument/2006/relationships/slide" Target="slides/slide208.xml"/><Relationship Id="rId360" Type="http://schemas.openxmlformats.org/officeDocument/2006/relationships/presProps" Target="presProps.xml"/><Relationship Id="rId220" Type="http://schemas.openxmlformats.org/officeDocument/2006/relationships/slide" Target="slides/slide219.xml"/><Relationship Id="rId241" Type="http://schemas.openxmlformats.org/officeDocument/2006/relationships/slide" Target="slides/slide240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262" Type="http://schemas.openxmlformats.org/officeDocument/2006/relationships/slide" Target="slides/slide261.xml"/><Relationship Id="rId283" Type="http://schemas.openxmlformats.org/officeDocument/2006/relationships/slide" Target="slides/slide282.xml"/><Relationship Id="rId318" Type="http://schemas.openxmlformats.org/officeDocument/2006/relationships/slide" Target="slides/slide317.xml"/><Relationship Id="rId339" Type="http://schemas.openxmlformats.org/officeDocument/2006/relationships/slide" Target="slides/slide338.xml"/><Relationship Id="rId78" Type="http://schemas.openxmlformats.org/officeDocument/2006/relationships/slide" Target="slides/slide77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slide" Target="slides/slide142.xml"/><Relationship Id="rId164" Type="http://schemas.openxmlformats.org/officeDocument/2006/relationships/slide" Target="slides/slide163.xml"/><Relationship Id="rId185" Type="http://schemas.openxmlformats.org/officeDocument/2006/relationships/slide" Target="slides/slide184.xml"/><Relationship Id="rId350" Type="http://schemas.openxmlformats.org/officeDocument/2006/relationships/slide" Target="slides/slide349.xml"/><Relationship Id="rId9" Type="http://schemas.openxmlformats.org/officeDocument/2006/relationships/slide" Target="slides/slide8.xml"/><Relationship Id="rId210" Type="http://schemas.openxmlformats.org/officeDocument/2006/relationships/slide" Target="slides/slide209.xml"/><Relationship Id="rId26" Type="http://schemas.openxmlformats.org/officeDocument/2006/relationships/slide" Target="slides/slide25.xml"/><Relationship Id="rId231" Type="http://schemas.openxmlformats.org/officeDocument/2006/relationships/slide" Target="slides/slide230.xml"/><Relationship Id="rId252" Type="http://schemas.openxmlformats.org/officeDocument/2006/relationships/slide" Target="slides/slide251.xml"/><Relationship Id="rId273" Type="http://schemas.openxmlformats.org/officeDocument/2006/relationships/slide" Target="slides/slide272.xml"/><Relationship Id="rId294" Type="http://schemas.openxmlformats.org/officeDocument/2006/relationships/slide" Target="slides/slide293.xml"/><Relationship Id="rId308" Type="http://schemas.openxmlformats.org/officeDocument/2006/relationships/slide" Target="slides/slide307.xml"/><Relationship Id="rId329" Type="http://schemas.openxmlformats.org/officeDocument/2006/relationships/slide" Target="slides/slide328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54" Type="http://schemas.openxmlformats.org/officeDocument/2006/relationships/slide" Target="slides/slide153.xml"/><Relationship Id="rId175" Type="http://schemas.openxmlformats.org/officeDocument/2006/relationships/slide" Target="slides/slide174.xml"/><Relationship Id="rId340" Type="http://schemas.openxmlformats.org/officeDocument/2006/relationships/slide" Target="slides/slide339.xml"/><Relationship Id="rId361" Type="http://schemas.openxmlformats.org/officeDocument/2006/relationships/viewProps" Target="viewProps.xml"/><Relationship Id="rId196" Type="http://schemas.openxmlformats.org/officeDocument/2006/relationships/slide" Target="slides/slide195.xml"/><Relationship Id="rId200" Type="http://schemas.openxmlformats.org/officeDocument/2006/relationships/slide" Target="slides/slide199.xml"/><Relationship Id="rId16" Type="http://schemas.openxmlformats.org/officeDocument/2006/relationships/slide" Target="slides/slide15.xml"/><Relationship Id="rId221" Type="http://schemas.openxmlformats.org/officeDocument/2006/relationships/slide" Target="slides/slide220.xml"/><Relationship Id="rId242" Type="http://schemas.openxmlformats.org/officeDocument/2006/relationships/slide" Target="slides/slide241.xml"/><Relationship Id="rId263" Type="http://schemas.openxmlformats.org/officeDocument/2006/relationships/slide" Target="slides/slide262.xml"/><Relationship Id="rId284" Type="http://schemas.openxmlformats.org/officeDocument/2006/relationships/slide" Target="slides/slide283.xml"/><Relationship Id="rId319" Type="http://schemas.openxmlformats.org/officeDocument/2006/relationships/slide" Target="slides/slide318.xml"/><Relationship Id="rId37" Type="http://schemas.openxmlformats.org/officeDocument/2006/relationships/slide" Target="slides/slide36.xml"/><Relationship Id="rId58" Type="http://schemas.openxmlformats.org/officeDocument/2006/relationships/slide" Target="slides/slide57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44" Type="http://schemas.openxmlformats.org/officeDocument/2006/relationships/slide" Target="slides/slide143.xml"/><Relationship Id="rId330" Type="http://schemas.openxmlformats.org/officeDocument/2006/relationships/slide" Target="slides/slide329.xml"/><Relationship Id="rId90" Type="http://schemas.openxmlformats.org/officeDocument/2006/relationships/slide" Target="slides/slide89.xml"/><Relationship Id="rId165" Type="http://schemas.openxmlformats.org/officeDocument/2006/relationships/slide" Target="slides/slide164.xml"/><Relationship Id="rId186" Type="http://schemas.openxmlformats.org/officeDocument/2006/relationships/slide" Target="slides/slide185.xml"/><Relationship Id="rId351" Type="http://schemas.openxmlformats.org/officeDocument/2006/relationships/slide" Target="slides/slide350.xml"/><Relationship Id="rId211" Type="http://schemas.openxmlformats.org/officeDocument/2006/relationships/slide" Target="slides/slide210.xml"/><Relationship Id="rId232" Type="http://schemas.openxmlformats.org/officeDocument/2006/relationships/slide" Target="slides/slide231.xml"/><Relationship Id="rId253" Type="http://schemas.openxmlformats.org/officeDocument/2006/relationships/slide" Target="slides/slide252.xml"/><Relationship Id="rId274" Type="http://schemas.openxmlformats.org/officeDocument/2006/relationships/slide" Target="slides/slide273.xml"/><Relationship Id="rId295" Type="http://schemas.openxmlformats.org/officeDocument/2006/relationships/slide" Target="slides/slide294.xml"/><Relationship Id="rId309" Type="http://schemas.openxmlformats.org/officeDocument/2006/relationships/slide" Target="slides/slide308.xml"/><Relationship Id="rId27" Type="http://schemas.openxmlformats.org/officeDocument/2006/relationships/slide" Target="slides/slide26.xml"/><Relationship Id="rId48" Type="http://schemas.openxmlformats.org/officeDocument/2006/relationships/slide" Target="slides/slide47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34" Type="http://schemas.openxmlformats.org/officeDocument/2006/relationships/slide" Target="slides/slide133.xml"/><Relationship Id="rId320" Type="http://schemas.openxmlformats.org/officeDocument/2006/relationships/slide" Target="slides/slide319.xml"/><Relationship Id="rId80" Type="http://schemas.openxmlformats.org/officeDocument/2006/relationships/slide" Target="slides/slide79.xml"/><Relationship Id="rId155" Type="http://schemas.openxmlformats.org/officeDocument/2006/relationships/slide" Target="slides/slide154.xml"/><Relationship Id="rId176" Type="http://schemas.openxmlformats.org/officeDocument/2006/relationships/slide" Target="slides/slide175.xml"/><Relationship Id="rId197" Type="http://schemas.openxmlformats.org/officeDocument/2006/relationships/slide" Target="slides/slide196.xml"/><Relationship Id="rId341" Type="http://schemas.openxmlformats.org/officeDocument/2006/relationships/slide" Target="slides/slide340.xml"/><Relationship Id="rId362" Type="http://schemas.openxmlformats.org/officeDocument/2006/relationships/theme" Target="theme/theme1.xml"/><Relationship Id="rId201" Type="http://schemas.openxmlformats.org/officeDocument/2006/relationships/slide" Target="slides/slide200.xml"/><Relationship Id="rId222" Type="http://schemas.openxmlformats.org/officeDocument/2006/relationships/slide" Target="slides/slide221.xml"/><Relationship Id="rId243" Type="http://schemas.openxmlformats.org/officeDocument/2006/relationships/slide" Target="slides/slide242.xml"/><Relationship Id="rId264" Type="http://schemas.openxmlformats.org/officeDocument/2006/relationships/slide" Target="slides/slide263.xml"/><Relationship Id="rId285" Type="http://schemas.openxmlformats.org/officeDocument/2006/relationships/slide" Target="slides/slide284.xml"/><Relationship Id="rId17" Type="http://schemas.openxmlformats.org/officeDocument/2006/relationships/slide" Target="slides/slide16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24" Type="http://schemas.openxmlformats.org/officeDocument/2006/relationships/slide" Target="slides/slide123.xml"/><Relationship Id="rId310" Type="http://schemas.openxmlformats.org/officeDocument/2006/relationships/slide" Target="slides/slide309.xml"/><Relationship Id="rId70" Type="http://schemas.openxmlformats.org/officeDocument/2006/relationships/slide" Target="slides/slide69.xml"/><Relationship Id="rId91" Type="http://schemas.openxmlformats.org/officeDocument/2006/relationships/slide" Target="slides/slide90.xml"/><Relationship Id="rId145" Type="http://schemas.openxmlformats.org/officeDocument/2006/relationships/slide" Target="slides/slide144.xml"/><Relationship Id="rId166" Type="http://schemas.openxmlformats.org/officeDocument/2006/relationships/slide" Target="slides/slide165.xml"/><Relationship Id="rId187" Type="http://schemas.openxmlformats.org/officeDocument/2006/relationships/slide" Target="slides/slide186.xml"/><Relationship Id="rId331" Type="http://schemas.openxmlformats.org/officeDocument/2006/relationships/slide" Target="slides/slide330.xml"/><Relationship Id="rId352" Type="http://schemas.openxmlformats.org/officeDocument/2006/relationships/slide" Target="slides/slide351.xml"/><Relationship Id="rId1" Type="http://schemas.openxmlformats.org/officeDocument/2006/relationships/slideMaster" Target="slideMasters/slideMaster1.xml"/><Relationship Id="rId212" Type="http://schemas.openxmlformats.org/officeDocument/2006/relationships/slide" Target="slides/slide211.xml"/><Relationship Id="rId233" Type="http://schemas.openxmlformats.org/officeDocument/2006/relationships/slide" Target="slides/slide232.xml"/><Relationship Id="rId254" Type="http://schemas.openxmlformats.org/officeDocument/2006/relationships/slide" Target="slides/slide253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275" Type="http://schemas.openxmlformats.org/officeDocument/2006/relationships/slide" Target="slides/slide274.xml"/><Relationship Id="rId296" Type="http://schemas.openxmlformats.org/officeDocument/2006/relationships/slide" Target="slides/slide295.xml"/><Relationship Id="rId300" Type="http://schemas.openxmlformats.org/officeDocument/2006/relationships/slide" Target="slides/slide299.xml"/><Relationship Id="rId60" Type="http://schemas.openxmlformats.org/officeDocument/2006/relationships/slide" Target="slides/slide59.xml"/><Relationship Id="rId81" Type="http://schemas.openxmlformats.org/officeDocument/2006/relationships/slide" Target="slides/slide80.xml"/><Relationship Id="rId135" Type="http://schemas.openxmlformats.org/officeDocument/2006/relationships/slide" Target="slides/slide134.xml"/><Relationship Id="rId156" Type="http://schemas.openxmlformats.org/officeDocument/2006/relationships/slide" Target="slides/slide155.xml"/><Relationship Id="rId177" Type="http://schemas.openxmlformats.org/officeDocument/2006/relationships/slide" Target="slides/slide176.xml"/><Relationship Id="rId198" Type="http://schemas.openxmlformats.org/officeDocument/2006/relationships/slide" Target="slides/slide197.xml"/><Relationship Id="rId321" Type="http://schemas.openxmlformats.org/officeDocument/2006/relationships/slide" Target="slides/slide320.xml"/><Relationship Id="rId342" Type="http://schemas.openxmlformats.org/officeDocument/2006/relationships/slide" Target="slides/slide341.xml"/><Relationship Id="rId363" Type="http://schemas.openxmlformats.org/officeDocument/2006/relationships/tableStyles" Target="tableStyles.xml"/><Relationship Id="rId202" Type="http://schemas.openxmlformats.org/officeDocument/2006/relationships/slide" Target="slides/slide201.xml"/><Relationship Id="rId223" Type="http://schemas.openxmlformats.org/officeDocument/2006/relationships/slide" Target="slides/slide222.xml"/><Relationship Id="rId244" Type="http://schemas.openxmlformats.org/officeDocument/2006/relationships/slide" Target="slides/slide243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265" Type="http://schemas.openxmlformats.org/officeDocument/2006/relationships/slide" Target="slides/slide264.xml"/><Relationship Id="rId286" Type="http://schemas.openxmlformats.org/officeDocument/2006/relationships/slide" Target="slides/slide285.xml"/><Relationship Id="rId50" Type="http://schemas.openxmlformats.org/officeDocument/2006/relationships/slide" Target="slides/slide49.xml"/><Relationship Id="rId104" Type="http://schemas.openxmlformats.org/officeDocument/2006/relationships/slide" Target="slides/slide103.xml"/><Relationship Id="rId125" Type="http://schemas.openxmlformats.org/officeDocument/2006/relationships/slide" Target="slides/slide124.xml"/><Relationship Id="rId146" Type="http://schemas.openxmlformats.org/officeDocument/2006/relationships/slide" Target="slides/slide145.xml"/><Relationship Id="rId167" Type="http://schemas.openxmlformats.org/officeDocument/2006/relationships/slide" Target="slides/slide166.xml"/><Relationship Id="rId188" Type="http://schemas.openxmlformats.org/officeDocument/2006/relationships/slide" Target="slides/slide187.xml"/><Relationship Id="rId311" Type="http://schemas.openxmlformats.org/officeDocument/2006/relationships/slide" Target="slides/slide310.xml"/><Relationship Id="rId332" Type="http://schemas.openxmlformats.org/officeDocument/2006/relationships/slide" Target="slides/slide331.xml"/><Relationship Id="rId353" Type="http://schemas.openxmlformats.org/officeDocument/2006/relationships/slide" Target="slides/slide352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13" Type="http://schemas.openxmlformats.org/officeDocument/2006/relationships/slide" Target="slides/slide212.xml"/><Relationship Id="rId234" Type="http://schemas.openxmlformats.org/officeDocument/2006/relationships/slide" Target="slides/slide233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55" Type="http://schemas.openxmlformats.org/officeDocument/2006/relationships/slide" Target="slides/slide254.xml"/><Relationship Id="rId276" Type="http://schemas.openxmlformats.org/officeDocument/2006/relationships/slide" Target="slides/slide275.xml"/><Relationship Id="rId297" Type="http://schemas.openxmlformats.org/officeDocument/2006/relationships/slide" Target="slides/slide296.xml"/><Relationship Id="rId40" Type="http://schemas.openxmlformats.org/officeDocument/2006/relationships/slide" Target="slides/slide39.xml"/><Relationship Id="rId115" Type="http://schemas.openxmlformats.org/officeDocument/2006/relationships/slide" Target="slides/slide114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178" Type="http://schemas.openxmlformats.org/officeDocument/2006/relationships/slide" Target="slides/slide177.xml"/><Relationship Id="rId301" Type="http://schemas.openxmlformats.org/officeDocument/2006/relationships/slide" Target="slides/slide300.xml"/><Relationship Id="rId322" Type="http://schemas.openxmlformats.org/officeDocument/2006/relationships/slide" Target="slides/slide321.xml"/><Relationship Id="rId343" Type="http://schemas.openxmlformats.org/officeDocument/2006/relationships/slide" Target="slides/slide342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9" Type="http://schemas.openxmlformats.org/officeDocument/2006/relationships/slide" Target="slides/slide198.xml"/><Relationship Id="rId203" Type="http://schemas.openxmlformats.org/officeDocument/2006/relationships/slide" Target="slides/slide202.xml"/><Relationship Id="rId19" Type="http://schemas.openxmlformats.org/officeDocument/2006/relationships/slide" Target="slides/slide18.xml"/><Relationship Id="rId224" Type="http://schemas.openxmlformats.org/officeDocument/2006/relationships/slide" Target="slides/slide223.xml"/><Relationship Id="rId245" Type="http://schemas.openxmlformats.org/officeDocument/2006/relationships/slide" Target="slides/slide244.xml"/><Relationship Id="rId266" Type="http://schemas.openxmlformats.org/officeDocument/2006/relationships/slide" Target="slides/slide265.xml"/><Relationship Id="rId287" Type="http://schemas.openxmlformats.org/officeDocument/2006/relationships/slide" Target="slides/slide286.xml"/><Relationship Id="rId30" Type="http://schemas.openxmlformats.org/officeDocument/2006/relationships/slide" Target="slides/slide2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168" Type="http://schemas.openxmlformats.org/officeDocument/2006/relationships/slide" Target="slides/slide167.xml"/><Relationship Id="rId312" Type="http://schemas.openxmlformats.org/officeDocument/2006/relationships/slide" Target="slides/slide311.xml"/><Relationship Id="rId333" Type="http://schemas.openxmlformats.org/officeDocument/2006/relationships/slide" Target="slides/slide332.xml"/><Relationship Id="rId354" Type="http://schemas.openxmlformats.org/officeDocument/2006/relationships/slide" Target="slides/slide353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189" Type="http://schemas.openxmlformats.org/officeDocument/2006/relationships/slide" Target="slides/slide188.xml"/><Relationship Id="rId3" Type="http://schemas.openxmlformats.org/officeDocument/2006/relationships/slide" Target="slides/slide2.xml"/><Relationship Id="rId214" Type="http://schemas.openxmlformats.org/officeDocument/2006/relationships/slide" Target="slides/slide213.xml"/><Relationship Id="rId235" Type="http://schemas.openxmlformats.org/officeDocument/2006/relationships/slide" Target="slides/slide234.xml"/><Relationship Id="rId256" Type="http://schemas.openxmlformats.org/officeDocument/2006/relationships/slide" Target="slides/slide255.xml"/><Relationship Id="rId277" Type="http://schemas.openxmlformats.org/officeDocument/2006/relationships/slide" Target="slides/slide276.xml"/><Relationship Id="rId298" Type="http://schemas.openxmlformats.org/officeDocument/2006/relationships/slide" Target="slides/slide297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302" Type="http://schemas.openxmlformats.org/officeDocument/2006/relationships/slide" Target="slides/slide301.xml"/><Relationship Id="rId323" Type="http://schemas.openxmlformats.org/officeDocument/2006/relationships/slide" Target="slides/slide322.xml"/><Relationship Id="rId344" Type="http://schemas.openxmlformats.org/officeDocument/2006/relationships/slide" Target="slides/slide343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179" Type="http://schemas.openxmlformats.org/officeDocument/2006/relationships/slide" Target="slides/slide178.xml"/><Relationship Id="rId190" Type="http://schemas.openxmlformats.org/officeDocument/2006/relationships/slide" Target="slides/slide189.xml"/><Relationship Id="rId204" Type="http://schemas.openxmlformats.org/officeDocument/2006/relationships/slide" Target="slides/slide203.xml"/><Relationship Id="rId225" Type="http://schemas.openxmlformats.org/officeDocument/2006/relationships/slide" Target="slides/slide224.xml"/><Relationship Id="rId246" Type="http://schemas.openxmlformats.org/officeDocument/2006/relationships/slide" Target="slides/slide245.xml"/><Relationship Id="rId267" Type="http://schemas.openxmlformats.org/officeDocument/2006/relationships/slide" Target="slides/slide266.xml"/><Relationship Id="rId288" Type="http://schemas.openxmlformats.org/officeDocument/2006/relationships/slide" Target="slides/slide287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313" Type="http://schemas.openxmlformats.org/officeDocument/2006/relationships/slide" Target="slides/slide312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94" Type="http://schemas.openxmlformats.org/officeDocument/2006/relationships/slide" Target="slides/slide93.xml"/><Relationship Id="rId148" Type="http://schemas.openxmlformats.org/officeDocument/2006/relationships/slide" Target="slides/slide147.xml"/><Relationship Id="rId169" Type="http://schemas.openxmlformats.org/officeDocument/2006/relationships/slide" Target="slides/slide168.xml"/><Relationship Id="rId334" Type="http://schemas.openxmlformats.org/officeDocument/2006/relationships/slide" Target="slides/slide333.xml"/><Relationship Id="rId355" Type="http://schemas.openxmlformats.org/officeDocument/2006/relationships/slide" Target="slides/slide354.xml"/><Relationship Id="rId4" Type="http://schemas.openxmlformats.org/officeDocument/2006/relationships/slide" Target="slides/slide3.xml"/><Relationship Id="rId180" Type="http://schemas.openxmlformats.org/officeDocument/2006/relationships/slide" Target="slides/slide179.xml"/><Relationship Id="rId215" Type="http://schemas.openxmlformats.org/officeDocument/2006/relationships/slide" Target="slides/slide214.xml"/><Relationship Id="rId236" Type="http://schemas.openxmlformats.org/officeDocument/2006/relationships/slide" Target="slides/slide235.xml"/><Relationship Id="rId257" Type="http://schemas.openxmlformats.org/officeDocument/2006/relationships/slide" Target="slides/slide256.xml"/><Relationship Id="rId278" Type="http://schemas.openxmlformats.org/officeDocument/2006/relationships/slide" Target="slides/slide277.xml"/><Relationship Id="rId303" Type="http://schemas.openxmlformats.org/officeDocument/2006/relationships/slide" Target="slides/slide302.xml"/><Relationship Id="rId42" Type="http://schemas.openxmlformats.org/officeDocument/2006/relationships/slide" Target="slides/slide41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345" Type="http://schemas.openxmlformats.org/officeDocument/2006/relationships/slide" Target="slides/slide344.xml"/><Relationship Id="rId191" Type="http://schemas.openxmlformats.org/officeDocument/2006/relationships/slide" Target="slides/slide190.xml"/><Relationship Id="rId205" Type="http://schemas.openxmlformats.org/officeDocument/2006/relationships/slide" Target="slides/slide204.xml"/><Relationship Id="rId247" Type="http://schemas.openxmlformats.org/officeDocument/2006/relationships/slide" Target="slides/slide246.xml"/><Relationship Id="rId107" Type="http://schemas.openxmlformats.org/officeDocument/2006/relationships/slide" Target="slides/slide106.xml"/><Relationship Id="rId289" Type="http://schemas.openxmlformats.org/officeDocument/2006/relationships/slide" Target="slides/slide288.xml"/><Relationship Id="rId11" Type="http://schemas.openxmlformats.org/officeDocument/2006/relationships/slide" Target="slides/slide10.xml"/><Relationship Id="rId53" Type="http://schemas.openxmlformats.org/officeDocument/2006/relationships/slide" Target="slides/slide52.xml"/><Relationship Id="rId149" Type="http://schemas.openxmlformats.org/officeDocument/2006/relationships/slide" Target="slides/slide148.xml"/><Relationship Id="rId314" Type="http://schemas.openxmlformats.org/officeDocument/2006/relationships/slide" Target="slides/slide313.xml"/><Relationship Id="rId356" Type="http://schemas.openxmlformats.org/officeDocument/2006/relationships/slide" Target="slides/slide355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216" Type="http://schemas.openxmlformats.org/officeDocument/2006/relationships/slide" Target="slides/slide215.xml"/><Relationship Id="rId258" Type="http://schemas.openxmlformats.org/officeDocument/2006/relationships/slide" Target="slides/slide257.xml"/><Relationship Id="rId22" Type="http://schemas.openxmlformats.org/officeDocument/2006/relationships/slide" Target="slides/slide21.xml"/><Relationship Id="rId64" Type="http://schemas.openxmlformats.org/officeDocument/2006/relationships/slide" Target="slides/slide63.xml"/><Relationship Id="rId118" Type="http://schemas.openxmlformats.org/officeDocument/2006/relationships/slide" Target="slides/slide117.xml"/><Relationship Id="rId325" Type="http://schemas.openxmlformats.org/officeDocument/2006/relationships/slide" Target="slides/slide324.xml"/><Relationship Id="rId171" Type="http://schemas.openxmlformats.org/officeDocument/2006/relationships/slide" Target="slides/slide170.xml"/><Relationship Id="rId227" Type="http://schemas.openxmlformats.org/officeDocument/2006/relationships/slide" Target="slides/slide226.xml"/><Relationship Id="rId269" Type="http://schemas.openxmlformats.org/officeDocument/2006/relationships/slide" Target="slides/slide268.xml"/><Relationship Id="rId33" Type="http://schemas.openxmlformats.org/officeDocument/2006/relationships/slide" Target="slides/slide32.xml"/><Relationship Id="rId129" Type="http://schemas.openxmlformats.org/officeDocument/2006/relationships/slide" Target="slides/slide128.xml"/><Relationship Id="rId280" Type="http://schemas.openxmlformats.org/officeDocument/2006/relationships/slide" Target="slides/slide279.xml"/><Relationship Id="rId336" Type="http://schemas.openxmlformats.org/officeDocument/2006/relationships/slide" Target="slides/slide335.xml"/><Relationship Id="rId75" Type="http://schemas.openxmlformats.org/officeDocument/2006/relationships/slide" Target="slides/slide74.xml"/><Relationship Id="rId140" Type="http://schemas.openxmlformats.org/officeDocument/2006/relationships/slide" Target="slides/slide139.xml"/><Relationship Id="rId182" Type="http://schemas.openxmlformats.org/officeDocument/2006/relationships/slide" Target="slides/slide181.xml"/><Relationship Id="rId6" Type="http://schemas.openxmlformats.org/officeDocument/2006/relationships/slide" Target="slides/slide5.xml"/><Relationship Id="rId238" Type="http://schemas.openxmlformats.org/officeDocument/2006/relationships/slide" Target="slides/slide237.xml"/><Relationship Id="rId291" Type="http://schemas.openxmlformats.org/officeDocument/2006/relationships/slide" Target="slides/slide290.xml"/><Relationship Id="rId305" Type="http://schemas.openxmlformats.org/officeDocument/2006/relationships/slide" Target="slides/slide304.xml"/><Relationship Id="rId347" Type="http://schemas.openxmlformats.org/officeDocument/2006/relationships/slide" Target="slides/slide346.xml"/><Relationship Id="rId44" Type="http://schemas.openxmlformats.org/officeDocument/2006/relationships/slide" Target="slides/slide43.xml"/><Relationship Id="rId86" Type="http://schemas.openxmlformats.org/officeDocument/2006/relationships/slide" Target="slides/slide85.xml"/><Relationship Id="rId151" Type="http://schemas.openxmlformats.org/officeDocument/2006/relationships/slide" Target="slides/slide150.xml"/><Relationship Id="rId193" Type="http://schemas.openxmlformats.org/officeDocument/2006/relationships/slide" Target="slides/slide192.xml"/><Relationship Id="rId207" Type="http://schemas.openxmlformats.org/officeDocument/2006/relationships/slide" Target="slides/slide206.xml"/><Relationship Id="rId249" Type="http://schemas.openxmlformats.org/officeDocument/2006/relationships/slide" Target="slides/slide248.xml"/><Relationship Id="rId13" Type="http://schemas.openxmlformats.org/officeDocument/2006/relationships/slide" Target="slides/slide12.xml"/><Relationship Id="rId109" Type="http://schemas.openxmlformats.org/officeDocument/2006/relationships/slide" Target="slides/slide108.xml"/><Relationship Id="rId260" Type="http://schemas.openxmlformats.org/officeDocument/2006/relationships/slide" Target="slides/slide259.xml"/><Relationship Id="rId316" Type="http://schemas.openxmlformats.org/officeDocument/2006/relationships/slide" Target="slides/slide315.xml"/><Relationship Id="rId55" Type="http://schemas.openxmlformats.org/officeDocument/2006/relationships/slide" Target="slides/slide54.xml"/><Relationship Id="rId97" Type="http://schemas.openxmlformats.org/officeDocument/2006/relationships/slide" Target="slides/slide96.xml"/><Relationship Id="rId120" Type="http://schemas.openxmlformats.org/officeDocument/2006/relationships/slide" Target="slides/slide119.xml"/><Relationship Id="rId358" Type="http://schemas.openxmlformats.org/officeDocument/2006/relationships/slide" Target="slides/slide357.xml"/><Relationship Id="rId162" Type="http://schemas.openxmlformats.org/officeDocument/2006/relationships/slide" Target="slides/slide161.xml"/><Relationship Id="rId218" Type="http://schemas.openxmlformats.org/officeDocument/2006/relationships/slide" Target="slides/slide217.xml"/><Relationship Id="rId271" Type="http://schemas.openxmlformats.org/officeDocument/2006/relationships/slide" Target="slides/slide270.xml"/><Relationship Id="rId24" Type="http://schemas.openxmlformats.org/officeDocument/2006/relationships/slide" Target="slides/slide23.xml"/><Relationship Id="rId66" Type="http://schemas.openxmlformats.org/officeDocument/2006/relationships/slide" Target="slides/slide65.xml"/><Relationship Id="rId131" Type="http://schemas.openxmlformats.org/officeDocument/2006/relationships/slide" Target="slides/slide130.xml"/><Relationship Id="rId327" Type="http://schemas.openxmlformats.org/officeDocument/2006/relationships/slide" Target="slides/slide326.xml"/><Relationship Id="rId173" Type="http://schemas.openxmlformats.org/officeDocument/2006/relationships/slide" Target="slides/slide172.xml"/><Relationship Id="rId229" Type="http://schemas.openxmlformats.org/officeDocument/2006/relationships/slide" Target="slides/slide228.xml"/><Relationship Id="rId240" Type="http://schemas.openxmlformats.org/officeDocument/2006/relationships/slide" Target="slides/slide239.xml"/><Relationship Id="rId35" Type="http://schemas.openxmlformats.org/officeDocument/2006/relationships/slide" Target="slides/slide34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282" Type="http://schemas.openxmlformats.org/officeDocument/2006/relationships/slide" Target="slides/slide281.xml"/><Relationship Id="rId338" Type="http://schemas.openxmlformats.org/officeDocument/2006/relationships/slide" Target="slides/slide337.xml"/><Relationship Id="rId8" Type="http://schemas.openxmlformats.org/officeDocument/2006/relationships/slide" Target="slides/slide7.xml"/><Relationship Id="rId142" Type="http://schemas.openxmlformats.org/officeDocument/2006/relationships/slide" Target="slides/slide141.xml"/><Relationship Id="rId184" Type="http://schemas.openxmlformats.org/officeDocument/2006/relationships/slide" Target="slides/slide183.xml"/><Relationship Id="rId251" Type="http://schemas.openxmlformats.org/officeDocument/2006/relationships/slide" Target="slides/slide250.xml"/><Relationship Id="rId46" Type="http://schemas.openxmlformats.org/officeDocument/2006/relationships/slide" Target="slides/slide45.xml"/><Relationship Id="rId293" Type="http://schemas.openxmlformats.org/officeDocument/2006/relationships/slide" Target="slides/slide292.xml"/><Relationship Id="rId307" Type="http://schemas.openxmlformats.org/officeDocument/2006/relationships/slide" Target="slides/slide306.xml"/><Relationship Id="rId349" Type="http://schemas.openxmlformats.org/officeDocument/2006/relationships/slide" Target="slides/slide34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601D6-4E95-4E74-A25B-B08C6F05F0C0}" type="datetimeFigureOut">
              <a:rPr lang="en-US" smtClean="0"/>
              <a:t>5/5/2018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22522-B655-4A21-98FD-2E2830C5CA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3336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601D6-4E95-4E74-A25B-B08C6F05F0C0}" type="datetimeFigureOut">
              <a:rPr lang="en-US" smtClean="0"/>
              <a:t>5/5/2018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22522-B655-4A21-98FD-2E2830C5CA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6230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601D6-4E95-4E74-A25B-B08C6F05F0C0}" type="datetimeFigureOut">
              <a:rPr lang="en-US" smtClean="0"/>
              <a:t>5/5/2018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22522-B655-4A21-98FD-2E2830C5CA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3583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601D6-4E95-4E74-A25B-B08C6F05F0C0}" type="datetimeFigureOut">
              <a:rPr lang="en-US" smtClean="0"/>
              <a:t>5/5/2018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22522-B655-4A21-98FD-2E2830C5CA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5857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601D6-4E95-4E74-A25B-B08C6F05F0C0}" type="datetimeFigureOut">
              <a:rPr lang="en-US" smtClean="0"/>
              <a:t>5/5/2018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22522-B655-4A21-98FD-2E2830C5CA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3906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601D6-4E95-4E74-A25B-B08C6F05F0C0}" type="datetimeFigureOut">
              <a:rPr lang="en-US" smtClean="0"/>
              <a:t>5/5/2018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22522-B655-4A21-98FD-2E2830C5CA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062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601D6-4E95-4E74-A25B-B08C6F05F0C0}" type="datetimeFigureOut">
              <a:rPr lang="en-US" smtClean="0"/>
              <a:t>5/5/2018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22522-B655-4A21-98FD-2E2830C5CA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4356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601D6-4E95-4E74-A25B-B08C6F05F0C0}" type="datetimeFigureOut">
              <a:rPr lang="en-US" smtClean="0"/>
              <a:t>5/5/2018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22522-B655-4A21-98FD-2E2830C5CA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0055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601D6-4E95-4E74-A25B-B08C6F05F0C0}" type="datetimeFigureOut">
              <a:rPr lang="en-US" smtClean="0"/>
              <a:t>5/5/2018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22522-B655-4A21-98FD-2E2830C5CA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66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601D6-4E95-4E74-A25B-B08C6F05F0C0}" type="datetimeFigureOut">
              <a:rPr lang="en-US" smtClean="0"/>
              <a:t>5/5/2018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22522-B655-4A21-98FD-2E2830C5CA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5878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601D6-4E95-4E74-A25B-B08C6F05F0C0}" type="datetimeFigureOut">
              <a:rPr lang="en-US" smtClean="0"/>
              <a:t>5/5/2018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22522-B655-4A21-98FD-2E2830C5CA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3159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2601D6-4E95-4E74-A25B-B08C6F05F0C0}" type="datetimeFigureOut">
              <a:rPr lang="en-US" smtClean="0"/>
              <a:t>5/5/2018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B22522-B655-4A21-98FD-2E2830C5CA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2935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2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2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2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2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2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2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2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2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2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2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2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2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2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2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2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2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2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2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2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2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2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2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2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2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2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2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2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2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2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2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2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2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2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2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2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2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2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2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2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2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2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2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2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2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2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2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2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2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2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2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2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2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2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2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2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2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2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2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2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2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2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2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2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2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2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2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2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2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2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2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2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2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2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2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2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2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2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2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2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2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2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2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2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2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2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2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2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2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2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2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2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2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2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2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2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2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2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2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2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2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3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3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3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3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3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3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3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3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3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3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3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3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3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3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3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3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3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3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3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3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3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3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3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3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3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3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3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3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3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3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3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3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3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3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3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3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3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3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3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3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3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3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3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3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3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3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3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3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3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3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3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3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3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3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3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3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3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3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3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b="1" i="0" u="none" strike="noStrike" baseline="0" dirty="0" smtClean="0">
                <a:latin typeface="Arial"/>
              </a:rPr>
              <a:t>ENGINEER CONSTRUCTION</a:t>
            </a:r>
            <a:br>
              <a:rPr lang="en-US" b="1" i="0" u="none" strike="noStrike" baseline="0" dirty="0" smtClean="0">
                <a:latin typeface="Arial"/>
              </a:rPr>
            </a:br>
            <a:r>
              <a:rPr lang="en-US" b="1" i="0" u="none" strike="noStrike" baseline="0" dirty="0" smtClean="0">
                <a:latin typeface="Arial"/>
              </a:rPr>
              <a:t>EQUIPMENT MAINTENANCE</a:t>
            </a:r>
            <a:br>
              <a:rPr lang="en-US" b="1" i="0" u="none" strike="noStrike" baseline="0" dirty="0" smtClean="0">
                <a:latin typeface="Arial"/>
              </a:rPr>
            </a:br>
            <a:r>
              <a:rPr lang="en-US" b="1" i="0" u="none" strike="noStrike" baseline="0" dirty="0" smtClean="0">
                <a:latin typeface="Arial"/>
              </a:rPr>
              <a:t>CONCEPTS AND</a:t>
            </a:r>
            <a:br>
              <a:rPr lang="en-US" b="1" i="0" u="none" strike="noStrike" baseline="0" dirty="0" smtClean="0">
                <a:latin typeface="Arial"/>
              </a:rPr>
            </a:br>
            <a:r>
              <a:rPr lang="en-US" b="1" i="0" u="none" strike="noStrike" baseline="0" dirty="0" smtClean="0">
                <a:latin typeface="Arial"/>
              </a:rPr>
              <a:t>OPERATIONS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8257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37273" cy="1223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228600"/>
            <a:ext cx="609600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0" i="0" u="none" strike="noStrike" baseline="0" dirty="0" smtClean="0">
                <a:latin typeface="Courier"/>
              </a:rPr>
              <a:t>UNIT MAINTENANCE</a:t>
            </a:r>
          </a:p>
          <a:p>
            <a:r>
              <a:rPr lang="en-US" b="0" i="0" u="none" strike="noStrike" baseline="0" dirty="0" smtClean="0">
                <a:latin typeface="Courier"/>
              </a:rPr>
              <a:t>This level of the new system corresponds to the operator and organizational</a:t>
            </a:r>
          </a:p>
          <a:p>
            <a:r>
              <a:rPr lang="en-US" b="0" i="0" u="none" strike="noStrike" baseline="0" dirty="0" smtClean="0">
                <a:latin typeface="Courier"/>
              </a:rPr>
              <a:t>categories of the old system. Maintenance is characterized by quick</a:t>
            </a:r>
          </a:p>
          <a:p>
            <a:r>
              <a:rPr lang="en-US" b="0" i="0" u="none" strike="noStrike" baseline="0" dirty="0" smtClean="0">
                <a:latin typeface="Courier"/>
              </a:rPr>
              <a:t>turnaround time of replacement of parts and minor repairs. Operators and</a:t>
            </a:r>
          </a:p>
          <a:p>
            <a:r>
              <a:rPr lang="en-US" b="0" i="0" u="none" strike="noStrike" baseline="0" dirty="0" smtClean="0">
                <a:latin typeface="Courier"/>
              </a:rPr>
              <a:t>maintenance personnel make maximum use of </a:t>
            </a:r>
            <a:r>
              <a:rPr lang="en-US" b="0" i="0" u="none" strike="noStrike" baseline="0" dirty="0" err="1" smtClean="0">
                <a:latin typeface="Courier"/>
              </a:rPr>
              <a:t>builtin</a:t>
            </a:r>
            <a:endParaRPr lang="en-US" b="0" i="0" u="none" strike="noStrike" baseline="0" dirty="0" smtClean="0">
              <a:latin typeface="Courier"/>
            </a:endParaRPr>
          </a:p>
          <a:p>
            <a:r>
              <a:rPr lang="en-US" b="0" i="0" u="none" strike="noStrike" baseline="0" dirty="0" smtClean="0">
                <a:latin typeface="Courier"/>
              </a:rPr>
              <a:t>test equipment (BITE) to</a:t>
            </a:r>
          </a:p>
          <a:p>
            <a:r>
              <a:rPr lang="en-US" b="0" i="0" u="none" strike="noStrike" baseline="0" dirty="0" smtClean="0">
                <a:latin typeface="Courier"/>
              </a:rPr>
              <a:t>support battle damage assessment and repair (BDAR). Systems mechanics</a:t>
            </a:r>
          </a:p>
          <a:p>
            <a:r>
              <a:rPr lang="en-US" b="0" i="0" u="none" strike="noStrike" baseline="0" dirty="0" smtClean="0">
                <a:latin typeface="Courier"/>
              </a:rPr>
              <a:t>provide </a:t>
            </a:r>
            <a:r>
              <a:rPr lang="en-US" b="0" i="0" u="none" strike="noStrike" baseline="0" dirty="0" err="1" smtClean="0">
                <a:latin typeface="Courier"/>
              </a:rPr>
              <a:t>indepth</a:t>
            </a:r>
            <a:endParaRPr lang="en-US" b="0" i="0" u="none" strike="noStrike" baseline="0" dirty="0" smtClean="0">
              <a:latin typeface="Courier"/>
            </a:endParaRPr>
          </a:p>
          <a:p>
            <a:r>
              <a:rPr lang="en-US" b="0" i="0" u="none" strike="noStrike" baseline="0" dirty="0" smtClean="0">
                <a:latin typeface="Courier"/>
              </a:rPr>
              <a:t>technical skill at the unit level. Repair parts </a:t>
            </a:r>
            <a:r>
              <a:rPr lang="en-US" b="0" i="0" u="none" strike="noStrike" baseline="0" dirty="0" err="1" smtClean="0">
                <a:latin typeface="Courier"/>
              </a:rPr>
              <a:t>stockage</a:t>
            </a:r>
            <a:endParaRPr lang="en-US" b="0" i="0" u="none" strike="noStrike" baseline="0" dirty="0" smtClean="0">
              <a:latin typeface="Courier"/>
            </a:endParaRPr>
          </a:p>
          <a:p>
            <a:r>
              <a:rPr lang="en-US" b="0" i="0" u="none" strike="noStrike" baseline="0" dirty="0" smtClean="0">
                <a:latin typeface="Courier"/>
              </a:rPr>
              <a:t>is based on combat prescribed load lists (PLL), which consist of demand</a:t>
            </a:r>
          </a:p>
          <a:p>
            <a:r>
              <a:rPr lang="en-US" b="0" i="0" u="none" strike="noStrike" baseline="0" dirty="0" smtClean="0">
                <a:latin typeface="Courier"/>
              </a:rPr>
              <a:t>support items desired in stock and those items required for </a:t>
            </a:r>
            <a:r>
              <a:rPr lang="en-US" b="0" i="0" u="none" strike="noStrike" baseline="0" dirty="0" err="1" smtClean="0">
                <a:latin typeface="Courier"/>
              </a:rPr>
              <a:t>stockage</a:t>
            </a:r>
            <a:r>
              <a:rPr lang="en-US" b="0" i="0" u="none" strike="noStrike" baseline="0" dirty="0" smtClean="0">
                <a:latin typeface="Courier"/>
              </a:rPr>
              <a:t> by a</a:t>
            </a:r>
          </a:p>
          <a:p>
            <a:r>
              <a:rPr lang="en-US" b="0" i="0" u="none" strike="noStrike" baseline="0" dirty="0" smtClean="0">
                <a:latin typeface="Courier"/>
              </a:rPr>
              <a:t>maintenance parts list (MPL). Direct exchange (DX) is used to support quick</a:t>
            </a:r>
          </a:p>
          <a:p>
            <a:r>
              <a:rPr lang="en-US" b="0" i="0" u="none" strike="noStrike" baseline="0" dirty="0" smtClean="0">
                <a:latin typeface="Courier"/>
              </a:rPr>
              <a:t>turnaround. Repair times at this level generally do not exceed 4 to 6</a:t>
            </a:r>
          </a:p>
          <a:p>
            <a:r>
              <a:rPr lang="en-US" b="0" i="0" u="none" strike="noStrike" baseline="0" dirty="0" smtClean="0">
                <a:latin typeface="Courier"/>
              </a:rPr>
              <a:t>hours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1462046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37273" cy="1223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2413338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u="none" strike="noStrike" baseline="0" dirty="0" smtClean="0">
                <a:latin typeface="Courier"/>
              </a:rPr>
              <a:t>The inspection of overall maintenance management and the degree of material</a:t>
            </a:r>
          </a:p>
          <a:p>
            <a:r>
              <a:rPr lang="en-US" b="0" i="0" u="none" strike="noStrike" baseline="0" dirty="0" smtClean="0">
                <a:latin typeface="Courier"/>
              </a:rPr>
              <a:t>readiness should include the areas listed in the preceding paragraph as well</a:t>
            </a:r>
          </a:p>
          <a:p>
            <a:r>
              <a:rPr lang="en-US" b="0" i="0" u="none" strike="noStrike" baseline="0" dirty="0" smtClean="0">
                <a:latin typeface="Courier"/>
              </a:rPr>
              <a:t>as various repair parts requests and maintenance requests, with a </a:t>
            </a:r>
            <a:r>
              <a:rPr lang="en-US" b="0" i="0" u="none" strike="noStrike" baseline="0" dirty="0" err="1" smtClean="0">
                <a:latin typeface="Courier"/>
              </a:rPr>
              <a:t>followup</a:t>
            </a:r>
            <a:endParaRPr lang="en-US" b="0" i="0" u="none" strike="noStrike" baseline="0" dirty="0" smtClean="0">
              <a:latin typeface="Courier"/>
            </a:endParaRPr>
          </a:p>
          <a:p>
            <a:r>
              <a:rPr lang="en-US" b="0" i="0" u="none" strike="noStrike" baseline="0" dirty="0" smtClean="0">
                <a:latin typeface="Courier"/>
              </a:rPr>
              <a:t>to supporting maintenance activities.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1462046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37273" cy="1223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58847"/>
            <a:ext cx="4572000" cy="67403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u="none" strike="noStrike" baseline="0" dirty="0" smtClean="0">
                <a:latin typeface="Courier"/>
              </a:rPr>
              <a:t>An inspection for its own sake may be worse than no inspection at all. Most</a:t>
            </a:r>
          </a:p>
          <a:p>
            <a:r>
              <a:rPr lang="en-US" b="0" i="0" u="none" strike="noStrike" baseline="0" dirty="0" smtClean="0">
                <a:latin typeface="Courier"/>
              </a:rPr>
              <a:t>inspections are somewhat harassing, disrupt normal operations and schedules,</a:t>
            </a:r>
          </a:p>
          <a:p>
            <a:r>
              <a:rPr lang="en-US" b="0" i="0" u="none" strike="noStrike" baseline="0" dirty="0" smtClean="0">
                <a:latin typeface="Courier"/>
              </a:rPr>
              <a:t>and generally result in extra policing efforts, "eyewash," and 'paper</a:t>
            </a:r>
          </a:p>
          <a:p>
            <a:r>
              <a:rPr lang="en-US" b="0" i="0" u="none" strike="noStrike" baseline="0" dirty="0" smtClean="0">
                <a:latin typeface="Courier"/>
              </a:rPr>
              <a:t>maintenance' that add little to equipment readiness or productive</a:t>
            </a:r>
          </a:p>
          <a:p>
            <a:r>
              <a:rPr lang="en-US" b="0" i="0" u="none" strike="noStrike" baseline="0" dirty="0" smtClean="0">
                <a:latin typeface="Courier"/>
              </a:rPr>
              <a:t>maintenance. Therefore, commanders should establish and make known the</a:t>
            </a:r>
          </a:p>
          <a:p>
            <a:r>
              <a:rPr lang="en-US" b="0" i="0" u="none" strike="noStrike" baseline="0" dirty="0" smtClean="0">
                <a:latin typeface="Courier"/>
              </a:rPr>
              <a:t>standards by which they will inspect or will have the command inspected.</a:t>
            </a:r>
          </a:p>
          <a:p>
            <a:r>
              <a:rPr lang="en-US" b="0" i="0" u="none" strike="noStrike" baseline="0" dirty="0" smtClean="0">
                <a:latin typeface="Courier"/>
              </a:rPr>
              <a:t>They should ensure that these standards can be attained within the time,</a:t>
            </a:r>
          </a:p>
          <a:p>
            <a:r>
              <a:rPr lang="en-US" b="0" i="0" u="none" strike="noStrike" baseline="0" dirty="0" smtClean="0">
                <a:latin typeface="Courier"/>
              </a:rPr>
              <a:t>resources, and support available to the unit and that the soldiers in the</a:t>
            </a:r>
          </a:p>
          <a:p>
            <a:r>
              <a:rPr lang="en-US" b="0" i="0" u="none" strike="noStrike" baseline="0" dirty="0" smtClean="0">
                <a:latin typeface="Courier"/>
              </a:rPr>
              <a:t>command understand what is expected of them. Each inspection must have a</a:t>
            </a:r>
          </a:p>
          <a:p>
            <a:r>
              <a:rPr lang="en-US" b="0" i="0" u="none" strike="noStrike" baseline="0" dirty="0" smtClean="0">
                <a:latin typeface="Courier"/>
              </a:rPr>
              <a:t>purpose. The results must be critiqued with the responsible personnel and</a:t>
            </a:r>
          </a:p>
          <a:p>
            <a:r>
              <a:rPr lang="en-US" b="0" i="0" u="none" strike="noStrike" baseline="0" dirty="0" smtClean="0">
                <a:latin typeface="Courier"/>
              </a:rPr>
              <a:t>followed up to provide assistance, if needed, so as to ensure that the</a:t>
            </a:r>
          </a:p>
          <a:p>
            <a:r>
              <a:rPr lang="en-US" b="0" i="0" u="none" strike="noStrike" baseline="0" dirty="0" smtClean="0">
                <a:latin typeface="Courier"/>
              </a:rPr>
              <a:t>original inspection objective has been reached.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1462046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37273" cy="1223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1720840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u="none" strike="noStrike" baseline="0" dirty="0" smtClean="0">
                <a:latin typeface="Courier"/>
              </a:rPr>
              <a:t>FREQUENCY OF INSPECTION</a:t>
            </a:r>
          </a:p>
          <a:p>
            <a:r>
              <a:rPr lang="en-US" b="0" i="0" u="none" strike="noStrike" baseline="0" dirty="0" smtClean="0">
                <a:latin typeface="Courier"/>
              </a:rPr>
              <a:t>Periodic inspections or services are directed for specific items of</a:t>
            </a:r>
          </a:p>
          <a:p>
            <a:r>
              <a:rPr lang="en-US" b="0" i="0" u="none" strike="noStrike" baseline="0" dirty="0" smtClean="0">
                <a:latin typeface="Courier"/>
              </a:rPr>
              <a:t>equipment by the applicable technical manual. The inspection intervals vary</a:t>
            </a:r>
          </a:p>
          <a:p>
            <a:r>
              <a:rPr lang="en-US" b="0" i="0" u="none" strike="noStrike" baseline="0" dirty="0" smtClean="0">
                <a:latin typeface="Courier"/>
              </a:rPr>
              <a:t>by type of equipment, the level of maintenance by which the service is to be</a:t>
            </a:r>
          </a:p>
          <a:p>
            <a:r>
              <a:rPr lang="en-US" b="0" i="0" u="none" strike="noStrike" baseline="0" dirty="0" smtClean="0">
                <a:latin typeface="Courier"/>
              </a:rPr>
              <a:t>performed, and the services to be accomplished. These inspections are</a:t>
            </a:r>
          </a:p>
          <a:p>
            <a:r>
              <a:rPr lang="en-US" b="0" i="0" u="none" strike="noStrike" baseline="0" dirty="0" smtClean="0">
                <a:latin typeface="Courier"/>
              </a:rPr>
              <a:t>scheduled and conducted by organizational or support maintenance personnel.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1462046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37273" cy="1223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1028343"/>
            <a:ext cx="4572000" cy="480131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u="none" strike="noStrike" baseline="0" dirty="0" smtClean="0">
                <a:latin typeface="Courier"/>
              </a:rPr>
              <a:t>The Department of the Army does not prescribe the frequency for maintenance</a:t>
            </a:r>
          </a:p>
          <a:p>
            <a:r>
              <a:rPr lang="en-US" b="0" i="0" u="none" strike="noStrike" baseline="0" dirty="0" smtClean="0">
                <a:latin typeface="Courier"/>
              </a:rPr>
              <a:t>management inspections. Generally, command and maintenance inspections will</a:t>
            </a:r>
          </a:p>
          <a:p>
            <a:r>
              <a:rPr lang="en-US" b="0" i="0" u="none" strike="noStrike" baseline="0" dirty="0" smtClean="0">
                <a:latin typeface="Courier"/>
              </a:rPr>
              <a:t>be prescribed by directives from Army field commands or other intermediate</a:t>
            </a:r>
          </a:p>
          <a:p>
            <a:r>
              <a:rPr lang="en-US" b="0" i="0" u="none" strike="noStrike" baseline="0" dirty="0" smtClean="0">
                <a:latin typeface="Courier"/>
              </a:rPr>
              <a:t>headquarters. In determining their own requirements for inspections,</a:t>
            </a:r>
          </a:p>
          <a:p>
            <a:r>
              <a:rPr lang="en-US" b="0" i="0" u="none" strike="noStrike" baseline="0" dirty="0" smtClean="0">
                <a:latin typeface="Courier"/>
              </a:rPr>
              <a:t>commanders should consider the degree to which these inspections meet</a:t>
            </a:r>
          </a:p>
          <a:p>
            <a:r>
              <a:rPr lang="en-US" b="0" i="0" u="none" strike="noStrike" baseline="0" dirty="0" smtClean="0">
                <a:latin typeface="Courier"/>
              </a:rPr>
              <a:t>existing needs for the types of information they provide. Duplication of</a:t>
            </a:r>
          </a:p>
          <a:p>
            <a:r>
              <a:rPr lang="en-US" b="0" i="0" u="none" strike="noStrike" baseline="0" dirty="0" smtClean="0">
                <a:latin typeface="Courier"/>
              </a:rPr>
              <a:t>effort by conducting one inspection on the heels of another may then be</a:t>
            </a:r>
          </a:p>
          <a:p>
            <a:r>
              <a:rPr lang="en-US" b="0" i="0" u="none" strike="noStrike" baseline="0" dirty="0" smtClean="0">
                <a:latin typeface="Courier"/>
              </a:rPr>
              <a:t>avoided both at the command level and at the inspected unit level.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1462046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37273" cy="1223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2274838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u="none" strike="noStrike" baseline="0" dirty="0" smtClean="0">
                <a:latin typeface="Courier"/>
              </a:rPr>
              <a:t>Unsatisfactory phases of inspections should be followed up by a </a:t>
            </a:r>
            <a:r>
              <a:rPr lang="en-US" b="0" i="0" u="none" strike="noStrike" baseline="0" dirty="0" err="1" smtClean="0">
                <a:latin typeface="Courier"/>
              </a:rPr>
              <a:t>reinspection</a:t>
            </a:r>
            <a:endParaRPr lang="en-US" b="0" i="0" u="none" strike="noStrike" baseline="0" dirty="0" smtClean="0">
              <a:latin typeface="Courier"/>
            </a:endParaRPr>
          </a:p>
          <a:p>
            <a:r>
              <a:rPr lang="en-US" b="0" i="0" u="none" strike="noStrike" baseline="0" dirty="0" smtClean="0">
                <a:latin typeface="Courier"/>
              </a:rPr>
              <a:t>within 2 to 6 weeks. The </a:t>
            </a:r>
            <a:r>
              <a:rPr lang="en-US" b="0" i="0" u="none" strike="noStrike" baseline="0" dirty="0" err="1" smtClean="0">
                <a:latin typeface="Courier"/>
              </a:rPr>
              <a:t>reinspection</a:t>
            </a:r>
            <a:r>
              <a:rPr lang="en-US" b="0" i="0" u="none" strike="noStrike" baseline="0" dirty="0" smtClean="0">
                <a:latin typeface="Courier"/>
              </a:rPr>
              <a:t> is not a duplication of effort in its</a:t>
            </a:r>
          </a:p>
          <a:p>
            <a:r>
              <a:rPr lang="en-US" b="0" i="0" u="none" strike="noStrike" baseline="0" dirty="0" smtClean="0">
                <a:latin typeface="Courier"/>
              </a:rPr>
              <a:t>effect. The inspection may be conducted by a command subordinate to the</a:t>
            </a:r>
          </a:p>
          <a:p>
            <a:r>
              <a:rPr lang="en-US" b="0" i="0" u="none" strike="noStrike" baseline="0" dirty="0" smtClean="0">
                <a:latin typeface="Courier"/>
              </a:rPr>
              <a:t>headquarters which performed the initial inspection, but 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1462046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37273" cy="1223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612845"/>
            <a:ext cx="4572000" cy="563231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u="none" strike="noStrike" baseline="0" dirty="0" smtClean="0">
                <a:latin typeface="Courier"/>
              </a:rPr>
              <a:t>should be at least one or preferably two command levels higher than the unit</a:t>
            </a:r>
          </a:p>
          <a:p>
            <a:r>
              <a:rPr lang="en-US" b="0" i="0" u="none" strike="noStrike" baseline="0" dirty="0" smtClean="0">
                <a:latin typeface="Courier"/>
              </a:rPr>
              <a:t>to be </a:t>
            </a:r>
            <a:r>
              <a:rPr lang="en-US" b="0" i="0" u="none" strike="noStrike" baseline="0" dirty="0" err="1" smtClean="0">
                <a:latin typeface="Courier"/>
              </a:rPr>
              <a:t>reinspected</a:t>
            </a:r>
            <a:r>
              <a:rPr lang="en-US" b="0" i="0" u="none" strike="noStrike" baseline="0" dirty="0" smtClean="0">
                <a:latin typeface="Courier"/>
              </a:rPr>
              <a:t>. If a </a:t>
            </a:r>
            <a:r>
              <a:rPr lang="en-US" b="0" i="0" u="none" strike="noStrike" baseline="0" dirty="0" err="1" smtClean="0">
                <a:latin typeface="Courier"/>
              </a:rPr>
              <a:t>reinspection</a:t>
            </a:r>
            <a:r>
              <a:rPr lang="en-US" b="0" i="0" u="none" strike="noStrike" baseline="0" dirty="0" smtClean="0">
                <a:latin typeface="Courier"/>
              </a:rPr>
              <a:t> is made by a command other than the</a:t>
            </a:r>
          </a:p>
          <a:p>
            <a:r>
              <a:rPr lang="en-US" b="0" i="0" u="none" strike="noStrike" baseline="0" dirty="0" smtClean="0">
                <a:latin typeface="Courier"/>
              </a:rPr>
              <a:t>one which conducted the initial inspection, the procedures and standards to</a:t>
            </a:r>
          </a:p>
          <a:p>
            <a:r>
              <a:rPr lang="en-US" b="0" i="0" u="none" strike="noStrike" baseline="0" dirty="0" smtClean="0">
                <a:latin typeface="Courier"/>
              </a:rPr>
              <a:t>be used must be clearly stated and understood.</a:t>
            </a:r>
          </a:p>
          <a:p>
            <a:r>
              <a:rPr lang="en-US" b="0" i="0" u="none" strike="noStrike" baseline="0" dirty="0" smtClean="0">
                <a:latin typeface="Courier"/>
              </a:rPr>
              <a:t>Each time a transfer of equipment occurs between two organizations, an</a:t>
            </a:r>
          </a:p>
          <a:p>
            <a:r>
              <a:rPr lang="en-US" b="0" i="0" u="none" strike="noStrike" baseline="0" dirty="0" smtClean="0">
                <a:latin typeface="Courier"/>
              </a:rPr>
              <a:t>inspection of the equipment involved should be completed by a common</a:t>
            </a:r>
          </a:p>
          <a:p>
            <a:r>
              <a:rPr lang="en-US" b="0" i="0" u="none" strike="noStrike" baseline="0" dirty="0" smtClean="0">
                <a:latin typeface="Courier"/>
              </a:rPr>
              <a:t>headquarters. In addition to acting as an arbitrator, the inspecting team</a:t>
            </a:r>
          </a:p>
          <a:p>
            <a:r>
              <a:rPr lang="en-US" b="0" i="0" u="none" strike="noStrike" baseline="0" dirty="0" smtClean="0">
                <a:latin typeface="Courier"/>
              </a:rPr>
              <a:t>can evaluate the maintenance program of the owning unit. At the same time,</a:t>
            </a:r>
          </a:p>
          <a:p>
            <a:r>
              <a:rPr lang="en-US" b="0" i="0" u="none" strike="noStrike" baseline="0" dirty="0" smtClean="0">
                <a:latin typeface="Courier"/>
              </a:rPr>
              <a:t>the inspecting team can demonstrate to the unit receiving the equipment the</a:t>
            </a:r>
          </a:p>
          <a:p>
            <a:r>
              <a:rPr lang="en-US" b="0" i="0" u="none" strike="noStrike" baseline="0" dirty="0" smtClean="0">
                <a:latin typeface="Courier"/>
              </a:rPr>
              <a:t>inspection and maintenance standards acceptable to the command.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1462046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37273" cy="1223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1305342"/>
            <a:ext cx="4572000" cy="424731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u="none" strike="noStrike" baseline="0" dirty="0" smtClean="0">
                <a:latin typeface="Courier"/>
              </a:rPr>
              <a:t>PREVENTIVE MAINTENANCE (PM) INDICATORS</a:t>
            </a:r>
          </a:p>
          <a:p>
            <a:r>
              <a:rPr lang="en-US" b="0" i="0" u="none" strike="noStrike" baseline="0" dirty="0" smtClean="0">
                <a:latin typeface="Courier"/>
              </a:rPr>
              <a:t>The term "PM indicator" is used to describe salient features of personnel,</a:t>
            </a:r>
          </a:p>
          <a:p>
            <a:r>
              <a:rPr lang="en-US" b="0" i="0" u="none" strike="noStrike" baseline="0" dirty="0" smtClean="0">
                <a:latin typeface="Courier"/>
              </a:rPr>
              <a:t>materiel, supplies, procedures, and facilities, the known condition of which</a:t>
            </a:r>
          </a:p>
          <a:p>
            <a:r>
              <a:rPr lang="en-US" b="0" i="0" u="none" strike="noStrike" baseline="0" dirty="0" smtClean="0">
                <a:latin typeface="Courier"/>
              </a:rPr>
              <a:t>will indicate the quality of preventive maintenance. The formal definition</a:t>
            </a:r>
          </a:p>
          <a:p>
            <a:r>
              <a:rPr lang="en-US" b="0" i="0" u="none" strike="noStrike" baseline="0" dirty="0" smtClean="0">
                <a:latin typeface="Courier"/>
              </a:rPr>
              <a:t>of the term is "areas of possible failure or malfunction in equipment which</a:t>
            </a:r>
          </a:p>
          <a:p>
            <a:r>
              <a:rPr lang="en-US" b="0" i="0" u="none" strike="noStrike" baseline="0" dirty="0" smtClean="0">
                <a:latin typeface="Courier"/>
              </a:rPr>
              <a:t>can be detected by localized application of the sense of sight, sound,</a:t>
            </a:r>
          </a:p>
          <a:p>
            <a:r>
              <a:rPr lang="en-US" b="0" i="0" u="none" strike="noStrike" baseline="0" dirty="0" smtClean="0">
                <a:latin typeface="Courier"/>
              </a:rPr>
              <a:t>touch, and smell and which indicate the condition and quality of</a:t>
            </a:r>
          </a:p>
          <a:p>
            <a:r>
              <a:rPr lang="en-US" b="0" i="0" u="none" strike="noStrike" baseline="0" dirty="0" smtClean="0">
                <a:latin typeface="Courier"/>
              </a:rPr>
              <a:t>maintenance."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1462046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37273" cy="1223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1305342"/>
            <a:ext cx="4572000" cy="424731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u="none" strike="noStrike" baseline="0" dirty="0" smtClean="0">
                <a:latin typeface="Courier"/>
              </a:rPr>
              <a:t>Commanders should determine prior to an inspection which items of equipment</a:t>
            </a:r>
          </a:p>
          <a:p>
            <a:r>
              <a:rPr lang="en-US" b="0" i="0" u="none" strike="noStrike" baseline="0" dirty="0" smtClean="0">
                <a:latin typeface="Courier"/>
              </a:rPr>
              <a:t>or maintenance functions they are going to inspect. They should select a</a:t>
            </a:r>
          </a:p>
          <a:p>
            <a:r>
              <a:rPr lang="en-US" b="0" i="0" u="none" strike="noStrike" baseline="0" dirty="0" smtClean="0">
                <a:latin typeface="Courier"/>
              </a:rPr>
              <a:t>few indicators for each item and become thoroughly familiar with them. This</a:t>
            </a:r>
          </a:p>
          <a:p>
            <a:r>
              <a:rPr lang="en-US" b="0" i="0" u="none" strike="noStrike" baseline="0" dirty="0" smtClean="0">
                <a:latin typeface="Courier"/>
              </a:rPr>
              <a:t>will develop a feeling of confidence and impress personnel of the inspected</a:t>
            </a:r>
          </a:p>
          <a:p>
            <a:r>
              <a:rPr lang="en-US" b="0" i="0" u="none" strike="noStrike" baseline="0" dirty="0" smtClean="0">
                <a:latin typeface="Courier"/>
              </a:rPr>
              <a:t>unit with the commander's interest in maintenance. Different indicators for</a:t>
            </a:r>
          </a:p>
          <a:p>
            <a:r>
              <a:rPr lang="en-US" b="0" i="0" u="none" strike="noStrike" baseline="0" dirty="0" smtClean="0">
                <a:latin typeface="Courier"/>
              </a:rPr>
              <a:t>the same equipment should be selected for succeeding inspections so that</a:t>
            </a:r>
          </a:p>
          <a:p>
            <a:r>
              <a:rPr lang="en-US" b="0" i="0" u="none" strike="noStrike" baseline="0" dirty="0" smtClean="0">
                <a:latin typeface="Courier"/>
              </a:rPr>
              <a:t>personnel will not fall into the habit of maintaining only what they know</a:t>
            </a:r>
          </a:p>
          <a:p>
            <a:r>
              <a:rPr lang="en-US" b="0" i="0" u="none" strike="noStrike" baseline="0" dirty="0" smtClean="0">
                <a:latin typeface="Courier"/>
              </a:rPr>
              <a:t>will be inspected.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1462046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37273" cy="1223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1028343"/>
            <a:ext cx="4572000" cy="480131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u="none" strike="noStrike" baseline="0" dirty="0" smtClean="0">
                <a:latin typeface="Courier"/>
              </a:rPr>
              <a:t>The program of PM guides for commanders has been established by the</a:t>
            </a:r>
          </a:p>
          <a:p>
            <a:r>
              <a:rPr lang="en-US" b="0" i="0" u="none" strike="noStrike" baseline="0" dirty="0" smtClean="0">
                <a:latin typeface="Courier"/>
              </a:rPr>
              <a:t>Department of the Army to provide consolidated PM information for use by any</a:t>
            </a:r>
          </a:p>
          <a:p>
            <a:r>
              <a:rPr lang="en-US" b="0" i="0" u="none" strike="noStrike" baseline="0" dirty="0" smtClean="0">
                <a:latin typeface="Courier"/>
              </a:rPr>
              <a:t>commander. The PM guides can assist in estimating PM requirements, planning</a:t>
            </a:r>
          </a:p>
          <a:p>
            <a:r>
              <a:rPr lang="en-US" b="0" i="0" u="none" strike="noStrike" baseline="0" dirty="0" smtClean="0">
                <a:latin typeface="Courier"/>
              </a:rPr>
              <a:t>and managing a PM program, instructing subordinates, scheduling and</a:t>
            </a:r>
          </a:p>
          <a:p>
            <a:r>
              <a:rPr lang="en-US" b="0" i="0" u="none" strike="noStrike" baseline="0" dirty="0" smtClean="0">
                <a:latin typeface="Courier"/>
              </a:rPr>
              <a:t>conducting inspections, and evaluating the effectiveness of PM programs.</a:t>
            </a:r>
          </a:p>
          <a:p>
            <a:r>
              <a:rPr lang="en-US" b="0" i="0" u="none" strike="noStrike" baseline="0" dirty="0" smtClean="0">
                <a:latin typeface="Courier"/>
              </a:rPr>
              <a:t>During an inspection, commanders should always remember that the most</a:t>
            </a:r>
          </a:p>
          <a:p>
            <a:r>
              <a:rPr lang="en-US" b="0" i="0" u="none" strike="noStrike" baseline="0" dirty="0" smtClean="0">
                <a:latin typeface="Courier"/>
              </a:rPr>
              <a:t>important indicator of all is the item's performance of the functions for</a:t>
            </a:r>
          </a:p>
          <a:p>
            <a:r>
              <a:rPr lang="en-US" b="0" i="0" u="none" strike="noStrike" baseline="0" dirty="0" smtClean="0">
                <a:latin typeface="Courier"/>
              </a:rPr>
              <a:t>which it was designed, and the relative chances that it will continue to do</a:t>
            </a:r>
          </a:p>
          <a:p>
            <a:r>
              <a:rPr lang="en-US" b="0" i="0" u="none" strike="noStrike" baseline="0" dirty="0" smtClean="0">
                <a:latin typeface="Courier"/>
              </a:rPr>
              <a:t>so based on the care that it is receiving.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1462046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37273" cy="1223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1305342"/>
            <a:ext cx="4572000" cy="424731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u="none" strike="noStrike" baseline="0" dirty="0" smtClean="0">
                <a:latin typeface="Courier"/>
              </a:rPr>
              <a:t>There are three primary reasons for commanders to use PM indicators:</a:t>
            </a:r>
          </a:p>
          <a:p>
            <a:r>
              <a:rPr lang="en-US" b="0" i="0" u="none" strike="noStrike" baseline="0" dirty="0" smtClean="0">
                <a:latin typeface="Courier"/>
              </a:rPr>
              <a:t>1. The commander should inspect. The most critical single factor in an</a:t>
            </a:r>
          </a:p>
          <a:p>
            <a:r>
              <a:rPr lang="en-US" b="0" i="0" u="none" strike="noStrike" baseline="0" dirty="0" smtClean="0">
                <a:latin typeface="Courier"/>
              </a:rPr>
              <a:t>effective maintenance program is the personal inspection of equipment by the</a:t>
            </a:r>
          </a:p>
          <a:p>
            <a:r>
              <a:rPr lang="en-US" b="0" i="0" u="none" strike="noStrike" baseline="0" dirty="0" smtClean="0">
                <a:latin typeface="Courier"/>
              </a:rPr>
              <a:t>commander. There is a common tendency to consider the physical inspection</a:t>
            </a:r>
          </a:p>
          <a:p>
            <a:r>
              <a:rPr lang="en-US" b="0" i="0" u="none" strike="noStrike" baseline="0" dirty="0" smtClean="0">
                <a:latin typeface="Courier"/>
              </a:rPr>
              <a:t>of equipment as a function reserved for the equipment specialist and beyond</a:t>
            </a:r>
          </a:p>
          <a:p>
            <a:r>
              <a:rPr lang="en-US" b="0" i="0" u="none" strike="noStrike" baseline="0" dirty="0" smtClean="0">
                <a:latin typeface="Courier"/>
              </a:rPr>
              <a:t>the capability or activity of the commander. This is a misleading notion of</a:t>
            </a:r>
          </a:p>
          <a:p>
            <a:r>
              <a:rPr lang="en-US" b="0" i="0" u="none" strike="noStrike" baseline="0" dirty="0" smtClean="0">
                <a:latin typeface="Courier"/>
              </a:rPr>
              <a:t>the command function and could undermine an otherwise enthusiastic</a:t>
            </a:r>
          </a:p>
          <a:p>
            <a:r>
              <a:rPr lang="en-US" b="0" i="0" u="none" strike="noStrike" baseline="0" dirty="0" smtClean="0">
                <a:latin typeface="Courier"/>
              </a:rPr>
              <a:t>maintenance effort.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14620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37273" cy="1223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533400"/>
            <a:ext cx="61722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0" i="0" u="none" strike="noStrike" baseline="0" dirty="0" smtClean="0">
                <a:latin typeface="Courier"/>
              </a:rPr>
              <a:t>INTERMEDIATE MAINTENANCE</a:t>
            </a:r>
          </a:p>
          <a:p>
            <a:r>
              <a:rPr lang="en-US" sz="1400" b="0" i="0" u="none" strike="noStrike" baseline="0" dirty="0" smtClean="0">
                <a:latin typeface="Courier"/>
              </a:rPr>
              <a:t>This level has two categories: intermediate direct support (IDS) maintenance</a:t>
            </a:r>
          </a:p>
          <a:p>
            <a:r>
              <a:rPr lang="en-US" sz="1400" b="0" i="0" u="none" strike="noStrike" baseline="0" dirty="0" smtClean="0">
                <a:latin typeface="Courier"/>
              </a:rPr>
              <a:t>and intermediate general support (IGS) maintenance, as follows:</a:t>
            </a:r>
          </a:p>
          <a:p>
            <a:r>
              <a:rPr lang="en-US" sz="1400" b="0" i="0" u="none" strike="noStrike" baseline="0" dirty="0" smtClean="0">
                <a:latin typeface="Courier"/>
              </a:rPr>
              <a:t>The IDS maintenance units are employed at different locations, but the tasks</a:t>
            </a:r>
          </a:p>
          <a:p>
            <a:r>
              <a:rPr lang="en-US" sz="1400" b="0" i="0" u="none" strike="noStrike" baseline="0" dirty="0" smtClean="0">
                <a:latin typeface="Courier"/>
              </a:rPr>
              <a:t>performed are the same. These units are found in the brigade, division, and</a:t>
            </a:r>
          </a:p>
          <a:p>
            <a:r>
              <a:rPr lang="en-US" sz="1400" b="0" i="0" u="none" strike="noStrike" baseline="0" dirty="0" smtClean="0">
                <a:latin typeface="Courier"/>
              </a:rPr>
              <a:t>corps, and in the echelons above corps (EAC) areas. Selected </a:t>
            </a:r>
            <a:r>
              <a:rPr lang="en-US" sz="1400" b="0" i="0" u="none" strike="noStrike" baseline="0" dirty="0" err="1" smtClean="0">
                <a:latin typeface="Courier"/>
              </a:rPr>
              <a:t>nondivisional</a:t>
            </a:r>
            <a:endParaRPr lang="en-US" sz="1400" b="0" i="0" u="none" strike="noStrike" baseline="0" dirty="0" smtClean="0">
              <a:latin typeface="Courier"/>
            </a:endParaRPr>
          </a:p>
          <a:p>
            <a:r>
              <a:rPr lang="en-US" sz="1400" b="0" i="0" u="none" strike="noStrike" baseline="0" dirty="0" smtClean="0">
                <a:latin typeface="Courier"/>
              </a:rPr>
              <a:t>IDS maintenance units provide backup maintenance support to divisional</a:t>
            </a:r>
          </a:p>
          <a:p>
            <a:r>
              <a:rPr lang="en-US" sz="1400" b="0" i="0" u="none" strike="noStrike" baseline="0" dirty="0" smtClean="0">
                <a:latin typeface="Courier"/>
              </a:rPr>
              <a:t>maintenance units. This type of maintenance is characterized by repair,</a:t>
            </a:r>
          </a:p>
          <a:p>
            <a:r>
              <a:rPr lang="en-US" sz="1400" b="0" i="0" u="none" strike="noStrike" baseline="0" dirty="0" smtClean="0">
                <a:latin typeface="Courier"/>
              </a:rPr>
              <a:t>replacement, high mobility, forward orientation, and maintaining a </a:t>
            </a:r>
            <a:r>
              <a:rPr lang="en-US" sz="1400" b="0" i="0" u="none" strike="noStrike" baseline="0" dirty="0" err="1" smtClean="0">
                <a:latin typeface="Courier"/>
              </a:rPr>
              <a:t>highvolume</a:t>
            </a:r>
            <a:r>
              <a:rPr lang="en-US" sz="1400" b="0" i="0" u="none" strike="noStrike" baseline="0" dirty="0" smtClean="0">
                <a:latin typeface="Courier"/>
              </a:rPr>
              <a:t>,</a:t>
            </a:r>
          </a:p>
          <a:p>
            <a:r>
              <a:rPr lang="en-US" sz="1400" b="0" i="0" u="none" strike="noStrike" baseline="0" dirty="0" err="1" smtClean="0">
                <a:latin typeface="Courier"/>
              </a:rPr>
              <a:t>fastmoving</a:t>
            </a:r>
            <a:endParaRPr lang="en-US" sz="1400" b="0" i="0" u="none" strike="noStrike" baseline="0" dirty="0" smtClean="0">
              <a:latin typeface="Courier"/>
            </a:endParaRPr>
          </a:p>
          <a:p>
            <a:r>
              <a:rPr lang="en-US" sz="1400" b="0" i="0" u="none" strike="noStrike" baseline="0" dirty="0" smtClean="0">
                <a:latin typeface="Courier"/>
              </a:rPr>
              <a:t>operational readiness float (ORF). Units can be readily</a:t>
            </a:r>
          </a:p>
          <a:p>
            <a:r>
              <a:rPr lang="en-US" sz="1400" b="0" i="0" u="none" strike="noStrike" baseline="0" dirty="0" smtClean="0">
                <a:latin typeface="Courier"/>
              </a:rPr>
              <a:t>organized into teams to support specific systems and to project support</a:t>
            </a:r>
          </a:p>
          <a:p>
            <a:r>
              <a:rPr lang="en-US" sz="1400" b="0" i="0" u="none" strike="noStrike" baseline="0" dirty="0" smtClean="0">
                <a:latin typeface="Courier"/>
              </a:rPr>
              <a:t>forward on the battlefield. </a:t>
            </a:r>
            <a:r>
              <a:rPr lang="en-US" sz="1400" b="0" i="0" u="none" strike="noStrike" baseline="0" dirty="0" err="1" smtClean="0">
                <a:latin typeface="Courier"/>
              </a:rPr>
              <a:t>Suitcasetype</a:t>
            </a:r>
            <a:endParaRPr lang="en-US" sz="1400" b="0" i="0" u="none" strike="noStrike" baseline="0" dirty="0" smtClean="0">
              <a:latin typeface="Courier"/>
            </a:endParaRPr>
          </a:p>
          <a:p>
            <a:r>
              <a:rPr lang="en-US" sz="1400" b="0" i="0" u="none" strike="noStrike" baseline="0" dirty="0" smtClean="0">
                <a:latin typeface="Courier"/>
              </a:rPr>
              <a:t>automatic test equipment (ATE) is</a:t>
            </a:r>
          </a:p>
          <a:p>
            <a:r>
              <a:rPr lang="en-US" sz="1400" b="0" i="0" u="none" strike="noStrike" baseline="0" dirty="0" smtClean="0">
                <a:latin typeface="Courier"/>
              </a:rPr>
              <a:t>used to support BDAR. Repair parts </a:t>
            </a:r>
            <a:r>
              <a:rPr lang="en-US" sz="1400" b="0" i="0" u="none" strike="noStrike" baseline="0" dirty="0" err="1" smtClean="0">
                <a:latin typeface="Courier"/>
              </a:rPr>
              <a:t>stockage</a:t>
            </a:r>
            <a:r>
              <a:rPr lang="en-US" sz="1400" b="0" i="0" u="none" strike="noStrike" baseline="0" dirty="0" smtClean="0">
                <a:latin typeface="Courier"/>
              </a:rPr>
              <a:t> is based on a combat authorized</a:t>
            </a:r>
          </a:p>
          <a:p>
            <a:r>
              <a:rPr lang="en-US" sz="1400" b="0" i="0" u="none" strike="noStrike" baseline="0" dirty="0" err="1" smtClean="0">
                <a:latin typeface="Courier"/>
              </a:rPr>
              <a:t>stockage</a:t>
            </a:r>
            <a:r>
              <a:rPr lang="en-US" sz="1400" b="0" i="0" u="none" strike="noStrike" baseline="0" dirty="0" smtClean="0">
                <a:latin typeface="Courier"/>
              </a:rPr>
              <a:t> list (ASL). Divisional IDS maintenance units are structured to</a:t>
            </a:r>
          </a:p>
          <a:p>
            <a:r>
              <a:rPr lang="en-US" sz="1400" b="0" i="0" u="none" strike="noStrike" baseline="0" dirty="0" smtClean="0">
                <a:latin typeface="Courier"/>
              </a:rPr>
              <a:t>provide dedicated support to brigades and battalions. This includes repair</a:t>
            </a:r>
          </a:p>
          <a:p>
            <a:r>
              <a:rPr lang="en-US" sz="1400" b="0" i="0" u="none" strike="noStrike" baseline="0" dirty="0" smtClean="0">
                <a:latin typeface="Courier"/>
              </a:rPr>
              <a:t>of selected </a:t>
            </a:r>
            <a:r>
              <a:rPr lang="en-US" sz="1400" b="0" i="0" u="none" strike="noStrike" baseline="0" dirty="0" err="1" smtClean="0">
                <a:latin typeface="Courier"/>
              </a:rPr>
              <a:t>highusage</a:t>
            </a:r>
            <a:endParaRPr lang="en-US" sz="1400" b="0" i="0" u="none" strike="noStrike" baseline="0" dirty="0" smtClean="0">
              <a:latin typeface="Courier"/>
            </a:endParaRPr>
          </a:p>
          <a:p>
            <a:r>
              <a:rPr lang="en-US" sz="1400" b="0" i="0" u="none" strike="noStrike" baseline="0" dirty="0" smtClean="0">
                <a:latin typeface="Courier"/>
              </a:rPr>
              <a:t>components for DX. Repair times generally do not</a:t>
            </a:r>
          </a:p>
          <a:p>
            <a:r>
              <a:rPr lang="en-US" sz="1400" b="0" i="0" u="none" strike="noStrike" baseline="0" dirty="0" smtClean="0">
                <a:latin typeface="Courier"/>
              </a:rPr>
              <a:t>exceed 36 hours.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181462046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37273" cy="1223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335846"/>
            <a:ext cx="4572000" cy="618630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u="none" strike="noStrike" baseline="0" dirty="0" smtClean="0">
                <a:latin typeface="Courier"/>
              </a:rPr>
              <a:t>2. The commander is not a specialist. A commander's inspection must be</a:t>
            </a:r>
          </a:p>
          <a:p>
            <a:r>
              <a:rPr lang="en-US" b="0" i="0" u="none" strike="noStrike" baseline="0" dirty="0" smtClean="0">
                <a:latin typeface="Courier"/>
              </a:rPr>
              <a:t>limited in scope for practical reasons. The relative complexity of modern</a:t>
            </a:r>
          </a:p>
          <a:p>
            <a:r>
              <a:rPr lang="en-US" b="0" i="0" u="none" strike="noStrike" baseline="0" dirty="0" smtClean="0">
                <a:latin typeface="Courier"/>
              </a:rPr>
              <a:t>equipment, the extensive technical knowledge required of specialists, and</a:t>
            </a:r>
          </a:p>
          <a:p>
            <a:r>
              <a:rPr lang="en-US" b="0" i="0" u="none" strike="noStrike" baseline="0" dirty="0" smtClean="0">
                <a:latin typeface="Courier"/>
              </a:rPr>
              <a:t>the normal length of assignments in command positions make it impractical</a:t>
            </a:r>
          </a:p>
          <a:p>
            <a:r>
              <a:rPr lang="en-US" b="0" i="0" u="none" strike="noStrike" baseline="0" dirty="0" smtClean="0">
                <a:latin typeface="Courier"/>
              </a:rPr>
              <a:t>for most commanders to know highly technical details or to inspect for them.</a:t>
            </a:r>
          </a:p>
          <a:p>
            <a:r>
              <a:rPr lang="en-US" b="0" i="0" u="none" strike="noStrike" baseline="0" dirty="0" smtClean="0">
                <a:latin typeface="Courier"/>
              </a:rPr>
              <a:t>The PM indicators are a logical compromise solution to this problem.</a:t>
            </a:r>
          </a:p>
          <a:p>
            <a:r>
              <a:rPr lang="en-US" b="0" i="0" u="none" strike="noStrike" baseline="0" dirty="0" smtClean="0">
                <a:latin typeface="Courier"/>
              </a:rPr>
              <a:t>3. Time is a limiting factor. Even if the commander were a technician,</a:t>
            </a:r>
          </a:p>
          <a:p>
            <a:r>
              <a:rPr lang="en-US" b="0" i="0" u="none" strike="noStrike" baseline="0" dirty="0" smtClean="0">
                <a:latin typeface="Courier"/>
              </a:rPr>
              <a:t>the attention he must devote to other command responsibilities limits the</a:t>
            </a:r>
          </a:p>
          <a:p>
            <a:r>
              <a:rPr lang="en-US" b="0" i="0" u="none" strike="noStrike" baseline="0" dirty="0" smtClean="0">
                <a:latin typeface="Courier"/>
              </a:rPr>
              <a:t>time available for thorough inspections of equipment. The use of PM</a:t>
            </a:r>
          </a:p>
          <a:p>
            <a:r>
              <a:rPr lang="en-US" b="0" i="0" u="none" strike="noStrike" baseline="0" dirty="0" smtClean="0">
                <a:latin typeface="Courier"/>
              </a:rPr>
              <a:t>indicators to concentrate on significant, readily accessible inspection</a:t>
            </a:r>
          </a:p>
          <a:p>
            <a:r>
              <a:rPr lang="en-US" b="0" i="0" u="none" strike="noStrike" baseline="0" dirty="0" smtClean="0">
                <a:latin typeface="Courier"/>
              </a:rPr>
              <a:t>points makes the most efficient use of the commander's time.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1462046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37273" cy="1223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1443841"/>
            <a:ext cx="4572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u="none" strike="noStrike" baseline="0" dirty="0" smtClean="0">
                <a:latin typeface="Courier"/>
              </a:rPr>
              <a:t>EQUIPMENT PM INDICATORS</a:t>
            </a:r>
          </a:p>
          <a:p>
            <a:r>
              <a:rPr lang="en-US" b="0" i="0" u="none" strike="noStrike" baseline="0" dirty="0" smtClean="0">
                <a:latin typeface="Courier"/>
              </a:rPr>
              <a:t>Equipment PM indicators are in most cases detailed and specific. They</a:t>
            </a:r>
          </a:p>
          <a:p>
            <a:r>
              <a:rPr lang="en-US" b="0" i="0" u="none" strike="noStrike" baseline="0" dirty="0" smtClean="0">
                <a:latin typeface="Courier"/>
              </a:rPr>
              <a:t>enable the commander to know precisely what to look for. However, in</a:t>
            </a:r>
          </a:p>
          <a:p>
            <a:r>
              <a:rPr lang="en-US" b="0" i="0" u="none" strike="noStrike" baseline="0" dirty="0" smtClean="0">
                <a:latin typeface="Courier"/>
              </a:rPr>
              <a:t>addition to specific equipment indicators, there are several PM indicators</a:t>
            </a:r>
          </a:p>
          <a:p>
            <a:r>
              <a:rPr lang="en-US" b="0" i="0" u="none" strike="noStrike" baseline="0" dirty="0" smtClean="0">
                <a:latin typeface="Courier"/>
              </a:rPr>
              <a:t>which may have a general application to many types or categories of</a:t>
            </a:r>
          </a:p>
          <a:p>
            <a:r>
              <a:rPr lang="en-US" b="0" i="0" u="none" strike="noStrike" baseline="0" dirty="0" smtClean="0">
                <a:latin typeface="Courier"/>
              </a:rPr>
              <a:t>equipment. The commander or inspector should be alert for evidence of the</a:t>
            </a:r>
          </a:p>
          <a:p>
            <a:r>
              <a:rPr lang="en-US" b="0" i="0" u="none" strike="noStrike" baseline="0" dirty="0" smtClean="0">
                <a:latin typeface="Courier"/>
              </a:rPr>
              <a:t>general indicators. The following fall into categories of general equipment</a:t>
            </a:r>
          </a:p>
          <a:p>
            <a:r>
              <a:rPr lang="en-US" b="0" i="0" u="none" strike="noStrike" baseline="0" dirty="0" smtClean="0">
                <a:latin typeface="Courier"/>
              </a:rPr>
              <a:t>PM indicators: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1462046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37273" cy="1223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1859340"/>
            <a:ext cx="4572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u="none" strike="noStrike" baseline="0" dirty="0" smtClean="0">
                <a:latin typeface="Courier"/>
              </a:rPr>
              <a:t>1. Adjustments. Proper tolerances, clearances, and travel are required</a:t>
            </a:r>
          </a:p>
          <a:p>
            <a:r>
              <a:rPr lang="en-US" b="0" i="0" u="none" strike="noStrike" baseline="0" dirty="0" smtClean="0">
                <a:latin typeface="Courier"/>
              </a:rPr>
              <a:t>in many areas. Evidence of chafing, binding, cracking, rips, or split</a:t>
            </a:r>
          </a:p>
          <a:p>
            <a:r>
              <a:rPr lang="en-US" b="0" i="0" u="none" strike="noStrike" baseline="0" dirty="0" smtClean="0">
                <a:latin typeface="Courier"/>
              </a:rPr>
              <a:t>seams, and erratic operation indicates improper adjustment. Improper</a:t>
            </a:r>
          </a:p>
          <a:p>
            <a:r>
              <a:rPr lang="en-US" b="0" i="0" u="none" strike="noStrike" baseline="0" dirty="0" smtClean="0">
                <a:latin typeface="Courier"/>
              </a:rPr>
              <a:t>adjustment may frequently be quite evident in the amount of play in belts,</a:t>
            </a:r>
          </a:p>
          <a:p>
            <a:r>
              <a:rPr lang="en-US" b="0" i="0" u="none" strike="noStrike" baseline="0" dirty="0" smtClean="0">
                <a:latin typeface="Courier"/>
              </a:rPr>
              <a:t>pulleys, levers, or gears, and the amount of lateral movement which may be</a:t>
            </a:r>
          </a:p>
          <a:p>
            <a:r>
              <a:rPr lang="en-US" b="0" i="0" u="none" strike="noStrike" baseline="0" dirty="0" smtClean="0">
                <a:latin typeface="Courier"/>
              </a:rPr>
              <a:t>felt in bearing adjustment.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1462046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37273" cy="1223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2136339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u="none" strike="noStrike" baseline="0" dirty="0" smtClean="0">
                <a:latin typeface="Courier"/>
              </a:rPr>
              <a:t>2. Color and Marking. Conspicuous colors are used in areas of caution or</a:t>
            </a:r>
          </a:p>
          <a:p>
            <a:r>
              <a:rPr lang="en-US" b="0" i="0" u="none" strike="noStrike" baseline="0" dirty="0" smtClean="0">
                <a:latin typeface="Courier"/>
              </a:rPr>
              <a:t>safety. Decals and data plates contain very specific, purposeful</a:t>
            </a:r>
          </a:p>
          <a:p>
            <a:r>
              <a:rPr lang="en-US" b="0" i="0" u="none" strike="noStrike" baseline="0" dirty="0" smtClean="0">
                <a:latin typeface="Courier"/>
              </a:rPr>
              <a:t>information and those which are missing or illegible should be replaced.</a:t>
            </a:r>
          </a:p>
          <a:p>
            <a:r>
              <a:rPr lang="en-US" b="0" i="0" u="none" strike="noStrike" baseline="0" dirty="0" smtClean="0">
                <a:latin typeface="Courier"/>
              </a:rPr>
              <a:t>Color codes are generally applicable for various types of ammunition, high</a:t>
            </a:r>
          </a:p>
          <a:p>
            <a:r>
              <a:rPr lang="en-US" b="0" i="0" u="none" strike="noStrike" baseline="0" dirty="0" smtClean="0">
                <a:latin typeface="Courier"/>
              </a:rPr>
              <a:t>pressure tubing, and electrical circuits.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1462046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37273" cy="1223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612845"/>
            <a:ext cx="4572000" cy="563231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u="none" strike="noStrike" baseline="0" dirty="0" smtClean="0">
                <a:latin typeface="Courier"/>
              </a:rPr>
              <a:t>3. Cleanliness. Cleanliness as it relates to maintenance must be</a:t>
            </a:r>
          </a:p>
          <a:p>
            <a:r>
              <a:rPr lang="en-US" b="0" i="0" u="none" strike="noStrike" baseline="0" dirty="0" smtClean="0">
                <a:latin typeface="Courier"/>
              </a:rPr>
              <a:t>considered from the standpoint of its effect upon the proper functioning of</a:t>
            </a:r>
          </a:p>
          <a:p>
            <a:r>
              <a:rPr lang="en-US" b="0" i="0" u="none" strike="noStrike" baseline="0" dirty="0" smtClean="0">
                <a:latin typeface="Courier"/>
              </a:rPr>
              <a:t>equipment. Uncleanliness may conceal deficiencies and shortcomings</a:t>
            </a:r>
          </a:p>
          <a:p>
            <a:r>
              <a:rPr lang="en-US" b="0" i="0" u="none" strike="noStrike" baseline="0" dirty="0" smtClean="0">
                <a:latin typeface="Courier"/>
              </a:rPr>
              <a:t>resulting in further damage to the item. Functional surfaces should be</a:t>
            </a:r>
          </a:p>
          <a:p>
            <a:r>
              <a:rPr lang="en-US" b="0" i="0" u="none" strike="noStrike" baseline="0" dirty="0" smtClean="0">
                <a:latin typeface="Courier"/>
              </a:rPr>
              <a:t>generally free of foreign matter so that cracks, dents, corrosion, or rust</a:t>
            </a:r>
          </a:p>
          <a:p>
            <a:r>
              <a:rPr lang="en-US" b="0" i="0" u="none" strike="noStrike" baseline="0" dirty="0" smtClean="0">
                <a:latin typeface="Courier"/>
              </a:rPr>
              <a:t>can be readily detected, and so that it will not interfere with the proper</a:t>
            </a:r>
          </a:p>
          <a:p>
            <a:r>
              <a:rPr lang="en-US" b="0" i="0" u="none" strike="noStrike" baseline="0" dirty="0" smtClean="0">
                <a:latin typeface="Courier"/>
              </a:rPr>
              <a:t>operation or function in areas such as </a:t>
            </a:r>
            <a:r>
              <a:rPr lang="en-US" b="0" i="0" u="none" strike="noStrike" baseline="0" dirty="0" err="1" smtClean="0">
                <a:latin typeface="Courier"/>
              </a:rPr>
              <a:t>metaltometal</a:t>
            </a:r>
            <a:endParaRPr lang="en-US" b="0" i="0" u="none" strike="noStrike" baseline="0" dirty="0" smtClean="0">
              <a:latin typeface="Courier"/>
            </a:endParaRPr>
          </a:p>
          <a:p>
            <a:r>
              <a:rPr lang="en-US" b="0" i="0" u="none" strike="noStrike" baseline="0" dirty="0" smtClean="0">
                <a:latin typeface="Courier"/>
              </a:rPr>
              <a:t>bearing surfaces,</a:t>
            </a:r>
          </a:p>
          <a:p>
            <a:r>
              <a:rPr lang="en-US" b="0" i="0" u="none" strike="noStrike" baseline="0" dirty="0" smtClean="0">
                <a:latin typeface="Courier"/>
              </a:rPr>
              <a:t>filters, or areas requiring lubrication. Fuel and lubricant leaks create</a:t>
            </a:r>
          </a:p>
          <a:p>
            <a:r>
              <a:rPr lang="en-US" b="0" i="0" u="none" strike="noStrike" baseline="0" dirty="0" smtClean="0">
                <a:latin typeface="Courier"/>
              </a:rPr>
              <a:t>safety hazards. The accumulation of foreign matter, grease, and oil cannot</a:t>
            </a:r>
          </a:p>
          <a:p>
            <a:r>
              <a:rPr lang="en-US" b="0" i="0" u="none" strike="noStrike" baseline="0" dirty="0" smtClean="0">
                <a:latin typeface="Courier"/>
              </a:rPr>
              <a:t>be tolerated in areas subject to fire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1462046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37273" cy="1223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474345"/>
            <a:ext cx="4572000" cy="59093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u="none" strike="noStrike" baseline="0" dirty="0" smtClean="0">
                <a:latin typeface="Courier"/>
              </a:rPr>
              <a:t>4. Equipment Records. Records must be </a:t>
            </a:r>
            <a:r>
              <a:rPr lang="en-US" b="0" i="0" u="none" strike="noStrike" baseline="0" dirty="0" err="1" smtClean="0">
                <a:latin typeface="Courier"/>
              </a:rPr>
              <a:t>uptodate</a:t>
            </a:r>
            <a:r>
              <a:rPr lang="en-US" b="0" i="0" u="none" strike="noStrike" baseline="0" dirty="0" smtClean="0">
                <a:latin typeface="Courier"/>
              </a:rPr>
              <a:t>,</a:t>
            </a:r>
          </a:p>
          <a:p>
            <a:r>
              <a:rPr lang="en-US" b="0" i="0" u="none" strike="noStrike" baseline="0" dirty="0" smtClean="0">
                <a:latin typeface="Courier"/>
              </a:rPr>
              <a:t>legible, accurate, and</a:t>
            </a:r>
          </a:p>
          <a:p>
            <a:r>
              <a:rPr lang="en-US" b="0" i="0" u="none" strike="noStrike" baseline="0" dirty="0" smtClean="0">
                <a:latin typeface="Courier"/>
              </a:rPr>
              <a:t>must indicate the true status. Outstanding MWOs, other deferred</a:t>
            </a:r>
          </a:p>
          <a:p>
            <a:r>
              <a:rPr lang="en-US" b="0" i="0" u="none" strike="noStrike" baseline="0" dirty="0" smtClean="0">
                <a:latin typeface="Courier"/>
              </a:rPr>
              <a:t>maintenance, and the amount of uncorrected faults, along with the supply</a:t>
            </a:r>
          </a:p>
          <a:p>
            <a:r>
              <a:rPr lang="en-US" b="0" i="0" u="none" strike="noStrike" baseline="0" dirty="0" smtClean="0">
                <a:latin typeface="Courier"/>
              </a:rPr>
              <a:t>action and timely scheduling of maintenance, can be determined from</a:t>
            </a:r>
          </a:p>
          <a:p>
            <a:r>
              <a:rPr lang="en-US" b="0" i="0" u="none" strike="noStrike" baseline="0" dirty="0" smtClean="0">
                <a:latin typeface="Courier"/>
              </a:rPr>
              <a:t>equipment records as an indicator of the quality of maintenance. Pencil,</a:t>
            </a:r>
          </a:p>
          <a:p>
            <a:r>
              <a:rPr lang="en-US" b="0" i="0" u="none" strike="noStrike" baseline="0" dirty="0" smtClean="0">
                <a:latin typeface="Courier"/>
              </a:rPr>
              <a:t>ink, or typed entries do not necessarily indicate the quality of</a:t>
            </a:r>
          </a:p>
          <a:p>
            <a:r>
              <a:rPr lang="en-US" b="0" i="0" u="none" strike="noStrike" baseline="0" dirty="0" smtClean="0">
                <a:latin typeface="Courier"/>
              </a:rPr>
              <a:t>maintenance.</a:t>
            </a:r>
          </a:p>
          <a:p>
            <a:r>
              <a:rPr lang="en-US" b="0" i="0" u="none" strike="noStrike" baseline="0" dirty="0" smtClean="0">
                <a:latin typeface="Courier"/>
              </a:rPr>
              <a:t>5. Lubrication. Lubrication orders should be on hand and in active use.</a:t>
            </a:r>
          </a:p>
          <a:p>
            <a:r>
              <a:rPr lang="en-US" b="0" i="0" u="none" strike="noStrike" baseline="0" dirty="0" smtClean="0">
                <a:latin typeface="Courier"/>
              </a:rPr>
              <a:t>No evidence of grittiness or binding should be evident in bearings or areas</a:t>
            </a:r>
          </a:p>
          <a:p>
            <a:r>
              <a:rPr lang="en-US" b="0" i="0" u="none" strike="noStrike" baseline="0" dirty="0" smtClean="0">
                <a:latin typeface="Courier"/>
              </a:rPr>
              <a:t>requiring lubrication. Grease fittings should be clean and clear, and the</a:t>
            </a:r>
          </a:p>
          <a:p>
            <a:r>
              <a:rPr lang="en-US" b="0" i="0" u="none" strike="noStrike" baseline="0" dirty="0" smtClean="0">
                <a:latin typeface="Courier"/>
              </a:rPr>
              <a:t>proper tools should be on hand.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1462046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37273" cy="1223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1028343"/>
            <a:ext cx="4572000" cy="480131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u="none" strike="noStrike" baseline="0" dirty="0" smtClean="0">
                <a:latin typeface="Courier"/>
              </a:rPr>
              <a:t>6. Safety Features. Compliance with commonsense safety requirements is a</a:t>
            </a:r>
          </a:p>
          <a:p>
            <a:r>
              <a:rPr lang="en-US" b="0" i="0" u="none" strike="noStrike" baseline="0" dirty="0" smtClean="0">
                <a:latin typeface="Courier"/>
              </a:rPr>
              <a:t>sound indicator of a good PM program. Fire extinguishers, emergency exits,</a:t>
            </a:r>
          </a:p>
          <a:p>
            <a:r>
              <a:rPr lang="en-US" b="0" i="0" u="none" strike="noStrike" baseline="0" dirty="0" smtClean="0">
                <a:latin typeface="Courier"/>
              </a:rPr>
              <a:t>and safety devices should be easily accessible and conspicuously marked.</a:t>
            </a:r>
          </a:p>
          <a:p>
            <a:r>
              <a:rPr lang="en-US" b="0" i="0" u="none" strike="noStrike" baseline="0" dirty="0" smtClean="0">
                <a:latin typeface="Courier"/>
              </a:rPr>
              <a:t>Containers for poisonous or flammable liquids must be isolated and properly</a:t>
            </a:r>
          </a:p>
          <a:p>
            <a:r>
              <a:rPr lang="en-US" b="0" i="0" u="none" strike="noStrike" baseline="0" dirty="0" smtClean="0">
                <a:latin typeface="Courier"/>
              </a:rPr>
              <a:t>labeled. Electrical grounding systems must be of an approved type, in</a:t>
            </a:r>
          </a:p>
          <a:p>
            <a:r>
              <a:rPr lang="en-US" b="0" i="0" u="none" strike="noStrike" baseline="0" dirty="0" smtClean="0">
                <a:latin typeface="Courier"/>
              </a:rPr>
              <a:t>place, secure, and provide a positive ground. Warning systems, buzzers, or</a:t>
            </a:r>
          </a:p>
          <a:p>
            <a:r>
              <a:rPr lang="en-US" b="0" i="0" u="none" strike="noStrike" baseline="0" dirty="0" smtClean="0">
                <a:latin typeface="Courier"/>
              </a:rPr>
              <a:t>lights should be tested to ensure proper operation. Observe for the</a:t>
            </a:r>
          </a:p>
          <a:p>
            <a:r>
              <a:rPr lang="en-US" b="0" i="0" u="none" strike="noStrike" baseline="0" dirty="0" smtClean="0">
                <a:latin typeface="Courier"/>
              </a:rPr>
              <a:t>presence of protective clothing, guards, shields, or screens, where</a:t>
            </a:r>
          </a:p>
          <a:p>
            <a:r>
              <a:rPr lang="en-US" b="0" i="0" u="none" strike="noStrike" baseline="0" dirty="0" smtClean="0">
                <a:latin typeface="Courier"/>
              </a:rPr>
              <a:t>appropriate, to preclude injury.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1462046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37273" cy="1223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1859340"/>
            <a:ext cx="4572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u="none" strike="noStrike" baseline="0" dirty="0" smtClean="0">
                <a:latin typeface="Courier"/>
              </a:rPr>
              <a:t>7. Smell. An inspector should be alert for the presence of unusual</a:t>
            </a:r>
          </a:p>
          <a:p>
            <a:r>
              <a:rPr lang="en-US" b="0" i="0" u="none" strike="noStrike" baseline="0" dirty="0" smtClean="0">
                <a:latin typeface="Courier"/>
              </a:rPr>
              <a:t>odors. Abnormal odors may be due to electrical circuits shorting out,</a:t>
            </a:r>
          </a:p>
          <a:p>
            <a:r>
              <a:rPr lang="en-US" b="0" i="0" u="none" strike="noStrike" baseline="0" dirty="0" smtClean="0">
                <a:latin typeface="Courier"/>
              </a:rPr>
              <a:t>overheated motors or other components, lubrication failure, or leaks. A</a:t>
            </a:r>
          </a:p>
          <a:p>
            <a:r>
              <a:rPr lang="en-US" b="0" i="0" u="none" strike="noStrike" baseline="0" dirty="0" smtClean="0">
                <a:latin typeface="Courier"/>
              </a:rPr>
              <a:t>strong smell of gasoline or other fuels should not be present. Mildew or</a:t>
            </a:r>
          </a:p>
          <a:p>
            <a:r>
              <a:rPr lang="en-US" b="0" i="0" u="none" strike="noStrike" baseline="0" dirty="0" smtClean="0">
                <a:latin typeface="Courier"/>
              </a:rPr>
              <a:t>rot due to prolonged storage in confined areas gives characteristic odors</a:t>
            </a:r>
          </a:p>
          <a:p>
            <a:r>
              <a:rPr lang="en-US" b="0" i="0" u="none" strike="noStrike" baseline="0" dirty="0" smtClean="0">
                <a:latin typeface="Courier"/>
              </a:rPr>
              <a:t>which should be investigated.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1462046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37273" cy="1223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1166843"/>
            <a:ext cx="4572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u="none" strike="noStrike" baseline="0" dirty="0" smtClean="0">
                <a:latin typeface="Courier"/>
              </a:rPr>
              <a:t>8. Stowage. Most major items are used with some ancillary or basic issue</a:t>
            </a:r>
          </a:p>
          <a:p>
            <a:r>
              <a:rPr lang="en-US" b="0" i="0" u="none" strike="noStrike" baseline="0" dirty="0" smtClean="0">
                <a:latin typeface="Courier"/>
              </a:rPr>
              <a:t>list items of equipment, and the methodical stowage of such material is</a:t>
            </a:r>
          </a:p>
          <a:p>
            <a:r>
              <a:rPr lang="en-US" b="0" i="0" u="none" strike="noStrike" baseline="0" dirty="0" smtClean="0">
                <a:latin typeface="Courier"/>
              </a:rPr>
              <a:t>indicative of good preventive maintenance. The location and positioning of</a:t>
            </a:r>
          </a:p>
          <a:p>
            <a:r>
              <a:rPr lang="en-US" b="0" i="0" u="none" strike="noStrike" baseline="0" dirty="0" smtClean="0">
                <a:latin typeface="Courier"/>
              </a:rPr>
              <a:t>tools, accessories, and repair parts in stowage must be such that they are</a:t>
            </a:r>
          </a:p>
          <a:p>
            <a:r>
              <a:rPr lang="en-US" b="0" i="0" u="none" strike="noStrike" baseline="0" dirty="0" smtClean="0">
                <a:latin typeface="Courier"/>
              </a:rPr>
              <a:t>protected from damage and deterioration. Any stowed material must be</a:t>
            </a:r>
          </a:p>
          <a:p>
            <a:r>
              <a:rPr lang="en-US" b="0" i="0" u="none" strike="noStrike" baseline="0" dirty="0" smtClean="0">
                <a:latin typeface="Courier"/>
              </a:rPr>
              <a:t>serviceable. Doors, catches, hinges, and handles on stowage compartments</a:t>
            </a:r>
          </a:p>
          <a:p>
            <a:r>
              <a:rPr lang="en-US" b="0" i="0" u="none" strike="noStrike" baseline="0" dirty="0" smtClean="0">
                <a:latin typeface="Courier"/>
              </a:rPr>
              <a:t>must be secured and functional. Periodic, routine airing of canvas,</a:t>
            </a:r>
          </a:p>
          <a:p>
            <a:r>
              <a:rPr lang="en-US" b="0" i="0" u="none" strike="noStrike" baseline="0" dirty="0" smtClean="0">
                <a:latin typeface="Courier"/>
              </a:rPr>
              <a:t>camouflage, nets, and blankets is needed to dispel mildew and mold.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1462046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37273" cy="1223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889844"/>
            <a:ext cx="4572000" cy="507831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u="none" strike="noStrike" baseline="0" dirty="0" smtClean="0">
                <a:latin typeface="Courier"/>
              </a:rPr>
              <a:t>MAINTENANCE MANAGEMENT INDICATORS</a:t>
            </a:r>
          </a:p>
          <a:p>
            <a:r>
              <a:rPr lang="en-US" b="0" i="0" u="none" strike="noStrike" baseline="0" dirty="0" smtClean="0">
                <a:latin typeface="Courier"/>
              </a:rPr>
              <a:t>No organization or unit which does its own organizational maintenance is too</a:t>
            </a:r>
          </a:p>
          <a:p>
            <a:r>
              <a:rPr lang="en-US" b="0" i="0" u="none" strike="noStrike" baseline="0" dirty="0" smtClean="0">
                <a:latin typeface="Courier"/>
              </a:rPr>
              <a:t>small to perform some maintenance management functions. A commander's</a:t>
            </a:r>
          </a:p>
          <a:p>
            <a:r>
              <a:rPr lang="en-US" b="0" i="0" u="none" strike="noStrike" baseline="0" dirty="0" smtClean="0">
                <a:latin typeface="Courier"/>
              </a:rPr>
              <a:t>evaluation of maintenance management within his organization is coequal in</a:t>
            </a:r>
          </a:p>
          <a:p>
            <a:r>
              <a:rPr lang="en-US" b="0" i="0" u="none" strike="noStrike" baseline="0" dirty="0" smtClean="0">
                <a:latin typeface="Courier"/>
              </a:rPr>
              <a:t>importance to determining the status of equipment. One or more of the</a:t>
            </a:r>
          </a:p>
          <a:p>
            <a:r>
              <a:rPr lang="en-US" b="0" i="0" u="none" strike="noStrike" baseline="0" dirty="0" smtClean="0">
                <a:latin typeface="Courier"/>
              </a:rPr>
              <a:t>management indicators of maintenance, at one level or another, is generally</a:t>
            </a:r>
          </a:p>
          <a:p>
            <a:r>
              <a:rPr lang="en-US" b="0" i="0" u="none" strike="noStrike" baseline="0" dirty="0" smtClean="0">
                <a:latin typeface="Courier"/>
              </a:rPr>
              <a:t>the source to which equipment problems can be traced.</a:t>
            </a:r>
          </a:p>
          <a:p>
            <a:r>
              <a:rPr lang="en-US" b="0" i="0" u="none" strike="noStrike" baseline="0" dirty="0" smtClean="0">
                <a:latin typeface="Courier"/>
              </a:rPr>
              <a:t>Figure 13 shows an incomplete checklist of maintenance management</a:t>
            </a:r>
          </a:p>
          <a:p>
            <a:r>
              <a:rPr lang="en-US" b="0" i="0" u="none" strike="noStrike" baseline="0" dirty="0" smtClean="0">
                <a:latin typeface="Courier"/>
              </a:rPr>
              <a:t>indicators. The checklist is organized as follows: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14620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37273" cy="1223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751344"/>
            <a:ext cx="4572000" cy="535531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u="none" strike="noStrike" baseline="0" dirty="0" smtClean="0">
                <a:latin typeface="Courier"/>
              </a:rPr>
              <a:t>The IGS maintenance units are located behind the corps and provide support</a:t>
            </a:r>
          </a:p>
          <a:p>
            <a:r>
              <a:rPr lang="en-US" b="0" i="0" u="none" strike="noStrike" baseline="0" dirty="0" smtClean="0">
                <a:latin typeface="Courier"/>
              </a:rPr>
              <a:t>to the theater supply system through repair of class VII and class IX items.</a:t>
            </a:r>
          </a:p>
          <a:p>
            <a:r>
              <a:rPr lang="en-US" b="0" i="0" u="none" strike="noStrike" baseline="0" dirty="0" smtClean="0">
                <a:latin typeface="Courier"/>
              </a:rPr>
              <a:t>Their work is job or </a:t>
            </a:r>
            <a:r>
              <a:rPr lang="en-US" b="0" i="0" u="none" strike="noStrike" baseline="0" dirty="0" err="1" smtClean="0">
                <a:latin typeface="Courier"/>
              </a:rPr>
              <a:t>promotionoriented</a:t>
            </a:r>
            <a:endParaRPr lang="en-US" b="0" i="0" u="none" strike="noStrike" baseline="0" dirty="0" smtClean="0">
              <a:latin typeface="Courier"/>
            </a:endParaRPr>
          </a:p>
          <a:p>
            <a:r>
              <a:rPr lang="en-US" b="0" i="0" u="none" strike="noStrike" baseline="0" dirty="0" smtClean="0">
                <a:latin typeface="Courier"/>
              </a:rPr>
              <a:t>and is performed by modular units</a:t>
            </a:r>
          </a:p>
          <a:p>
            <a:r>
              <a:rPr lang="en-US" b="0" i="0" u="none" strike="noStrike" baseline="0" dirty="0" smtClean="0">
                <a:latin typeface="Courier"/>
              </a:rPr>
              <a:t>with </a:t>
            </a:r>
            <a:r>
              <a:rPr lang="en-US" b="0" i="0" u="none" strike="noStrike" baseline="0" dirty="0" err="1" smtClean="0">
                <a:latin typeface="Courier"/>
              </a:rPr>
              <a:t>commodityoriented</a:t>
            </a:r>
            <a:endParaRPr lang="en-US" b="0" i="0" u="none" strike="noStrike" baseline="0" dirty="0" smtClean="0">
              <a:latin typeface="Courier"/>
            </a:endParaRPr>
          </a:p>
          <a:p>
            <a:r>
              <a:rPr lang="en-US" b="0" i="0" u="none" strike="noStrike" baseline="0" dirty="0" smtClean="0">
                <a:latin typeface="Courier"/>
              </a:rPr>
              <a:t>platoons in semifixed facilities. Teams may be</a:t>
            </a:r>
          </a:p>
          <a:p>
            <a:r>
              <a:rPr lang="en-US" b="0" i="0" u="none" strike="noStrike" baseline="0" dirty="0" smtClean="0">
                <a:latin typeface="Courier"/>
              </a:rPr>
              <a:t>added to provide an area support capability as required. The General</a:t>
            </a:r>
          </a:p>
          <a:p>
            <a:r>
              <a:rPr lang="en-US" b="0" i="0" u="none" strike="noStrike" baseline="0" dirty="0" smtClean="0">
                <a:latin typeface="Courier"/>
              </a:rPr>
              <a:t>Support (GS)type</a:t>
            </a:r>
          </a:p>
          <a:p>
            <a:r>
              <a:rPr lang="en-US" b="0" i="0" u="none" strike="noStrike" baseline="0" dirty="0" smtClean="0">
                <a:latin typeface="Courier"/>
              </a:rPr>
              <a:t>ATE is used to support operations. The IGS maintenance</a:t>
            </a:r>
          </a:p>
          <a:p>
            <a:r>
              <a:rPr lang="en-US" b="0" i="0" u="none" strike="noStrike" baseline="0" dirty="0" smtClean="0">
                <a:latin typeface="Courier"/>
              </a:rPr>
              <a:t>units do not have an ASL; however, they maintain a shop stock as required</a:t>
            </a:r>
          </a:p>
          <a:p>
            <a:r>
              <a:rPr lang="en-US" b="0" i="0" u="none" strike="noStrike" baseline="0" dirty="0" smtClean="0">
                <a:latin typeface="Courier"/>
              </a:rPr>
              <a:t>for assigned missions. The units maintain theater reserve stocks in overall</a:t>
            </a:r>
          </a:p>
          <a:p>
            <a:r>
              <a:rPr lang="en-US" b="0" i="0" u="none" strike="noStrike" baseline="0" dirty="0" smtClean="0">
                <a:latin typeface="Courier"/>
              </a:rPr>
              <a:t>support of theater requirements.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1462046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37273" cy="1223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1720840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u="none" strike="noStrike" baseline="0" dirty="0" smtClean="0">
                <a:latin typeface="Courier"/>
              </a:rPr>
              <a:t>1. The paragraph title shows the subject area covered by the indicators.</a:t>
            </a:r>
          </a:p>
          <a:p>
            <a:r>
              <a:rPr lang="en-US" b="0" i="0" u="none" strike="noStrike" baseline="0" dirty="0" smtClean="0">
                <a:latin typeface="Courier"/>
              </a:rPr>
              <a:t>2. A suggested guide for the frequency of checks appears in parentheses</a:t>
            </a:r>
          </a:p>
          <a:p>
            <a:r>
              <a:rPr lang="en-US" b="0" i="0" u="none" strike="noStrike" baseline="0" dirty="0" smtClean="0">
                <a:latin typeface="Courier"/>
              </a:rPr>
              <a:t>after the title.</a:t>
            </a:r>
          </a:p>
          <a:p>
            <a:r>
              <a:rPr lang="en-US" b="0" i="0" u="none" strike="noStrike" baseline="0" dirty="0" smtClean="0">
                <a:latin typeface="Courier"/>
              </a:rPr>
              <a:t>3. Specific checks are </a:t>
            </a:r>
            <a:r>
              <a:rPr lang="en-US" b="0" i="0" u="none" strike="noStrike" baseline="0" dirty="0" err="1" smtClean="0">
                <a:latin typeface="Courier"/>
              </a:rPr>
              <a:t>crossreferenced</a:t>
            </a:r>
            <a:endParaRPr lang="en-US" b="0" i="0" u="none" strike="noStrike" baseline="0" dirty="0" smtClean="0">
              <a:latin typeface="Courier"/>
            </a:endParaRPr>
          </a:p>
          <a:p>
            <a:r>
              <a:rPr lang="en-US" b="0" i="0" u="none" strike="noStrike" baseline="0" dirty="0" smtClean="0">
                <a:latin typeface="Courier"/>
              </a:rPr>
              <a:t>to the six key supervisory</a:t>
            </a:r>
          </a:p>
          <a:p>
            <a:r>
              <a:rPr lang="en-US" b="0" i="0" u="none" strike="noStrike" baseline="0" dirty="0" smtClean="0">
                <a:latin typeface="Courier"/>
              </a:rPr>
              <a:t>factors discussed in Lesson l/Learning Event 3command</a:t>
            </a:r>
          </a:p>
          <a:p>
            <a:r>
              <a:rPr lang="en-US" b="0" i="0" u="none" strike="noStrike" baseline="0" dirty="0" smtClean="0">
                <a:latin typeface="Courier"/>
              </a:rPr>
              <a:t>emphasis,</a:t>
            </a:r>
          </a:p>
          <a:p>
            <a:r>
              <a:rPr lang="en-US" b="0" i="0" u="none" strike="noStrike" baseline="0" dirty="0" smtClean="0">
                <a:latin typeface="Courier"/>
              </a:rPr>
              <a:t>management, supervision, motivation, skill, and resources.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1462046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37273" cy="1223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3613" y="847725"/>
            <a:ext cx="4676775" cy="5162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1462046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37273" cy="1223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3613" y="909638"/>
            <a:ext cx="4676775" cy="5038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1462046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37273" cy="1223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9813" y="804863"/>
            <a:ext cx="4524375" cy="524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1462046"/>
      </p:ext>
    </p:extLst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37273" cy="1223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148947"/>
            <a:ext cx="6553200" cy="67090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0" i="0" u="none" strike="noStrike" baseline="0" dirty="0" smtClean="0">
                <a:latin typeface="Courier"/>
              </a:rPr>
              <a:t>4. </a:t>
            </a:r>
            <a:r>
              <a:rPr lang="en-US" b="0" i="0" u="none" strike="noStrike" baseline="0" dirty="0" err="1" smtClean="0">
                <a:latin typeface="Courier"/>
              </a:rPr>
              <a:t>Rankorder</a:t>
            </a:r>
            <a:endParaRPr lang="en-US" b="0" i="0" u="none" strike="noStrike" baseline="0" dirty="0" smtClean="0">
              <a:latin typeface="Courier"/>
            </a:endParaRPr>
          </a:p>
          <a:p>
            <a:r>
              <a:rPr lang="en-US" b="0" i="0" u="none" strike="noStrike" baseline="0" dirty="0" smtClean="0">
                <a:latin typeface="Courier"/>
              </a:rPr>
              <a:t>numbers have been assigned to the maintenance factors</a:t>
            </a:r>
          </a:p>
          <a:p>
            <a:r>
              <a:rPr lang="en-US" b="0" i="0" u="none" strike="noStrike" baseline="0" dirty="0" smtClean="0">
                <a:latin typeface="Courier"/>
              </a:rPr>
              <a:t>opposite each indicator. These assist the manager in identifying trends and</a:t>
            </a:r>
          </a:p>
          <a:p>
            <a:r>
              <a:rPr lang="en-US" b="0" i="0" u="none" strike="noStrike" baseline="0" dirty="0" smtClean="0">
                <a:latin typeface="Courier"/>
              </a:rPr>
              <a:t>determining the basic cause(s). When the answer to a particular indicator</a:t>
            </a:r>
          </a:p>
          <a:p>
            <a:r>
              <a:rPr lang="en-US" b="0" i="0" u="none" strike="noStrike" baseline="0" dirty="0" smtClean="0">
                <a:latin typeface="Courier"/>
              </a:rPr>
              <a:t>is "No," the numbers, beginning with "1", show the maintenance factor which</a:t>
            </a:r>
          </a:p>
          <a:p>
            <a:r>
              <a:rPr lang="en-US" b="0" i="0" u="none" strike="noStrike" baseline="0" dirty="0" smtClean="0">
                <a:latin typeface="Courier"/>
              </a:rPr>
              <a:t>is the most probable cause for the failure.</a:t>
            </a:r>
          </a:p>
          <a:p>
            <a:r>
              <a:rPr lang="en-US" b="0" i="0" u="none" strike="noStrike" baseline="0" dirty="0" smtClean="0">
                <a:latin typeface="Courier"/>
              </a:rPr>
              <a:t>The checklist may be used by anyone concerned with maintenance operations.</a:t>
            </a:r>
          </a:p>
          <a:p>
            <a:r>
              <a:rPr lang="en-US" b="0" i="0" u="none" strike="noStrike" baseline="0" dirty="0" smtClean="0">
                <a:latin typeface="Courier"/>
              </a:rPr>
              <a:t>Daily checks are routinely performed by </a:t>
            </a:r>
            <a:r>
              <a:rPr lang="en-US" b="0" i="0" u="none" strike="noStrike" baseline="0" dirty="0" err="1" smtClean="0">
                <a:latin typeface="Courier"/>
              </a:rPr>
              <a:t>firstline</a:t>
            </a:r>
            <a:endParaRPr lang="en-US" b="0" i="0" u="none" strike="noStrike" baseline="0" dirty="0" smtClean="0">
              <a:latin typeface="Courier"/>
            </a:endParaRPr>
          </a:p>
          <a:p>
            <a:r>
              <a:rPr lang="en-US" b="0" i="0" u="none" strike="noStrike" baseline="0" dirty="0" smtClean="0">
                <a:latin typeface="Courier"/>
              </a:rPr>
              <a:t>supervisors during </a:t>
            </a:r>
            <a:r>
              <a:rPr lang="en-US" b="0" i="0" u="none" strike="noStrike" baseline="0" dirty="0" err="1" smtClean="0">
                <a:latin typeface="Courier"/>
              </a:rPr>
              <a:t>daytoday</a:t>
            </a:r>
            <a:endParaRPr lang="en-US" b="0" i="0" u="none" strike="noStrike" baseline="0" dirty="0" smtClean="0">
              <a:latin typeface="Courier"/>
            </a:endParaRPr>
          </a:p>
          <a:p>
            <a:r>
              <a:rPr lang="en-US" b="0" i="0" u="none" strike="noStrike" baseline="0" dirty="0" smtClean="0">
                <a:latin typeface="Courier"/>
              </a:rPr>
              <a:t>maintenance operations, and by others as required. The manager</a:t>
            </a:r>
          </a:p>
          <a:p>
            <a:r>
              <a:rPr lang="en-US" b="0" i="0" u="none" strike="noStrike" baseline="0" dirty="0" smtClean="0">
                <a:latin typeface="Courier"/>
              </a:rPr>
              <a:t>should informally perform the weekly, monthly, quarterly, and seasonal</a:t>
            </a:r>
          </a:p>
          <a:p>
            <a:r>
              <a:rPr lang="en-US" b="0" i="0" u="none" strike="noStrike" baseline="0" dirty="0" smtClean="0">
                <a:latin typeface="Courier"/>
              </a:rPr>
              <a:t>checks in the area of responsibility and encourage others to do the same.</a:t>
            </a:r>
          </a:p>
          <a:p>
            <a:r>
              <a:rPr lang="en-US" b="0" i="0" u="none" strike="noStrike" baseline="0" dirty="0" smtClean="0">
                <a:latin typeface="Courier"/>
              </a:rPr>
              <a:t>The manager's overall program of checks should ensure that all aspects of</a:t>
            </a:r>
          </a:p>
          <a:p>
            <a:r>
              <a:rPr lang="en-US" b="0" i="0" u="none" strike="noStrike" baseline="0" dirty="0" smtClean="0">
                <a:latin typeface="Courier"/>
              </a:rPr>
              <a:t>the operation for which the manager is responsible are periodically covered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1462046"/>
      </p:ext>
    </p:extLst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37273" cy="1223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474345"/>
            <a:ext cx="4572000" cy="59093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u="none" strike="noStrike" baseline="0" dirty="0" smtClean="0">
                <a:latin typeface="Courier"/>
              </a:rPr>
              <a:t>In preparation, before making indicator checks, the manager should determine</a:t>
            </a:r>
          </a:p>
          <a:p>
            <a:r>
              <a:rPr lang="en-US" b="0" i="0" u="none" strike="noStrike" baseline="0" dirty="0" smtClean="0">
                <a:latin typeface="Courier"/>
              </a:rPr>
              <a:t>the objective for the check. This will normally be to determine the</a:t>
            </a:r>
          </a:p>
          <a:p>
            <a:r>
              <a:rPr lang="en-US" b="0" i="0" u="none" strike="noStrike" baseline="0" dirty="0" smtClean="0">
                <a:latin typeface="Courier"/>
              </a:rPr>
              <a:t>adequacy of some specific aspect of maintenance operations. The manager</a:t>
            </a:r>
          </a:p>
          <a:p>
            <a:r>
              <a:rPr lang="en-US" b="0" i="0" u="none" strike="noStrike" baseline="0" dirty="0" smtClean="0">
                <a:latin typeface="Courier"/>
              </a:rPr>
              <a:t>then selects the indicators that will best provide the desired information.</a:t>
            </a:r>
          </a:p>
          <a:p>
            <a:r>
              <a:rPr lang="en-US" b="0" i="0" u="none" strike="noStrike" baseline="0" dirty="0" smtClean="0">
                <a:latin typeface="Courier"/>
              </a:rPr>
              <a:t>After the checks are made, the results are analyzed. Since the checks are</a:t>
            </a:r>
          </a:p>
          <a:p>
            <a:r>
              <a:rPr lang="en-US" b="0" i="0" u="none" strike="noStrike" baseline="0" dirty="0" smtClean="0">
                <a:latin typeface="Courier"/>
              </a:rPr>
              <a:t>only a sample, the manager must use care in drawing conclusions, either good</a:t>
            </a:r>
          </a:p>
          <a:p>
            <a:r>
              <a:rPr lang="en-US" b="0" i="0" u="none" strike="noStrike" baseline="0" dirty="0" smtClean="0">
                <a:latin typeface="Courier"/>
              </a:rPr>
              <a:t>or bad, from the results. The results are best used to spot general trends</a:t>
            </a:r>
          </a:p>
          <a:p>
            <a:r>
              <a:rPr lang="en-US" b="0" i="0" u="none" strike="noStrike" baseline="0" dirty="0" smtClean="0">
                <a:latin typeface="Courier"/>
              </a:rPr>
              <a:t>for further evaluation or action. For example, a relatively large number of</a:t>
            </a:r>
          </a:p>
          <a:p>
            <a:r>
              <a:rPr lang="en-US" b="0" i="0" u="none" strike="noStrike" baseline="0" dirty="0" smtClean="0">
                <a:latin typeface="Courier"/>
              </a:rPr>
              <a:t>"1" and "2" </a:t>
            </a:r>
            <a:r>
              <a:rPr lang="en-US" b="0" i="0" u="none" strike="noStrike" baseline="0" dirty="0" err="1" smtClean="0">
                <a:latin typeface="Courier"/>
              </a:rPr>
              <a:t>rankorder</a:t>
            </a:r>
            <a:endParaRPr lang="en-US" b="0" i="0" u="none" strike="noStrike" baseline="0" dirty="0" smtClean="0">
              <a:latin typeface="Courier"/>
            </a:endParaRPr>
          </a:p>
          <a:p>
            <a:r>
              <a:rPr lang="en-US" b="0" i="0" u="none" strike="noStrike" baseline="0" dirty="0" smtClean="0">
                <a:latin typeface="Courier"/>
              </a:rPr>
              <a:t>numbers under a particular maintenance factor should</a:t>
            </a:r>
          </a:p>
          <a:p>
            <a:r>
              <a:rPr lang="en-US" b="0" i="0" u="none" strike="noStrike" baseline="0" dirty="0" smtClean="0">
                <a:latin typeface="Courier"/>
              </a:rPr>
              <a:t>prompt the manager to take a closer look in this general area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1462046"/>
      </p:ext>
    </p:extLst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37273" cy="1223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1305342"/>
            <a:ext cx="4572000" cy="424731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u="none" strike="noStrike" baseline="0" dirty="0" smtClean="0">
                <a:latin typeface="Courier"/>
              </a:rPr>
              <a:t>When the underlying cause has been determined to the manager's satisfaction,</a:t>
            </a:r>
          </a:p>
          <a:p>
            <a:r>
              <a:rPr lang="en-US" b="0" i="0" u="none" strike="noStrike" baseline="0" dirty="0" smtClean="0">
                <a:latin typeface="Courier"/>
              </a:rPr>
              <a:t>required corrective action is formulated. As needed, the unit chain of</a:t>
            </a:r>
          </a:p>
          <a:p>
            <a:r>
              <a:rPr lang="en-US" b="0" i="0" u="none" strike="noStrike" baseline="0" dirty="0" smtClean="0">
                <a:latin typeface="Courier"/>
              </a:rPr>
              <a:t>command assists in its implementation. Care must be taken so that the</a:t>
            </a:r>
          </a:p>
          <a:p>
            <a:r>
              <a:rPr lang="en-US" b="0" i="0" u="none" strike="noStrike" baseline="0" dirty="0" smtClean="0">
                <a:latin typeface="Courier"/>
              </a:rPr>
              <a:t>corrective action treats the cause and not the symptom. Correction of only</a:t>
            </a:r>
          </a:p>
          <a:p>
            <a:r>
              <a:rPr lang="en-US" b="0" i="0" u="none" strike="noStrike" baseline="0" dirty="0" smtClean="0">
                <a:latin typeface="Courier"/>
              </a:rPr>
              <a:t>the specific individual faults uncovered by the check is of limited value.</a:t>
            </a:r>
          </a:p>
          <a:p>
            <a:r>
              <a:rPr lang="en-US" b="0" i="0" u="none" strike="noStrike" baseline="0" dirty="0" smtClean="0">
                <a:latin typeface="Courier"/>
              </a:rPr>
              <a:t>After corrective action has been implemented, </a:t>
            </a:r>
            <a:r>
              <a:rPr lang="en-US" b="0" i="0" u="none" strike="noStrike" baseline="0" dirty="0" err="1" smtClean="0">
                <a:latin typeface="Courier"/>
              </a:rPr>
              <a:t>followup</a:t>
            </a:r>
            <a:endParaRPr lang="en-US" b="0" i="0" u="none" strike="noStrike" baseline="0" dirty="0" smtClean="0">
              <a:latin typeface="Courier"/>
            </a:endParaRPr>
          </a:p>
          <a:p>
            <a:r>
              <a:rPr lang="en-US" b="0" i="0" u="none" strike="noStrike" baseline="0" dirty="0" smtClean="0">
                <a:latin typeface="Courier"/>
              </a:rPr>
              <a:t>checks are essential</a:t>
            </a:r>
          </a:p>
          <a:p>
            <a:r>
              <a:rPr lang="en-US" b="0" i="0" u="none" strike="noStrike" baseline="0" dirty="0" smtClean="0">
                <a:latin typeface="Courier"/>
              </a:rPr>
              <a:t>to verify that the desired results have been achieved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1462046"/>
      </p:ext>
    </p:extLst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37273" cy="1223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1720840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u="none" strike="noStrike" baseline="0" dirty="0" smtClean="0">
                <a:latin typeface="Courier"/>
              </a:rPr>
              <a:t>TYPES OF INSPECTIONS</a:t>
            </a:r>
          </a:p>
          <a:p>
            <a:r>
              <a:rPr lang="en-US" b="0" i="0" u="none" strike="noStrike" baseline="0" dirty="0" smtClean="0">
                <a:latin typeface="Courier"/>
              </a:rPr>
              <a:t>Command Inspections. Command inspections are made to ensure proper use of</a:t>
            </a:r>
          </a:p>
          <a:p>
            <a:r>
              <a:rPr lang="en-US" b="0" i="0" u="none" strike="noStrike" baseline="0" dirty="0" smtClean="0">
                <a:latin typeface="Courier"/>
              </a:rPr>
              <a:t>equipment to maintain supply economy, to ensure compliance with the</a:t>
            </a:r>
          </a:p>
          <a:p>
            <a:r>
              <a:rPr lang="en-US" b="0" i="0" u="none" strike="noStrike" baseline="0" dirty="0" smtClean="0">
                <a:latin typeface="Courier"/>
              </a:rPr>
              <a:t>established procedures, and to evaluate operational readiness. Command</a:t>
            </a:r>
          </a:p>
          <a:p>
            <a:r>
              <a:rPr lang="en-US" b="0" i="0" u="none" strike="noStrike" baseline="0" dirty="0" smtClean="0">
                <a:latin typeface="Courier"/>
              </a:rPr>
              <a:t>inspections are made periodically by unit commanders and/or their superiors.</a:t>
            </a:r>
          </a:p>
          <a:p>
            <a:r>
              <a:rPr lang="en-US" b="0" i="0" u="none" strike="noStrike" baseline="0" dirty="0" smtClean="0">
                <a:latin typeface="Courier"/>
              </a:rPr>
              <a:t>There are two types of command inspections: formal and informal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1462046"/>
      </p:ext>
    </p:extLst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37273" cy="1223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751344"/>
            <a:ext cx="4572000" cy="535531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u="none" strike="noStrike" baseline="0" dirty="0" smtClean="0">
                <a:latin typeface="Courier"/>
              </a:rPr>
              <a:t>1. Formal Command Inspections. This inspection covers all unit</a:t>
            </a:r>
          </a:p>
          <a:p>
            <a:r>
              <a:rPr lang="en-US" b="0" i="0" u="none" strike="noStrike" baseline="0" dirty="0" smtClean="0">
                <a:latin typeface="Courier"/>
              </a:rPr>
              <a:t>activities. The unit to be inspected is notified in advance. The notice</a:t>
            </a:r>
          </a:p>
          <a:p>
            <a:r>
              <a:rPr lang="en-US" b="0" i="0" u="none" strike="noStrike" baseline="0" dirty="0" smtClean="0">
                <a:latin typeface="Courier"/>
              </a:rPr>
              <a:t>should include instructions on inspection procedures and on the arrangement</a:t>
            </a:r>
          </a:p>
          <a:p>
            <a:r>
              <a:rPr lang="en-US" b="0" i="0" u="none" strike="noStrike" baseline="0" dirty="0" smtClean="0">
                <a:latin typeface="Courier"/>
              </a:rPr>
              <a:t>of the tools, vehicles, and shop. It should also include the date and hour</a:t>
            </a:r>
          </a:p>
          <a:p>
            <a:r>
              <a:rPr lang="en-US" b="0" i="0" u="none" strike="noStrike" baseline="0" dirty="0" smtClean="0">
                <a:latin typeface="Courier"/>
              </a:rPr>
              <a:t>of the inspection, and the name, rank, and responsibility of each member of</a:t>
            </a:r>
          </a:p>
          <a:p>
            <a:r>
              <a:rPr lang="en-US" b="0" i="0" u="none" strike="noStrike" baseline="0" dirty="0" smtClean="0">
                <a:latin typeface="Courier"/>
              </a:rPr>
              <a:t>the inspecting party. The inspection should be conducted rapidly,</a:t>
            </a:r>
          </a:p>
          <a:p>
            <a:r>
              <a:rPr lang="en-US" b="0" i="0" u="none" strike="noStrike" baseline="0" dirty="0" smtClean="0">
                <a:latin typeface="Courier"/>
              </a:rPr>
              <a:t>thoroughly, and efficiently. The inspectors should follow a logical</a:t>
            </a:r>
          </a:p>
          <a:p>
            <a:r>
              <a:rPr lang="en-US" b="0" i="0" u="none" strike="noStrike" baseline="0" dirty="0" smtClean="0">
                <a:latin typeface="Courier"/>
              </a:rPr>
              <a:t>sequence around each vehicle and through the shop. The findings of formal</a:t>
            </a:r>
          </a:p>
          <a:p>
            <a:r>
              <a:rPr lang="en-US" b="0" i="0" u="none" strike="noStrike" baseline="0" dirty="0" smtClean="0">
                <a:latin typeface="Courier"/>
              </a:rPr>
              <a:t>inspections on all types of equipment are recorded on DA Form 2404 and</a:t>
            </a:r>
          </a:p>
          <a:p>
            <a:r>
              <a:rPr lang="en-US" b="0" i="0" u="none" strike="noStrike" baseline="0" dirty="0" smtClean="0">
                <a:latin typeface="Courier"/>
              </a:rPr>
              <a:t>compiled for study and corrective action.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1462046"/>
      </p:ext>
    </p:extLst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37273" cy="1223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58847"/>
            <a:ext cx="4572000" cy="67403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u="none" strike="noStrike" baseline="0" dirty="0" smtClean="0">
                <a:latin typeface="Courier"/>
              </a:rPr>
              <a:t>2. Informal Command Inspections. An informal command inspection may be</a:t>
            </a:r>
          </a:p>
          <a:p>
            <a:r>
              <a:rPr lang="en-US" b="0" i="0" u="none" strike="noStrike" baseline="0" dirty="0" smtClean="0">
                <a:latin typeface="Courier"/>
              </a:rPr>
              <a:t>made at any time. No advance notice is given and no set procedure is</a:t>
            </a:r>
          </a:p>
          <a:p>
            <a:r>
              <a:rPr lang="en-US" b="0" i="0" u="none" strike="noStrike" baseline="0" dirty="0" smtClean="0">
                <a:latin typeface="Courier"/>
              </a:rPr>
              <a:t>required. This type of inspection provides a better picture of the</a:t>
            </a:r>
          </a:p>
          <a:p>
            <a:r>
              <a:rPr lang="en-US" b="0" i="0" u="none" strike="noStrike" baseline="0" dirty="0" smtClean="0">
                <a:latin typeface="Courier"/>
              </a:rPr>
              <a:t>conditions within the unit. The commander sees the unit as it is operating</a:t>
            </a:r>
          </a:p>
          <a:p>
            <a:r>
              <a:rPr lang="en-US" b="0" i="0" u="none" strike="noStrike" baseline="0" dirty="0" smtClean="0">
                <a:latin typeface="Courier"/>
              </a:rPr>
              <a:t>and improper practices and malfunctions are more easily detected.</a:t>
            </a:r>
          </a:p>
          <a:p>
            <a:r>
              <a:rPr lang="en-US" b="0" i="0" u="none" strike="noStrike" baseline="0" dirty="0" smtClean="0">
                <a:latin typeface="Courier"/>
              </a:rPr>
              <a:t>Annual General Inspections. Annual general inspections provide commanders</a:t>
            </a:r>
          </a:p>
          <a:p>
            <a:r>
              <a:rPr lang="en-US" b="0" i="0" u="none" strike="noStrike" baseline="0" dirty="0" smtClean="0">
                <a:latin typeface="Courier"/>
              </a:rPr>
              <a:t>with a continuing assessment of the operational and administrative</a:t>
            </a:r>
          </a:p>
          <a:p>
            <a:r>
              <a:rPr lang="en-US" b="0" i="0" u="none" strike="noStrike" baseline="0" dirty="0" smtClean="0">
                <a:latin typeface="Courier"/>
              </a:rPr>
              <a:t>effectiveness of their commands. The heads of DA agencies and commanders of</a:t>
            </a:r>
          </a:p>
          <a:p>
            <a:r>
              <a:rPr lang="en-US" b="0" i="0" u="none" strike="noStrike" baseline="0" dirty="0" smtClean="0">
                <a:latin typeface="Courier"/>
              </a:rPr>
              <a:t>Army field commands and installations that are authorized an inspector</a:t>
            </a:r>
          </a:p>
          <a:p>
            <a:r>
              <a:rPr lang="en-US" b="0" i="0" u="none" strike="noStrike" baseline="0" dirty="0" smtClean="0">
                <a:latin typeface="Courier"/>
              </a:rPr>
              <a:t>general (IG) on their staff are responsible for making annual inspections of</a:t>
            </a:r>
          </a:p>
          <a:p>
            <a:r>
              <a:rPr lang="en-US" b="0" i="0" u="none" strike="noStrike" baseline="0" dirty="0" smtClean="0">
                <a:latin typeface="Courier"/>
              </a:rPr>
              <a:t>all elements of their commands, installations, or activities. The overall</a:t>
            </a:r>
          </a:p>
          <a:p>
            <a:r>
              <a:rPr lang="en-US" b="0" i="0" u="none" strike="noStrike" baseline="0" dirty="0" smtClean="0">
                <a:latin typeface="Courier"/>
              </a:rPr>
              <a:t>annual general inspection objectives are to—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14620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37273" cy="1223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1305342"/>
            <a:ext cx="4572000" cy="424731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u="none" strike="noStrike" baseline="0" dirty="0" smtClean="0">
                <a:latin typeface="Courier"/>
              </a:rPr>
              <a:t>DEPOT MAINTENANCE</a:t>
            </a:r>
          </a:p>
          <a:p>
            <a:r>
              <a:rPr lang="en-US" b="0" i="0" u="none" strike="noStrike" baseline="0" dirty="0" smtClean="0">
                <a:latin typeface="Courier"/>
              </a:rPr>
              <a:t>Maintenance at this level is </a:t>
            </a:r>
            <a:r>
              <a:rPr lang="en-US" b="0" i="0" u="none" strike="noStrike" baseline="0" dirty="0" err="1" smtClean="0">
                <a:latin typeface="Courier"/>
              </a:rPr>
              <a:t>productionline</a:t>
            </a:r>
            <a:endParaRPr lang="en-US" b="0" i="0" u="none" strike="noStrike" baseline="0" dirty="0" smtClean="0">
              <a:latin typeface="Courier"/>
            </a:endParaRPr>
          </a:p>
          <a:p>
            <a:r>
              <a:rPr lang="en-US" b="0" i="0" u="none" strike="noStrike" baseline="0" dirty="0" smtClean="0">
                <a:latin typeface="Courier"/>
              </a:rPr>
              <a:t>oriented and is performed in</a:t>
            </a:r>
          </a:p>
          <a:p>
            <a:r>
              <a:rPr lang="en-US" b="0" i="0" u="none" strike="noStrike" baseline="0" dirty="0" smtClean="0">
                <a:latin typeface="Courier"/>
              </a:rPr>
              <a:t>support of the supply system. Work is done by special repair activities,</a:t>
            </a:r>
          </a:p>
          <a:p>
            <a:r>
              <a:rPr lang="en-US" b="0" i="0" u="none" strike="noStrike" baseline="0" dirty="0" smtClean="0">
                <a:latin typeface="Courier"/>
              </a:rPr>
              <a:t>United States Army Materiel Command (AMC) depot employees, and/or contractor</a:t>
            </a:r>
          </a:p>
          <a:p>
            <a:r>
              <a:rPr lang="en-US" b="0" i="0" u="none" strike="noStrike" baseline="0" dirty="0" smtClean="0">
                <a:latin typeface="Courier"/>
              </a:rPr>
              <a:t>personnel. The unit missions support overseas propositioning of materiel</a:t>
            </a:r>
          </a:p>
          <a:p>
            <a:r>
              <a:rPr lang="en-US" b="0" i="0" u="none" strike="noStrike" baseline="0" dirty="0" smtClean="0">
                <a:latin typeface="Courier"/>
              </a:rPr>
              <a:t>configured to unit sets (POMCUS), repair cycle float (RCF), and war reserve</a:t>
            </a:r>
          </a:p>
          <a:p>
            <a:r>
              <a:rPr lang="en-US" b="0" i="0" u="none" strike="noStrike" baseline="0" dirty="0" smtClean="0">
                <a:latin typeface="Courier"/>
              </a:rPr>
              <a:t>stocks. Repair parts supply support for depot maintenance is limited to</a:t>
            </a:r>
          </a:p>
          <a:p>
            <a:r>
              <a:rPr lang="en-US" b="0" i="0" u="none" strike="noStrike" baseline="0" dirty="0" smtClean="0">
                <a:latin typeface="Courier"/>
              </a:rPr>
              <a:t>items to support assigned maintenance missions.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1462046"/>
      </p:ext>
    </p:extLst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37273" cy="1223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2274838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u="none" strike="noStrike" baseline="0" dirty="0" smtClean="0">
                <a:latin typeface="Courier"/>
              </a:rPr>
              <a:t>1. Evaluate management procedures and practices pertaining to personnel,</a:t>
            </a:r>
          </a:p>
          <a:p>
            <a:r>
              <a:rPr lang="en-US" b="0" i="0" u="none" strike="noStrike" baseline="0" dirty="0" smtClean="0">
                <a:latin typeface="Courier"/>
              </a:rPr>
              <a:t>administration, material, and fund resources.</a:t>
            </a:r>
          </a:p>
          <a:p>
            <a:r>
              <a:rPr lang="en-US" b="0" i="0" u="none" strike="noStrike" baseline="0" dirty="0" smtClean="0">
                <a:latin typeface="Courier"/>
              </a:rPr>
              <a:t>2. Identify problems, situations, or circumstances that impair mission</a:t>
            </a:r>
          </a:p>
          <a:p>
            <a:r>
              <a:rPr lang="en-US" b="0" i="0" u="none" strike="noStrike" baseline="0" dirty="0" smtClean="0">
                <a:latin typeface="Courier"/>
              </a:rPr>
              <a:t>performance, and isolate associated causes.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1462046"/>
      </p:ext>
    </p:extLst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37273" cy="1223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1305342"/>
            <a:ext cx="4572000" cy="424731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u="none" strike="noStrike" baseline="0" dirty="0" smtClean="0">
                <a:latin typeface="Courier"/>
              </a:rPr>
              <a:t>3. Determine the command or activity best suited for corrective actions</a:t>
            </a:r>
          </a:p>
          <a:p>
            <a:r>
              <a:rPr lang="en-US" b="0" i="0" u="none" strike="noStrike" baseline="0" dirty="0" smtClean="0">
                <a:latin typeface="Courier"/>
              </a:rPr>
              <a:t>and evaluate the adequacy of past corrective actions.</a:t>
            </a:r>
          </a:p>
          <a:p>
            <a:r>
              <a:rPr lang="en-US" b="0" i="0" u="none" strike="noStrike" baseline="0" dirty="0" smtClean="0">
                <a:latin typeface="Courier"/>
              </a:rPr>
              <a:t>4. Determine the state of discipline and morale throughout the command.</a:t>
            </a:r>
          </a:p>
          <a:p>
            <a:r>
              <a:rPr lang="en-US" b="0" i="0" u="none" strike="noStrike" baseline="0" dirty="0" smtClean="0">
                <a:latin typeface="Courier"/>
              </a:rPr>
              <a:t>During the maintenance portion of the inspection, the IG inspects unit</a:t>
            </a:r>
          </a:p>
          <a:p>
            <a:r>
              <a:rPr lang="en-US" b="0" i="0" u="none" strike="noStrike" baseline="0" dirty="0" smtClean="0">
                <a:latin typeface="Courier"/>
              </a:rPr>
              <a:t>maintenance operations and recordkeeping procedures. Unit material is</a:t>
            </a:r>
          </a:p>
          <a:p>
            <a:r>
              <a:rPr lang="en-US" b="0" i="0" u="none" strike="noStrike" baseline="0" dirty="0" smtClean="0">
                <a:latin typeface="Courier"/>
              </a:rPr>
              <a:t>inspected for systematic servicing, preservation, adjustment, repair, and</a:t>
            </a:r>
          </a:p>
          <a:p>
            <a:r>
              <a:rPr lang="en-US" b="0" i="0" u="none" strike="noStrike" baseline="0" dirty="0" smtClean="0">
                <a:latin typeface="Courier"/>
              </a:rPr>
              <a:t>prevention of abuse. In the inspection of organizational maintenance</a:t>
            </a:r>
          </a:p>
          <a:p>
            <a:r>
              <a:rPr lang="en-US" b="0" i="0" u="none" strike="noStrike" baseline="0" dirty="0" smtClean="0">
                <a:latin typeface="Courier"/>
              </a:rPr>
              <a:t>activities, the IG determines if—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1462046"/>
      </p:ext>
    </p:extLst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37273" cy="1223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612845"/>
            <a:ext cx="4572000" cy="563231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u="none" strike="noStrike" baseline="0" dirty="0" smtClean="0">
                <a:latin typeface="Symbol"/>
              </a:rPr>
              <a:t>· </a:t>
            </a:r>
            <a:r>
              <a:rPr lang="en-US" b="0" i="0" u="none" strike="noStrike" baseline="0" dirty="0" smtClean="0">
                <a:latin typeface="Courier"/>
              </a:rPr>
              <a:t>The unit has the technical skills, spare parts, and tools to perform</a:t>
            </a:r>
          </a:p>
          <a:p>
            <a:r>
              <a:rPr lang="en-US" b="0" i="0" u="none" strike="noStrike" baseline="0" dirty="0" smtClean="0">
                <a:latin typeface="Courier"/>
              </a:rPr>
              <a:t>its maintenance functions.</a:t>
            </a:r>
          </a:p>
          <a:p>
            <a:r>
              <a:rPr lang="en-US" b="0" i="0" u="none" strike="noStrike" baseline="0" dirty="0" smtClean="0">
                <a:latin typeface="Symbol"/>
              </a:rPr>
              <a:t>· </a:t>
            </a:r>
            <a:r>
              <a:rPr lang="en-US" b="0" i="0" u="none" strike="noStrike" baseline="0" dirty="0" smtClean="0">
                <a:latin typeface="Courier"/>
              </a:rPr>
              <a:t>Applicable MWOs have been applied to the equipment and entered on DA</a:t>
            </a:r>
          </a:p>
          <a:p>
            <a:r>
              <a:rPr lang="en-US" b="0" i="0" u="none" strike="noStrike" baseline="0" dirty="0" smtClean="0">
                <a:latin typeface="Courier"/>
              </a:rPr>
              <a:t>Form 24085</a:t>
            </a:r>
          </a:p>
          <a:p>
            <a:r>
              <a:rPr lang="en-US" b="0" i="0" u="none" strike="noStrike" baseline="0" dirty="0" smtClean="0">
                <a:latin typeface="Courier"/>
              </a:rPr>
              <a:t>(Equipment Modification Record).</a:t>
            </a:r>
          </a:p>
          <a:p>
            <a:r>
              <a:rPr lang="en-US" b="0" i="0" u="none" strike="noStrike" baseline="0" dirty="0" smtClean="0">
                <a:latin typeface="Symbol"/>
              </a:rPr>
              <a:t>· </a:t>
            </a:r>
            <a:r>
              <a:rPr lang="en-US" b="0" i="0" u="none" strike="noStrike" baseline="0" dirty="0" smtClean="0">
                <a:latin typeface="Courier"/>
              </a:rPr>
              <a:t>The unit is performing only the level of maintenance for which it is</a:t>
            </a:r>
          </a:p>
          <a:p>
            <a:r>
              <a:rPr lang="en-US" b="0" i="0" u="none" strike="noStrike" baseline="0" dirty="0" smtClean="0">
                <a:latin typeface="Courier"/>
              </a:rPr>
              <a:t>responsible.</a:t>
            </a:r>
          </a:p>
          <a:p>
            <a:r>
              <a:rPr lang="en-US" b="0" i="0" u="none" strike="noStrike" baseline="0" dirty="0" smtClean="0">
                <a:latin typeface="Symbol"/>
              </a:rPr>
              <a:t>· </a:t>
            </a:r>
            <a:r>
              <a:rPr lang="en-US" b="0" i="0" u="none" strike="noStrike" baseline="0" dirty="0" smtClean="0">
                <a:latin typeface="Courier"/>
              </a:rPr>
              <a:t>The unit has a current readiness profile of selected items of</a:t>
            </a:r>
          </a:p>
          <a:p>
            <a:r>
              <a:rPr lang="en-US" b="0" i="0" u="none" strike="noStrike" baseline="0" dirty="0" smtClean="0">
                <a:latin typeface="Courier"/>
              </a:rPr>
              <a:t>equipment listed in DA Pam 738750.</a:t>
            </a:r>
          </a:p>
          <a:p>
            <a:r>
              <a:rPr lang="en-US" b="0" i="0" u="none" strike="noStrike" baseline="0" dirty="0" smtClean="0">
                <a:latin typeface="Symbol"/>
              </a:rPr>
              <a:t>· </a:t>
            </a:r>
            <a:r>
              <a:rPr lang="en-US" b="0" i="0" u="none" strike="noStrike" baseline="0" dirty="0" smtClean="0">
                <a:latin typeface="Courier"/>
              </a:rPr>
              <a:t>The operators are reporting accurate equipment status and are</a:t>
            </a:r>
          </a:p>
          <a:p>
            <a:r>
              <a:rPr lang="en-US" b="0" i="0" u="none" strike="noStrike" baseline="0" dirty="0" smtClean="0">
                <a:latin typeface="Courier"/>
              </a:rPr>
              <a:t>recording data on the applicable TAMMS records.</a:t>
            </a:r>
          </a:p>
          <a:p>
            <a:r>
              <a:rPr lang="en-US" b="0" i="0" u="none" strike="noStrike" baseline="0" dirty="0" smtClean="0">
                <a:latin typeface="Symbol"/>
              </a:rPr>
              <a:t>· </a:t>
            </a:r>
            <a:r>
              <a:rPr lang="en-US" b="0" i="0" u="none" strike="noStrike" baseline="0" dirty="0" smtClean="0">
                <a:latin typeface="Courier"/>
              </a:rPr>
              <a:t>The operators are familiar with their equipment and its capabilities</a:t>
            </a:r>
          </a:p>
          <a:p>
            <a:r>
              <a:rPr lang="en-US" b="0" i="0" u="none" strike="noStrike" baseline="0" dirty="0" smtClean="0">
                <a:latin typeface="Courier"/>
              </a:rPr>
              <a:t>and limitations.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1462046"/>
      </p:ext>
    </p:extLst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37273" cy="1223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76200"/>
            <a:ext cx="6705600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0" i="0" u="none" strike="noStrike" baseline="0" dirty="0" smtClean="0">
                <a:latin typeface="Courier"/>
              </a:rPr>
              <a:t>Technical Inspections. Technical inspections of equipment are made by DS</a:t>
            </a:r>
          </a:p>
          <a:p>
            <a:r>
              <a:rPr lang="en-US" sz="1600" b="0" i="0" u="none" strike="noStrike" baseline="0" dirty="0" smtClean="0">
                <a:latin typeface="Courier"/>
              </a:rPr>
              <a:t>maintenance personnel. These inspections determine whether equipment should</a:t>
            </a:r>
          </a:p>
          <a:p>
            <a:r>
              <a:rPr lang="en-US" sz="1600" b="0" i="0" u="none" strike="noStrike" baseline="0" dirty="0" smtClean="0">
                <a:latin typeface="Courier"/>
              </a:rPr>
              <a:t>be kept in service or withdrawn for overhaul or salvage of component parts.</a:t>
            </a:r>
          </a:p>
          <a:p>
            <a:r>
              <a:rPr lang="en-US" sz="1600" b="0" i="0" u="none" strike="noStrike" baseline="0" dirty="0" smtClean="0">
                <a:latin typeface="Courier"/>
              </a:rPr>
              <a:t>Technical inspections also check the condition of the equipment at the time</a:t>
            </a:r>
          </a:p>
          <a:p>
            <a:r>
              <a:rPr lang="en-US" sz="1600" b="0" i="0" u="none" strike="noStrike" baseline="0" dirty="0" smtClean="0">
                <a:latin typeface="Courier"/>
              </a:rPr>
              <a:t>of transfer or issue. If technical inspections reveal that organization</a:t>
            </a:r>
          </a:p>
          <a:p>
            <a:r>
              <a:rPr lang="en-US" sz="1600" b="0" i="0" u="none" strike="noStrike" baseline="0" dirty="0" smtClean="0">
                <a:latin typeface="Courier"/>
              </a:rPr>
              <a:t>maintenance is substandard or that PM deficiencies exist, a report is made</a:t>
            </a:r>
          </a:p>
          <a:p>
            <a:r>
              <a:rPr lang="en-US" sz="1600" b="0" i="0" u="none" strike="noStrike" baseline="0" dirty="0" smtClean="0">
                <a:latin typeface="Courier"/>
              </a:rPr>
              <a:t>to the commanding officer of the unit concerned. Inspection results are</a:t>
            </a:r>
          </a:p>
          <a:p>
            <a:r>
              <a:rPr lang="en-US" sz="1600" b="0" i="0" u="none" strike="noStrike" baseline="0" dirty="0" smtClean="0">
                <a:latin typeface="Courier"/>
              </a:rPr>
              <a:t>recorded on the DA Form 2404.</a:t>
            </a:r>
          </a:p>
          <a:p>
            <a:r>
              <a:rPr lang="en-US" sz="1600" b="0" i="0" u="none" strike="noStrike" baseline="0" dirty="0" err="1" smtClean="0">
                <a:latin typeface="Courier"/>
              </a:rPr>
              <a:t>SpotCheck</a:t>
            </a:r>
            <a:endParaRPr lang="en-US" sz="1600" b="0" i="0" u="none" strike="noStrike" baseline="0" dirty="0" smtClean="0">
              <a:latin typeface="Courier"/>
            </a:endParaRPr>
          </a:p>
          <a:p>
            <a:r>
              <a:rPr lang="en-US" sz="1600" b="0" i="0" u="none" strike="noStrike" baseline="0" dirty="0" smtClean="0">
                <a:latin typeface="Courier"/>
              </a:rPr>
              <a:t>Inspections. </a:t>
            </a:r>
            <a:r>
              <a:rPr lang="en-US" sz="1600" b="0" i="0" u="none" strike="noStrike" baseline="0" dirty="0" err="1" smtClean="0">
                <a:latin typeface="Courier"/>
              </a:rPr>
              <a:t>Spotcheck</a:t>
            </a:r>
            <a:endParaRPr lang="en-US" sz="1600" b="0" i="0" u="none" strike="noStrike" baseline="0" dirty="0" smtClean="0">
              <a:latin typeface="Courier"/>
            </a:endParaRPr>
          </a:p>
          <a:p>
            <a:r>
              <a:rPr lang="en-US" sz="1600" b="0" i="0" u="none" strike="noStrike" baseline="0" dirty="0" smtClean="0">
                <a:latin typeface="Courier"/>
              </a:rPr>
              <a:t>inspections are often used to ensure the</a:t>
            </a:r>
          </a:p>
          <a:p>
            <a:r>
              <a:rPr lang="en-US" sz="1600" b="0" i="0" u="none" strike="noStrike" baseline="0" dirty="0" smtClean="0">
                <a:latin typeface="Courier"/>
              </a:rPr>
              <a:t>adequacy and effectiveness of organizational maintenance and supply and to</a:t>
            </a:r>
          </a:p>
          <a:p>
            <a:r>
              <a:rPr lang="en-US" sz="1600" b="0" i="0" u="none" strike="noStrike" baseline="0" dirty="0" smtClean="0">
                <a:latin typeface="Courier"/>
              </a:rPr>
              <a:t>detect possible failure of equipment before unserviceability occurs. Some</a:t>
            </a:r>
          </a:p>
          <a:p>
            <a:r>
              <a:rPr lang="en-US" sz="1600" b="0" i="0" u="none" strike="noStrike" baseline="0" dirty="0" smtClean="0">
                <a:latin typeface="Courier"/>
              </a:rPr>
              <a:t>spot checks are conducted periodically, others when requirements develop,</a:t>
            </a:r>
          </a:p>
          <a:p>
            <a:r>
              <a:rPr lang="en-US" sz="1600" b="0" i="0" u="none" strike="noStrike" baseline="0" dirty="0" smtClean="0">
                <a:latin typeface="Courier"/>
              </a:rPr>
              <a:t>and some as a matter of operational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181462046"/>
      </p:ext>
    </p:extLst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37273" cy="1223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751344"/>
            <a:ext cx="4572000" cy="535531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u="none" strike="noStrike" baseline="0" dirty="0" smtClean="0">
                <a:latin typeface="Courier"/>
              </a:rPr>
              <a:t>routine. These inspections are conducted for specific purposes and include</a:t>
            </a:r>
          </a:p>
          <a:p>
            <a:r>
              <a:rPr lang="en-US" b="0" i="0" u="none" strike="noStrike" baseline="0" dirty="0" smtClean="0">
                <a:latin typeface="Courier"/>
              </a:rPr>
              <a:t>the following:</a:t>
            </a:r>
          </a:p>
          <a:p>
            <a:r>
              <a:rPr lang="en-US" b="0" i="0" u="none" strike="noStrike" baseline="0" dirty="0" smtClean="0">
                <a:latin typeface="Symbol"/>
              </a:rPr>
              <a:t>· </a:t>
            </a:r>
            <a:r>
              <a:rPr lang="en-US" b="0" i="0" u="none" strike="noStrike" baseline="0" dirty="0" smtClean="0">
                <a:latin typeface="Courier"/>
              </a:rPr>
              <a:t>Inspections of work in progress by </a:t>
            </a:r>
            <a:r>
              <a:rPr lang="en-US" b="0" i="0" u="none" strike="noStrike" baseline="0" dirty="0" err="1" smtClean="0">
                <a:latin typeface="Courier"/>
              </a:rPr>
              <a:t>firstline</a:t>
            </a:r>
            <a:endParaRPr lang="en-US" b="0" i="0" u="none" strike="noStrike" baseline="0" dirty="0" smtClean="0">
              <a:latin typeface="Courier"/>
            </a:endParaRPr>
          </a:p>
          <a:p>
            <a:r>
              <a:rPr lang="en-US" b="0" i="0" u="none" strike="noStrike" baseline="0" dirty="0" smtClean="0">
                <a:latin typeface="Courier"/>
              </a:rPr>
              <a:t>supervisors.</a:t>
            </a:r>
          </a:p>
          <a:p>
            <a:r>
              <a:rPr lang="en-US" b="0" i="0" u="none" strike="noStrike" baseline="0" dirty="0" smtClean="0">
                <a:latin typeface="Symbol"/>
              </a:rPr>
              <a:t>· </a:t>
            </a:r>
            <a:r>
              <a:rPr lang="en-US" b="0" i="0" u="none" strike="noStrike" baseline="0" dirty="0" smtClean="0">
                <a:latin typeface="Courier"/>
              </a:rPr>
              <a:t>Safety inspections by unit or higher safety personnel.</a:t>
            </a:r>
          </a:p>
          <a:p>
            <a:r>
              <a:rPr lang="en-US" b="0" i="0" u="none" strike="noStrike" baseline="0" dirty="0" smtClean="0">
                <a:latin typeface="Symbol"/>
              </a:rPr>
              <a:t>· </a:t>
            </a:r>
            <a:r>
              <a:rPr lang="en-US" b="0" i="0" u="none" strike="noStrike" baseline="0" dirty="0" smtClean="0">
                <a:latin typeface="Courier"/>
              </a:rPr>
              <a:t>Inspections of equipment by designated personnel to ascertain the</a:t>
            </a:r>
          </a:p>
          <a:p>
            <a:r>
              <a:rPr lang="en-US" b="0" i="0" u="none" strike="noStrike" baseline="0" dirty="0" smtClean="0">
                <a:latin typeface="Courier"/>
              </a:rPr>
              <a:t>effectiveness of the maintenance program.</a:t>
            </a:r>
          </a:p>
          <a:p>
            <a:r>
              <a:rPr lang="en-US" b="0" i="0" u="none" strike="noStrike" baseline="0" dirty="0" smtClean="0">
                <a:latin typeface="Symbol"/>
              </a:rPr>
              <a:t>· </a:t>
            </a:r>
            <a:r>
              <a:rPr lang="en-US" b="0" i="0" u="none" strike="noStrike" baseline="0" dirty="0" smtClean="0">
                <a:latin typeface="Courier"/>
              </a:rPr>
              <a:t>Inspection of TAMMS, property accountability, and repair parts supply</a:t>
            </a:r>
          </a:p>
          <a:p>
            <a:r>
              <a:rPr lang="en-US" b="0" i="0" u="none" strike="noStrike" baseline="0" dirty="0" smtClean="0">
                <a:latin typeface="Courier"/>
              </a:rPr>
              <a:t>documents.</a:t>
            </a:r>
          </a:p>
          <a:p>
            <a:r>
              <a:rPr lang="en-US" b="0" i="0" u="none" strike="noStrike" baseline="0" dirty="0" smtClean="0">
                <a:latin typeface="Symbol"/>
              </a:rPr>
              <a:t>· </a:t>
            </a:r>
            <a:r>
              <a:rPr lang="en-US" b="0" i="0" u="none" strike="noStrike" baseline="0" dirty="0" smtClean="0">
                <a:latin typeface="Courier"/>
              </a:rPr>
              <a:t>Roadside </a:t>
            </a:r>
            <a:r>
              <a:rPr lang="en-US" b="0" i="0" u="none" strike="noStrike" baseline="0" dirty="0" err="1" smtClean="0">
                <a:latin typeface="Courier"/>
              </a:rPr>
              <a:t>spotcheck</a:t>
            </a:r>
            <a:endParaRPr lang="en-US" b="0" i="0" u="none" strike="noStrike" baseline="0" dirty="0" smtClean="0">
              <a:latin typeface="Courier"/>
            </a:endParaRPr>
          </a:p>
          <a:p>
            <a:r>
              <a:rPr lang="en-US" b="0" i="0" u="none" strike="noStrike" baseline="0" dirty="0" smtClean="0">
                <a:latin typeface="Courier"/>
              </a:rPr>
              <a:t>inspections of vehicles to verify serviceability,</a:t>
            </a:r>
          </a:p>
          <a:p>
            <a:r>
              <a:rPr lang="en-US" b="0" i="0" u="none" strike="noStrike" baseline="0" dirty="0" smtClean="0">
                <a:latin typeface="Courier"/>
              </a:rPr>
              <a:t>operator qualifications, and compliance with regulations.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1462046"/>
      </p:ext>
    </p:extLst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37273" cy="1223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612845"/>
            <a:ext cx="4572000" cy="563231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u="none" strike="noStrike" baseline="0" dirty="0" smtClean="0">
                <a:latin typeface="Courier"/>
              </a:rPr>
              <a:t>Visits. A visit can serve as an informal inspection. Unit personal are</a:t>
            </a:r>
          </a:p>
          <a:p>
            <a:r>
              <a:rPr lang="en-US" b="0" i="0" u="none" strike="noStrike" baseline="0" dirty="0" smtClean="0">
                <a:latin typeface="Courier"/>
              </a:rPr>
              <a:t>more likely to talk freely with a visitor who is interested in their</a:t>
            </a:r>
          </a:p>
          <a:p>
            <a:r>
              <a:rPr lang="en-US" b="0" i="0" u="none" strike="noStrike" baseline="0" dirty="0" smtClean="0">
                <a:latin typeface="Courier"/>
              </a:rPr>
              <a:t>problems than they are with an inspector. The commander and maintenance</a:t>
            </a:r>
          </a:p>
          <a:p>
            <a:r>
              <a:rPr lang="en-US" b="0" i="0" u="none" strike="noStrike" baseline="0" dirty="0" smtClean="0">
                <a:latin typeface="Courier"/>
              </a:rPr>
              <a:t>manager should visit the various unit maintenance activities as a matter of</a:t>
            </a:r>
          </a:p>
          <a:p>
            <a:r>
              <a:rPr lang="en-US" b="0" i="0" u="none" strike="noStrike" baseline="0" dirty="0" smtClean="0">
                <a:latin typeface="Courier"/>
              </a:rPr>
              <a:t>routine. Subjects discussed and observations made during such visits may</a:t>
            </a:r>
          </a:p>
          <a:p>
            <a:r>
              <a:rPr lang="en-US" b="0" i="0" u="none" strike="noStrike" baseline="0" dirty="0" smtClean="0">
                <a:latin typeface="Courier"/>
              </a:rPr>
              <a:t>include—</a:t>
            </a:r>
          </a:p>
          <a:p>
            <a:r>
              <a:rPr lang="en-US" b="0" i="0" u="none" strike="noStrike" baseline="0" dirty="0" smtClean="0">
                <a:latin typeface="Symbol"/>
              </a:rPr>
              <a:t>· </a:t>
            </a:r>
            <a:r>
              <a:rPr lang="en-US" b="0" i="0" u="none" strike="noStrike" baseline="0" dirty="0" smtClean="0">
                <a:latin typeface="Courier"/>
              </a:rPr>
              <a:t>Degree of satisfaction with the support received from the supporting</a:t>
            </a:r>
          </a:p>
          <a:p>
            <a:r>
              <a:rPr lang="en-US" b="0" i="0" u="none" strike="noStrike" baseline="0" dirty="0" smtClean="0">
                <a:latin typeface="Courier"/>
              </a:rPr>
              <a:t>DS unit.</a:t>
            </a:r>
          </a:p>
          <a:p>
            <a:r>
              <a:rPr lang="en-US" b="0" i="0" u="none" strike="noStrike" baseline="0" dirty="0" smtClean="0">
                <a:latin typeface="Symbol"/>
              </a:rPr>
              <a:t>· </a:t>
            </a:r>
            <a:r>
              <a:rPr lang="en-US" b="0" i="0" u="none" strike="noStrike" baseline="0" dirty="0" smtClean="0">
                <a:latin typeface="Courier"/>
              </a:rPr>
              <a:t>Problem encountered in obtaining support.</a:t>
            </a:r>
          </a:p>
          <a:p>
            <a:r>
              <a:rPr lang="en-US" b="0" i="0" u="none" strike="noStrike" baseline="0" dirty="0" smtClean="0">
                <a:latin typeface="Symbol"/>
              </a:rPr>
              <a:t>· </a:t>
            </a:r>
            <a:r>
              <a:rPr lang="en-US" b="0" i="0" u="none" strike="noStrike" baseline="0" dirty="0" smtClean="0">
                <a:latin typeface="Courier"/>
              </a:rPr>
              <a:t>Future operations of the unit that my place heavy demands on equipment</a:t>
            </a:r>
          </a:p>
          <a:p>
            <a:r>
              <a:rPr lang="en-US" b="0" i="0" u="none" strike="noStrike" baseline="0" dirty="0" smtClean="0">
                <a:latin typeface="Courier"/>
              </a:rPr>
              <a:t>and require increased maintenance and repair parts support.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1462046"/>
      </p:ext>
    </p:extLst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37273" cy="1223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2690336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u="none" strike="noStrike" baseline="0" dirty="0" smtClean="0">
                <a:latin typeface="Symbol"/>
              </a:rPr>
              <a:t>· </a:t>
            </a:r>
            <a:r>
              <a:rPr lang="en-US" b="0" i="0" u="none" strike="noStrike" baseline="0" dirty="0" smtClean="0">
                <a:latin typeface="Courier"/>
              </a:rPr>
              <a:t>Requirements for technical assistance.</a:t>
            </a:r>
          </a:p>
          <a:p>
            <a:r>
              <a:rPr lang="en-US" b="0" i="0" u="none" strike="noStrike" baseline="0" dirty="0" smtClean="0">
                <a:latin typeface="Symbol"/>
              </a:rPr>
              <a:t>· </a:t>
            </a:r>
            <a:r>
              <a:rPr lang="en-US" b="0" i="0" u="none" strike="noStrike" baseline="0" dirty="0" smtClean="0">
                <a:latin typeface="Courier"/>
              </a:rPr>
              <a:t>Adequacy of the unit maintenance program.</a:t>
            </a:r>
          </a:p>
          <a:p>
            <a:r>
              <a:rPr lang="en-US" b="0" i="0" u="none" strike="noStrike" baseline="0" dirty="0" smtClean="0">
                <a:latin typeface="Symbol"/>
              </a:rPr>
              <a:t>· </a:t>
            </a:r>
            <a:r>
              <a:rPr lang="en-US" b="0" i="0" u="none" strike="noStrike" baseline="0" dirty="0" smtClean="0">
                <a:latin typeface="Courier"/>
              </a:rPr>
              <a:t>Proper use of personnel.</a:t>
            </a:r>
          </a:p>
          <a:p>
            <a:r>
              <a:rPr lang="en-US" b="0" i="0" u="none" strike="noStrike" baseline="0" dirty="0" smtClean="0">
                <a:latin typeface="Symbol"/>
              </a:rPr>
              <a:t>· </a:t>
            </a:r>
            <a:r>
              <a:rPr lang="en-US" b="0" i="0" u="none" strike="noStrike" baseline="0" dirty="0" smtClean="0">
                <a:latin typeface="Courier"/>
              </a:rPr>
              <a:t>Adequacy of repair parts support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1462046"/>
      </p:ext>
    </p:extLst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37273" cy="1223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335846"/>
            <a:ext cx="4572000" cy="618630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u="none" strike="noStrike" baseline="0" dirty="0" smtClean="0">
                <a:latin typeface="Courier"/>
              </a:rPr>
              <a:t>Perpetual Inspection. The most important of all types of inspection,</a:t>
            </a:r>
          </a:p>
          <a:p>
            <a:r>
              <a:rPr lang="en-US" b="0" i="0" u="none" strike="noStrike" baseline="0" dirty="0" smtClean="0">
                <a:latin typeface="Courier"/>
              </a:rPr>
              <a:t>however, is the kind that every officer and NCO performs continually as a</a:t>
            </a:r>
          </a:p>
          <a:p>
            <a:r>
              <a:rPr lang="en-US" b="0" i="0" u="none" strike="noStrike" baseline="0" dirty="0" smtClean="0">
                <a:latin typeface="Courier"/>
              </a:rPr>
              <a:t>normal part of their daily military activities. Subordinates should be</a:t>
            </a:r>
          </a:p>
          <a:p>
            <a:r>
              <a:rPr lang="en-US" b="0" i="0" u="none" strike="noStrike" baseline="0" dirty="0" smtClean="0">
                <a:latin typeface="Courier"/>
              </a:rPr>
              <a:t>indoctrinated with the concept that they need to inspect every piece of</a:t>
            </a:r>
          </a:p>
          <a:p>
            <a:r>
              <a:rPr lang="en-US" b="0" i="0" u="none" strike="noStrike" baseline="0" dirty="0" smtClean="0">
                <a:latin typeface="Courier"/>
              </a:rPr>
              <a:t>equipment they see. All officers and NCOs are responsible for making </a:t>
            </a:r>
            <a:r>
              <a:rPr lang="en-US" b="0" i="0" u="none" strike="noStrike" baseline="0" dirty="0" err="1" smtClean="0">
                <a:latin typeface="Courier"/>
              </a:rPr>
              <a:t>onthespot</a:t>
            </a:r>
            <a:endParaRPr lang="en-US" b="0" i="0" u="none" strike="noStrike" baseline="0" dirty="0" smtClean="0">
              <a:latin typeface="Courier"/>
            </a:endParaRPr>
          </a:p>
          <a:p>
            <a:r>
              <a:rPr lang="en-US" b="0" i="0" u="none" strike="noStrike" baseline="0" dirty="0" smtClean="0">
                <a:latin typeface="Courier"/>
              </a:rPr>
              <a:t>corrective actions whenever and wherever they find deficiencies in</a:t>
            </a:r>
          </a:p>
          <a:p>
            <a:r>
              <a:rPr lang="en-US" b="0" i="0" u="none" strike="noStrike" baseline="0" dirty="0" smtClean="0">
                <a:latin typeface="Courier"/>
              </a:rPr>
              <a:t>the condition or operation of equipment. They should do this whether or not</a:t>
            </a:r>
          </a:p>
          <a:p>
            <a:r>
              <a:rPr lang="en-US" b="0" i="0" u="none" strike="noStrike" baseline="0" dirty="0" smtClean="0">
                <a:latin typeface="Courier"/>
              </a:rPr>
              <a:t>they are members of the unit to which the equipment belongs. When a unit</a:t>
            </a:r>
          </a:p>
          <a:p>
            <a:r>
              <a:rPr lang="en-US" b="0" i="0" u="none" strike="noStrike" baseline="0" dirty="0" smtClean="0">
                <a:latin typeface="Courier"/>
              </a:rPr>
              <a:t>acquires this philosophy of consistent correction as part of the attitude</a:t>
            </a:r>
          </a:p>
          <a:p>
            <a:r>
              <a:rPr lang="en-US" b="0" i="0" u="none" strike="noStrike" baseline="0" dirty="0" smtClean="0">
                <a:latin typeface="Courier"/>
              </a:rPr>
              <a:t>known as "maintenance consciousness,' every member of the command will soon</a:t>
            </a:r>
          </a:p>
          <a:p>
            <a:r>
              <a:rPr lang="en-US" b="0" i="0" u="none" strike="noStrike" baseline="0" dirty="0" smtClean="0">
                <a:latin typeface="Courier"/>
              </a:rPr>
              <a:t>recognize their responsibility for maintaining equipment.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1462046"/>
      </p:ext>
    </p:extLst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37273" cy="1223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1028343"/>
            <a:ext cx="4572000" cy="480131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u="none" strike="noStrike" baseline="0" dirty="0" smtClean="0">
                <a:latin typeface="Courier"/>
              </a:rPr>
              <a:t>Learning Event 3</a:t>
            </a:r>
          </a:p>
          <a:p>
            <a:r>
              <a:rPr lang="en-US" b="0" i="0" u="none" strike="noStrike" baseline="0" dirty="0" smtClean="0">
                <a:latin typeface="Courier"/>
              </a:rPr>
              <a:t>ARMY OIL ANALYSIS PROGRAM</a:t>
            </a:r>
          </a:p>
          <a:p>
            <a:r>
              <a:rPr lang="en-US" b="0" i="0" u="none" strike="noStrike" baseline="0" dirty="0" smtClean="0">
                <a:latin typeface="Courier"/>
              </a:rPr>
              <a:t>The Army Oil Analysis Program (AOAP) analyzes equipment lubricant condition</a:t>
            </a:r>
          </a:p>
          <a:p>
            <a:r>
              <a:rPr lang="en-US" b="0" i="0" u="none" strike="noStrike" baseline="0" dirty="0" smtClean="0">
                <a:latin typeface="Courier"/>
              </a:rPr>
              <a:t>to detect impending component failures through periodic evaluation of oil</a:t>
            </a:r>
          </a:p>
          <a:p>
            <a:r>
              <a:rPr lang="en-US" b="0" i="0" u="none" strike="noStrike" baseline="0" dirty="0" smtClean="0">
                <a:latin typeface="Courier"/>
              </a:rPr>
              <a:t>samples. Oil analysis provides a diagnostic tool to determine the interval</a:t>
            </a:r>
          </a:p>
          <a:p>
            <a:r>
              <a:rPr lang="en-US" b="0" i="0" u="none" strike="noStrike" baseline="0" dirty="0" smtClean="0">
                <a:latin typeface="Courier"/>
              </a:rPr>
              <a:t>conditions of engines, gear boxes, transmissions, and other </a:t>
            </a:r>
            <a:r>
              <a:rPr lang="en-US" b="0" i="0" u="none" strike="noStrike" baseline="0" dirty="0" err="1" smtClean="0">
                <a:latin typeface="Courier"/>
              </a:rPr>
              <a:t>oillubricated</a:t>
            </a:r>
            <a:endParaRPr lang="en-US" b="0" i="0" u="none" strike="noStrike" baseline="0" dirty="0" smtClean="0">
              <a:latin typeface="Courier"/>
            </a:endParaRPr>
          </a:p>
          <a:p>
            <a:r>
              <a:rPr lang="en-US" b="0" i="0" u="none" strike="noStrike" baseline="0" dirty="0" smtClean="0">
                <a:latin typeface="Courier"/>
              </a:rPr>
              <a:t>systems and components. For policies, objectives, and responsibilities</a:t>
            </a:r>
          </a:p>
          <a:p>
            <a:r>
              <a:rPr lang="en-US" b="0" i="0" u="none" strike="noStrike" baseline="0" dirty="0" smtClean="0">
                <a:latin typeface="Courier"/>
              </a:rPr>
              <a:t>concerning the AOAP, refer to Army Regulation (AR) 75022.</a:t>
            </a:r>
          </a:p>
          <a:p>
            <a:r>
              <a:rPr lang="en-US" b="0" i="0" u="none" strike="noStrike" baseline="0" dirty="0" smtClean="0">
                <a:latin typeface="Courier"/>
              </a:rPr>
              <a:t>For detailed</a:t>
            </a:r>
          </a:p>
          <a:p>
            <a:r>
              <a:rPr lang="en-US" b="0" i="0" u="none" strike="noStrike" baseline="0" dirty="0" smtClean="0">
                <a:latin typeface="Courier"/>
              </a:rPr>
              <a:t>procedures, refer to Technical Bulletin (TB) 430210.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1462046"/>
      </p:ext>
    </p:extLst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37273" cy="1223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1997839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u="none" strike="noStrike" baseline="0" dirty="0" smtClean="0">
                <a:latin typeface="Courier"/>
              </a:rPr>
              <a:t>The purpose of the AOAP is to</a:t>
            </a:r>
          </a:p>
          <a:p>
            <a:r>
              <a:rPr lang="en-US" b="0" i="0" u="none" strike="noStrike" baseline="0" dirty="0" smtClean="0">
                <a:latin typeface="Symbol"/>
              </a:rPr>
              <a:t>· </a:t>
            </a:r>
            <a:r>
              <a:rPr lang="en-US" b="0" i="0" u="none" strike="noStrike" baseline="0" dirty="0" smtClean="0">
                <a:latin typeface="Courier"/>
              </a:rPr>
              <a:t>Detect potential component failure.</a:t>
            </a:r>
          </a:p>
          <a:p>
            <a:r>
              <a:rPr lang="en-US" b="0" i="0" u="none" strike="noStrike" baseline="0" dirty="0" smtClean="0">
                <a:latin typeface="Symbol"/>
              </a:rPr>
              <a:t>· </a:t>
            </a:r>
            <a:r>
              <a:rPr lang="en-US" b="0" i="0" u="none" strike="noStrike" baseline="0" dirty="0" smtClean="0">
                <a:latin typeface="Courier"/>
              </a:rPr>
              <a:t>Determine oil serviceability and necessity for oil change.</a:t>
            </a:r>
          </a:p>
          <a:p>
            <a:r>
              <a:rPr lang="en-US" b="0" i="0" u="none" strike="noStrike" baseline="0" dirty="0" smtClean="0">
                <a:latin typeface="Symbol"/>
              </a:rPr>
              <a:t>· </a:t>
            </a:r>
            <a:r>
              <a:rPr lang="en-US" b="0" i="0" u="none" strike="noStrike" baseline="0" dirty="0" smtClean="0">
                <a:latin typeface="Courier"/>
              </a:rPr>
              <a:t>Extend oil life and conserve resources.</a:t>
            </a:r>
          </a:p>
          <a:p>
            <a:r>
              <a:rPr lang="en-US" b="0" i="0" u="none" strike="noStrike" baseline="0" dirty="0" smtClean="0">
                <a:latin typeface="Symbol"/>
              </a:rPr>
              <a:t>· </a:t>
            </a:r>
            <a:r>
              <a:rPr lang="en-US" b="0" i="0" u="none" strike="noStrike" baseline="0" dirty="0" smtClean="0">
                <a:latin typeface="Courier"/>
              </a:rPr>
              <a:t>Reduce maintenance costs through preventive maintenance prior to major</a:t>
            </a:r>
          </a:p>
          <a:p>
            <a:r>
              <a:rPr lang="en-US" b="0" i="0" u="none" strike="noStrike" baseline="0" dirty="0" smtClean="0">
                <a:latin typeface="Courier"/>
              </a:rPr>
              <a:t>repair.</a:t>
            </a:r>
          </a:p>
          <a:p>
            <a:r>
              <a:rPr lang="en-US" b="0" i="0" u="none" strike="noStrike" baseline="0" dirty="0" smtClean="0">
                <a:latin typeface="Symbol"/>
              </a:rPr>
              <a:t>· </a:t>
            </a:r>
            <a:r>
              <a:rPr lang="en-US" b="0" i="0" u="none" strike="noStrike" baseline="0" dirty="0" smtClean="0">
                <a:latin typeface="Courier"/>
              </a:rPr>
              <a:t>Develop a data bank relating to component wear or failure.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14620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37273" cy="1223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2274838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u="none" strike="noStrike" baseline="0" dirty="0" smtClean="0">
                <a:latin typeface="Courier"/>
              </a:rPr>
              <a:t>As a supervisor, you must remember that unit maintenance is the foundation</a:t>
            </a:r>
          </a:p>
          <a:p>
            <a:r>
              <a:rPr lang="en-US" b="0" i="0" u="none" strike="noStrike" baseline="0" dirty="0" smtClean="0">
                <a:latin typeface="Courier"/>
              </a:rPr>
              <a:t>of the Army's. maintenance system. It supports the needs of the user by</a:t>
            </a:r>
          </a:p>
          <a:p>
            <a:r>
              <a:rPr lang="en-US" b="0" i="0" u="none" strike="noStrike" baseline="0" dirty="0" smtClean="0">
                <a:latin typeface="Courier"/>
              </a:rPr>
              <a:t>keeping equipment in operation. The quality and timeliness of unit</a:t>
            </a:r>
          </a:p>
          <a:p>
            <a:r>
              <a:rPr lang="en-US" b="0" i="0" u="none" strike="noStrike" baseline="0" dirty="0" smtClean="0">
                <a:latin typeface="Courier"/>
              </a:rPr>
              <a:t>maintenance operations directly affect the combat readiness of the Army.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1462046"/>
      </p:ext>
    </p:extLst>
  </p:cSld>
  <p:clrMapOvr>
    <a:masterClrMapping/>
  </p:clrMapOvr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37273" cy="1223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152399"/>
            <a:ext cx="6705600" cy="70173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0" i="0" u="none" strike="noStrike" baseline="0" dirty="0" smtClean="0">
                <a:latin typeface="Courier"/>
              </a:rPr>
              <a:t>DESCRIPTION</a:t>
            </a:r>
          </a:p>
          <a:p>
            <a:r>
              <a:rPr lang="en-US" b="0" i="0" u="none" strike="noStrike" baseline="0" dirty="0" smtClean="0">
                <a:latin typeface="Courier"/>
              </a:rPr>
              <a:t>Oil analysis is used as a diagnostic tool to determine the physical</a:t>
            </a:r>
          </a:p>
          <a:p>
            <a:r>
              <a:rPr lang="en-US" b="0" i="0" u="none" strike="noStrike" baseline="0" dirty="0" smtClean="0">
                <a:latin typeface="Courier"/>
              </a:rPr>
              <a:t>condition of used oil and the internal condition of engines, gear boxes,</a:t>
            </a:r>
          </a:p>
          <a:p>
            <a:r>
              <a:rPr lang="en-US" b="0" i="0" u="none" strike="noStrike" baseline="0" dirty="0" smtClean="0">
                <a:latin typeface="Courier"/>
              </a:rPr>
              <a:t>transmissions, and hydraulic systems.</a:t>
            </a:r>
          </a:p>
          <a:p>
            <a:r>
              <a:rPr lang="en-US" b="0" i="0" u="none" strike="noStrike" baseline="0" dirty="0" smtClean="0">
                <a:latin typeface="Courier"/>
              </a:rPr>
              <a:t>Spectrometric analysis is used to determine the concentration of various</a:t>
            </a:r>
          </a:p>
          <a:p>
            <a:r>
              <a:rPr lang="en-US" b="0" i="0" u="none" strike="noStrike" baseline="0" dirty="0" smtClean="0">
                <a:latin typeface="Courier"/>
              </a:rPr>
              <a:t>wear metals in oil samples. Wear metals are metal particles of microscopic</a:t>
            </a:r>
          </a:p>
          <a:p>
            <a:r>
              <a:rPr lang="en-US" b="0" i="0" u="none" strike="noStrike" baseline="0" dirty="0" smtClean="0">
                <a:latin typeface="Courier"/>
              </a:rPr>
              <a:t>size, produced by the friction of moving parts within mechanical systems,</a:t>
            </a:r>
          </a:p>
          <a:p>
            <a:r>
              <a:rPr lang="en-US" b="0" i="0" u="none" strike="noStrike" baseline="0" dirty="0" smtClean="0">
                <a:latin typeface="Courier"/>
              </a:rPr>
              <a:t>that enter the oil stream and are dispersed and suspended throughout the</a:t>
            </a:r>
          </a:p>
          <a:p>
            <a:r>
              <a:rPr lang="en-US" b="0" i="0" u="none" strike="noStrike" baseline="0" dirty="0" smtClean="0">
                <a:latin typeface="Courier"/>
              </a:rPr>
              <a:t>lubricating oil system. The kinds of metal particles and the quantities in</a:t>
            </a:r>
          </a:p>
          <a:p>
            <a:r>
              <a:rPr lang="en-US" b="0" i="0" u="none" strike="noStrike" baseline="0" dirty="0" smtClean="0">
                <a:latin typeface="Courier"/>
              </a:rPr>
              <a:t>which they are present are detected by spectroscopy. Analysis helps</a:t>
            </a:r>
          </a:p>
          <a:p>
            <a:r>
              <a:rPr lang="en-US" b="0" i="0" u="none" strike="noStrike" baseline="0" dirty="0" smtClean="0">
                <a:latin typeface="Courier"/>
              </a:rPr>
              <a:t>determine which component parts may have generated the particles. By</a:t>
            </a:r>
          </a:p>
          <a:p>
            <a:r>
              <a:rPr lang="en-US" b="0" i="0" u="none" strike="noStrike" baseline="0" dirty="0" smtClean="0">
                <a:latin typeface="Courier"/>
              </a:rPr>
              <a:t>periodically sampling and testing the oil from mechanical systems, abnormal</a:t>
            </a:r>
          </a:p>
          <a:p>
            <a:r>
              <a:rPr lang="en-US" b="0" i="0" u="none" strike="noStrike" baseline="0" dirty="0" smtClean="0">
                <a:latin typeface="Courier"/>
              </a:rPr>
              <a:t>wear can be detected and worn parts can be repaired or replaced before they</a:t>
            </a:r>
          </a:p>
          <a:p>
            <a:r>
              <a:rPr lang="en-US" b="0" i="0" u="none" strike="noStrike" baseline="0" dirty="0" smtClean="0">
                <a:latin typeface="Courier"/>
              </a:rPr>
              <a:t>cause damage.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1462046"/>
      </p:ext>
    </p:extLst>
  </p:cSld>
  <p:clrMapOvr>
    <a:masterClrMapping/>
  </p:clrMapOvr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37273" cy="1223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1582341"/>
            <a:ext cx="4572000" cy="369331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u="none" strike="noStrike" baseline="0" dirty="0" smtClean="0">
                <a:latin typeface="Courier"/>
              </a:rPr>
              <a:t>Physical property tests are analytical tests used to detect property changes</a:t>
            </a:r>
          </a:p>
          <a:p>
            <a:r>
              <a:rPr lang="en-US" b="0" i="0" u="none" strike="noStrike" baseline="0" dirty="0" smtClean="0">
                <a:latin typeface="Courier"/>
              </a:rPr>
              <a:t>in used oil. For example, changes in viscosity, fuel dilution, or water</a:t>
            </a:r>
          </a:p>
          <a:p>
            <a:r>
              <a:rPr lang="en-US" b="0" i="0" u="none" strike="noStrike" baseline="0" dirty="0" smtClean="0">
                <a:latin typeface="Courier"/>
              </a:rPr>
              <a:t>content may be indicative of faulty equipment, operating conditions, or</a:t>
            </a:r>
          </a:p>
          <a:p>
            <a:r>
              <a:rPr lang="en-US" b="0" i="0" u="none" strike="noStrike" baseline="0" dirty="0" smtClean="0">
                <a:latin typeface="Courier"/>
              </a:rPr>
              <a:t>maintenance procedures.</a:t>
            </a:r>
          </a:p>
          <a:p>
            <a:r>
              <a:rPr lang="en-US" b="0" i="0" u="none" strike="noStrike" baseline="0" dirty="0" smtClean="0">
                <a:latin typeface="Courier"/>
              </a:rPr>
              <a:t>A resample is a sample, specifically requested by the laboratory, of the</a:t>
            </a:r>
          </a:p>
          <a:p>
            <a:r>
              <a:rPr lang="en-US" b="0" i="0" u="none" strike="noStrike" baseline="0" dirty="0" smtClean="0">
                <a:latin typeface="Courier"/>
              </a:rPr>
              <a:t>same oil taken under the same conditions as the previous sample. Selected</a:t>
            </a:r>
          </a:p>
          <a:p>
            <a:r>
              <a:rPr lang="en-US" b="0" i="0" u="none" strike="noStrike" baseline="0" dirty="0" smtClean="0">
                <a:latin typeface="Courier"/>
              </a:rPr>
              <a:t>equipment/components are those enrolled in the AOAP.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1462046"/>
      </p:ext>
    </p:extLst>
  </p:cSld>
  <p:clrMapOvr>
    <a:masterClrMapping/>
  </p:clrMapOvr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37273" cy="1223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1305342"/>
            <a:ext cx="4572000" cy="424731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u="none" strike="noStrike" baseline="0" dirty="0" smtClean="0">
                <a:latin typeface="Courier"/>
              </a:rPr>
              <a:t>RESPONSIBILITIES</a:t>
            </a:r>
          </a:p>
          <a:p>
            <a:r>
              <a:rPr lang="en-US" b="0" i="0" u="none" strike="noStrike" baseline="0" dirty="0" smtClean="0">
                <a:latin typeface="Courier"/>
              </a:rPr>
              <a:t>Unit commanders will</a:t>
            </a:r>
          </a:p>
          <a:p>
            <a:r>
              <a:rPr lang="en-US" b="0" i="0" u="none" strike="noStrike" baseline="0" dirty="0" smtClean="0">
                <a:latin typeface="Symbol"/>
              </a:rPr>
              <a:t>· </a:t>
            </a:r>
            <a:r>
              <a:rPr lang="en-US" b="0" i="0" u="none" strike="noStrike" baseline="0" dirty="0" smtClean="0">
                <a:latin typeface="Courier"/>
              </a:rPr>
              <a:t>Implement local AOAP policies and procedures within their unit.</a:t>
            </a:r>
          </a:p>
          <a:p>
            <a:r>
              <a:rPr lang="en-US" b="0" i="0" u="none" strike="noStrike" baseline="0" dirty="0" smtClean="0">
                <a:latin typeface="Symbol"/>
              </a:rPr>
              <a:t>· </a:t>
            </a:r>
            <a:r>
              <a:rPr lang="en-US" b="0" i="0" u="none" strike="noStrike" baseline="0" dirty="0" smtClean="0">
                <a:latin typeface="Courier"/>
              </a:rPr>
              <a:t>Ensure that all </a:t>
            </a:r>
            <a:r>
              <a:rPr lang="en-US" b="0" i="0" u="none" strike="noStrike" baseline="0" dirty="0" err="1" smtClean="0">
                <a:latin typeface="Courier"/>
              </a:rPr>
              <a:t>AOAPdesignated</a:t>
            </a:r>
            <a:endParaRPr lang="en-US" b="0" i="0" u="none" strike="noStrike" baseline="0" dirty="0" smtClean="0">
              <a:latin typeface="Courier"/>
            </a:endParaRPr>
          </a:p>
          <a:p>
            <a:r>
              <a:rPr lang="en-US" b="0" i="0" u="none" strike="noStrike" baseline="0" dirty="0" smtClean="0">
                <a:latin typeface="Courier"/>
              </a:rPr>
              <a:t>equipment is enrolled in the program</a:t>
            </a:r>
          </a:p>
          <a:p>
            <a:r>
              <a:rPr lang="en-US" b="0" i="0" u="none" strike="noStrike" baseline="0" dirty="0" smtClean="0">
                <a:latin typeface="Courier"/>
              </a:rPr>
              <a:t>and that samples are submitted at prescribed intervals.</a:t>
            </a:r>
          </a:p>
          <a:p>
            <a:r>
              <a:rPr lang="en-US" b="0" i="0" u="none" strike="noStrike" baseline="0" dirty="0" smtClean="0">
                <a:latin typeface="Symbol"/>
              </a:rPr>
              <a:t>· </a:t>
            </a:r>
            <a:r>
              <a:rPr lang="en-US" b="0" i="0" u="none" strike="noStrike" baseline="0" dirty="0" smtClean="0">
                <a:latin typeface="Courier"/>
              </a:rPr>
              <a:t>Ensure that oil changes conform to warranty requirements.</a:t>
            </a:r>
          </a:p>
          <a:p>
            <a:r>
              <a:rPr lang="en-US" b="0" i="0" u="none" strike="noStrike" baseline="0" dirty="0" smtClean="0">
                <a:latin typeface="Symbol"/>
              </a:rPr>
              <a:t>· </a:t>
            </a:r>
            <a:r>
              <a:rPr lang="en-US" b="0" i="0" u="none" strike="noStrike" baseline="0" dirty="0" smtClean="0">
                <a:latin typeface="Courier"/>
              </a:rPr>
              <a:t>Ensure that laboratory recommendations are complied with immediately.</a:t>
            </a:r>
          </a:p>
          <a:p>
            <a:r>
              <a:rPr lang="en-US" b="0" i="0" u="none" strike="noStrike" baseline="0" dirty="0" smtClean="0">
                <a:latin typeface="Symbol"/>
              </a:rPr>
              <a:t>· </a:t>
            </a:r>
            <a:r>
              <a:rPr lang="en-US" b="0" i="0" u="none" strike="noStrike" baseline="0" dirty="0" smtClean="0">
                <a:latin typeface="Courier"/>
              </a:rPr>
              <a:t>Ensure that unit personnel are trained in AOAP procedures.</a:t>
            </a:r>
          </a:p>
          <a:p>
            <a:r>
              <a:rPr lang="en-US" b="0" i="0" u="none" strike="noStrike" baseline="0" dirty="0" smtClean="0">
                <a:latin typeface="Symbol"/>
              </a:rPr>
              <a:t>· </a:t>
            </a:r>
            <a:r>
              <a:rPr lang="en-US" b="0" i="0" u="none" strike="noStrike" baseline="0" dirty="0" smtClean="0">
                <a:latin typeface="Courier"/>
              </a:rPr>
              <a:t>Appoint a unit AOAP monitor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1462046"/>
      </p:ext>
    </p:extLst>
  </p:cSld>
  <p:clrMapOvr>
    <a:masterClrMapping/>
  </p:clrMapOvr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37273" cy="1223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751344"/>
            <a:ext cx="4572000" cy="535531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u="none" strike="noStrike" baseline="0" dirty="0" smtClean="0">
                <a:latin typeface="Courier"/>
              </a:rPr>
              <a:t>SAMPLING</a:t>
            </a:r>
          </a:p>
          <a:p>
            <a:r>
              <a:rPr lang="en-US" b="0" i="0" u="none" strike="noStrike" baseline="0" dirty="0" smtClean="0">
                <a:latin typeface="Courier"/>
              </a:rPr>
              <a:t>Only the equipment/components listed in the appendices of TB 430210</a:t>
            </a:r>
          </a:p>
          <a:p>
            <a:r>
              <a:rPr lang="en-US" b="0" i="0" u="none" strike="noStrike" baseline="0" dirty="0" smtClean="0">
                <a:latin typeface="Courier"/>
              </a:rPr>
              <a:t>or</a:t>
            </a:r>
          </a:p>
          <a:p>
            <a:r>
              <a:rPr lang="en-US" b="0" i="0" u="none" strike="noStrike" baseline="0" dirty="0" smtClean="0">
                <a:latin typeface="Courier"/>
              </a:rPr>
              <a:t>other equipment/components authorized by the PM AOAP will be sampled.</a:t>
            </a:r>
          </a:p>
          <a:p>
            <a:r>
              <a:rPr lang="en-US" b="0" i="0" u="none" strike="noStrike" baseline="0" dirty="0" smtClean="0">
                <a:latin typeface="Courier"/>
              </a:rPr>
              <a:t>Routine samples are to be submitted at prescribed intervals as established</a:t>
            </a:r>
          </a:p>
          <a:p>
            <a:r>
              <a:rPr lang="en-US" b="0" i="0" u="none" strike="noStrike" baseline="0" dirty="0" smtClean="0">
                <a:latin typeface="Courier"/>
              </a:rPr>
              <a:t>in the appropriate appendix of TB 430210.</a:t>
            </a:r>
          </a:p>
          <a:p>
            <a:r>
              <a:rPr lang="en-US" b="0" i="0" u="none" strike="noStrike" baseline="0" dirty="0" smtClean="0">
                <a:latin typeface="Courier"/>
              </a:rPr>
              <a:t>(See Figure 14 for an example.)</a:t>
            </a:r>
          </a:p>
          <a:p>
            <a:r>
              <a:rPr lang="en-US" b="0" i="0" u="none" strike="noStrike" baseline="0" dirty="0" smtClean="0">
                <a:latin typeface="Courier"/>
              </a:rPr>
              <a:t>Sampling intervals are not the same for all items of equipment. Samples</a:t>
            </a:r>
          </a:p>
          <a:p>
            <a:r>
              <a:rPr lang="en-US" b="0" i="0" u="none" strike="noStrike" baseline="0" dirty="0" smtClean="0">
                <a:latin typeface="Courier"/>
              </a:rPr>
              <a:t>should be taken as near the prescribed interval as possible. Sampling at</a:t>
            </a:r>
          </a:p>
          <a:p>
            <a:r>
              <a:rPr lang="en-US" b="0" i="0" u="none" strike="noStrike" baseline="0" dirty="0" smtClean="0">
                <a:latin typeface="Courier"/>
              </a:rPr>
              <a:t>the prescribed time is not always possible. In such instances, a 10percent</a:t>
            </a:r>
          </a:p>
          <a:p>
            <a:r>
              <a:rPr lang="en-US" b="0" i="0" u="none" strike="noStrike" baseline="0" dirty="0" smtClean="0">
                <a:latin typeface="Courier"/>
              </a:rPr>
              <a:t>variance before or after the scheduled date, hours, or miles for sampling is</a:t>
            </a:r>
          </a:p>
          <a:p>
            <a:r>
              <a:rPr lang="en-US" b="0" i="0" u="none" strike="noStrike" baseline="0" dirty="0" smtClean="0">
                <a:latin typeface="Courier"/>
              </a:rPr>
              <a:t>permissible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1462046"/>
      </p:ext>
    </p:extLst>
  </p:cSld>
  <p:clrMapOvr>
    <a:masterClrMapping/>
  </p:clrMapOvr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37273" cy="1223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9512" y="762000"/>
            <a:ext cx="6478873" cy="5257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1462046"/>
      </p:ext>
    </p:extLst>
  </p:cSld>
  <p:clrMapOvr>
    <a:masterClrMapping/>
  </p:clrMapOvr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37273" cy="1223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1166843"/>
            <a:ext cx="4572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u="none" strike="noStrike" baseline="0" dirty="0" smtClean="0">
                <a:latin typeface="Courier"/>
              </a:rPr>
              <a:t>NOTE: This equipment listing is incomplete. See TB 430210</a:t>
            </a:r>
          </a:p>
          <a:p>
            <a:r>
              <a:rPr lang="en-US" b="0" i="0" u="none" strike="noStrike" baseline="0" dirty="0" smtClean="0">
                <a:latin typeface="Courier"/>
              </a:rPr>
              <a:t>for a complete</a:t>
            </a:r>
          </a:p>
          <a:p>
            <a:r>
              <a:rPr lang="en-US" b="0" i="0" u="none" strike="noStrike" baseline="0" dirty="0" smtClean="0">
                <a:latin typeface="Courier"/>
              </a:rPr>
              <a:t>equipment listing and the sample intervals.</a:t>
            </a:r>
          </a:p>
          <a:p>
            <a:r>
              <a:rPr lang="en-US" b="0" i="0" u="none" strike="noStrike" baseline="0" dirty="0" smtClean="0">
                <a:latin typeface="Courier"/>
              </a:rPr>
              <a:t>Special samples are samples other than those routinely scheduled. Special</a:t>
            </a:r>
          </a:p>
          <a:p>
            <a:r>
              <a:rPr lang="en-US" b="0" i="0" u="none" strike="noStrike" baseline="0" dirty="0" smtClean="0">
                <a:latin typeface="Courier"/>
              </a:rPr>
              <a:t>samples will be submitted to the laboratory under the following</a:t>
            </a:r>
          </a:p>
          <a:p>
            <a:r>
              <a:rPr lang="en-US" b="0" i="0" u="none" strike="noStrike" baseline="0" dirty="0" smtClean="0">
                <a:latin typeface="Courier"/>
              </a:rPr>
              <a:t>circumstances:</a:t>
            </a:r>
          </a:p>
          <a:p>
            <a:r>
              <a:rPr lang="en-US" b="0" i="0" u="none" strike="noStrike" baseline="0" dirty="0" smtClean="0">
                <a:latin typeface="Symbol"/>
              </a:rPr>
              <a:t>· </a:t>
            </a:r>
            <a:r>
              <a:rPr lang="en-US" b="0" i="0" u="none" strike="noStrike" baseline="0" dirty="0" smtClean="0">
                <a:latin typeface="Courier"/>
              </a:rPr>
              <a:t>At the request of the laboratory.</a:t>
            </a:r>
          </a:p>
          <a:p>
            <a:r>
              <a:rPr lang="en-US" b="0" i="0" u="none" strike="noStrike" baseline="0" dirty="0" smtClean="0">
                <a:latin typeface="Symbol"/>
              </a:rPr>
              <a:t>· </a:t>
            </a:r>
            <a:r>
              <a:rPr lang="en-US" b="0" i="0" u="none" strike="noStrike" baseline="0" dirty="0" smtClean="0">
                <a:latin typeface="Courier"/>
              </a:rPr>
              <a:t>Immediately before transfer among commands or overseas deployment of</a:t>
            </a:r>
          </a:p>
          <a:p>
            <a:r>
              <a:rPr lang="en-US" b="0" i="0" u="none" strike="noStrike" baseline="0" dirty="0" smtClean="0">
                <a:latin typeface="Courier"/>
              </a:rPr>
              <a:t>equipment.</a:t>
            </a:r>
          </a:p>
          <a:p>
            <a:r>
              <a:rPr lang="en-US" b="0" i="0" u="none" strike="noStrike" baseline="0" dirty="0" smtClean="0">
                <a:latin typeface="Symbol"/>
              </a:rPr>
              <a:t>· </a:t>
            </a:r>
            <a:r>
              <a:rPr lang="en-US" b="0" i="0" u="none" strike="noStrike" baseline="0" dirty="0" smtClean="0">
                <a:latin typeface="Courier"/>
              </a:rPr>
              <a:t>After indication of a problem; for example, overheating or excessive</a:t>
            </a:r>
          </a:p>
          <a:p>
            <a:r>
              <a:rPr lang="en-US" b="0" i="0" u="none" strike="noStrike" baseline="0" dirty="0" smtClean="0">
                <a:latin typeface="Courier"/>
              </a:rPr>
              <a:t>oil loss, or loss of oil pressure.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1462046"/>
      </p:ext>
    </p:extLst>
  </p:cSld>
  <p:clrMapOvr>
    <a:masterClrMapping/>
  </p:clrMapOvr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37273" cy="1223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1166843"/>
            <a:ext cx="4572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u="none" strike="noStrike" baseline="0" dirty="0" smtClean="0">
                <a:latin typeface="Courier"/>
              </a:rPr>
              <a:t>When a vehicle is in storage, no sampling is required until the vehicle is</a:t>
            </a:r>
          </a:p>
          <a:p>
            <a:r>
              <a:rPr lang="en-US" b="0" i="0" u="none" strike="noStrike" baseline="0" dirty="0" smtClean="0">
                <a:latin typeface="Courier"/>
              </a:rPr>
              <a:t>scheduled for operation use. Maintenance float equipment will be sampled</a:t>
            </a:r>
          </a:p>
          <a:p>
            <a:r>
              <a:rPr lang="en-US" b="0" i="0" u="none" strike="noStrike" baseline="0" dirty="0" smtClean="0">
                <a:latin typeface="Courier"/>
              </a:rPr>
              <a:t>after 25 hours of operation or quarterly, whichever occurs first. When a</a:t>
            </a:r>
          </a:p>
          <a:p>
            <a:r>
              <a:rPr lang="en-US" b="0" i="0" u="none" strike="noStrike" baseline="0" dirty="0" smtClean="0">
                <a:latin typeface="Courier"/>
              </a:rPr>
              <a:t>vehicle is used for developmental purposes, as a training aid, or for static</a:t>
            </a:r>
          </a:p>
          <a:p>
            <a:r>
              <a:rPr lang="en-US" b="0" i="0" u="none" strike="noStrike" baseline="0" dirty="0" smtClean="0">
                <a:latin typeface="Courier"/>
              </a:rPr>
              <a:t>display, authorization to discontinue sampling or to sample at longer</a:t>
            </a:r>
          </a:p>
          <a:p>
            <a:r>
              <a:rPr lang="en-US" b="0" i="0" u="none" strike="noStrike" baseline="0" dirty="0" smtClean="0">
                <a:latin typeface="Courier"/>
              </a:rPr>
              <a:t>intervals may be granted by the applicable major command. When the</a:t>
            </a:r>
          </a:p>
          <a:p>
            <a:r>
              <a:rPr lang="en-US" b="0" i="0" u="none" strike="noStrike" baseline="0" dirty="0" smtClean="0">
                <a:latin typeface="Courier"/>
              </a:rPr>
              <a:t>equipment returns to normal operations, sampling intervals established in</a:t>
            </a:r>
          </a:p>
          <a:p>
            <a:r>
              <a:rPr lang="en-US" b="0" i="0" u="none" strike="noStrike" baseline="0" dirty="0" smtClean="0">
                <a:latin typeface="Courier"/>
              </a:rPr>
              <a:t>the appendices of TB 430210</a:t>
            </a:r>
          </a:p>
          <a:p>
            <a:r>
              <a:rPr lang="en-US" b="0" i="0" u="none" strike="noStrike" baseline="0" dirty="0" smtClean="0">
                <a:latin typeface="Courier"/>
              </a:rPr>
              <a:t>will once again apply.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1462046"/>
      </p:ext>
    </p:extLst>
  </p:cSld>
  <p:clrMapOvr>
    <a:masterClrMapping/>
  </p:clrMapOvr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37273" cy="1223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889844"/>
            <a:ext cx="4572000" cy="507831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u="none" strike="noStrike" baseline="0" dirty="0" smtClean="0">
                <a:latin typeface="Courier"/>
              </a:rPr>
              <a:t>Special samples will be clearly marked SPECIAL and banded with red tape or</a:t>
            </a:r>
          </a:p>
          <a:p>
            <a:r>
              <a:rPr lang="en-US" b="0" i="0" u="none" strike="noStrike" baseline="0" dirty="0" smtClean="0">
                <a:latin typeface="Courier"/>
              </a:rPr>
              <a:t>marked in some other conspicuous manner so that the laboratory may easily</a:t>
            </a:r>
          </a:p>
          <a:p>
            <a:r>
              <a:rPr lang="en-US" b="0" i="0" u="none" strike="noStrike" baseline="0" dirty="0" smtClean="0">
                <a:latin typeface="Courier"/>
              </a:rPr>
              <a:t>identify them. The DD Form 2026 (Oil Analysis Request) that accompanies the</a:t>
            </a:r>
          </a:p>
          <a:p>
            <a:r>
              <a:rPr lang="en-US" b="0" i="0" u="none" strike="noStrike" baseline="0" dirty="0" smtClean="0">
                <a:latin typeface="Courier"/>
              </a:rPr>
              <a:t>sample to the laboratory will be marked SPECIAL in the Remarks block, and</a:t>
            </a:r>
          </a:p>
          <a:p>
            <a:r>
              <a:rPr lang="en-US" b="0" i="0" u="none" strike="noStrike" baseline="0" dirty="0" smtClean="0">
                <a:latin typeface="Courier"/>
              </a:rPr>
              <a:t>its borders will be outlined in red.</a:t>
            </a:r>
          </a:p>
          <a:p>
            <a:r>
              <a:rPr lang="en-US" b="0" i="0" u="none" strike="noStrike" baseline="0" dirty="0" smtClean="0">
                <a:latin typeface="Courier"/>
              </a:rPr>
              <a:t>To support the AOAP, your unit will need to maintain an adequate level of</a:t>
            </a:r>
          </a:p>
          <a:p>
            <a:r>
              <a:rPr lang="en-US" b="0" i="0" u="none" strike="noStrike" baseline="0" dirty="0" smtClean="0">
                <a:latin typeface="Courier"/>
              </a:rPr>
              <a:t>forms and sampling supplies. Supplies required for oil sampling operations</a:t>
            </a:r>
          </a:p>
          <a:p>
            <a:r>
              <a:rPr lang="en-US" b="0" i="0" u="none" strike="noStrike" baseline="0" dirty="0" smtClean="0">
                <a:latin typeface="Courier"/>
              </a:rPr>
              <a:t>are listed in Figure 15. Quantities are determined by number and types of</a:t>
            </a:r>
          </a:p>
          <a:p>
            <a:r>
              <a:rPr lang="en-US" b="0" i="0" u="none" strike="noStrike" baseline="0" dirty="0" smtClean="0">
                <a:latin typeface="Courier"/>
              </a:rPr>
              <a:t>assigned equipment enrolled in the AOAP and the frequency at which they are</a:t>
            </a:r>
          </a:p>
          <a:p>
            <a:r>
              <a:rPr lang="en-US" b="0" i="0" u="none" strike="noStrike" baseline="0" dirty="0" smtClean="0">
                <a:latin typeface="Courier"/>
              </a:rPr>
              <a:t>sampled.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1462046"/>
      </p:ext>
    </p:extLst>
  </p:cSld>
  <p:clrMapOvr>
    <a:masterClrMapping/>
  </p:clrMapOvr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37273" cy="1223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330903"/>
            <a:ext cx="7007323" cy="336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1462046"/>
      </p:ext>
    </p:extLst>
  </p:cSld>
  <p:clrMapOvr>
    <a:masterClrMapping/>
  </p:clrMapOvr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37273" cy="1223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751344"/>
            <a:ext cx="4572000" cy="480131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u="none" strike="noStrike" baseline="0" dirty="0" smtClean="0">
                <a:latin typeface="Courier"/>
              </a:rPr>
              <a:t>The following listed forms are necessary to support the AOAP:</a:t>
            </a:r>
          </a:p>
          <a:p>
            <a:r>
              <a:rPr lang="en-US" b="0" i="0" u="none" strike="noStrike" baseline="0" dirty="0" smtClean="0">
                <a:latin typeface="Symbol"/>
              </a:rPr>
              <a:t>· </a:t>
            </a:r>
            <a:r>
              <a:rPr lang="en-US" b="0" i="0" u="none" strike="noStrike" baseline="0" dirty="0" smtClean="0">
                <a:latin typeface="Courier"/>
              </a:rPr>
              <a:t>DO Form 2026, Oil Analysis Request.</a:t>
            </a:r>
          </a:p>
          <a:p>
            <a:r>
              <a:rPr lang="en-US" b="0" i="0" u="none" strike="noStrike" baseline="0" dirty="0" smtClean="0">
                <a:latin typeface="Symbol"/>
              </a:rPr>
              <a:t>· </a:t>
            </a:r>
            <a:r>
              <a:rPr lang="en-US" b="0" i="0" u="none" strike="noStrike" baseline="0" dirty="0" smtClean="0">
                <a:latin typeface="Courier"/>
              </a:rPr>
              <a:t>DA Form 2407, Maintenance Request.</a:t>
            </a:r>
          </a:p>
          <a:p>
            <a:r>
              <a:rPr lang="en-US" b="0" i="0" u="none" strike="noStrike" baseline="0" dirty="0" smtClean="0">
                <a:latin typeface="Symbol"/>
              </a:rPr>
              <a:t>· </a:t>
            </a:r>
            <a:r>
              <a:rPr lang="en-US" b="0" i="0" u="none" strike="noStrike" baseline="0" dirty="0" smtClean="0">
                <a:latin typeface="Courier"/>
              </a:rPr>
              <a:t>DA Form 240820,</a:t>
            </a:r>
          </a:p>
          <a:p>
            <a:r>
              <a:rPr lang="en-US" b="0" i="0" u="none" strike="noStrike" baseline="0" dirty="0" smtClean="0">
                <a:latin typeface="Courier"/>
              </a:rPr>
              <a:t>Oil Analysis Log.</a:t>
            </a:r>
          </a:p>
          <a:p>
            <a:r>
              <a:rPr lang="en-US" b="0" i="0" u="none" strike="noStrike" baseline="0" dirty="0" smtClean="0">
                <a:latin typeface="Symbol"/>
              </a:rPr>
              <a:t>· </a:t>
            </a:r>
            <a:r>
              <a:rPr lang="en-US" b="0" i="0" u="none" strike="noStrike" baseline="0" dirty="0" smtClean="0">
                <a:latin typeface="Courier"/>
              </a:rPr>
              <a:t>DD Form 314, Preventive Maintenance Schedule and Record.</a:t>
            </a:r>
          </a:p>
          <a:p>
            <a:r>
              <a:rPr lang="en-US" b="0" i="0" u="none" strike="noStrike" baseline="0" dirty="0" smtClean="0">
                <a:latin typeface="Symbol"/>
              </a:rPr>
              <a:t>· </a:t>
            </a:r>
            <a:r>
              <a:rPr lang="en-US" b="0" i="0" u="none" strike="noStrike" baseline="0" dirty="0" smtClean="0">
                <a:latin typeface="Courier"/>
              </a:rPr>
              <a:t>DA Form 3254R,</a:t>
            </a:r>
          </a:p>
          <a:p>
            <a:r>
              <a:rPr lang="en-US" b="0" i="0" u="none" strike="noStrike" baseline="0" dirty="0" smtClean="0">
                <a:latin typeface="Courier"/>
              </a:rPr>
              <a:t>Oil Analysis Recommendation and Feedback.</a:t>
            </a:r>
          </a:p>
          <a:p>
            <a:r>
              <a:rPr lang="en-US" b="0" i="0" u="none" strike="noStrike" baseline="0" dirty="0" smtClean="0">
                <a:latin typeface="Courier"/>
              </a:rPr>
              <a:t>The AOAP cycle operates as follows:</a:t>
            </a:r>
          </a:p>
          <a:p>
            <a:r>
              <a:rPr lang="en-US" b="0" i="0" u="none" strike="noStrike" baseline="0" dirty="0" smtClean="0">
                <a:latin typeface="Courier"/>
              </a:rPr>
              <a:t>1. The TB 430210</a:t>
            </a:r>
          </a:p>
          <a:p>
            <a:r>
              <a:rPr lang="en-US" b="0" i="0" u="none" strike="noStrike" baseline="0" dirty="0" smtClean="0">
                <a:latin typeface="Courier"/>
              </a:rPr>
              <a:t>identifies equipment for the AOAP. A DA Form 240820</a:t>
            </a:r>
          </a:p>
          <a:p>
            <a:r>
              <a:rPr lang="en-US" b="0" i="0" u="none" strike="noStrike" baseline="0" dirty="0" smtClean="0">
                <a:latin typeface="Courier"/>
              </a:rPr>
              <a:t>is prepared for each component to be sampled.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14620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37273" cy="1223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612845"/>
            <a:ext cx="4572000" cy="563231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u="none" strike="noStrike" baseline="0" dirty="0" smtClean="0">
                <a:latin typeface="Courier"/>
              </a:rPr>
              <a:t>Learning Event 2</a:t>
            </a:r>
          </a:p>
          <a:p>
            <a:r>
              <a:rPr lang="en-US" b="0" i="0" u="none" strike="noStrike" baseline="0" dirty="0" smtClean="0">
                <a:latin typeface="Courier"/>
              </a:rPr>
              <a:t>MAINTENANCE SUPERVISION RESPONSIBILITIES</a:t>
            </a:r>
          </a:p>
          <a:p>
            <a:r>
              <a:rPr lang="en-US" b="0" i="0" u="none" strike="noStrike" baseline="0" dirty="0" smtClean="0">
                <a:latin typeface="Courier"/>
              </a:rPr>
              <a:t>All supervisors have certain responsibilities for personnel and maintenance</a:t>
            </a:r>
          </a:p>
          <a:p>
            <a:r>
              <a:rPr lang="en-US" b="0" i="0" u="none" strike="noStrike" baseline="0" dirty="0" smtClean="0">
                <a:latin typeface="Courier"/>
              </a:rPr>
              <a:t>supervision. Personnel are the most important resource and, as a</a:t>
            </a:r>
          </a:p>
          <a:p>
            <a:r>
              <a:rPr lang="en-US" b="0" i="0" u="none" strike="noStrike" baseline="0" dirty="0" smtClean="0">
                <a:latin typeface="Courier"/>
              </a:rPr>
              <a:t>supervisor, you must ensure that this resource is not wasted. A goal for</a:t>
            </a:r>
          </a:p>
          <a:p>
            <a:r>
              <a:rPr lang="en-US" b="0" i="0" u="none" strike="noStrike" baseline="0" dirty="0" smtClean="0">
                <a:latin typeface="Courier"/>
              </a:rPr>
              <a:t>the maintenance supervisor to establish is to have all table(s) of</a:t>
            </a:r>
          </a:p>
          <a:p>
            <a:r>
              <a:rPr lang="en-US" b="0" i="0" u="none" strike="noStrike" baseline="0" dirty="0" smtClean="0">
                <a:latin typeface="Courier"/>
              </a:rPr>
              <a:t>organization and equipment (TOE) slots filled with personnel holding the</a:t>
            </a:r>
          </a:p>
          <a:p>
            <a:r>
              <a:rPr lang="en-US" b="0" i="0" u="none" strike="noStrike" baseline="0" dirty="0" smtClean="0">
                <a:latin typeface="Courier"/>
              </a:rPr>
              <a:t>correct military occupational specialty (MOS) and pay grade. One of the</a:t>
            </a:r>
          </a:p>
          <a:p>
            <a:r>
              <a:rPr lang="en-US" b="0" i="0" u="none" strike="noStrike" baseline="0" dirty="0" smtClean="0">
                <a:latin typeface="Courier"/>
              </a:rPr>
              <a:t>most difficult jobs of the maintenance supervisor is to establish priorities</a:t>
            </a:r>
          </a:p>
          <a:p>
            <a:r>
              <a:rPr lang="en-US" b="0" i="0" u="none" strike="noStrike" baseline="0" dirty="0" smtClean="0">
                <a:latin typeface="Courier"/>
              </a:rPr>
              <a:t>in the face of conflicting requirements. The supervisor must work with the</a:t>
            </a:r>
          </a:p>
          <a:p>
            <a:r>
              <a:rPr lang="en-US" b="0" i="0" u="none" strike="noStrike" baseline="0" dirty="0" smtClean="0">
                <a:latin typeface="Courier"/>
              </a:rPr>
              <a:t>assigned personnel to ensure that they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1462046"/>
      </p:ext>
    </p:extLst>
  </p:cSld>
  <p:clrMapOvr>
    <a:masterClrMapping/>
  </p:clrMapOvr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37273" cy="1223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2551837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u="none" strike="noStrike" baseline="0" dirty="0" smtClean="0">
                <a:latin typeface="Courier"/>
              </a:rPr>
              <a:t>2. Sampling supplies are obtained.</a:t>
            </a:r>
          </a:p>
          <a:p>
            <a:r>
              <a:rPr lang="en-US" b="0" i="0" u="none" strike="noStrike" baseline="0" dirty="0" smtClean="0">
                <a:latin typeface="Courier"/>
              </a:rPr>
              <a:t>3. Sampling dates are scheduled on DD Form 314.</a:t>
            </a:r>
          </a:p>
          <a:p>
            <a:r>
              <a:rPr lang="en-US" b="0" i="0" u="none" strike="noStrike" baseline="0" dirty="0" smtClean="0">
                <a:latin typeface="Courier"/>
              </a:rPr>
              <a:t>4. An oil sample is obtained and noted on DA Form 240820</a:t>
            </a:r>
          </a:p>
          <a:p>
            <a:r>
              <a:rPr lang="en-US" b="0" i="0" u="none" strike="noStrike" baseline="0" dirty="0" smtClean="0">
                <a:latin typeface="Courier"/>
              </a:rPr>
              <a:t>(Figure 16).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1462046"/>
      </p:ext>
    </p:extLst>
  </p:cSld>
  <p:clrMapOvr>
    <a:masterClrMapping/>
  </p:clrMapOvr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37273" cy="1223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245" y="912866"/>
            <a:ext cx="6624955" cy="5335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1462046"/>
      </p:ext>
    </p:extLst>
  </p:cSld>
  <p:clrMapOvr>
    <a:masterClrMapping/>
  </p:clrMapOvr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37273" cy="1223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1859340"/>
            <a:ext cx="4572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u="none" strike="noStrike" baseline="0" dirty="0" smtClean="0">
                <a:latin typeface="Courier"/>
              </a:rPr>
              <a:t>5. The DD Form 2026 is prepared requesting an oil analysis (Figure 17).</a:t>
            </a:r>
          </a:p>
          <a:p>
            <a:r>
              <a:rPr lang="en-US" b="0" i="0" u="none" strike="noStrike" baseline="0" dirty="0" smtClean="0">
                <a:latin typeface="Courier"/>
              </a:rPr>
              <a:t>6. The label on the sample bottle Ls completed, and the bottle and DD</a:t>
            </a:r>
          </a:p>
          <a:p>
            <a:r>
              <a:rPr lang="en-US" b="0" i="0" u="none" strike="noStrike" baseline="0" dirty="0" smtClean="0">
                <a:latin typeface="Courier"/>
              </a:rPr>
              <a:t>Form 2026 are carried or mailed to the supporting oil analysis laboratory.</a:t>
            </a:r>
          </a:p>
          <a:p>
            <a:r>
              <a:rPr lang="en-US" b="0" i="0" u="none" strike="noStrike" baseline="0" dirty="0" smtClean="0">
                <a:latin typeface="Courier"/>
              </a:rPr>
              <a:t>7. The oil analysis laboratory analyzes the sample for metal content and</a:t>
            </a:r>
          </a:p>
          <a:p>
            <a:r>
              <a:rPr lang="en-US" b="0" i="0" u="none" strike="noStrike" baseline="0" dirty="0" smtClean="0">
                <a:latin typeface="Courier"/>
              </a:rPr>
              <a:t>oil quality, notes results on DD Form 2026, and returns the form to the</a:t>
            </a:r>
          </a:p>
          <a:p>
            <a:r>
              <a:rPr lang="en-US" b="0" i="0" u="none" strike="noStrike" baseline="0" dirty="0" smtClean="0">
                <a:latin typeface="Courier"/>
              </a:rPr>
              <a:t>originating unit.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1462046"/>
      </p:ext>
    </p:extLst>
  </p:cSld>
  <p:clrMapOvr>
    <a:masterClrMapping/>
  </p:clrMapOvr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37273" cy="1223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3209" y="128491"/>
            <a:ext cx="5792991" cy="61199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1462046"/>
      </p:ext>
    </p:extLst>
  </p:cSld>
  <p:clrMapOvr>
    <a:masterClrMapping/>
  </p:clrMapOvr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37273" cy="1223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2551837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u="none" strike="noStrike" baseline="0" dirty="0" smtClean="0">
                <a:latin typeface="Courier"/>
              </a:rPr>
              <a:t>8. In addition, maintenance recommendations are annotated on DA Form</a:t>
            </a:r>
          </a:p>
          <a:p>
            <a:r>
              <a:rPr lang="en-US" b="0" i="0" u="none" strike="noStrike" baseline="0" dirty="0" smtClean="0">
                <a:latin typeface="Courier"/>
              </a:rPr>
              <a:t>3254R</a:t>
            </a:r>
          </a:p>
          <a:p>
            <a:r>
              <a:rPr lang="en-US" b="0" i="0" u="none" strike="noStrike" baseline="0" dirty="0" smtClean="0">
                <a:latin typeface="Courier"/>
              </a:rPr>
              <a:t>and forwarded to the using unit for action (Figure 18).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1462046"/>
      </p:ext>
    </p:extLst>
  </p:cSld>
  <p:clrMapOvr>
    <a:masterClrMapping/>
  </p:clrMapOvr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37273" cy="1223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0313" y="871538"/>
            <a:ext cx="4143375" cy="511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1462046"/>
      </p:ext>
    </p:extLst>
  </p:cSld>
  <p:clrMapOvr>
    <a:masterClrMapping/>
  </p:clrMapOvr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37273" cy="1223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1720840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u="none" strike="noStrike" baseline="0" dirty="0" smtClean="0">
                <a:latin typeface="Courier"/>
              </a:rPr>
              <a:t>9. The unit takes the appropriate action indicated by the laboratory (DA</a:t>
            </a:r>
          </a:p>
          <a:p>
            <a:r>
              <a:rPr lang="en-US" b="0" i="0" u="none" strike="noStrike" baseline="0" dirty="0" smtClean="0">
                <a:latin typeface="Courier"/>
              </a:rPr>
              <a:t>Form 2407).</a:t>
            </a:r>
          </a:p>
          <a:p>
            <a:r>
              <a:rPr lang="en-US" b="0" i="0" u="none" strike="noStrike" baseline="0" dirty="0" smtClean="0">
                <a:latin typeface="Courier"/>
              </a:rPr>
              <a:t>10. The DD Form 2026 is filed and DA Form 240820</a:t>
            </a:r>
          </a:p>
          <a:p>
            <a:r>
              <a:rPr lang="en-US" b="0" i="0" u="none" strike="noStrike" baseline="0" dirty="0" smtClean="0">
                <a:latin typeface="Courier"/>
              </a:rPr>
              <a:t>is completed.</a:t>
            </a:r>
          </a:p>
          <a:p>
            <a:r>
              <a:rPr lang="en-US" b="0" i="0" u="none" strike="noStrike" baseline="0" dirty="0" smtClean="0">
                <a:latin typeface="Courier"/>
              </a:rPr>
              <a:t>11. Once maintenance actions have been completed, the supporting AOAP</a:t>
            </a:r>
          </a:p>
          <a:p>
            <a:r>
              <a:rPr lang="en-US" b="0" i="0" u="none" strike="noStrike" baseline="0" dirty="0" smtClean="0">
                <a:latin typeface="Courier"/>
              </a:rPr>
              <a:t>laboratory should be notified of the results of the servicing action by</a:t>
            </a:r>
          </a:p>
          <a:p>
            <a:r>
              <a:rPr lang="en-US" b="0" i="0" u="none" strike="noStrike" baseline="0" dirty="0" smtClean="0">
                <a:latin typeface="Courier"/>
              </a:rPr>
              <a:t>completing DA Form 3254R,</a:t>
            </a:r>
          </a:p>
          <a:p>
            <a:r>
              <a:rPr lang="en-US" b="0" i="0" u="none" strike="noStrike" baseline="0" dirty="0" smtClean="0">
                <a:latin typeface="Courier"/>
              </a:rPr>
              <a:t>with' feedback annotated.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1462046"/>
      </p:ext>
    </p:extLst>
  </p:cSld>
  <p:clrMapOvr>
    <a:masterClrMapping/>
  </p:clrMapOvr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37273" cy="1223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474345"/>
            <a:ext cx="4572000" cy="59093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u="none" strike="noStrike" baseline="0" dirty="0" smtClean="0">
                <a:latin typeface="Courier"/>
              </a:rPr>
              <a:t>Samples may be taken without warming a component to operating temperature,</a:t>
            </a:r>
          </a:p>
          <a:p>
            <a:r>
              <a:rPr lang="en-US" b="0" i="0" u="none" strike="noStrike" baseline="0" dirty="0" smtClean="0">
                <a:latin typeface="Courier"/>
              </a:rPr>
              <a:t>if the equipment has been operated within the last 30 days. If the</a:t>
            </a:r>
          </a:p>
          <a:p>
            <a:r>
              <a:rPr lang="en-US" b="0" i="0" u="none" strike="noStrike" baseline="0" dirty="0" smtClean="0">
                <a:latin typeface="Courier"/>
              </a:rPr>
              <a:t>equipment has not been operated within the last 30 days, it must be brought</a:t>
            </a:r>
          </a:p>
          <a:p>
            <a:r>
              <a:rPr lang="en-US" b="0" i="0" u="none" strike="noStrike" baseline="0" dirty="0" smtClean="0">
                <a:latin typeface="Courier"/>
              </a:rPr>
              <a:t>to operating temperature before sampling. This applies to both routine and</a:t>
            </a:r>
          </a:p>
          <a:p>
            <a:r>
              <a:rPr lang="en-US" b="0" i="0" u="none" strike="noStrike" baseline="0" dirty="0" smtClean="0">
                <a:latin typeface="Courier"/>
              </a:rPr>
              <a:t>special samples. There will be occasions when the laboratory may request</a:t>
            </a:r>
          </a:p>
          <a:p>
            <a:r>
              <a:rPr lang="en-US" b="0" i="0" u="none" strike="noStrike" baseline="0" dirty="0" smtClean="0">
                <a:latin typeface="Courier"/>
              </a:rPr>
              <a:t>that a component be operated before sampling. This request will be complied</a:t>
            </a:r>
          </a:p>
          <a:p>
            <a:r>
              <a:rPr lang="en-US" b="0" i="0" u="none" strike="noStrike" baseline="0" dirty="0" smtClean="0">
                <a:latin typeface="Courier"/>
              </a:rPr>
              <a:t>with.</a:t>
            </a:r>
          </a:p>
          <a:p>
            <a:r>
              <a:rPr lang="en-US" b="0" i="0" u="none" strike="noStrike" baseline="0" dirty="0" smtClean="0">
                <a:latin typeface="Courier"/>
              </a:rPr>
              <a:t>Samples taken from an oil reservoir immediately after addition of new oil</a:t>
            </a:r>
          </a:p>
          <a:p>
            <a:r>
              <a:rPr lang="en-US" b="0" i="0" u="none" strike="noStrike" baseline="0" dirty="0" smtClean="0">
                <a:latin typeface="Courier"/>
              </a:rPr>
              <a:t>will not be representative and will not become representative until complete</a:t>
            </a:r>
          </a:p>
          <a:p>
            <a:r>
              <a:rPr lang="en-US" b="0" i="0" u="none" strike="noStrike" baseline="0" dirty="0" smtClean="0">
                <a:latin typeface="Courier"/>
              </a:rPr>
              <a:t>mixing of the old and new oil has taken place. This requires operation</a:t>
            </a:r>
          </a:p>
          <a:p>
            <a:r>
              <a:rPr lang="en-US" b="0" i="0" u="none" strike="noStrike" baseline="0" dirty="0" smtClean="0">
                <a:latin typeface="Courier"/>
              </a:rPr>
              <a:t>until normal operating temperature has been obtained.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1462046"/>
      </p:ext>
    </p:extLst>
  </p:cSld>
  <p:clrMapOvr>
    <a:masterClrMapping/>
  </p:clrMapOvr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37273" cy="1223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1305342"/>
            <a:ext cx="4572000" cy="424731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u="none" strike="noStrike" baseline="0" dirty="0" smtClean="0">
                <a:latin typeface="Courier"/>
              </a:rPr>
              <a:t>SAMPLING METHODS</a:t>
            </a:r>
          </a:p>
          <a:p>
            <a:r>
              <a:rPr lang="en-US" b="0" i="0" u="none" strike="noStrike" baseline="0" dirty="0" smtClean="0">
                <a:latin typeface="Courier"/>
              </a:rPr>
              <a:t>To take an oil sample using the valve method shown in Figure 191.</a:t>
            </a:r>
          </a:p>
          <a:p>
            <a:r>
              <a:rPr lang="en-US" b="0" i="0" u="none" strike="noStrike" baseline="0" dirty="0" smtClean="0">
                <a:latin typeface="Courier"/>
              </a:rPr>
              <a:t>Remove dust cap assembly.</a:t>
            </a:r>
          </a:p>
          <a:p>
            <a:r>
              <a:rPr lang="en-US" b="0" i="0" u="none" strike="noStrike" baseline="0" dirty="0" smtClean="0">
                <a:latin typeface="Courier"/>
              </a:rPr>
              <a:t>2. With the engine idling, open (lift handle) sampling valve and drain</a:t>
            </a:r>
          </a:p>
          <a:p>
            <a:r>
              <a:rPr lang="en-US" b="0" i="0" u="none" strike="noStrike" baseline="0" dirty="0" smtClean="0">
                <a:latin typeface="Courier"/>
              </a:rPr>
              <a:t>out about a pint of oil; then shut off sampling valve.</a:t>
            </a:r>
          </a:p>
          <a:p>
            <a:r>
              <a:rPr lang="en-US" b="0" i="0" u="none" strike="noStrike" baseline="0" dirty="0" smtClean="0">
                <a:latin typeface="Courier"/>
              </a:rPr>
              <a:t>NOTE: if sampling valve is mounted directly to the pressurized gallery, no</a:t>
            </a:r>
          </a:p>
          <a:p>
            <a:r>
              <a:rPr lang="en-US" b="0" i="0" u="none" strike="noStrike" baseline="0" dirty="0" smtClean="0">
                <a:latin typeface="Courier"/>
              </a:rPr>
              <a:t>draining is required.</a:t>
            </a:r>
          </a:p>
          <a:p>
            <a:r>
              <a:rPr lang="en-US" b="0" i="0" u="none" strike="noStrike" baseline="0" dirty="0" smtClean="0">
                <a:latin typeface="Courier"/>
              </a:rPr>
              <a:t>3. Place sample bottle under valve and fill to 1/2 inch from top, and cap</a:t>
            </a:r>
          </a:p>
          <a:p>
            <a:r>
              <a:rPr lang="en-US" b="0" i="0" u="none" strike="noStrike" baseline="0" dirty="0" smtClean="0">
                <a:latin typeface="Courier"/>
              </a:rPr>
              <a:t>bottle.</a:t>
            </a:r>
          </a:p>
          <a:p>
            <a:r>
              <a:rPr lang="en-US" b="0" i="0" u="none" strike="noStrike" baseline="0" dirty="0" smtClean="0">
                <a:latin typeface="Courier"/>
              </a:rPr>
              <a:t>4. Return drained oil to reservoir.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1462046"/>
      </p:ext>
    </p:extLst>
  </p:cSld>
  <p:clrMapOvr>
    <a:masterClrMapping/>
  </p:clrMapOvr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37273" cy="1223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461" y="2000250"/>
            <a:ext cx="5782628" cy="3714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14620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37273" cy="1223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889844"/>
            <a:ext cx="4572000" cy="507831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u="none" strike="noStrike" baseline="0" dirty="0" smtClean="0">
                <a:latin typeface="Symbol"/>
              </a:rPr>
              <a:t>· </a:t>
            </a:r>
            <a:r>
              <a:rPr lang="en-US" b="0" i="0" u="none" strike="noStrike" baseline="0" dirty="0" smtClean="0">
                <a:latin typeface="Courier"/>
              </a:rPr>
              <a:t>Are used correctly within the unit.</a:t>
            </a:r>
          </a:p>
          <a:p>
            <a:r>
              <a:rPr lang="en-US" b="0" i="0" u="none" strike="noStrike" baseline="0" dirty="0" smtClean="0">
                <a:latin typeface="Symbol"/>
              </a:rPr>
              <a:t>· </a:t>
            </a:r>
            <a:r>
              <a:rPr lang="en-US" b="0" i="0" u="none" strike="noStrike" baseline="0" dirty="0" smtClean="0">
                <a:latin typeface="Courier"/>
              </a:rPr>
              <a:t>Are accounted for.</a:t>
            </a:r>
          </a:p>
          <a:p>
            <a:r>
              <a:rPr lang="en-US" b="0" i="0" u="none" strike="noStrike" baseline="0" dirty="0" smtClean="0">
                <a:latin typeface="Symbol"/>
              </a:rPr>
              <a:t>· </a:t>
            </a:r>
            <a:r>
              <a:rPr lang="en-US" b="0" i="0" u="none" strike="noStrike" baseline="0" dirty="0" smtClean="0">
                <a:latin typeface="Courier"/>
              </a:rPr>
              <a:t>Are supervised.</a:t>
            </a:r>
          </a:p>
          <a:p>
            <a:r>
              <a:rPr lang="en-US" b="0" i="0" u="none" strike="noStrike" baseline="0" dirty="0" smtClean="0">
                <a:latin typeface="Symbol"/>
              </a:rPr>
              <a:t>· </a:t>
            </a:r>
            <a:r>
              <a:rPr lang="en-US" b="0" i="0" u="none" strike="noStrike" baseline="0" dirty="0" smtClean="0">
                <a:latin typeface="Courier"/>
              </a:rPr>
              <a:t>Are motivated.</a:t>
            </a:r>
          </a:p>
          <a:p>
            <a:r>
              <a:rPr lang="en-US" b="0" i="0" u="none" strike="noStrike" baseline="0" dirty="0" smtClean="0">
                <a:latin typeface="Symbol"/>
              </a:rPr>
              <a:t>· </a:t>
            </a:r>
            <a:r>
              <a:rPr lang="en-US" b="0" i="0" u="none" strike="noStrike" baseline="0" dirty="0" smtClean="0">
                <a:latin typeface="Courier"/>
              </a:rPr>
              <a:t>Have their skills developed.</a:t>
            </a:r>
          </a:p>
          <a:p>
            <a:r>
              <a:rPr lang="en-US" b="0" i="0" u="none" strike="noStrike" baseline="0" dirty="0" smtClean="0">
                <a:latin typeface="Courier"/>
              </a:rPr>
              <a:t>All personnel, from the battalion commander to the vehicle driver, play an</a:t>
            </a:r>
          </a:p>
          <a:p>
            <a:r>
              <a:rPr lang="en-US" b="0" i="0" u="none" strike="noStrike" baseline="0" dirty="0" smtClean="0">
                <a:latin typeface="Courier"/>
              </a:rPr>
              <a:t>important part in the supervision of resources such as manpower. All</a:t>
            </a:r>
          </a:p>
          <a:p>
            <a:r>
              <a:rPr lang="en-US" b="0" i="0" u="none" strike="noStrike" baseline="0" dirty="0" smtClean="0">
                <a:latin typeface="Courier"/>
              </a:rPr>
              <a:t>resources must be in sufficient quantity when needed, if the maintenance job</a:t>
            </a:r>
          </a:p>
          <a:p>
            <a:r>
              <a:rPr lang="en-US" b="0" i="0" u="none" strike="noStrike" baseline="0" dirty="0" smtClean="0">
                <a:latin typeface="Courier"/>
              </a:rPr>
              <a:t>is to be completed.</a:t>
            </a:r>
          </a:p>
          <a:p>
            <a:r>
              <a:rPr lang="en-US" b="0" i="0" u="none" strike="noStrike" baseline="0" dirty="0" smtClean="0">
                <a:latin typeface="Courier"/>
              </a:rPr>
              <a:t>In this learning event, the maintenance responsibilities of each level of</a:t>
            </a:r>
          </a:p>
          <a:p>
            <a:r>
              <a:rPr lang="en-US" b="0" i="0" u="none" strike="noStrike" baseline="0" dirty="0" smtClean="0">
                <a:latin typeface="Courier"/>
              </a:rPr>
              <a:t>command, from squad leader to battalion commander, will be discussed and you</a:t>
            </a:r>
          </a:p>
          <a:p>
            <a:r>
              <a:rPr lang="en-US" b="0" i="0" u="none" strike="noStrike" baseline="0" dirty="0" smtClean="0">
                <a:latin typeface="Courier"/>
              </a:rPr>
              <a:t>will be shown how each level interfaces with the other levels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1462046"/>
      </p:ext>
    </p:extLst>
  </p:cSld>
  <p:clrMapOvr>
    <a:masterClrMapping/>
  </p:clrMapOvr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37273" cy="1223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1997839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u="none" strike="noStrike" baseline="0" dirty="0" smtClean="0">
                <a:latin typeface="Courier"/>
              </a:rPr>
              <a:t>The pump (Figure 20) is used to take samples through the oil filler neck or</a:t>
            </a:r>
          </a:p>
          <a:p>
            <a:r>
              <a:rPr lang="en-US" b="0" i="0" u="none" strike="noStrike" baseline="0" dirty="0" smtClean="0">
                <a:latin typeface="Courier"/>
              </a:rPr>
              <a:t>through the dipstick hole. The procedure is as follows:</a:t>
            </a:r>
          </a:p>
          <a:p>
            <a:r>
              <a:rPr lang="en-US" b="0" i="0" u="none" strike="noStrike" baseline="0" dirty="0" smtClean="0">
                <a:latin typeface="Courier"/>
              </a:rPr>
              <a:t>1. Determine how far the tubing has to be inserted into the reservoir by</a:t>
            </a:r>
          </a:p>
          <a:p>
            <a:r>
              <a:rPr lang="en-US" b="0" i="0" u="none" strike="noStrike" baseline="0" dirty="0" smtClean="0">
                <a:latin typeface="Courier"/>
              </a:rPr>
              <a:t>using the dipstick as a gauge (Figure 20). Cut tubing to a length</a:t>
            </a:r>
          </a:p>
          <a:p>
            <a:r>
              <a:rPr lang="en-US" b="0" i="0" u="none" strike="noStrike" baseline="0" dirty="0" smtClean="0">
                <a:latin typeface="Courier"/>
              </a:rPr>
              <a:t>approximately 10 inches longer than the dipstick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1462046"/>
      </p:ext>
    </p:extLst>
  </p:cSld>
  <p:clrMapOvr>
    <a:masterClrMapping/>
  </p:clrMapOvr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37273" cy="1223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2213" y="1042988"/>
            <a:ext cx="4219575" cy="477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1462046"/>
      </p:ext>
    </p:extLst>
  </p:cSld>
  <p:clrMapOvr>
    <a:masterClrMapping/>
  </p:clrMapOvr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37273" cy="1223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1028343"/>
            <a:ext cx="4572000" cy="480131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u="none" strike="noStrike" baseline="0" dirty="0" smtClean="0">
                <a:latin typeface="Courier"/>
              </a:rPr>
              <a:t>2. Attach tubing to sampling pump by inserting tubing through "T" handle</a:t>
            </a:r>
          </a:p>
          <a:p>
            <a:r>
              <a:rPr lang="en-US" b="0" i="0" u="none" strike="noStrike" baseline="0" dirty="0" smtClean="0">
                <a:latin typeface="Courier"/>
              </a:rPr>
              <a:t>opening. Allow tubing to extend approximately 1/4 inch below pump head</a:t>
            </a:r>
          </a:p>
          <a:p>
            <a:r>
              <a:rPr lang="en-US" b="0" i="0" u="none" strike="noStrike" baseline="0" dirty="0" smtClean="0">
                <a:latin typeface="Courier"/>
              </a:rPr>
              <a:t>threads, and tighten "T" handle.</a:t>
            </a:r>
          </a:p>
          <a:p>
            <a:r>
              <a:rPr lang="en-US" b="0" i="0" u="none" strike="noStrike" baseline="0" dirty="0" smtClean="0">
                <a:latin typeface="Courier"/>
              </a:rPr>
              <a:t>3. Attach the bottle to the sampling pump.</a:t>
            </a:r>
          </a:p>
          <a:p>
            <a:r>
              <a:rPr lang="en-US" b="0" i="0" u="none" strike="noStrike" baseline="0" dirty="0" smtClean="0">
                <a:latin typeface="Courier"/>
              </a:rPr>
              <a:t>4. Carefully insert tubing into reservoir. Do not allow the tubing to</a:t>
            </a:r>
          </a:p>
          <a:p>
            <a:r>
              <a:rPr lang="en-US" b="0" i="0" u="none" strike="noStrike" baseline="0" dirty="0" smtClean="0">
                <a:latin typeface="Courier"/>
              </a:rPr>
              <a:t>touch the bottom or sides of the reservoir, since any sludge entering the</a:t>
            </a:r>
          </a:p>
          <a:p>
            <a:r>
              <a:rPr lang="en-US" b="0" i="0" u="none" strike="noStrike" baseline="0" dirty="0" smtClean="0">
                <a:latin typeface="Courier"/>
              </a:rPr>
              <a:t>tubing will contaminate the sample.</a:t>
            </a:r>
          </a:p>
          <a:p>
            <a:r>
              <a:rPr lang="en-US" b="0" i="0" u="none" strike="noStrike" baseline="0" dirty="0" smtClean="0">
                <a:latin typeface="Courier"/>
              </a:rPr>
              <a:t>5. Hold sampling pump horizontally and pump until oil starts entering the</a:t>
            </a:r>
          </a:p>
          <a:p>
            <a:r>
              <a:rPr lang="en-US" b="0" i="0" u="none" strike="noStrike" baseline="0" dirty="0" smtClean="0">
                <a:latin typeface="Courier"/>
              </a:rPr>
              <a:t>bottle. Fill the bottle to approximately 1/2 inch from the top. Depress</a:t>
            </a:r>
          </a:p>
          <a:p>
            <a:r>
              <a:rPr lang="en-US" b="0" i="0" u="none" strike="noStrike" baseline="0" dirty="0" smtClean="0">
                <a:latin typeface="Courier"/>
              </a:rPr>
              <a:t>the vacuum relief valve (on top of pump) to stop flow.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1462046"/>
      </p:ext>
    </p:extLst>
  </p:cSld>
  <p:clrMapOvr>
    <a:masterClrMapping/>
  </p:clrMapOvr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37273" cy="1223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2136339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u="none" strike="noStrike" baseline="0" dirty="0" smtClean="0">
                <a:latin typeface="Courier"/>
              </a:rPr>
              <a:t>6. Withdraw tubing from reservoir. Loosen "T" handle and remove tubing</a:t>
            </a:r>
          </a:p>
          <a:p>
            <a:r>
              <a:rPr lang="en-US" b="0" i="0" u="none" strike="noStrike" baseline="0" dirty="0" smtClean="0">
                <a:latin typeface="Courier"/>
              </a:rPr>
              <a:t>from pump. Discard tubing.</a:t>
            </a:r>
          </a:p>
          <a:p>
            <a:r>
              <a:rPr lang="en-US" b="0" i="0" u="none" strike="noStrike" baseline="0" dirty="0" smtClean="0">
                <a:latin typeface="Courier"/>
              </a:rPr>
              <a:t>7. Replace reservoir cover.</a:t>
            </a:r>
          </a:p>
          <a:p>
            <a:r>
              <a:rPr lang="en-US" b="0" i="0" u="none" strike="noStrike" baseline="0" dirty="0" smtClean="0">
                <a:latin typeface="Courier"/>
              </a:rPr>
              <a:t>Once you have drawn a sample, fill in your equipment bumper number and</a:t>
            </a:r>
          </a:p>
          <a:p>
            <a:r>
              <a:rPr lang="en-US" b="0" i="0" u="none" strike="noStrike" baseline="0" dirty="0" smtClean="0">
                <a:latin typeface="Courier"/>
              </a:rPr>
              <a:t>component serial number on the sample bottle label (Figure 21) to avoid</a:t>
            </a:r>
          </a:p>
          <a:p>
            <a:r>
              <a:rPr lang="en-US" b="0" i="0" u="none" strike="noStrike" baseline="0" dirty="0" smtClean="0">
                <a:latin typeface="Courier"/>
              </a:rPr>
              <a:t>confusion with other samples taken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1462046"/>
      </p:ext>
    </p:extLst>
  </p:cSld>
  <p:clrMapOvr>
    <a:masterClrMapping/>
  </p:clrMapOvr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37273" cy="1223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132238"/>
            <a:ext cx="6149799" cy="3495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1462046"/>
      </p:ext>
    </p:extLst>
  </p:cSld>
  <p:clrMapOvr>
    <a:masterClrMapping/>
  </p:clrMapOvr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37273" cy="1223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197346"/>
            <a:ext cx="4572000" cy="646330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u="none" strike="noStrike" baseline="0" dirty="0" smtClean="0">
                <a:latin typeface="Courier"/>
              </a:rPr>
              <a:t>OIL SAMPLE SHIPMENT</a:t>
            </a:r>
          </a:p>
          <a:p>
            <a:r>
              <a:rPr lang="en-US" b="0" i="0" u="none" strike="noStrike" baseline="0" dirty="0" smtClean="0">
                <a:latin typeface="Courier"/>
              </a:rPr>
              <a:t>Complete a DD Form 2026. This form must accompany all oil samples to the</a:t>
            </a:r>
          </a:p>
          <a:p>
            <a:r>
              <a:rPr lang="en-US" b="0" i="0" u="none" strike="noStrike" baseline="0" dirty="0" smtClean="0">
                <a:latin typeface="Courier"/>
              </a:rPr>
              <a:t>laboratory. The following instructions explain the information required for</a:t>
            </a:r>
          </a:p>
          <a:p>
            <a:r>
              <a:rPr lang="en-US" b="0" i="0" u="none" strike="noStrike" baseline="0" dirty="0" smtClean="0">
                <a:latin typeface="Courier"/>
              </a:rPr>
              <a:t>each block on the DD Form 2026 (Figure 17).</a:t>
            </a:r>
          </a:p>
          <a:p>
            <a:r>
              <a:rPr lang="en-US" b="0" i="0" u="none" strike="noStrike" baseline="0" dirty="0" smtClean="0">
                <a:latin typeface="Courier"/>
              </a:rPr>
              <a:t>1. To Oil Analysis Lab. Enter the name of your supporting laboratory.</a:t>
            </a:r>
          </a:p>
          <a:p>
            <a:r>
              <a:rPr lang="en-US" b="0" i="0" u="none" strike="noStrike" baseline="0" dirty="0" smtClean="0">
                <a:latin typeface="Courier"/>
              </a:rPr>
              <a:t>2. From Major Command/Operating Activity. On the first line, enter your</a:t>
            </a:r>
          </a:p>
          <a:p>
            <a:r>
              <a:rPr lang="en-US" b="0" i="0" u="none" strike="noStrike" baseline="0" dirty="0" smtClean="0">
                <a:latin typeface="Courier"/>
              </a:rPr>
              <a:t>major command (for example, FORSCOM, TRADOC, USAREUR, EUSA). On the second</a:t>
            </a:r>
          </a:p>
          <a:p>
            <a:r>
              <a:rPr lang="en-US" b="0" i="0" u="none" strike="noStrike" baseline="0" dirty="0" smtClean="0">
                <a:latin typeface="Courier"/>
              </a:rPr>
              <a:t>line, enter the full unit designation, and address, unit identification code</a:t>
            </a:r>
          </a:p>
          <a:p>
            <a:r>
              <a:rPr lang="en-US" b="0" i="0" u="none" strike="noStrike" baseline="0" dirty="0" smtClean="0">
                <a:latin typeface="Courier"/>
              </a:rPr>
              <a:t>(UIC), and telephone number.</a:t>
            </a:r>
          </a:p>
          <a:p>
            <a:r>
              <a:rPr lang="en-US" b="0" i="0" u="none" strike="noStrike" baseline="0" dirty="0" smtClean="0">
                <a:latin typeface="Courier"/>
              </a:rPr>
              <a:t>3. Equipment Model/APL. Enter the nomenclature and model number of the</a:t>
            </a:r>
          </a:p>
          <a:p>
            <a:r>
              <a:rPr lang="en-US" b="0" i="0" u="none" strike="noStrike" baseline="0" dirty="0" smtClean="0">
                <a:latin typeface="Courier"/>
              </a:rPr>
              <a:t>component; for example, Engine AVDS 17902A,</a:t>
            </a:r>
          </a:p>
          <a:p>
            <a:r>
              <a:rPr lang="en-US" b="0" i="0" u="none" strike="noStrike" baseline="0" dirty="0" smtClean="0">
                <a:latin typeface="Courier"/>
              </a:rPr>
              <a:t>XMSN CD 8506A,</a:t>
            </a:r>
          </a:p>
          <a:p>
            <a:r>
              <a:rPr lang="en-US" b="0" i="0" u="none" strike="noStrike" baseline="0" dirty="0" err="1" smtClean="0">
                <a:latin typeface="Courier"/>
              </a:rPr>
              <a:t>Hydr</a:t>
            </a:r>
            <a:r>
              <a:rPr lang="en-US" b="0" i="0" u="none" strike="noStrike" baseline="0" dirty="0" smtClean="0">
                <a:latin typeface="Courier"/>
              </a:rPr>
              <a:t> Sys.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1462046"/>
      </p:ext>
    </p:extLst>
  </p:cSld>
  <p:clrMapOvr>
    <a:masterClrMapping/>
  </p:clrMapOvr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37273" cy="1223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889844"/>
            <a:ext cx="4572000" cy="507831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u="none" strike="noStrike" baseline="0" dirty="0" smtClean="0">
                <a:latin typeface="Courier"/>
              </a:rPr>
              <a:t>4. Equipment Serial No. Enter component's serial number.</a:t>
            </a:r>
          </a:p>
          <a:p>
            <a:r>
              <a:rPr lang="en-US" b="0" i="0" u="none" strike="noStrike" baseline="0" dirty="0" smtClean="0">
                <a:latin typeface="Courier"/>
              </a:rPr>
              <a:t>5. End Item Model/Hull No. </a:t>
            </a:r>
            <a:r>
              <a:rPr lang="en-US" b="0" i="0" u="none" strike="noStrike" baseline="0" dirty="0" err="1" smtClean="0">
                <a:latin typeface="Courier"/>
              </a:rPr>
              <a:t>Selfexplanatory</a:t>
            </a:r>
            <a:r>
              <a:rPr lang="en-US" b="0" i="0" u="none" strike="noStrike" baseline="0" dirty="0" smtClean="0">
                <a:latin typeface="Courier"/>
              </a:rPr>
              <a:t>.</a:t>
            </a:r>
          </a:p>
          <a:p>
            <a:r>
              <a:rPr lang="en-US" b="0" i="0" u="none" strike="noStrike" baseline="0" dirty="0" smtClean="0">
                <a:latin typeface="Courier"/>
              </a:rPr>
              <a:t>6. End Item Serial No./Equipment identification code (EIC). </a:t>
            </a:r>
            <a:r>
              <a:rPr lang="en-US" b="0" i="0" u="none" strike="noStrike" baseline="0" dirty="0" err="1" smtClean="0">
                <a:latin typeface="Courier"/>
              </a:rPr>
              <a:t>Selfexplanatory</a:t>
            </a:r>
            <a:r>
              <a:rPr lang="en-US" b="0" i="0" u="none" strike="noStrike" baseline="0" dirty="0" smtClean="0">
                <a:latin typeface="Courier"/>
              </a:rPr>
              <a:t>.</a:t>
            </a:r>
          </a:p>
          <a:p>
            <a:r>
              <a:rPr lang="en-US" b="0" i="0" u="none" strike="noStrike" baseline="0" dirty="0" smtClean="0">
                <a:latin typeface="Courier"/>
              </a:rPr>
              <a:t>7. Date Sample Taken. Enter day, month, and year sample was taken.</a:t>
            </a:r>
          </a:p>
          <a:p>
            <a:r>
              <a:rPr lang="en-US" b="0" i="0" u="none" strike="noStrike" baseline="0" dirty="0" smtClean="0">
                <a:latin typeface="Courier"/>
              </a:rPr>
              <a:t>8. Local Time Sample Taken. Leave blank.</a:t>
            </a:r>
          </a:p>
          <a:p>
            <a:r>
              <a:rPr lang="en-US" b="0" i="0" u="none" strike="noStrike" baseline="0" dirty="0" smtClean="0">
                <a:latin typeface="Courier"/>
              </a:rPr>
              <a:t>9. Hours/Miles Since Overhaul. Enter cumulative number hours/miles on</a:t>
            </a:r>
          </a:p>
          <a:p>
            <a:r>
              <a:rPr lang="en-US" b="0" i="0" u="none" strike="noStrike" baseline="0" dirty="0" smtClean="0">
                <a:latin typeface="Courier"/>
              </a:rPr>
              <a:t>the component since new or last overhaul.</a:t>
            </a:r>
          </a:p>
          <a:p>
            <a:r>
              <a:rPr lang="en-US" b="0" i="0" u="none" strike="noStrike" baseline="0" dirty="0" smtClean="0">
                <a:latin typeface="Courier"/>
              </a:rPr>
              <a:t>10. Hours/Miles Since Oil Change. Enter number of hours/miles since last</a:t>
            </a:r>
          </a:p>
          <a:p>
            <a:r>
              <a:rPr lang="en-US" b="0" i="0" u="none" strike="noStrike" baseline="0" dirty="0" smtClean="0">
                <a:latin typeface="Courier"/>
              </a:rPr>
              <a:t>oil change on the component. If neither the component nor the end item has</a:t>
            </a:r>
          </a:p>
          <a:p>
            <a:r>
              <a:rPr lang="en-US" b="0" i="0" u="none" strike="noStrike" baseline="0" dirty="0" smtClean="0">
                <a:latin typeface="Courier"/>
              </a:rPr>
              <a:t>an odometer or </a:t>
            </a:r>
            <a:r>
              <a:rPr lang="en-US" b="0" i="0" u="none" strike="noStrike" baseline="0" dirty="0" err="1" smtClean="0">
                <a:latin typeface="Courier"/>
              </a:rPr>
              <a:t>hourmeter</a:t>
            </a:r>
            <a:r>
              <a:rPr lang="en-US" b="0" i="0" u="none" strike="noStrike" baseline="0" dirty="0" smtClean="0">
                <a:latin typeface="Courier"/>
              </a:rPr>
              <a:t>, enter the total estimated hours.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1462046"/>
      </p:ext>
    </p:extLst>
  </p:cSld>
  <p:clrMapOvr>
    <a:masterClrMapping/>
  </p:clrMapOvr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37273" cy="1223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2136339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u="none" strike="noStrike" baseline="0" dirty="0" smtClean="0">
                <a:latin typeface="Courier"/>
              </a:rPr>
              <a:t>11. Reason For Sample. Check the block that is applicable. When the</a:t>
            </a:r>
          </a:p>
          <a:p>
            <a:r>
              <a:rPr lang="en-US" b="0" i="0" u="none" strike="noStrike" baseline="0" dirty="0" smtClean="0">
                <a:latin typeface="Courier"/>
              </a:rPr>
              <a:t>reason is other, explain under Remarks; for example, initial sample, loss of</a:t>
            </a:r>
          </a:p>
          <a:p>
            <a:r>
              <a:rPr lang="en-US" b="0" i="0" u="none" strike="noStrike" baseline="0" dirty="0" smtClean="0">
                <a:latin typeface="Courier"/>
              </a:rPr>
              <a:t>engine power, excessive smoke.</a:t>
            </a:r>
          </a:p>
          <a:p>
            <a:r>
              <a:rPr lang="en-US" b="0" i="0" u="none" strike="noStrike" baseline="0" dirty="0" smtClean="0">
                <a:latin typeface="Courier"/>
              </a:rPr>
              <a:t>12. Oil Added Since Last Sample. </a:t>
            </a:r>
            <a:r>
              <a:rPr lang="en-US" b="0" i="0" u="none" strike="noStrike" baseline="0" dirty="0" err="1" smtClean="0">
                <a:latin typeface="Courier"/>
              </a:rPr>
              <a:t>Selfexplanatory</a:t>
            </a:r>
            <a:r>
              <a:rPr lang="en-US" b="0" i="0" u="none" strike="noStrike" baseline="0" dirty="0" smtClean="0">
                <a:latin typeface="Courier"/>
              </a:rPr>
              <a:t>.</a:t>
            </a:r>
          </a:p>
          <a:p>
            <a:r>
              <a:rPr lang="en-US" b="0" i="0" u="none" strike="noStrike" baseline="0" dirty="0" smtClean="0">
                <a:latin typeface="Courier"/>
              </a:rPr>
              <a:t>13. Action Taken. Leave blank.</a:t>
            </a:r>
          </a:p>
          <a:p>
            <a:r>
              <a:rPr lang="en-US" b="0" i="0" u="none" strike="noStrike" baseline="0" dirty="0" smtClean="0">
                <a:latin typeface="Courier"/>
              </a:rPr>
              <a:t>14. Discrepant Item. Leave blank.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1462046"/>
      </p:ext>
    </p:extLst>
  </p:cSld>
  <p:clrMapOvr>
    <a:masterClrMapping/>
  </p:clrMapOvr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37273" cy="1223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2551837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u="none" strike="noStrike" baseline="0" dirty="0" smtClean="0">
                <a:latin typeface="Courier"/>
              </a:rPr>
              <a:t>15. How Malfunctioned. Leave blank.</a:t>
            </a:r>
          </a:p>
          <a:p>
            <a:r>
              <a:rPr lang="en-US" b="0" i="0" u="none" strike="noStrike" baseline="0" dirty="0" smtClean="0">
                <a:latin typeface="Courier"/>
              </a:rPr>
              <a:t>16. How Found. Leave blank.</a:t>
            </a:r>
          </a:p>
          <a:p>
            <a:r>
              <a:rPr lang="en-US" b="0" i="0" u="none" strike="noStrike" baseline="0" dirty="0" smtClean="0">
                <a:latin typeface="Courier"/>
              </a:rPr>
              <a:t>17. How Taken. </a:t>
            </a:r>
            <a:r>
              <a:rPr lang="en-US" b="0" i="0" u="none" strike="noStrike" baseline="0" dirty="0" err="1" smtClean="0">
                <a:latin typeface="Courier"/>
              </a:rPr>
              <a:t>Selfexplanatory</a:t>
            </a:r>
            <a:r>
              <a:rPr lang="en-US" b="0" i="0" u="none" strike="noStrike" baseline="0" dirty="0" smtClean="0">
                <a:latin typeface="Courier"/>
              </a:rPr>
              <a:t>.</a:t>
            </a:r>
          </a:p>
          <a:p>
            <a:r>
              <a:rPr lang="en-US" b="0" i="0" u="none" strike="noStrike" baseline="0" dirty="0" smtClean="0">
                <a:latin typeface="Courier"/>
              </a:rPr>
              <a:t>18. Sample Temperature. </a:t>
            </a:r>
            <a:r>
              <a:rPr lang="en-US" b="0" i="0" u="none" strike="noStrike" baseline="0" dirty="0" err="1" smtClean="0">
                <a:latin typeface="Courier"/>
              </a:rPr>
              <a:t>Selfexplanatory</a:t>
            </a:r>
            <a:r>
              <a:rPr lang="en-US" b="0" i="0" u="none" strike="noStrike" baseline="0" dirty="0" smtClean="0">
                <a:latin typeface="Courier"/>
              </a:rPr>
              <a:t>.</a:t>
            </a:r>
          </a:p>
          <a:p>
            <a:r>
              <a:rPr lang="en-US" b="0" i="0" u="none" strike="noStrike" baseline="0" dirty="0" smtClean="0">
                <a:latin typeface="Courier"/>
              </a:rPr>
              <a:t>19. Type Oil. </a:t>
            </a:r>
            <a:r>
              <a:rPr lang="en-US" b="0" i="0" u="none" strike="noStrike" baseline="0" dirty="0" err="1" smtClean="0">
                <a:latin typeface="Courier"/>
              </a:rPr>
              <a:t>Selfexplanatory</a:t>
            </a:r>
            <a:r>
              <a:rPr lang="en-US" b="0" i="0" u="none" strike="noStrike" baseline="0" dirty="0" smtClean="0">
                <a:latin typeface="Courier"/>
              </a:rPr>
              <a:t>.</a:t>
            </a:r>
          </a:p>
          <a:p>
            <a:r>
              <a:rPr lang="en-US" b="0" i="0" u="none" strike="noStrike" baseline="0" dirty="0" smtClean="0">
                <a:latin typeface="Courier"/>
              </a:rPr>
              <a:t>20. Remarks. </a:t>
            </a:r>
            <a:r>
              <a:rPr lang="en-US" b="0" i="0" u="none" strike="noStrike" baseline="0" dirty="0" err="1" smtClean="0">
                <a:latin typeface="Courier"/>
              </a:rPr>
              <a:t>Selfexplanatory</a:t>
            </a:r>
            <a:r>
              <a:rPr lang="en-US" b="0" i="0" u="none" strike="noStrike" baseline="0" dirty="0" smtClean="0">
                <a:latin typeface="Courier"/>
              </a:rPr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1462046"/>
      </p:ext>
    </p:extLst>
  </p:cSld>
  <p:clrMapOvr>
    <a:masterClrMapping/>
  </p:clrMapOvr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37273" cy="1223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751344"/>
            <a:ext cx="4572000" cy="535531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u="none" strike="noStrike" baseline="0" dirty="0" smtClean="0">
                <a:latin typeface="Courier"/>
              </a:rPr>
              <a:t>When samples are to be mailed, use the shipping sack. Insert the oil sample</a:t>
            </a:r>
          </a:p>
          <a:p>
            <a:r>
              <a:rPr lang="en-US" b="0" i="0" u="none" strike="noStrike" baseline="0" dirty="0" smtClean="0">
                <a:latin typeface="Courier"/>
              </a:rPr>
              <a:t>bottle into the plastic bag and place the completed DD Form 2026 into the</a:t>
            </a:r>
          </a:p>
          <a:p>
            <a:r>
              <a:rPr lang="en-US" b="0" i="0" u="none" strike="noStrike" baseline="0" dirty="0" smtClean="0">
                <a:latin typeface="Courier"/>
              </a:rPr>
              <a:t>shipping sack along with the plastic bag. Send it by </a:t>
            </a:r>
            <a:r>
              <a:rPr lang="en-US" b="0" i="0" u="none" strike="noStrike" baseline="0" dirty="0" err="1" smtClean="0">
                <a:latin typeface="Courier"/>
              </a:rPr>
              <a:t>firstclass</a:t>
            </a:r>
            <a:endParaRPr lang="en-US" b="0" i="0" u="none" strike="noStrike" baseline="0" dirty="0" smtClean="0">
              <a:latin typeface="Courier"/>
            </a:endParaRPr>
          </a:p>
          <a:p>
            <a:r>
              <a:rPr lang="en-US" b="0" i="0" u="none" strike="noStrike" baseline="0" dirty="0" smtClean="0">
                <a:latin typeface="Courier"/>
              </a:rPr>
              <a:t>mail to</a:t>
            </a:r>
          </a:p>
          <a:p>
            <a:r>
              <a:rPr lang="en-US" b="0" i="0" u="none" strike="noStrike" baseline="0" dirty="0" smtClean="0">
                <a:latin typeface="Courier"/>
              </a:rPr>
              <a:t>your supporting laboratory. Do not use bulk mail or parcel post.</a:t>
            </a:r>
          </a:p>
          <a:p>
            <a:r>
              <a:rPr lang="en-US" b="0" i="0" u="none" strike="noStrike" baseline="0" dirty="0" smtClean="0">
                <a:latin typeface="Courier"/>
              </a:rPr>
              <a:t>When delivering the oil sample directly to the laboratory by courier, fold</a:t>
            </a:r>
          </a:p>
          <a:p>
            <a:r>
              <a:rPr lang="en-US" b="0" i="0" u="none" strike="noStrike" baseline="0" dirty="0" smtClean="0">
                <a:latin typeface="Courier"/>
              </a:rPr>
              <a:t>the completed DD Form 2026 in half (lengthwise), wrap it around the oil</a:t>
            </a:r>
          </a:p>
          <a:p>
            <a:r>
              <a:rPr lang="en-US" b="0" i="0" u="none" strike="noStrike" baseline="0" dirty="0" smtClean="0">
                <a:latin typeface="Courier"/>
              </a:rPr>
              <a:t>sample bottle, and secure it with a rubber band. Dispatch by courier to the</a:t>
            </a:r>
          </a:p>
          <a:p>
            <a:r>
              <a:rPr lang="en-US" b="0" i="0" u="none" strike="noStrike" baseline="0" dirty="0" smtClean="0">
                <a:latin typeface="Courier"/>
              </a:rPr>
              <a:t>laboratory. Regardless of shipping method used, oil samples are to be</a:t>
            </a:r>
          </a:p>
          <a:p>
            <a:r>
              <a:rPr lang="en-US" b="0" i="0" u="none" strike="noStrike" baseline="0" dirty="0" smtClean="0">
                <a:latin typeface="Courier"/>
              </a:rPr>
              <a:t>dispatched to the laboratory on the same day they are taken.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14620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37273" cy="1223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1720840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u="none" strike="noStrike" baseline="0" dirty="0" smtClean="0">
                <a:latin typeface="Courier"/>
              </a:rPr>
              <a:t>PERSONNEL RESPONSIBILITIES</a:t>
            </a:r>
          </a:p>
          <a:p>
            <a:r>
              <a:rPr lang="en-US" b="0" i="0" u="none" strike="noStrike" baseline="0" dirty="0" smtClean="0">
                <a:latin typeface="Courier"/>
              </a:rPr>
              <a:t>Platoon Leader. The platoon leader is responsible for all matters relating</a:t>
            </a:r>
          </a:p>
          <a:p>
            <a:r>
              <a:rPr lang="en-US" b="0" i="0" u="none" strike="noStrike" baseline="0" dirty="0" smtClean="0">
                <a:latin typeface="Courier"/>
              </a:rPr>
              <a:t>to the discipline, training, welfare, and control of personnel assigned to</a:t>
            </a:r>
          </a:p>
          <a:p>
            <a:r>
              <a:rPr lang="en-US" b="0" i="0" u="none" strike="noStrike" baseline="0" dirty="0" smtClean="0">
                <a:latin typeface="Courier"/>
              </a:rPr>
              <a:t>the platoon. The platoon leader is directly responsible for</a:t>
            </a:r>
          </a:p>
          <a:p>
            <a:r>
              <a:rPr lang="en-US" b="0" i="0" u="none" strike="noStrike" baseline="0" dirty="0" smtClean="0">
                <a:latin typeface="Symbol"/>
              </a:rPr>
              <a:t>· </a:t>
            </a:r>
            <a:r>
              <a:rPr lang="en-US" b="0" i="0" u="none" strike="noStrike" baseline="0" dirty="0" smtClean="0">
                <a:latin typeface="Courier"/>
              </a:rPr>
              <a:t>Advising the unit commander of platoon requirements in the maintenance</a:t>
            </a:r>
          </a:p>
          <a:p>
            <a:r>
              <a:rPr lang="en-US" b="0" i="0" u="none" strike="noStrike" baseline="0" dirty="0" smtClean="0">
                <a:latin typeface="Courier"/>
              </a:rPr>
              <a:t>program.</a:t>
            </a:r>
          </a:p>
          <a:p>
            <a:r>
              <a:rPr lang="en-US" b="0" i="0" u="none" strike="noStrike" baseline="0" dirty="0" smtClean="0">
                <a:latin typeface="Symbol"/>
              </a:rPr>
              <a:t>· </a:t>
            </a:r>
            <a:r>
              <a:rPr lang="en-US" b="0" i="0" u="none" strike="noStrike" baseline="0" dirty="0" smtClean="0">
                <a:latin typeface="Courier"/>
              </a:rPr>
              <a:t>Executing the maintenance program at the platoon level.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1462046"/>
      </p:ext>
    </p:extLst>
  </p:cSld>
  <p:clrMapOvr>
    <a:masterClrMapping/>
  </p:clrMapOvr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37273" cy="1223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612845"/>
            <a:ext cx="4572000" cy="563231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u="none" strike="noStrike" baseline="0" dirty="0" smtClean="0">
                <a:latin typeface="Courier"/>
              </a:rPr>
              <a:t>FEEDBACK DATA</a:t>
            </a:r>
          </a:p>
          <a:p>
            <a:r>
              <a:rPr lang="en-US" b="0" i="0" u="none" strike="noStrike" baseline="0" dirty="0" smtClean="0">
                <a:latin typeface="Courier"/>
              </a:rPr>
              <a:t>Laboratory recommendations will be annotated on DA Form 3254R</a:t>
            </a:r>
          </a:p>
          <a:p>
            <a:r>
              <a:rPr lang="en-US" b="0" i="0" u="none" strike="noStrike" baseline="0" dirty="0" smtClean="0">
                <a:latin typeface="Courier"/>
              </a:rPr>
              <a:t>(Figure 18)</a:t>
            </a:r>
          </a:p>
          <a:p>
            <a:r>
              <a:rPr lang="en-US" b="0" i="0" u="none" strike="noStrike" baseline="0" dirty="0" smtClean="0">
                <a:latin typeface="Courier"/>
              </a:rPr>
              <a:t>for components, when the oil sample analysis indicates a problem. The form</a:t>
            </a:r>
          </a:p>
          <a:p>
            <a:r>
              <a:rPr lang="en-US" b="0" i="0" u="none" strike="noStrike" baseline="0" dirty="0" smtClean="0">
                <a:latin typeface="Courier"/>
              </a:rPr>
              <a:t>will be used only when a maintenance action is recommended and not to</a:t>
            </a:r>
          </a:p>
          <a:p>
            <a:r>
              <a:rPr lang="en-US" b="0" i="0" u="none" strike="noStrike" baseline="0" dirty="0" smtClean="0">
                <a:latin typeface="Courier"/>
              </a:rPr>
              <a:t>request resamples or recommend oil change. The DA Form 32541</a:t>
            </a:r>
          </a:p>
          <a:p>
            <a:r>
              <a:rPr lang="en-US" b="0" i="0" u="none" strike="noStrike" baseline="0" dirty="0" smtClean="0">
                <a:latin typeface="Courier"/>
              </a:rPr>
              <a:t>will be</a:t>
            </a:r>
          </a:p>
          <a:p>
            <a:r>
              <a:rPr lang="en-US" b="0" i="0" u="none" strike="noStrike" baseline="0" dirty="0" smtClean="0">
                <a:latin typeface="Courier"/>
              </a:rPr>
              <a:t>forwarded to the using unit. This form may be reproduced locally on 8 1/2inch</a:t>
            </a:r>
          </a:p>
          <a:p>
            <a:r>
              <a:rPr lang="en-US" b="0" i="0" u="none" strike="noStrike" baseline="0" dirty="0" smtClean="0">
                <a:latin typeface="Courier"/>
              </a:rPr>
              <a:t>by 11inch</a:t>
            </a:r>
          </a:p>
          <a:p>
            <a:r>
              <a:rPr lang="en-US" b="0" i="0" u="none" strike="noStrike" baseline="0" dirty="0" smtClean="0">
                <a:latin typeface="Courier"/>
              </a:rPr>
              <a:t>paper.</a:t>
            </a:r>
          </a:p>
          <a:p>
            <a:r>
              <a:rPr lang="en-US" b="0" i="0" u="none" strike="noStrike" baseline="0" dirty="0" smtClean="0">
                <a:latin typeface="Courier"/>
              </a:rPr>
              <a:t>After personnel in the using unit have performed the </a:t>
            </a:r>
            <a:r>
              <a:rPr lang="en-US" b="0" i="0" u="none" strike="noStrike" baseline="0" dirty="0" err="1" smtClean="0">
                <a:latin typeface="Courier"/>
              </a:rPr>
              <a:t>laboratoryrecommended</a:t>
            </a:r>
            <a:endParaRPr lang="en-US" b="0" i="0" u="none" strike="noStrike" baseline="0" dirty="0" smtClean="0">
              <a:latin typeface="Courier"/>
            </a:endParaRPr>
          </a:p>
          <a:p>
            <a:r>
              <a:rPr lang="en-US" b="0" i="0" u="none" strike="noStrike" baseline="0" dirty="0" smtClean="0">
                <a:latin typeface="Courier"/>
              </a:rPr>
              <a:t>inspection or maintenance action, they will complete the lower portion of DA</a:t>
            </a:r>
          </a:p>
          <a:p>
            <a:r>
              <a:rPr lang="en-US" b="0" i="0" u="none" strike="noStrike" baseline="0" dirty="0" smtClean="0">
                <a:latin typeface="Courier"/>
              </a:rPr>
              <a:t>Form 3254R.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1462046"/>
      </p:ext>
    </p:extLst>
  </p:cSld>
  <p:clrMapOvr>
    <a:masterClrMapping/>
  </p:clrMapOvr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37273" cy="1223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1443841"/>
            <a:ext cx="4572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u="none" strike="noStrike" baseline="0" dirty="0" smtClean="0">
                <a:latin typeface="Courier"/>
              </a:rPr>
              <a:t>Block 14 will be used to explain any diagnostic performed, discrepancies</a:t>
            </a:r>
          </a:p>
          <a:p>
            <a:r>
              <a:rPr lang="en-US" b="0" i="0" u="none" strike="noStrike" baseline="0" dirty="0" smtClean="0">
                <a:latin typeface="Courier"/>
              </a:rPr>
              <a:t>found, and actions taken to return the component to a serviceable condition.</a:t>
            </a:r>
          </a:p>
          <a:p>
            <a:r>
              <a:rPr lang="en-US" b="0" i="0" u="none" strike="noStrike" baseline="0" dirty="0" smtClean="0">
                <a:latin typeface="Courier"/>
              </a:rPr>
              <a:t>The DA Form 3254R</a:t>
            </a:r>
          </a:p>
          <a:p>
            <a:r>
              <a:rPr lang="en-US" b="0" i="0" u="none" strike="noStrike" baseline="0" dirty="0" smtClean="0">
                <a:latin typeface="Courier"/>
              </a:rPr>
              <a:t>will be returned to the laboratory within five working</a:t>
            </a:r>
          </a:p>
          <a:p>
            <a:r>
              <a:rPr lang="en-US" b="0" i="0" u="none" strike="noStrike" baseline="0" dirty="0" smtClean="0">
                <a:latin typeface="Courier"/>
              </a:rPr>
              <a:t>days after maintenance is accomplished.</a:t>
            </a:r>
          </a:p>
          <a:p>
            <a:r>
              <a:rPr lang="en-US" b="0" i="0" u="none" strike="noStrike" baseline="0" dirty="0" smtClean="0">
                <a:latin typeface="Courier"/>
              </a:rPr>
              <a:t>If a component is evacuated for repair, a copy of DA Form 32544</a:t>
            </a:r>
          </a:p>
          <a:p>
            <a:r>
              <a:rPr lang="en-US" b="0" i="0" u="none" strike="noStrike" baseline="0" dirty="0" smtClean="0">
                <a:latin typeface="Courier"/>
              </a:rPr>
              <a:t>will</a:t>
            </a:r>
          </a:p>
          <a:p>
            <a:r>
              <a:rPr lang="en-US" b="0" i="0" u="none" strike="noStrike" baseline="0" dirty="0" smtClean="0">
                <a:latin typeface="Courier"/>
              </a:rPr>
              <a:t>accompany it along with other appropriate paperwork. The support</a:t>
            </a:r>
          </a:p>
          <a:p>
            <a:r>
              <a:rPr lang="en-US" b="0" i="0" u="none" strike="noStrike" baseline="0" dirty="0" smtClean="0">
                <a:latin typeface="Courier"/>
              </a:rPr>
              <a:t>maintenance or overhaul facility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1462046"/>
      </p:ext>
    </p:extLst>
  </p:cSld>
  <p:clrMapOvr>
    <a:masterClrMapping/>
  </p:clrMapOvr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37273" cy="1223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1166843"/>
            <a:ext cx="4572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u="none" strike="noStrike" baseline="0" dirty="0" smtClean="0">
                <a:latin typeface="Courier"/>
              </a:rPr>
              <a:t>will record the maintenance accomplished on the DA Form 3254R</a:t>
            </a:r>
          </a:p>
          <a:p>
            <a:r>
              <a:rPr lang="en-US" b="0" i="0" u="none" strike="noStrike" baseline="0" dirty="0" smtClean="0">
                <a:latin typeface="Courier"/>
              </a:rPr>
              <a:t>and return it</a:t>
            </a:r>
          </a:p>
          <a:p>
            <a:r>
              <a:rPr lang="en-US" b="0" i="0" u="none" strike="noStrike" baseline="0" dirty="0" smtClean="0">
                <a:latin typeface="Courier"/>
              </a:rPr>
              <a:t>to the originating laboratory within five working days after maintenance is</a:t>
            </a:r>
          </a:p>
          <a:p>
            <a:r>
              <a:rPr lang="en-US" b="0" i="0" u="none" strike="noStrike" baseline="0" dirty="0" smtClean="0">
                <a:latin typeface="Courier"/>
              </a:rPr>
              <a:t>accomplished.</a:t>
            </a:r>
          </a:p>
          <a:p>
            <a:r>
              <a:rPr lang="en-US" b="0" i="0" u="none" strike="noStrike" baseline="0" dirty="0" smtClean="0">
                <a:latin typeface="Courier"/>
              </a:rPr>
              <a:t>NOTE: The AOAP </a:t>
            </a:r>
            <a:r>
              <a:rPr lang="en-US" b="0" i="0" u="none" strike="noStrike" baseline="0" dirty="0" err="1" smtClean="0">
                <a:latin typeface="Courier"/>
              </a:rPr>
              <a:t>pressuresensitive</a:t>
            </a:r>
            <a:endParaRPr lang="en-US" b="0" i="0" u="none" strike="noStrike" baseline="0" dirty="0" smtClean="0">
              <a:latin typeface="Courier"/>
            </a:endParaRPr>
          </a:p>
          <a:p>
            <a:r>
              <a:rPr lang="en-US" b="0" i="0" u="none" strike="noStrike" baseline="0" dirty="0" smtClean="0">
                <a:latin typeface="Courier"/>
              </a:rPr>
              <a:t>labels will be used on components going</a:t>
            </a:r>
          </a:p>
          <a:p>
            <a:r>
              <a:rPr lang="en-US" b="0" i="0" u="none" strike="noStrike" baseline="0" dirty="0" smtClean="0">
                <a:latin typeface="Courier"/>
              </a:rPr>
              <a:t>to a maintenance/overhaul facility. Two labels will be affixed to</a:t>
            </a:r>
          </a:p>
          <a:p>
            <a:r>
              <a:rPr lang="en-US" b="0" i="0" u="none" strike="noStrike" baseline="0" dirty="0" smtClean="0">
                <a:latin typeface="Courier"/>
              </a:rPr>
              <a:t>opposite sides of the component and two on the opposite sides of the</a:t>
            </a:r>
          </a:p>
          <a:p>
            <a:r>
              <a:rPr lang="en-US" b="0" i="0" u="none" strike="noStrike" baseline="0" dirty="0" smtClean="0">
                <a:latin typeface="Courier"/>
              </a:rPr>
              <a:t>outside of the shipping container. These labels will be supplied by</a:t>
            </a:r>
          </a:p>
          <a:p>
            <a:r>
              <a:rPr lang="en-US" b="0" i="0" u="none" strike="noStrike" baseline="0" dirty="0" smtClean="0">
                <a:latin typeface="Courier"/>
              </a:rPr>
              <a:t>the laboratory along with the DA Form 3254R.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1462046"/>
      </p:ext>
    </p:extLst>
  </p:cSld>
  <p:clrMapOvr>
    <a:masterClrMapping/>
  </p:clrMapOvr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37273" cy="1223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1859340"/>
            <a:ext cx="4572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u="none" strike="noStrike" baseline="0" dirty="0" smtClean="0">
                <a:latin typeface="Courier"/>
              </a:rPr>
              <a:t>To summarize1.</a:t>
            </a:r>
          </a:p>
          <a:p>
            <a:r>
              <a:rPr lang="en-US" b="0" i="0" u="none" strike="noStrike" baseline="0" dirty="0" smtClean="0">
                <a:latin typeface="Courier"/>
              </a:rPr>
              <a:t>Remember to follow TB 430210.</a:t>
            </a:r>
          </a:p>
          <a:p>
            <a:r>
              <a:rPr lang="en-US" b="0" i="0" u="none" strike="noStrike" baseline="0" dirty="0" smtClean="0">
                <a:latin typeface="Courier"/>
              </a:rPr>
              <a:t>2. The AOAP is a very effective maintenance diagnostic tool. It is not a</a:t>
            </a:r>
          </a:p>
          <a:p>
            <a:r>
              <a:rPr lang="en-US" b="0" i="0" u="none" strike="noStrike" baseline="0" dirty="0" smtClean="0">
                <a:latin typeface="Courier"/>
              </a:rPr>
              <a:t>substitute for good maintenance.</a:t>
            </a:r>
          </a:p>
          <a:p>
            <a:r>
              <a:rPr lang="en-US" b="0" i="0" u="none" strike="noStrike" baseline="0" dirty="0" smtClean="0">
                <a:latin typeface="Courier"/>
              </a:rPr>
              <a:t>3. For equipment under warranty, follow manufacturer's instructions for</a:t>
            </a:r>
          </a:p>
          <a:p>
            <a:r>
              <a:rPr lang="en-US" b="0" i="0" u="none" strike="noStrike" baseline="0" dirty="0" smtClean="0">
                <a:latin typeface="Courier"/>
              </a:rPr>
              <a:t>oil/filter changes.</a:t>
            </a:r>
          </a:p>
          <a:p>
            <a:r>
              <a:rPr lang="en-US" b="0" i="0" u="none" strike="noStrike" baseline="0" dirty="0" smtClean="0">
                <a:latin typeface="Courier"/>
              </a:rPr>
              <a:t>4. Keep sampling supplies and forms on hand.</a:t>
            </a:r>
          </a:p>
          <a:p>
            <a:r>
              <a:rPr lang="en-US" b="0" i="0" u="none" strike="noStrike" baseline="0" dirty="0" smtClean="0">
                <a:latin typeface="Courier"/>
              </a:rPr>
              <a:t>5. Keep up your good maintenance.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1462046"/>
      </p:ext>
    </p:extLst>
  </p:cSld>
  <p:clrMapOvr>
    <a:masterClrMapping/>
  </p:clrMapOvr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37273" cy="1223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2967335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u="none" strike="noStrike" baseline="0" dirty="0" smtClean="0">
                <a:latin typeface="Courier"/>
              </a:rPr>
              <a:t>LESSON 3</a:t>
            </a:r>
          </a:p>
          <a:p>
            <a:r>
              <a:rPr lang="en-US" b="0" i="0" u="none" strike="noStrike" baseline="0" dirty="0" smtClean="0">
                <a:latin typeface="Courier"/>
              </a:rPr>
              <a:t>TACTICAL AND GARRISON MAINTENANCE SITES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1462046"/>
      </p:ext>
    </p:extLst>
  </p:cSld>
  <p:clrMapOvr>
    <a:masterClrMapping/>
  </p:clrMapOvr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37273" cy="1223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1166843"/>
            <a:ext cx="4572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u="none" strike="noStrike" baseline="0" dirty="0" smtClean="0">
                <a:latin typeface="Courier"/>
              </a:rPr>
              <a:t>Learning Event 1</a:t>
            </a:r>
          </a:p>
          <a:p>
            <a:r>
              <a:rPr lang="en-US" b="0" i="0" u="none" strike="noStrike" baseline="0" dirty="0" smtClean="0">
                <a:latin typeface="Courier"/>
              </a:rPr>
              <a:t>TACTICAL MAINTENANCE SITES</a:t>
            </a:r>
          </a:p>
          <a:p>
            <a:r>
              <a:rPr lang="en-US" b="0" i="0" u="none" strike="noStrike" baseline="0" dirty="0" smtClean="0">
                <a:latin typeface="Courier"/>
              </a:rPr>
              <a:t>The tactical situation and mobility requirements may limit the type and size</a:t>
            </a:r>
          </a:p>
          <a:p>
            <a:r>
              <a:rPr lang="en-US" b="0" i="0" u="none" strike="noStrike" baseline="0" dirty="0" smtClean="0">
                <a:latin typeface="Courier"/>
              </a:rPr>
              <a:t>of facilities which can be established. Therefore, available resources must</a:t>
            </a:r>
          </a:p>
          <a:p>
            <a:r>
              <a:rPr lang="en-US" b="0" i="0" u="none" strike="noStrike" baseline="0" dirty="0" smtClean="0">
                <a:latin typeface="Courier"/>
              </a:rPr>
              <a:t>be organized for maximum production. Each unit must develop SOPs for moving</a:t>
            </a:r>
          </a:p>
          <a:p>
            <a:r>
              <a:rPr lang="en-US" b="0" i="0" u="none" strike="noStrike" baseline="0" dirty="0" smtClean="0">
                <a:latin typeface="Courier"/>
              </a:rPr>
              <a:t>to a new area, establishing and conducting maintenance operations, and</a:t>
            </a:r>
          </a:p>
          <a:p>
            <a:r>
              <a:rPr lang="en-US" b="0" i="0" u="none" strike="noStrike" baseline="0" dirty="0" smtClean="0">
                <a:latin typeface="Courier"/>
              </a:rPr>
              <a:t>moving on to a new location, if necessary. The speed with which the</a:t>
            </a:r>
          </a:p>
          <a:p>
            <a:r>
              <a:rPr lang="en-US" b="0" i="0" u="none" strike="noStrike" baseline="0" dirty="0" smtClean="0">
                <a:latin typeface="Courier"/>
              </a:rPr>
              <a:t>maintenance element can set up shop at a new location has a direct bearing</a:t>
            </a:r>
          </a:p>
          <a:p>
            <a:r>
              <a:rPr lang="en-US" b="0" i="0" u="none" strike="noStrike" baseline="0" dirty="0" smtClean="0">
                <a:latin typeface="Courier"/>
              </a:rPr>
              <a:t>on the productive maintenance time available.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1462046"/>
      </p:ext>
    </p:extLst>
  </p:cSld>
  <p:clrMapOvr>
    <a:masterClrMapping/>
  </p:clrMapOvr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37273" cy="1223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197346"/>
            <a:ext cx="4572000" cy="646330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u="none" strike="noStrike" baseline="0" dirty="0" smtClean="0">
                <a:latin typeface="Courier"/>
              </a:rPr>
              <a:t>SITE SELECTION</a:t>
            </a:r>
          </a:p>
          <a:p>
            <a:r>
              <a:rPr lang="en-US" b="0" i="0" u="none" strike="noStrike" baseline="0" dirty="0" smtClean="0">
                <a:latin typeface="Courier"/>
              </a:rPr>
              <a:t>The unit commander will make a map reconnaissance before occupying an</a:t>
            </a:r>
          </a:p>
          <a:p>
            <a:r>
              <a:rPr lang="en-US" b="0" i="0" u="none" strike="noStrike" baseline="0" dirty="0" smtClean="0">
                <a:latin typeface="Courier"/>
              </a:rPr>
              <a:t>unfamiliar bivouac area. After this, the commander sends out a</a:t>
            </a:r>
          </a:p>
          <a:p>
            <a:r>
              <a:rPr lang="en-US" b="0" i="0" u="none" strike="noStrike" baseline="0" dirty="0" smtClean="0">
                <a:latin typeface="Courier"/>
              </a:rPr>
              <a:t>reconnaissance party to select operating sites and explore primary and</a:t>
            </a:r>
          </a:p>
          <a:p>
            <a:r>
              <a:rPr lang="en-US" b="0" i="0" u="none" strike="noStrike" baseline="0" dirty="0" smtClean="0">
                <a:latin typeface="Courier"/>
              </a:rPr>
              <a:t>alternate routes of march. The ideal field maintenance site should</a:t>
            </a:r>
          </a:p>
          <a:p>
            <a:r>
              <a:rPr lang="en-US" b="0" i="0" u="none" strike="noStrike" baseline="0" dirty="0" smtClean="0">
                <a:latin typeface="Symbol"/>
              </a:rPr>
              <a:t>· </a:t>
            </a:r>
            <a:r>
              <a:rPr lang="en-US" b="0" i="0" u="none" strike="noStrike" baseline="0" dirty="0" smtClean="0">
                <a:latin typeface="Courier"/>
              </a:rPr>
              <a:t>Have ready access to supported elements, the main supply route (MSR),</a:t>
            </a:r>
          </a:p>
          <a:p>
            <a:r>
              <a:rPr lang="en-US" b="0" i="0" u="none" strike="noStrike" baseline="0" dirty="0" smtClean="0">
                <a:latin typeface="Courier"/>
              </a:rPr>
              <a:t>and the local road Net.</a:t>
            </a:r>
          </a:p>
          <a:p>
            <a:r>
              <a:rPr lang="en-US" b="0" i="0" u="none" strike="noStrike" baseline="0" dirty="0" smtClean="0">
                <a:latin typeface="Symbol"/>
              </a:rPr>
              <a:t>· </a:t>
            </a:r>
            <a:r>
              <a:rPr lang="en-US" b="0" i="0" u="none" strike="noStrike" baseline="0" dirty="0" smtClean="0">
                <a:latin typeface="Courier"/>
              </a:rPr>
              <a:t>Be large enough to spread out yet small enough to defend, with room,</a:t>
            </a:r>
          </a:p>
          <a:p>
            <a:r>
              <a:rPr lang="en-US" b="0" i="0" u="none" strike="noStrike" baseline="0" dirty="0" smtClean="0">
                <a:latin typeface="Courier"/>
              </a:rPr>
              <a:t>if possible, for vehicles, facilities, repair parts, and supply storage.</a:t>
            </a:r>
          </a:p>
          <a:p>
            <a:r>
              <a:rPr lang="en-US" b="0" i="0" u="none" strike="noStrike" baseline="0" dirty="0" smtClean="0">
                <a:latin typeface="Symbol"/>
              </a:rPr>
              <a:t>· </a:t>
            </a:r>
            <a:r>
              <a:rPr lang="en-US" b="0" i="0" u="none" strike="noStrike" baseline="0" dirty="0" smtClean="0">
                <a:latin typeface="Courier"/>
              </a:rPr>
              <a:t>Be reasonably flat, with firm soil and good drainage to permit parking</a:t>
            </a:r>
          </a:p>
          <a:p>
            <a:r>
              <a:rPr lang="en-US" b="0" i="0" u="none" strike="noStrike" baseline="0" dirty="0" smtClean="0">
                <a:latin typeface="Courier"/>
              </a:rPr>
              <a:t>and movement of heavy vehicles.</a:t>
            </a:r>
          </a:p>
          <a:p>
            <a:r>
              <a:rPr lang="en-US" b="0" i="0" u="none" strike="noStrike" baseline="0" dirty="0" smtClean="0">
                <a:latin typeface="Symbol"/>
              </a:rPr>
              <a:t>· </a:t>
            </a:r>
            <a:r>
              <a:rPr lang="en-US" b="0" i="0" u="none" strike="noStrike" baseline="0" dirty="0" smtClean="0">
                <a:latin typeface="Courier"/>
              </a:rPr>
              <a:t>Be free of nuclear, biological, chemical (NBC) contamination and be</a:t>
            </a:r>
          </a:p>
          <a:p>
            <a:r>
              <a:rPr lang="en-US" b="0" i="0" u="none" strike="noStrike" baseline="0" dirty="0" smtClean="0">
                <a:latin typeface="Courier"/>
              </a:rPr>
              <a:t>upwind from known contaminated areas and likely NBC attack targets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1462046"/>
      </p:ext>
    </p:extLst>
  </p:cSld>
  <p:clrMapOvr>
    <a:masterClrMapping/>
  </p:clrMapOvr>
</p:sld>
</file>

<file path=ppt/slides/slide1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37273" cy="1223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1582341"/>
            <a:ext cx="4572000" cy="369331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u="none" strike="noStrike" baseline="0" dirty="0" smtClean="0">
                <a:latin typeface="Symbol"/>
              </a:rPr>
              <a:t>· </a:t>
            </a:r>
            <a:r>
              <a:rPr lang="en-US" b="0" i="0" u="none" strike="noStrike" baseline="0" dirty="0" smtClean="0">
                <a:latin typeface="Courier"/>
              </a:rPr>
              <a:t>Be easy to secure, with streams and marshes, where available, used for</a:t>
            </a:r>
          </a:p>
          <a:p>
            <a:r>
              <a:rPr lang="en-US" b="0" i="0" u="none" strike="noStrike" baseline="0" dirty="0" smtClean="0">
                <a:latin typeface="Courier"/>
              </a:rPr>
              <a:t>flank security.</a:t>
            </a:r>
          </a:p>
          <a:p>
            <a:r>
              <a:rPr lang="en-US" b="0" i="0" u="none" strike="noStrike" baseline="0" dirty="0" smtClean="0">
                <a:latin typeface="Symbol"/>
              </a:rPr>
              <a:t>· </a:t>
            </a:r>
            <a:r>
              <a:rPr lang="en-US" b="0" i="0" u="none" strike="noStrike" baseline="0" dirty="0" smtClean="0">
                <a:latin typeface="Courier"/>
              </a:rPr>
              <a:t>Have terrain features that provide cover and concealment. Those</a:t>
            </a:r>
          </a:p>
          <a:p>
            <a:r>
              <a:rPr lang="en-US" b="0" i="0" u="none" strike="noStrike" baseline="0" dirty="0" smtClean="0">
                <a:latin typeface="Courier"/>
              </a:rPr>
              <a:t>features between the site and likely NBC targets should give added</a:t>
            </a:r>
          </a:p>
          <a:p>
            <a:r>
              <a:rPr lang="en-US" b="0" i="0" u="none" strike="noStrike" baseline="0" dirty="0" smtClean="0">
                <a:latin typeface="Courier"/>
              </a:rPr>
              <a:t>protection.</a:t>
            </a:r>
          </a:p>
          <a:p>
            <a:r>
              <a:rPr lang="en-US" b="0" i="0" u="none" strike="noStrike" baseline="0" dirty="0" smtClean="0">
                <a:latin typeface="Symbol"/>
              </a:rPr>
              <a:t>· </a:t>
            </a:r>
            <a:r>
              <a:rPr lang="en-US" b="0" i="0" u="none" strike="noStrike" baseline="0" dirty="0" smtClean="0">
                <a:latin typeface="Courier"/>
              </a:rPr>
              <a:t>Be outside Natural air corridors to reduce the chance of air attack</a:t>
            </a:r>
          </a:p>
          <a:p>
            <a:r>
              <a:rPr lang="en-US" b="0" i="0" u="none" strike="noStrike" baseline="0" dirty="0" smtClean="0">
                <a:latin typeface="Courier"/>
              </a:rPr>
              <a:t>and to assist in air defense.</a:t>
            </a:r>
          </a:p>
          <a:p>
            <a:r>
              <a:rPr lang="en-US" b="0" i="0" u="none" strike="noStrike" baseline="0" dirty="0" smtClean="0">
                <a:latin typeface="Symbol"/>
              </a:rPr>
              <a:t>· </a:t>
            </a:r>
            <a:r>
              <a:rPr lang="en-US" b="0" i="0" u="none" strike="noStrike" baseline="0" dirty="0" smtClean="0">
                <a:latin typeface="Courier"/>
              </a:rPr>
              <a:t>Have a source of potable water, if possible.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1462046"/>
      </p:ext>
    </p:extLst>
  </p:cSld>
  <p:clrMapOvr>
    <a:masterClrMapping/>
  </p:clrMapOvr>
</p:sld>
</file>

<file path=ppt/slides/slide1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37273" cy="1223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1443841"/>
            <a:ext cx="4572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u="none" strike="noStrike" baseline="0" dirty="0" smtClean="0">
                <a:latin typeface="Courier"/>
              </a:rPr>
              <a:t>The reconnaissance party briefs the unit commander on their findings. The</a:t>
            </a:r>
          </a:p>
          <a:p>
            <a:r>
              <a:rPr lang="en-US" b="0" i="0" u="none" strike="noStrike" baseline="0" dirty="0" smtClean="0">
                <a:latin typeface="Courier"/>
              </a:rPr>
              <a:t>commander then selects the site which has the most favorable</a:t>
            </a:r>
          </a:p>
          <a:p>
            <a:r>
              <a:rPr lang="en-US" b="0" i="0" u="none" strike="noStrike" baseline="0" dirty="0" smtClean="0">
                <a:latin typeface="Courier"/>
              </a:rPr>
              <a:t>characteristics. The commander organizes and briefs an advance party to</a:t>
            </a:r>
          </a:p>
          <a:p>
            <a:r>
              <a:rPr lang="en-US" b="0" i="0" u="none" strike="noStrike" baseline="0" dirty="0" smtClean="0">
                <a:latin typeface="Courier"/>
              </a:rPr>
              <a:t>occupy and prepare the area for the unit.</a:t>
            </a:r>
          </a:p>
          <a:p>
            <a:r>
              <a:rPr lang="en-US" b="0" i="0" u="none" strike="noStrike" baseline="0" dirty="0" smtClean="0">
                <a:latin typeface="Courier"/>
              </a:rPr>
              <a:t>ADVANCE PARTY COMPOSITION</a:t>
            </a:r>
          </a:p>
          <a:p>
            <a:r>
              <a:rPr lang="en-US" b="0" i="0" u="none" strike="noStrike" baseline="0" dirty="0" smtClean="0">
                <a:latin typeface="Courier"/>
              </a:rPr>
              <a:t>The makeup and size of the advance party is governed by two things: the</a:t>
            </a:r>
          </a:p>
          <a:p>
            <a:r>
              <a:rPr lang="en-US" b="0" i="0" u="none" strike="noStrike" baseline="0" dirty="0" smtClean="0">
                <a:latin typeface="Courier"/>
              </a:rPr>
              <a:t>tactical situation and the amount of work required to prepare the site for</a:t>
            </a:r>
          </a:p>
          <a:p>
            <a:r>
              <a:rPr lang="en-US" b="0" i="0" u="none" strike="noStrike" baseline="0" dirty="0" smtClean="0">
                <a:latin typeface="Courier"/>
              </a:rPr>
              <a:t>occupancy. Personnel in the advance party may include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1462046"/>
      </p:ext>
    </p:extLst>
  </p:cSld>
  <p:clrMapOvr>
    <a:masterClrMapping/>
  </p:clrMapOvr>
</p:sld>
</file>

<file path=ppt/slides/slide1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37273" cy="1223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2274838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u="none" strike="noStrike" baseline="0" dirty="0" smtClean="0">
                <a:latin typeface="Symbol"/>
              </a:rPr>
              <a:t>· </a:t>
            </a:r>
            <a:r>
              <a:rPr lang="en-US" b="0" i="0" u="none" strike="noStrike" baseline="0" dirty="0" smtClean="0">
                <a:latin typeface="Courier"/>
              </a:rPr>
              <a:t>First sergeant.</a:t>
            </a:r>
          </a:p>
          <a:p>
            <a:r>
              <a:rPr lang="en-US" b="0" i="0" u="none" strike="noStrike" baseline="0" dirty="0" smtClean="0">
                <a:latin typeface="Symbol"/>
              </a:rPr>
              <a:t>· </a:t>
            </a:r>
            <a:r>
              <a:rPr lang="en-US" b="0" i="0" u="none" strike="noStrike" baseline="0" dirty="0" smtClean="0">
                <a:latin typeface="Courier"/>
              </a:rPr>
              <a:t>Assistant section chiefs/platoon sergeants.</a:t>
            </a:r>
          </a:p>
          <a:p>
            <a:r>
              <a:rPr lang="en-US" b="0" i="0" u="none" strike="noStrike" baseline="0" dirty="0" smtClean="0">
                <a:latin typeface="Symbol"/>
              </a:rPr>
              <a:t>· </a:t>
            </a:r>
            <a:r>
              <a:rPr lang="en-US" b="0" i="0" u="none" strike="noStrike" baseline="0" dirty="0" smtClean="0">
                <a:latin typeface="Courier"/>
              </a:rPr>
              <a:t>Food service personnel.</a:t>
            </a:r>
          </a:p>
          <a:p>
            <a:r>
              <a:rPr lang="en-US" b="0" i="0" u="none" strike="noStrike" baseline="0" dirty="0" smtClean="0">
                <a:latin typeface="Symbol"/>
              </a:rPr>
              <a:t>· </a:t>
            </a:r>
            <a:r>
              <a:rPr lang="en-US" b="0" i="0" u="none" strike="noStrike" baseline="0" dirty="0" smtClean="0">
                <a:latin typeface="Courier"/>
              </a:rPr>
              <a:t>Tactical wire operations specialist.</a:t>
            </a:r>
          </a:p>
          <a:p>
            <a:r>
              <a:rPr lang="en-US" b="0" i="0" u="none" strike="noStrike" baseline="0" dirty="0" smtClean="0">
                <a:latin typeface="Symbol"/>
              </a:rPr>
              <a:t>· </a:t>
            </a:r>
            <a:r>
              <a:rPr lang="en-US" b="0" i="0" u="none" strike="noStrike" baseline="0" dirty="0" smtClean="0">
                <a:latin typeface="Courier"/>
              </a:rPr>
              <a:t>Field sanitation team.</a:t>
            </a:r>
          </a:p>
          <a:p>
            <a:r>
              <a:rPr lang="en-US" b="0" i="0" u="none" strike="noStrike" baseline="0" dirty="0" smtClean="0">
                <a:latin typeface="Symbol"/>
              </a:rPr>
              <a:t>· </a:t>
            </a:r>
            <a:r>
              <a:rPr lang="en-US" b="0" i="0" u="none" strike="noStrike" baseline="0" dirty="0" smtClean="0">
                <a:latin typeface="Courier"/>
              </a:rPr>
              <a:t>Maintenance personnel.</a:t>
            </a:r>
          </a:p>
          <a:p>
            <a:r>
              <a:rPr lang="en-US" b="0" i="0" u="none" strike="noStrike" baseline="0" dirty="0" smtClean="0">
                <a:latin typeface="Symbol"/>
              </a:rPr>
              <a:t>· </a:t>
            </a:r>
            <a:r>
              <a:rPr lang="en-US" b="0" i="0" u="none" strike="noStrike" baseline="0" dirty="0" smtClean="0">
                <a:latin typeface="Courier"/>
              </a:rPr>
              <a:t>Additional troops for labor and security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14620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37273" cy="1223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474345"/>
            <a:ext cx="4572000" cy="59093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u="none" strike="noStrike" baseline="0" dirty="0" smtClean="0">
                <a:latin typeface="Symbol"/>
              </a:rPr>
              <a:t>· </a:t>
            </a:r>
            <a:r>
              <a:rPr lang="en-US" b="0" i="0" u="none" strike="noStrike" baseline="0" dirty="0" smtClean="0">
                <a:latin typeface="Courier"/>
              </a:rPr>
              <a:t>Recommending program changes to the company commander to facilitate</a:t>
            </a:r>
          </a:p>
          <a:p>
            <a:r>
              <a:rPr lang="en-US" b="0" i="0" u="none" strike="noStrike" baseline="0" dirty="0" smtClean="0">
                <a:latin typeface="Courier"/>
              </a:rPr>
              <a:t>mission requirements.</a:t>
            </a:r>
          </a:p>
          <a:p>
            <a:r>
              <a:rPr lang="en-US" b="0" i="0" u="none" strike="noStrike" baseline="0" dirty="0" smtClean="0">
                <a:latin typeface="Symbol"/>
              </a:rPr>
              <a:t>· </a:t>
            </a:r>
            <a:r>
              <a:rPr lang="en-US" b="0" i="0" u="none" strike="noStrike" baseline="0" dirty="0" smtClean="0">
                <a:latin typeface="Courier"/>
              </a:rPr>
              <a:t>Coordinating platoon maintenance requirements with the motor officer.</a:t>
            </a:r>
          </a:p>
          <a:p>
            <a:r>
              <a:rPr lang="en-US" b="0" i="0" u="none" strike="noStrike" baseline="0" dirty="0" smtClean="0">
                <a:latin typeface="Symbol"/>
              </a:rPr>
              <a:t>· </a:t>
            </a:r>
            <a:r>
              <a:rPr lang="en-US" b="0" i="0" u="none" strike="noStrike" baseline="0" dirty="0" smtClean="0">
                <a:latin typeface="Courier"/>
              </a:rPr>
              <a:t>Ensuring platoon compliance with the unit maintenance SOP.</a:t>
            </a:r>
          </a:p>
          <a:p>
            <a:r>
              <a:rPr lang="en-US" b="0" i="0" u="none" strike="noStrike" baseline="0" dirty="0" smtClean="0">
                <a:latin typeface="Symbol"/>
              </a:rPr>
              <a:t>· </a:t>
            </a:r>
            <a:r>
              <a:rPr lang="en-US" b="0" i="0" u="none" strike="noStrike" baseline="0" dirty="0" smtClean="0">
                <a:latin typeface="Courier"/>
              </a:rPr>
              <a:t>Managing the platoon maintenance training program.</a:t>
            </a:r>
          </a:p>
          <a:p>
            <a:r>
              <a:rPr lang="en-US" b="0" i="0" u="none" strike="noStrike" baseline="0" dirty="0" smtClean="0">
                <a:latin typeface="Symbol"/>
              </a:rPr>
              <a:t>· </a:t>
            </a:r>
            <a:r>
              <a:rPr lang="en-US" b="0" i="0" u="none" strike="noStrike" baseline="0" dirty="0" smtClean="0">
                <a:latin typeface="Courier"/>
              </a:rPr>
              <a:t>Accounting for the availability and serviceability of platoon</a:t>
            </a:r>
          </a:p>
          <a:p>
            <a:r>
              <a:rPr lang="en-US" b="0" i="0" u="none" strike="noStrike" baseline="0" dirty="0" smtClean="0">
                <a:latin typeface="Courier"/>
              </a:rPr>
              <a:t>equipment.</a:t>
            </a:r>
          </a:p>
          <a:p>
            <a:r>
              <a:rPr lang="en-US" b="0" i="0" u="none" strike="noStrike" baseline="0" dirty="0" smtClean="0">
                <a:latin typeface="Symbol"/>
              </a:rPr>
              <a:t>· </a:t>
            </a:r>
            <a:r>
              <a:rPr lang="en-US" b="0" i="0" u="none" strike="noStrike" baseline="0" dirty="0" smtClean="0">
                <a:latin typeface="Courier"/>
              </a:rPr>
              <a:t>Reporting vehicle and equipment status to the motor officer as</a:t>
            </a:r>
          </a:p>
          <a:p>
            <a:r>
              <a:rPr lang="en-US" b="0" i="0" u="none" strike="noStrike" baseline="0" dirty="0" smtClean="0">
                <a:latin typeface="Courier"/>
              </a:rPr>
              <a:t>required.</a:t>
            </a:r>
          </a:p>
          <a:p>
            <a:r>
              <a:rPr lang="en-US" b="0" i="0" u="none" strike="noStrike" baseline="0" dirty="0" smtClean="0">
                <a:latin typeface="Symbol"/>
              </a:rPr>
              <a:t>· </a:t>
            </a:r>
            <a:r>
              <a:rPr lang="en-US" b="0" i="0" u="none" strike="noStrike" baseline="0" dirty="0" smtClean="0">
                <a:latin typeface="Courier"/>
              </a:rPr>
              <a:t>Ensuring the availability of all personnel when required services are</a:t>
            </a:r>
          </a:p>
          <a:p>
            <a:r>
              <a:rPr lang="en-US" b="0" i="0" u="none" strike="noStrike" baseline="0" dirty="0" smtClean="0">
                <a:latin typeface="Courier"/>
              </a:rPr>
              <a:t>due on platoon equipment.</a:t>
            </a:r>
          </a:p>
          <a:p>
            <a:r>
              <a:rPr lang="en-US" b="0" i="0" u="none" strike="noStrike" baseline="0" dirty="0" smtClean="0">
                <a:latin typeface="Symbol"/>
              </a:rPr>
              <a:t>· </a:t>
            </a:r>
            <a:r>
              <a:rPr lang="en-US" b="0" i="0" u="none" strike="noStrike" baseline="0" dirty="0" smtClean="0">
                <a:latin typeface="Courier"/>
              </a:rPr>
              <a:t>Accounting for everything the platoon does or fails to do in the</a:t>
            </a:r>
          </a:p>
          <a:p>
            <a:r>
              <a:rPr lang="en-US" b="0" i="0" u="none" strike="noStrike" baseline="0" dirty="0" smtClean="0">
                <a:latin typeface="Courier"/>
              </a:rPr>
              <a:t>maintenance area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1462046"/>
      </p:ext>
    </p:extLst>
  </p:cSld>
  <p:clrMapOvr>
    <a:masterClrMapping/>
  </p:clrMapOvr>
</p:sld>
</file>

<file path=ppt/slides/slide1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37273" cy="1223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1295400" y="152400"/>
            <a:ext cx="7620000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0" i="0" u="none" strike="noStrike" baseline="0" dirty="0" smtClean="0">
                <a:latin typeface="Courier"/>
              </a:rPr>
              <a:t>ADVANCE PARTY DUTIES</a:t>
            </a:r>
          </a:p>
          <a:p>
            <a:r>
              <a:rPr lang="en-US" b="0" i="0" u="none" strike="noStrike" baseline="0" dirty="0" smtClean="0">
                <a:latin typeface="Courier"/>
              </a:rPr>
              <a:t>The advance party will place road guides and route markers from the old</a:t>
            </a:r>
          </a:p>
          <a:p>
            <a:r>
              <a:rPr lang="en-US" b="0" i="0" u="none" strike="noStrike" baseline="0" dirty="0" smtClean="0">
                <a:latin typeface="Courier"/>
              </a:rPr>
              <a:t>bivouac site to the new location. These will be picked up by the last</a:t>
            </a:r>
          </a:p>
          <a:p>
            <a:r>
              <a:rPr lang="en-US" b="0" i="0" u="none" strike="noStrike" baseline="0" dirty="0" smtClean="0">
                <a:latin typeface="Courier"/>
              </a:rPr>
              <a:t>vehicle in the convoy. The first task of the advance party on arrival is to</a:t>
            </a:r>
          </a:p>
          <a:p>
            <a:r>
              <a:rPr lang="en-US" b="0" i="0" u="none" strike="noStrike" baseline="0" dirty="0" smtClean="0">
                <a:latin typeface="Courier"/>
              </a:rPr>
              <a:t>clear and secure the new site. After dismounting, the troops are organized</a:t>
            </a:r>
          </a:p>
          <a:p>
            <a:r>
              <a:rPr lang="en-US" b="0" i="0" u="none" strike="noStrike" baseline="0" dirty="0" smtClean="0">
                <a:latin typeface="Courier"/>
              </a:rPr>
              <a:t>into fire teams. These fire teams move through the area searching for</a:t>
            </a:r>
          </a:p>
          <a:p>
            <a:r>
              <a:rPr lang="en-US" b="0" i="0" u="none" strike="noStrike" baseline="0" dirty="0" smtClean="0">
                <a:latin typeface="Courier"/>
              </a:rPr>
              <a:t>mines, booby traps, information of intelligence value, and any other signs</a:t>
            </a:r>
          </a:p>
          <a:p>
            <a:r>
              <a:rPr lang="en-US" b="0" i="0" u="none" strike="noStrike" baseline="0" dirty="0" smtClean="0">
                <a:latin typeface="Courier"/>
              </a:rPr>
              <a:t>of the enemy's presence. As soon as the area has been cleared, a light</a:t>
            </a:r>
          </a:p>
          <a:p>
            <a:r>
              <a:rPr lang="en-US" b="0" i="0" u="none" strike="noStrike" baseline="0" dirty="0" smtClean="0">
                <a:latin typeface="Courier"/>
              </a:rPr>
              <a:t>security screen is provided around the bivouac site. This is done by</a:t>
            </a:r>
          </a:p>
          <a:p>
            <a:r>
              <a:rPr lang="en-US" b="0" i="0" u="none" strike="noStrike" baseline="0" dirty="0" smtClean="0">
                <a:latin typeface="Courier"/>
              </a:rPr>
              <a:t>establishing observation posts and strong points along likely avenues of</a:t>
            </a:r>
          </a:p>
          <a:p>
            <a:r>
              <a:rPr lang="en-US" b="0" i="0" u="none" strike="noStrike" baseline="0" dirty="0" smtClean="0">
                <a:latin typeface="Courier"/>
              </a:rPr>
              <a:t>approach to provide early warning and limited protection during the</a:t>
            </a:r>
          </a:p>
          <a:p>
            <a:r>
              <a:rPr lang="en-US" b="0" i="0" u="none" strike="noStrike" baseline="0" dirty="0" smtClean="0">
                <a:latin typeface="Courier"/>
              </a:rPr>
              <a:t>occupation of the bivouac site. The tentative location of the company and</a:t>
            </a:r>
          </a:p>
          <a:p>
            <a:r>
              <a:rPr lang="en-US" b="0" i="0" u="none" strike="noStrike" baseline="0" dirty="0" smtClean="0">
                <a:latin typeface="Courier"/>
              </a:rPr>
              <a:t>platoon command posts (CP) should be identified and provision for wire</a:t>
            </a:r>
          </a:p>
          <a:p>
            <a:r>
              <a:rPr lang="en-US" b="0" i="0" u="none" strike="noStrike" baseline="0" dirty="0" smtClean="0">
                <a:latin typeface="Courier"/>
              </a:rPr>
              <a:t>communications made. Platoon and maintenance section representatives select</a:t>
            </a:r>
          </a:p>
          <a:p>
            <a:r>
              <a:rPr lang="en-US" b="0" i="0" u="none" strike="noStrike" baseline="0" dirty="0" smtClean="0">
                <a:latin typeface="Courier"/>
              </a:rPr>
              <a:t>and mark off their areas. See Figure 22 for a sample maintenance section</a:t>
            </a:r>
          </a:p>
          <a:p>
            <a:r>
              <a:rPr lang="en-US" b="0" i="0" u="none" strike="noStrike" baseline="0" dirty="0" smtClean="0">
                <a:latin typeface="Courier"/>
              </a:rPr>
              <a:t>layout.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1462046"/>
      </p:ext>
    </p:extLst>
  </p:cSld>
  <p:clrMapOvr>
    <a:masterClrMapping/>
  </p:clrMapOvr>
</p:sld>
</file>

<file path=ppt/slides/slide1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37273" cy="1223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5063" y="1419225"/>
            <a:ext cx="4333875" cy="401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1462046"/>
      </p:ext>
    </p:extLst>
  </p:cSld>
  <p:clrMapOvr>
    <a:masterClrMapping/>
  </p:clrMapOvr>
</p:sld>
</file>

<file path=ppt/slides/slide1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37273" cy="1223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1166843"/>
            <a:ext cx="4572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u="none" strike="noStrike" baseline="0" dirty="0" smtClean="0">
                <a:latin typeface="Courier"/>
              </a:rPr>
              <a:t>Roads and trails should be selected which provide for a </a:t>
            </a:r>
            <a:r>
              <a:rPr lang="en-US" b="0" i="0" u="none" strike="noStrike" baseline="0" dirty="0" err="1" smtClean="0">
                <a:latin typeface="Courier"/>
              </a:rPr>
              <a:t>oneway</a:t>
            </a:r>
            <a:endParaRPr lang="en-US" b="0" i="0" u="none" strike="noStrike" baseline="0" dirty="0" smtClean="0">
              <a:latin typeface="Courier"/>
            </a:endParaRPr>
          </a:p>
          <a:p>
            <a:r>
              <a:rPr lang="en-US" b="0" i="0" u="none" strike="noStrike" baseline="0" dirty="0" smtClean="0">
                <a:latin typeface="Courier"/>
              </a:rPr>
              <a:t>traffic</a:t>
            </a:r>
          </a:p>
          <a:p>
            <a:r>
              <a:rPr lang="en-US" b="0" i="0" u="none" strike="noStrike" baseline="0" dirty="0" smtClean="0">
                <a:latin typeface="Courier"/>
              </a:rPr>
              <a:t>pattern. Alternate exits should be selected and marked to provide emergency</a:t>
            </a:r>
          </a:p>
          <a:p>
            <a:r>
              <a:rPr lang="en-US" b="0" i="0" u="none" strike="noStrike" baseline="0" dirty="0" smtClean="0">
                <a:latin typeface="Courier"/>
              </a:rPr>
              <a:t>exits, if the main exit is blocked. Individual parking areas should be</a:t>
            </a:r>
          </a:p>
          <a:p>
            <a:r>
              <a:rPr lang="en-US" b="0" i="0" u="none" strike="noStrike" baseline="0" dirty="0" smtClean="0">
                <a:latin typeface="Courier"/>
              </a:rPr>
              <a:t>determined, with special consideration being given to the heaviest and most</a:t>
            </a:r>
          </a:p>
          <a:p>
            <a:r>
              <a:rPr lang="en-US" b="0" i="0" u="none" strike="noStrike" baseline="0" dirty="0" smtClean="0">
                <a:latin typeface="Courier"/>
              </a:rPr>
              <a:t>awkward vehicles, such as tractors and trailers. Assistant platoon</a:t>
            </a:r>
          </a:p>
          <a:p>
            <a:r>
              <a:rPr lang="en-US" b="0" i="0" u="none" strike="noStrike" baseline="0" dirty="0" smtClean="0">
                <a:latin typeface="Courier"/>
              </a:rPr>
              <a:t>sergeants should thoroughly reconnoiter their assigned areas, determining</a:t>
            </a:r>
          </a:p>
          <a:p>
            <a:r>
              <a:rPr lang="en-US" b="0" i="0" u="none" strike="noStrike" baseline="0" dirty="0" smtClean="0">
                <a:latin typeface="Courier"/>
              </a:rPr>
              <a:t>tentative locations for individual foxholes and carefully locating </a:t>
            </a:r>
            <a:r>
              <a:rPr lang="en-US" b="0" i="0" u="none" strike="noStrike" baseline="0" dirty="0" err="1" smtClean="0">
                <a:latin typeface="Courier"/>
              </a:rPr>
              <a:t>crewserved</a:t>
            </a:r>
            <a:endParaRPr lang="en-US" b="0" i="0" u="none" strike="noStrike" baseline="0" dirty="0" smtClean="0">
              <a:latin typeface="Courier"/>
            </a:endParaRPr>
          </a:p>
          <a:p>
            <a:r>
              <a:rPr lang="en-US" b="0" i="0" u="none" strike="noStrike" baseline="0" dirty="0" smtClean="0">
                <a:latin typeface="Courier"/>
              </a:rPr>
              <a:t>weapons.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1462046"/>
      </p:ext>
    </p:extLst>
  </p:cSld>
  <p:clrMapOvr>
    <a:masterClrMapping/>
  </p:clrMapOvr>
</p:sld>
</file>

<file path=ppt/slides/slide1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37273" cy="1223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1582341"/>
            <a:ext cx="4572000" cy="369331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u="none" strike="noStrike" baseline="0" dirty="0" smtClean="0">
                <a:latin typeface="Courier"/>
              </a:rPr>
              <a:t>If possible, latrines and garbage sumps should be dug and screens and tents</a:t>
            </a:r>
          </a:p>
          <a:p>
            <a:r>
              <a:rPr lang="en-US" b="0" i="0" u="none" strike="noStrike" baseline="0" dirty="0" smtClean="0">
                <a:latin typeface="Courier"/>
              </a:rPr>
              <a:t>erected. As the main body of the unit arrives, the vehicles should rapidly</a:t>
            </a:r>
          </a:p>
          <a:p>
            <a:r>
              <a:rPr lang="en-US" b="0" i="0" u="none" strike="noStrike" baseline="0" dirty="0" smtClean="0">
                <a:latin typeface="Courier"/>
              </a:rPr>
              <a:t>clear the approach route, be guided into the bivouac site, and be parked.</a:t>
            </a:r>
          </a:p>
          <a:p>
            <a:r>
              <a:rPr lang="en-US" b="0" i="0" u="none" strike="noStrike" baseline="0" dirty="0" smtClean="0">
                <a:latin typeface="Courier"/>
              </a:rPr>
              <a:t>Drivers should perform </a:t>
            </a:r>
            <a:r>
              <a:rPr lang="en-US" b="0" i="0" u="none" strike="noStrike" baseline="0" dirty="0" err="1" smtClean="0">
                <a:latin typeface="Courier"/>
              </a:rPr>
              <a:t>afteroperations</a:t>
            </a:r>
            <a:endParaRPr lang="en-US" b="0" i="0" u="none" strike="noStrike" baseline="0" dirty="0" smtClean="0">
              <a:latin typeface="Courier"/>
            </a:endParaRPr>
          </a:p>
          <a:p>
            <a:r>
              <a:rPr lang="en-US" b="0" i="0" u="none" strike="noStrike" baseline="0" dirty="0" smtClean="0">
                <a:latin typeface="Courier"/>
              </a:rPr>
              <a:t>maintenance and top off fuel tanks.</a:t>
            </a:r>
          </a:p>
          <a:p>
            <a:r>
              <a:rPr lang="en-US" b="0" i="0" u="none" strike="noStrike" baseline="0" dirty="0" smtClean="0">
                <a:latin typeface="Courier"/>
              </a:rPr>
              <a:t>Assistant drivers and operators should maintain their positions on the</a:t>
            </a:r>
          </a:p>
          <a:p>
            <a:r>
              <a:rPr lang="en-US" b="0" i="0" u="none" strike="noStrike" baseline="0" dirty="0" smtClean="0">
                <a:latin typeface="Courier"/>
              </a:rPr>
              <a:t>perimeter and begin preparation of fighting positions and other defense</a:t>
            </a:r>
          </a:p>
          <a:p>
            <a:r>
              <a:rPr lang="en-US" b="0" i="0" u="none" strike="noStrike" baseline="0" dirty="0" smtClean="0">
                <a:latin typeface="Courier"/>
              </a:rPr>
              <a:t>measures.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1462046"/>
      </p:ext>
    </p:extLst>
  </p:cSld>
  <p:clrMapOvr>
    <a:masterClrMapping/>
  </p:clrMapOvr>
</p:sld>
</file>

<file path=ppt/slides/slide1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37273" cy="1223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1166843"/>
            <a:ext cx="4572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u="none" strike="noStrike" baseline="0" dirty="0" smtClean="0">
                <a:latin typeface="Courier"/>
              </a:rPr>
              <a:t>BIVOUAC LAYOUT</a:t>
            </a:r>
          </a:p>
          <a:p>
            <a:r>
              <a:rPr lang="en-US" b="0" i="0" u="none" strike="noStrike" baseline="0" dirty="0" smtClean="0">
                <a:latin typeface="Courier"/>
              </a:rPr>
              <a:t>Mess Facilities. Special attention must be given to the selection of the</a:t>
            </a:r>
          </a:p>
          <a:p>
            <a:r>
              <a:rPr lang="en-US" b="0" i="0" u="none" strike="noStrike" baseline="0" dirty="0" smtClean="0">
                <a:latin typeface="Courier"/>
              </a:rPr>
              <a:t>mess area. It should be</a:t>
            </a:r>
          </a:p>
          <a:p>
            <a:r>
              <a:rPr lang="en-US" b="0" i="0" u="none" strike="noStrike" baseline="0" dirty="0" smtClean="0">
                <a:latin typeface="Symbol"/>
              </a:rPr>
              <a:t>· </a:t>
            </a:r>
            <a:r>
              <a:rPr lang="en-US" b="0" i="0" u="none" strike="noStrike" baseline="0" dirty="0" smtClean="0">
                <a:latin typeface="Courier"/>
              </a:rPr>
              <a:t>Centrally located within the perimeter.</a:t>
            </a:r>
          </a:p>
          <a:p>
            <a:r>
              <a:rPr lang="en-US" b="0" i="0" u="none" strike="noStrike" baseline="0" dirty="0" smtClean="0">
                <a:latin typeface="Symbol"/>
              </a:rPr>
              <a:t>· </a:t>
            </a:r>
            <a:r>
              <a:rPr lang="en-US" b="0" i="0" u="none" strike="noStrike" baseline="0" dirty="0" smtClean="0">
                <a:latin typeface="Courier"/>
              </a:rPr>
              <a:t>Away from interior roads to avoid contamination of food by dust.</a:t>
            </a:r>
          </a:p>
          <a:p>
            <a:r>
              <a:rPr lang="en-US" b="0" i="0" u="none" strike="noStrike" baseline="0" dirty="0" smtClean="0">
                <a:latin typeface="Symbol"/>
              </a:rPr>
              <a:t>· </a:t>
            </a:r>
            <a:r>
              <a:rPr lang="en-US" b="0" i="0" u="none" strike="noStrike" baseline="0" dirty="0" smtClean="0">
                <a:latin typeface="Courier"/>
              </a:rPr>
              <a:t>Located a minimum of 100 yards from latrines.</a:t>
            </a:r>
          </a:p>
          <a:p>
            <a:r>
              <a:rPr lang="en-US" b="0" i="0" u="none" strike="noStrike" baseline="0" dirty="0" smtClean="0">
                <a:latin typeface="Courier"/>
              </a:rPr>
              <a:t>Serving Lines. These should be—</a:t>
            </a:r>
          </a:p>
          <a:p>
            <a:r>
              <a:rPr lang="en-US" b="0" i="0" u="none" strike="noStrike" baseline="0" dirty="0" smtClean="0">
                <a:latin typeface="Symbol"/>
              </a:rPr>
              <a:t>· </a:t>
            </a:r>
            <a:r>
              <a:rPr lang="en-US" b="0" i="0" u="none" strike="noStrike" baseline="0" dirty="0" smtClean="0">
                <a:latin typeface="Courier"/>
              </a:rPr>
              <a:t>Marked with engineer tape.</a:t>
            </a:r>
          </a:p>
          <a:p>
            <a:r>
              <a:rPr lang="en-US" b="0" i="0" u="none" strike="noStrike" baseline="0" dirty="0" smtClean="0">
                <a:latin typeface="Symbol"/>
              </a:rPr>
              <a:t>· </a:t>
            </a:r>
            <a:r>
              <a:rPr lang="en-US" b="0" i="0" u="none" strike="noStrike" baseline="0" dirty="0" smtClean="0">
                <a:latin typeface="Courier"/>
              </a:rPr>
              <a:t>Located to take advantage of available cover and concealment.</a:t>
            </a:r>
          </a:p>
          <a:p>
            <a:r>
              <a:rPr lang="en-US" b="0" i="0" u="none" strike="noStrike" baseline="0" dirty="0" smtClean="0">
                <a:latin typeface="Symbol"/>
              </a:rPr>
              <a:t>· </a:t>
            </a:r>
            <a:r>
              <a:rPr lang="en-US" b="0" i="0" u="none" strike="noStrike" baseline="0" dirty="0" smtClean="0">
                <a:latin typeface="Courier"/>
              </a:rPr>
              <a:t>Planned so that 5yard</a:t>
            </a:r>
          </a:p>
          <a:p>
            <a:r>
              <a:rPr lang="en-US" b="0" i="0" u="none" strike="noStrike" baseline="0" dirty="0" smtClean="0">
                <a:latin typeface="Courier"/>
              </a:rPr>
              <a:t>intervals can be maintained between</a:t>
            </a:r>
          </a:p>
          <a:p>
            <a:r>
              <a:rPr lang="en-US" b="0" i="0" u="none" strike="noStrike" baseline="0" dirty="0" smtClean="0">
                <a:latin typeface="Courier"/>
              </a:rPr>
              <a:t>personnel.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1462046"/>
      </p:ext>
    </p:extLst>
  </p:cSld>
  <p:clrMapOvr>
    <a:masterClrMapping/>
  </p:clrMapOvr>
</p:sld>
</file>

<file path=ppt/slides/slide1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37273" cy="1223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2136339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u="none" strike="noStrike" baseline="0" dirty="0" smtClean="0">
                <a:latin typeface="Courier"/>
              </a:rPr>
              <a:t>Latrines. Latrines should—</a:t>
            </a:r>
          </a:p>
          <a:p>
            <a:r>
              <a:rPr lang="en-US" b="0" i="0" u="none" strike="noStrike" baseline="0" dirty="0" smtClean="0">
                <a:latin typeface="Symbol"/>
              </a:rPr>
              <a:t>· </a:t>
            </a:r>
            <a:r>
              <a:rPr lang="en-US" b="0" i="0" u="none" strike="noStrike" baseline="0" dirty="0" smtClean="0">
                <a:latin typeface="Courier"/>
              </a:rPr>
              <a:t>Be located on the side of the bivouac opposite prevailing winds.</a:t>
            </a:r>
          </a:p>
          <a:p>
            <a:r>
              <a:rPr lang="en-US" b="0" i="0" u="none" strike="noStrike" baseline="0" dirty="0" smtClean="0">
                <a:latin typeface="Symbol"/>
              </a:rPr>
              <a:t>· </a:t>
            </a:r>
            <a:r>
              <a:rPr lang="en-US" b="0" i="0" u="none" strike="noStrike" baseline="0" dirty="0" smtClean="0">
                <a:latin typeface="Courier"/>
              </a:rPr>
              <a:t>Be at least 100 yards downhill from the water supply.</a:t>
            </a:r>
          </a:p>
          <a:p>
            <a:r>
              <a:rPr lang="en-US" b="0" i="0" u="none" strike="noStrike" baseline="0" dirty="0" smtClean="0">
                <a:latin typeface="Symbol"/>
              </a:rPr>
              <a:t>· </a:t>
            </a:r>
            <a:r>
              <a:rPr lang="en-US" b="0" i="0" u="none" strike="noStrike" baseline="0" dirty="0" smtClean="0">
                <a:latin typeface="Courier"/>
              </a:rPr>
              <a:t>Be adequate for a minimum of 8 percent of the unit at one time.</a:t>
            </a:r>
          </a:p>
          <a:p>
            <a:r>
              <a:rPr lang="en-US" b="0" i="0" u="none" strike="noStrike" baseline="0" dirty="0" smtClean="0">
                <a:latin typeface="Symbol"/>
              </a:rPr>
              <a:t>· </a:t>
            </a:r>
            <a:r>
              <a:rPr lang="en-US" b="0" i="0" u="none" strike="noStrike" baseline="0" dirty="0" smtClean="0">
                <a:latin typeface="Courier"/>
              </a:rPr>
              <a:t>Have handwashing</a:t>
            </a:r>
          </a:p>
          <a:p>
            <a:r>
              <a:rPr lang="en-US" b="0" i="0" u="none" strike="noStrike" baseline="0" dirty="0" smtClean="0">
                <a:latin typeface="Courier"/>
              </a:rPr>
              <a:t>facilities located near the exits.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1462046"/>
      </p:ext>
    </p:extLst>
  </p:cSld>
  <p:clrMapOvr>
    <a:masterClrMapping/>
  </p:clrMapOvr>
</p:sld>
</file>

<file path=ppt/slides/slide1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37273" cy="1223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1028343"/>
            <a:ext cx="4572000" cy="480131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u="none" strike="noStrike" baseline="0" dirty="0" smtClean="0">
                <a:latin typeface="Courier"/>
              </a:rPr>
              <a:t>Maintenance. The selection of the maintenance location is dependent upon</a:t>
            </a:r>
          </a:p>
          <a:p>
            <a:r>
              <a:rPr lang="en-US" b="0" i="0" u="none" strike="noStrike" baseline="0" dirty="0" smtClean="0">
                <a:latin typeface="Courier"/>
              </a:rPr>
              <a:t>accessibility of entrance and exit routes. The area should be centrally</a:t>
            </a:r>
          </a:p>
          <a:p>
            <a:r>
              <a:rPr lang="en-US" b="0" i="0" u="none" strike="noStrike" baseline="0" dirty="0" smtClean="0">
                <a:latin typeface="Courier"/>
              </a:rPr>
              <a:t>located within the perimeter. The maintenance tent should have an entrance</a:t>
            </a:r>
          </a:p>
          <a:p>
            <a:r>
              <a:rPr lang="en-US" b="0" i="0" u="none" strike="noStrike" baseline="0" dirty="0" smtClean="0">
                <a:latin typeface="Courier"/>
              </a:rPr>
              <a:t>and exit at both ends. See Figure 22 for an example of an organizational</a:t>
            </a:r>
          </a:p>
          <a:p>
            <a:r>
              <a:rPr lang="en-US" b="0" i="0" u="none" strike="noStrike" baseline="0" dirty="0" smtClean="0">
                <a:latin typeface="Courier"/>
              </a:rPr>
              <a:t>maintenance layout.</a:t>
            </a:r>
          </a:p>
          <a:p>
            <a:r>
              <a:rPr lang="en-US" b="0" i="0" u="none" strike="noStrike" baseline="0" dirty="0" smtClean="0">
                <a:latin typeface="Courier"/>
              </a:rPr>
              <a:t>Figure 23 shows a sample unit motor pool office layout housed in a </a:t>
            </a:r>
            <a:r>
              <a:rPr lang="en-US" b="0" i="0" u="none" strike="noStrike" baseline="0" dirty="0" err="1" smtClean="0">
                <a:latin typeface="Courier"/>
              </a:rPr>
              <a:t>generalpurpose</a:t>
            </a:r>
            <a:endParaRPr lang="en-US" b="0" i="0" u="none" strike="noStrike" baseline="0" dirty="0" smtClean="0">
              <a:latin typeface="Courier"/>
            </a:endParaRPr>
          </a:p>
          <a:p>
            <a:r>
              <a:rPr lang="en-US" b="0" i="0" u="none" strike="noStrike" baseline="0" dirty="0" smtClean="0">
                <a:latin typeface="Courier"/>
              </a:rPr>
              <a:t>medium cent. The sidewall of the tent may be rolled up to allow the</a:t>
            </a:r>
          </a:p>
          <a:p>
            <a:r>
              <a:rPr lang="en-US" b="0" i="0" u="none" strike="noStrike" baseline="0" dirty="0" smtClean="0">
                <a:latin typeface="Courier"/>
              </a:rPr>
              <a:t>prescribed load list (PLL) clerk to issue parts and to move small items from</a:t>
            </a:r>
          </a:p>
          <a:p>
            <a:r>
              <a:rPr lang="en-US" b="0" i="0" u="none" strike="noStrike" baseline="0" dirty="0" smtClean="0">
                <a:latin typeface="Courier"/>
              </a:rPr>
              <a:t>the offloading</a:t>
            </a:r>
          </a:p>
          <a:p>
            <a:r>
              <a:rPr lang="en-US" b="0" i="0" u="none" strike="noStrike" baseline="0" dirty="0" smtClean="0">
                <a:latin typeface="Courier"/>
              </a:rPr>
              <a:t>area to the storage location.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1462046"/>
      </p:ext>
    </p:extLst>
  </p:cSld>
  <p:clrMapOvr>
    <a:masterClrMapping/>
  </p:clrMapOvr>
</p:sld>
</file>

<file path=ppt/slides/slide1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37273" cy="1223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7913" y="1995488"/>
            <a:ext cx="4448175" cy="286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1462046"/>
      </p:ext>
    </p:extLst>
  </p:cSld>
  <p:clrMapOvr>
    <a:masterClrMapping/>
  </p:clrMapOvr>
</p:sld>
</file>

<file path=ppt/slides/slide1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37273" cy="1223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2967335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u="none" strike="noStrike" baseline="0" dirty="0" smtClean="0">
                <a:latin typeface="Courier"/>
              </a:rPr>
              <a:t>Figure 24 depicts a layout example of a maintenance company, forward (DS) in</a:t>
            </a:r>
          </a:p>
          <a:p>
            <a:r>
              <a:rPr lang="en-US" b="0" i="0" u="none" strike="noStrike" baseline="0" dirty="0" smtClean="0">
                <a:latin typeface="Courier"/>
              </a:rPr>
              <a:t>a field environment.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1462046"/>
      </p:ext>
    </p:extLst>
  </p:cSld>
  <p:clrMapOvr>
    <a:masterClrMapping/>
  </p:clrMapOvr>
</p:sld>
</file>

<file path=ppt/slides/slide1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37273" cy="1223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6963" y="933450"/>
            <a:ext cx="4410075" cy="499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14620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37273" cy="1223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2413338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u="none" strike="noStrike" baseline="0" dirty="0" smtClean="0">
                <a:latin typeface="Courier"/>
              </a:rPr>
              <a:t>Platoon Sergeant. The platoon sergeant assists the platoon leader in all</a:t>
            </a:r>
          </a:p>
          <a:p>
            <a:r>
              <a:rPr lang="en-US" b="0" i="0" u="none" strike="noStrike" baseline="0" dirty="0" smtClean="0">
                <a:latin typeface="Courier"/>
              </a:rPr>
              <a:t>matters relating to discipline, training, welfare, and control of personnel</a:t>
            </a:r>
          </a:p>
          <a:p>
            <a:r>
              <a:rPr lang="en-US" b="0" i="0" u="none" strike="noStrike" baseline="0" dirty="0" smtClean="0">
                <a:latin typeface="Courier"/>
              </a:rPr>
              <a:t>assigned to the platoon. The platoon sergeant's maintenance</a:t>
            </a:r>
          </a:p>
          <a:p>
            <a:r>
              <a:rPr lang="en-US" b="0" i="0" u="none" strike="noStrike" baseline="0" dirty="0" smtClean="0">
                <a:latin typeface="Courier"/>
              </a:rPr>
              <a:t>responsibilities include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1462046"/>
      </p:ext>
    </p:extLst>
  </p:cSld>
  <p:clrMapOvr>
    <a:masterClrMapping/>
  </p:clrMapOvr>
</p:sld>
</file>

<file path=ppt/slides/slide1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37273" cy="1223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58847"/>
            <a:ext cx="4572000" cy="67403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u="none" strike="noStrike" baseline="0" dirty="0" smtClean="0">
                <a:latin typeface="Courier"/>
              </a:rPr>
              <a:t>It is estimated that a minimum of 25,000 and a maximum of 40,000 square</a:t>
            </a:r>
          </a:p>
          <a:p>
            <a:r>
              <a:rPr lang="en-US" b="0" i="0" u="none" strike="noStrike" baseline="0" dirty="0" smtClean="0">
                <a:latin typeface="Courier"/>
              </a:rPr>
              <a:t>meters of usable area are required for a DS company forward. The minimum</a:t>
            </a:r>
          </a:p>
          <a:p>
            <a:r>
              <a:rPr lang="en-US" b="0" i="0" u="none" strike="noStrike" baseline="0" dirty="0" smtClean="0">
                <a:latin typeface="Courier"/>
              </a:rPr>
              <a:t>area would provide for vehicle dispersion of approximately 12 meters. From</a:t>
            </a:r>
          </a:p>
          <a:p>
            <a:r>
              <a:rPr lang="en-US" b="0" i="0" u="none" strike="noStrike" baseline="0" dirty="0" smtClean="0">
                <a:latin typeface="Courier"/>
              </a:rPr>
              <a:t>the standpoint of passive defense, the maximum area is more desirable. It</a:t>
            </a:r>
          </a:p>
          <a:p>
            <a:r>
              <a:rPr lang="en-US" b="0" i="0" u="none" strike="noStrike" baseline="0" dirty="0" smtClean="0">
                <a:latin typeface="Courier"/>
              </a:rPr>
              <a:t>is the largest dispersion that can be attained without serious degradation</a:t>
            </a:r>
          </a:p>
          <a:p>
            <a:r>
              <a:rPr lang="en-US" b="0" i="0" u="none" strike="noStrike" baseline="0" dirty="0" smtClean="0">
                <a:latin typeface="Courier"/>
              </a:rPr>
              <a:t>of unit efficiency and without increasing vulnerability to guerrilla</a:t>
            </a:r>
          </a:p>
          <a:p>
            <a:r>
              <a:rPr lang="en-US" b="0" i="0" u="none" strike="noStrike" baseline="0" dirty="0" smtClean="0">
                <a:latin typeface="Courier"/>
              </a:rPr>
              <a:t>attacks. The maintenance company, rear, because of larger size, more</a:t>
            </a:r>
          </a:p>
          <a:p>
            <a:r>
              <a:rPr lang="en-US" b="0" i="0" u="none" strike="noStrike" baseline="0" dirty="0" smtClean="0">
                <a:latin typeface="Courier"/>
              </a:rPr>
              <a:t>vehicles, greater supply </a:t>
            </a:r>
            <a:r>
              <a:rPr lang="en-US" b="0" i="0" u="none" strike="noStrike" baseline="0" dirty="0" err="1" smtClean="0">
                <a:latin typeface="Courier"/>
              </a:rPr>
              <a:t>stockage</a:t>
            </a:r>
            <a:r>
              <a:rPr lang="en-US" b="0" i="0" u="none" strike="noStrike" baseline="0" dirty="0" smtClean="0">
                <a:latin typeface="Courier"/>
              </a:rPr>
              <a:t>, and more workload, would require an area</a:t>
            </a:r>
          </a:p>
          <a:p>
            <a:r>
              <a:rPr lang="en-US" b="0" i="0" u="none" strike="noStrike" baseline="0" dirty="0" smtClean="0">
                <a:latin typeface="Courier"/>
              </a:rPr>
              <a:t>one and </a:t>
            </a:r>
            <a:r>
              <a:rPr lang="en-US" b="0" i="0" u="none" strike="noStrike" baseline="0" dirty="0" err="1" smtClean="0">
                <a:latin typeface="Courier"/>
              </a:rPr>
              <a:t>onehalf</a:t>
            </a:r>
            <a:endParaRPr lang="en-US" b="0" i="0" u="none" strike="noStrike" baseline="0" dirty="0" smtClean="0">
              <a:latin typeface="Courier"/>
            </a:endParaRPr>
          </a:p>
          <a:p>
            <a:r>
              <a:rPr lang="en-US" b="0" i="0" u="none" strike="noStrike" baseline="0" dirty="0" smtClean="0">
                <a:latin typeface="Courier"/>
              </a:rPr>
              <a:t>to twice as large.</a:t>
            </a:r>
          </a:p>
          <a:p>
            <a:r>
              <a:rPr lang="en-US" b="0" i="0" u="none" strike="noStrike" baseline="0" dirty="0" smtClean="0">
                <a:latin typeface="Courier"/>
              </a:rPr>
              <a:t>Command post. The CP must be centrally located within the perimeter.</a:t>
            </a:r>
          </a:p>
          <a:p>
            <a:r>
              <a:rPr lang="en-US" b="0" i="0" u="none" strike="noStrike" baseline="0" dirty="0" smtClean="0">
                <a:latin typeface="Courier"/>
              </a:rPr>
              <a:t>From here, it can exercise control over the company, remain well defended,</a:t>
            </a:r>
          </a:p>
          <a:p>
            <a:r>
              <a:rPr lang="en-US" b="0" i="0" u="none" strike="noStrike" baseline="0" dirty="0" smtClean="0">
                <a:latin typeface="Courier"/>
              </a:rPr>
              <a:t>and have lines of communications with </a:t>
            </a:r>
            <a:r>
              <a:rPr lang="en-US" b="0" i="0" u="none" strike="noStrike" baseline="0" dirty="0" err="1" smtClean="0">
                <a:latin typeface="Courier"/>
              </a:rPr>
              <a:t>subelements</a:t>
            </a:r>
            <a:r>
              <a:rPr lang="en-US" b="0" i="0" u="none" strike="noStrike" baseline="0" dirty="0" smtClean="0">
                <a:latin typeface="Courier"/>
              </a:rPr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1462046"/>
      </p:ext>
    </p:extLst>
  </p:cSld>
  <p:clrMapOvr>
    <a:masterClrMapping/>
  </p:clrMapOvr>
</p:sld>
</file>

<file path=ppt/slides/slide1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37273" cy="1223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1305342"/>
            <a:ext cx="4572000" cy="424731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u="none" strike="noStrike" baseline="0" dirty="0" smtClean="0">
                <a:latin typeface="Courier"/>
              </a:rPr>
              <a:t>Fuel Tankers. The fuel tankers should be located as near as possible to</a:t>
            </a:r>
          </a:p>
          <a:p>
            <a:r>
              <a:rPr lang="en-US" b="0" i="0" u="none" strike="noStrike" baseline="0" dirty="0" smtClean="0">
                <a:latin typeface="Courier"/>
              </a:rPr>
              <a:t>the primary entrance where returning vehicles are topped off, and then moved</a:t>
            </a:r>
          </a:p>
          <a:p>
            <a:r>
              <a:rPr lang="en-US" b="0" i="0" u="none" strike="noStrike" baseline="0" dirty="0" smtClean="0">
                <a:latin typeface="Courier"/>
              </a:rPr>
              <a:t>to a protected position within the perimeter (away from likely avenues of</a:t>
            </a:r>
          </a:p>
          <a:p>
            <a:r>
              <a:rPr lang="en-US" b="0" i="0" u="none" strike="noStrike" baseline="0" dirty="0" smtClean="0">
                <a:latin typeface="Courier"/>
              </a:rPr>
              <a:t>attack) that offers protection to the tanker as well as to adjacent</a:t>
            </a:r>
          </a:p>
          <a:p>
            <a:r>
              <a:rPr lang="en-US" b="0" i="0" u="none" strike="noStrike" baseline="0" dirty="0" smtClean="0">
                <a:latin typeface="Courier"/>
              </a:rPr>
              <a:t>facilities.</a:t>
            </a:r>
          </a:p>
          <a:p>
            <a:r>
              <a:rPr lang="en-US" b="0" i="0" u="none" strike="noStrike" baseline="0" dirty="0" smtClean="0">
                <a:latin typeface="Courier"/>
              </a:rPr>
              <a:t>Ammunition. The basic load of ammunition should be removed from the</a:t>
            </a:r>
          </a:p>
          <a:p>
            <a:r>
              <a:rPr lang="en-US" b="0" i="0" u="none" strike="noStrike" baseline="0" dirty="0" smtClean="0">
                <a:latin typeface="Courier"/>
              </a:rPr>
              <a:t>transporting vehicles. It must be stockpiled and protected by sandbags or</a:t>
            </a:r>
          </a:p>
          <a:p>
            <a:r>
              <a:rPr lang="en-US" b="0" i="0" u="none" strike="noStrike" baseline="0" dirty="0" smtClean="0">
                <a:latin typeface="Courier"/>
              </a:rPr>
              <a:t>an earth revetment, and located near the supply tent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1462046"/>
      </p:ext>
    </p:extLst>
  </p:cSld>
  <p:clrMapOvr>
    <a:masterClrMapping/>
  </p:clrMapOvr>
</p:sld>
</file>

<file path=ppt/slides/slide1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37273" cy="1223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2413338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u="none" strike="noStrike" baseline="0" dirty="0" smtClean="0">
                <a:latin typeface="Courier"/>
              </a:rPr>
              <a:t>Troop Areas. Personnel will be permitted to sleep only in designated</a:t>
            </a:r>
          </a:p>
          <a:p>
            <a:r>
              <a:rPr lang="en-US" b="0" i="0" u="none" strike="noStrike" baseline="0" dirty="0" smtClean="0">
                <a:latin typeface="Courier"/>
              </a:rPr>
              <a:t>areas. These areas should be close to the section of the perimeter these</a:t>
            </a:r>
          </a:p>
          <a:p>
            <a:r>
              <a:rPr lang="en-US" b="0" i="0" u="none" strike="noStrike" baseline="0" dirty="0" smtClean="0">
                <a:latin typeface="Courier"/>
              </a:rPr>
              <a:t>troops are to defend. Vehicles will not be allowed to move without ground</a:t>
            </a:r>
          </a:p>
          <a:p>
            <a:r>
              <a:rPr lang="en-US" b="0" i="0" u="none" strike="noStrike" baseline="0" dirty="0" smtClean="0">
                <a:latin typeface="Courier"/>
              </a:rPr>
              <a:t>guides in areas where troops are sleeping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1462046"/>
      </p:ext>
    </p:extLst>
  </p:cSld>
  <p:clrMapOvr>
    <a:masterClrMapping/>
  </p:clrMapOvr>
</p:sld>
</file>

<file path=ppt/slides/slide1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37273" cy="1223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197346"/>
            <a:ext cx="4572000" cy="646330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u="none" strike="noStrike" baseline="0" dirty="0" smtClean="0">
                <a:latin typeface="Courier"/>
              </a:rPr>
              <a:t>BIVOUAC DEFENSE</a:t>
            </a:r>
          </a:p>
          <a:p>
            <a:r>
              <a:rPr lang="en-US" b="0" i="0" u="none" strike="noStrike" baseline="0" dirty="0" smtClean="0">
                <a:latin typeface="Courier"/>
              </a:rPr>
              <a:t>As soon as the main body closes the bivouac site, primary emphasis should be</a:t>
            </a:r>
          </a:p>
          <a:p>
            <a:r>
              <a:rPr lang="en-US" b="0" i="0" u="none" strike="noStrike" baseline="0" dirty="0" smtClean="0">
                <a:latin typeface="Courier"/>
              </a:rPr>
              <a:t>on establishing and improving the defenses of the area. Platoon leaders and</a:t>
            </a:r>
          </a:p>
          <a:p>
            <a:r>
              <a:rPr lang="en-US" b="0" i="0" u="none" strike="noStrike" baseline="0" dirty="0" smtClean="0">
                <a:latin typeface="Courier"/>
              </a:rPr>
              <a:t>the company commanders should confirm the CP locations and quickly review</a:t>
            </a:r>
          </a:p>
          <a:p>
            <a:r>
              <a:rPr lang="en-US" b="0" i="0" u="none" strike="noStrike" baseline="0" dirty="0" smtClean="0">
                <a:latin typeface="Courier"/>
              </a:rPr>
              <a:t>the placement of the perimeter. Special emphasis is placed on siting </a:t>
            </a:r>
            <a:r>
              <a:rPr lang="en-US" b="0" i="0" u="none" strike="noStrike" baseline="0" dirty="0" err="1" smtClean="0">
                <a:latin typeface="Courier"/>
              </a:rPr>
              <a:t>crewserved</a:t>
            </a:r>
            <a:endParaRPr lang="en-US" b="0" i="0" u="none" strike="noStrike" baseline="0" dirty="0" smtClean="0">
              <a:latin typeface="Courier"/>
            </a:endParaRPr>
          </a:p>
          <a:p>
            <a:r>
              <a:rPr lang="en-US" b="0" i="0" u="none" strike="noStrike" baseline="0" dirty="0" smtClean="0">
                <a:latin typeface="Courier"/>
              </a:rPr>
              <a:t>weapons to ensure </a:t>
            </a:r>
            <a:r>
              <a:rPr lang="en-US" b="0" i="0" u="none" strike="noStrike" baseline="0" dirty="0" err="1" smtClean="0">
                <a:latin typeface="Courier"/>
              </a:rPr>
              <a:t>allaround</a:t>
            </a:r>
            <a:endParaRPr lang="en-US" b="0" i="0" u="none" strike="noStrike" baseline="0" dirty="0" smtClean="0">
              <a:latin typeface="Courier"/>
            </a:endParaRPr>
          </a:p>
          <a:p>
            <a:r>
              <a:rPr lang="en-US" b="0" i="0" u="none" strike="noStrike" baseline="0" dirty="0" smtClean="0">
                <a:latin typeface="Courier"/>
              </a:rPr>
              <a:t>defense. Where authorized, provisions</a:t>
            </a:r>
          </a:p>
          <a:p>
            <a:r>
              <a:rPr lang="en-US" b="0" i="0" u="none" strike="noStrike" baseline="0" dirty="0" smtClean="0">
                <a:latin typeface="Courier"/>
              </a:rPr>
              <a:t>should be made to ensure construction of road blocks, placement of</a:t>
            </a:r>
          </a:p>
          <a:p>
            <a:r>
              <a:rPr lang="en-US" b="0" i="0" u="none" strike="noStrike" baseline="0" dirty="0" err="1" smtClean="0">
                <a:latin typeface="Courier"/>
              </a:rPr>
              <a:t>antivehicular</a:t>
            </a:r>
            <a:r>
              <a:rPr lang="en-US" b="0" i="0" u="none" strike="noStrike" baseline="0" dirty="0" smtClean="0">
                <a:latin typeface="Courier"/>
              </a:rPr>
              <a:t> and antitank mines on likely avenues of </a:t>
            </a:r>
            <a:r>
              <a:rPr lang="en-US" b="0" i="0" u="none" strike="noStrike" baseline="0" dirty="0" err="1" smtClean="0">
                <a:latin typeface="Courier"/>
              </a:rPr>
              <a:t>highspeed</a:t>
            </a:r>
            <a:endParaRPr lang="en-US" b="0" i="0" u="none" strike="noStrike" baseline="0" dirty="0" smtClean="0">
              <a:latin typeface="Courier"/>
            </a:endParaRPr>
          </a:p>
          <a:p>
            <a:r>
              <a:rPr lang="en-US" b="0" i="0" u="none" strike="noStrike" baseline="0" dirty="0" smtClean="0">
                <a:latin typeface="Courier"/>
              </a:rPr>
              <a:t>approach,</a:t>
            </a:r>
          </a:p>
          <a:p>
            <a:r>
              <a:rPr lang="en-US" b="0" i="0" u="none" strike="noStrike" baseline="0" dirty="0" smtClean="0">
                <a:latin typeface="Courier"/>
              </a:rPr>
              <a:t>and the laying of a defensive antipersonnel minefield. If available, barbed</a:t>
            </a:r>
          </a:p>
          <a:p>
            <a:r>
              <a:rPr lang="en-US" b="0" i="0" u="none" strike="noStrike" baseline="0" dirty="0" smtClean="0">
                <a:latin typeface="Courier"/>
              </a:rPr>
              <a:t>concertina wire, trip flares, and booby traps should be emplaced.</a:t>
            </a:r>
          </a:p>
          <a:p>
            <a:r>
              <a:rPr lang="en-US" b="0" i="0" u="none" strike="noStrike" baseline="0" dirty="0" smtClean="0">
                <a:latin typeface="Courier"/>
              </a:rPr>
              <a:t>Individual and </a:t>
            </a:r>
            <a:r>
              <a:rPr lang="en-US" b="0" i="0" u="none" strike="noStrike" baseline="0" dirty="0" err="1" smtClean="0">
                <a:latin typeface="Courier"/>
              </a:rPr>
              <a:t>crewserved</a:t>
            </a:r>
            <a:endParaRPr lang="en-US" b="0" i="0" u="none" strike="noStrike" baseline="0" dirty="0" smtClean="0">
              <a:latin typeface="Courier"/>
            </a:endParaRPr>
          </a:p>
          <a:p>
            <a:r>
              <a:rPr lang="en-US" b="0" i="0" u="none" strike="noStrike" baseline="0" dirty="0" smtClean="0">
                <a:latin typeface="Courier"/>
              </a:rPr>
              <a:t>positions are prepared and camouflaged, and wire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1462046"/>
      </p:ext>
    </p:extLst>
  </p:cSld>
  <p:clrMapOvr>
    <a:masterClrMapping/>
  </p:clrMapOvr>
</p:sld>
</file>

<file path=ppt/slides/slide1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37273" cy="1223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612845"/>
            <a:ext cx="4572000" cy="563231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u="none" strike="noStrike" baseline="0" dirty="0" smtClean="0">
                <a:latin typeface="Courier"/>
              </a:rPr>
              <a:t>is laid to CPs and observation and listening posts. A secondary wire net</a:t>
            </a:r>
          </a:p>
          <a:p>
            <a:r>
              <a:rPr lang="en-US" b="0" i="0" u="none" strike="noStrike" baseline="0" dirty="0" smtClean="0">
                <a:latin typeface="Courier"/>
              </a:rPr>
              <a:t>over different routes should be provided, if possible, to ensure effective</a:t>
            </a:r>
          </a:p>
          <a:p>
            <a:r>
              <a:rPr lang="en-US" b="0" i="0" u="none" strike="noStrike" baseline="0" dirty="0" smtClean="0">
                <a:latin typeface="Courier"/>
              </a:rPr>
              <a:t>communications if the primary wire is cut by enemy action. If possible, the</a:t>
            </a:r>
          </a:p>
          <a:p>
            <a:r>
              <a:rPr lang="en-US" b="0" i="0" u="none" strike="noStrike" baseline="0" dirty="0" smtClean="0">
                <a:latin typeface="Courier"/>
              </a:rPr>
              <a:t>RC292</a:t>
            </a:r>
          </a:p>
          <a:p>
            <a:r>
              <a:rPr lang="en-US" b="0" i="0" u="none" strike="noStrike" baseline="0" dirty="0" smtClean="0">
                <a:latin typeface="Courier"/>
              </a:rPr>
              <a:t>radio antenna at the company CP should be removed several kilometers</a:t>
            </a:r>
          </a:p>
          <a:p>
            <a:r>
              <a:rPr lang="en-US" b="0" i="0" u="none" strike="noStrike" baseline="0" dirty="0" smtClean="0">
                <a:latin typeface="Courier"/>
              </a:rPr>
              <a:t>from the bivouac site to confuse enemy </a:t>
            </a:r>
            <a:r>
              <a:rPr lang="en-US" b="0" i="0" u="none" strike="noStrike" baseline="0" dirty="0" err="1" smtClean="0">
                <a:latin typeface="Courier"/>
              </a:rPr>
              <a:t>directionfinding</a:t>
            </a:r>
            <a:endParaRPr lang="en-US" b="0" i="0" u="none" strike="noStrike" baseline="0" dirty="0" smtClean="0">
              <a:latin typeface="Courier"/>
            </a:endParaRPr>
          </a:p>
          <a:p>
            <a:r>
              <a:rPr lang="en-US" b="0" i="0" u="none" strike="noStrike" baseline="0" dirty="0" smtClean="0">
                <a:latin typeface="Courier"/>
              </a:rPr>
              <a:t>equipment. Trucks</a:t>
            </a:r>
          </a:p>
          <a:p>
            <a:r>
              <a:rPr lang="en-US" b="0" i="0" u="none" strike="noStrike" baseline="0" dirty="0" smtClean="0">
                <a:latin typeface="Courier"/>
              </a:rPr>
              <a:t>and tents should be camouflaged with natural vegetation or the lightweight</a:t>
            </a:r>
          </a:p>
          <a:p>
            <a:r>
              <a:rPr lang="en-US" b="0" i="0" u="none" strike="noStrike" baseline="0" dirty="0" smtClean="0">
                <a:latin typeface="Courier"/>
              </a:rPr>
              <a:t>screening systems. Range cards for each individual position and </a:t>
            </a:r>
            <a:r>
              <a:rPr lang="en-US" b="0" i="0" u="none" strike="noStrike" baseline="0" dirty="0" err="1" smtClean="0">
                <a:latin typeface="Courier"/>
              </a:rPr>
              <a:t>crewserved</a:t>
            </a:r>
            <a:endParaRPr lang="en-US" b="0" i="0" u="none" strike="noStrike" baseline="0" dirty="0" smtClean="0">
              <a:latin typeface="Courier"/>
            </a:endParaRPr>
          </a:p>
          <a:p>
            <a:r>
              <a:rPr lang="en-US" b="0" i="0" u="none" strike="noStrike" baseline="0" dirty="0" smtClean="0">
                <a:latin typeface="Courier"/>
              </a:rPr>
              <a:t>weapon should be prepared. Coordination with supporting artillery, mortars,</a:t>
            </a:r>
          </a:p>
          <a:p>
            <a:r>
              <a:rPr lang="en-US" b="0" i="0" u="none" strike="noStrike" baseline="0" dirty="0" smtClean="0">
                <a:latin typeface="Courier"/>
              </a:rPr>
              <a:t>and reaction forces should be made, and defensive map overlays prepared.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1462046"/>
      </p:ext>
    </p:extLst>
  </p:cSld>
  <p:clrMapOvr>
    <a:masterClrMapping/>
  </p:clrMapOvr>
</p:sld>
</file>

<file path=ppt/slides/slide1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37273" cy="1223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474345"/>
            <a:ext cx="4572000" cy="59093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u="none" strike="noStrike" baseline="0" dirty="0" smtClean="0">
                <a:latin typeface="Courier"/>
              </a:rPr>
              <a:t>ACTIVE DEFENSE</a:t>
            </a:r>
          </a:p>
          <a:p>
            <a:r>
              <a:rPr lang="en-US" b="0" i="0" u="none" strike="noStrike" baseline="0" dirty="0" smtClean="0">
                <a:latin typeface="Courier"/>
              </a:rPr>
              <a:t>Active defense of a maintenance company's site does not Include fighting</a:t>
            </a:r>
          </a:p>
          <a:p>
            <a:r>
              <a:rPr lang="en-US" b="0" i="0" u="none" strike="noStrike" baseline="0" dirty="0" smtClean="0">
                <a:latin typeface="Courier"/>
              </a:rPr>
              <a:t>beyond the perimeter of the bivouac area. Troops who man observation and</a:t>
            </a:r>
          </a:p>
          <a:p>
            <a:r>
              <a:rPr lang="en-US" b="0" i="0" u="none" strike="noStrike" baseline="0" dirty="0" smtClean="0">
                <a:latin typeface="Courier"/>
              </a:rPr>
              <a:t>listening posts must go beyond the bivouac boundaries. Other members of the</a:t>
            </a:r>
          </a:p>
          <a:p>
            <a:r>
              <a:rPr lang="en-US" b="0" i="0" u="none" strike="noStrike" baseline="0" dirty="0" smtClean="0">
                <a:latin typeface="Courier"/>
              </a:rPr>
              <a:t>unit do not go beyond the bivouac boundaries. Enemy ground forces may</a:t>
            </a:r>
          </a:p>
          <a:p>
            <a:r>
              <a:rPr lang="en-US" b="0" i="0" u="none" strike="noStrike" baseline="0" dirty="0" smtClean="0">
                <a:latin typeface="Courier"/>
              </a:rPr>
              <a:t>strike a company at several points at the same time before mobile defense</a:t>
            </a:r>
          </a:p>
          <a:p>
            <a:r>
              <a:rPr lang="en-US" b="0" i="0" u="none" strike="noStrike" baseline="0" dirty="0" smtClean="0">
                <a:latin typeface="Courier"/>
              </a:rPr>
              <a:t>forces can reach it. Therefore, the company commander must be prepared to</a:t>
            </a:r>
          </a:p>
          <a:p>
            <a:r>
              <a:rPr lang="en-US" b="0" i="0" u="none" strike="noStrike" baseline="0" dirty="0" smtClean="0">
                <a:latin typeface="Courier"/>
              </a:rPr>
              <a:t>use his own forces effectively at all times. Here, it is assumed that the</a:t>
            </a:r>
          </a:p>
          <a:p>
            <a:r>
              <a:rPr lang="en-US" b="0" i="0" u="none" strike="noStrike" baseline="0" dirty="0" smtClean="0">
                <a:latin typeface="Courier"/>
              </a:rPr>
              <a:t>maintenance unit is without outside assistance.</a:t>
            </a:r>
          </a:p>
          <a:p>
            <a:r>
              <a:rPr lang="en-US" b="0" i="0" u="none" strike="noStrike" baseline="0" dirty="0" smtClean="0">
                <a:latin typeface="Courier"/>
              </a:rPr>
              <a:t>NOTE: A maintenance unit uses concealment, dispersion, and deception to</a:t>
            </a:r>
          </a:p>
          <a:p>
            <a:r>
              <a:rPr lang="en-US" b="0" i="0" u="none" strike="noStrike" baseline="0" dirty="0" smtClean="0">
                <a:latin typeface="Courier"/>
              </a:rPr>
              <a:t>protect itself. It does not take offensive action.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1462046"/>
      </p:ext>
    </p:extLst>
  </p:cSld>
  <p:clrMapOvr>
    <a:masterClrMapping/>
  </p:clrMapOvr>
</p:sld>
</file>

<file path=ppt/slides/slide1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37273" cy="1223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228600"/>
            <a:ext cx="6629400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0" i="0" u="none" strike="noStrike" baseline="0" dirty="0" smtClean="0">
                <a:latin typeface="Courier"/>
              </a:rPr>
              <a:t>ALERT SYSTEM</a:t>
            </a:r>
          </a:p>
          <a:p>
            <a:r>
              <a:rPr lang="en-US" b="0" i="0" u="none" strike="noStrike" baseline="0" dirty="0" smtClean="0">
                <a:latin typeface="Courier"/>
              </a:rPr>
              <a:t>The alert system for a maintenance unit provides for a </a:t>
            </a:r>
            <a:r>
              <a:rPr lang="en-US" b="0" i="0" u="none" strike="noStrike" baseline="0" dirty="0" err="1" smtClean="0">
                <a:latin typeface="Courier"/>
              </a:rPr>
              <a:t>twostage</a:t>
            </a:r>
            <a:endParaRPr lang="en-US" b="0" i="0" u="none" strike="noStrike" baseline="0" dirty="0" smtClean="0">
              <a:latin typeface="Courier"/>
            </a:endParaRPr>
          </a:p>
          <a:p>
            <a:r>
              <a:rPr lang="en-US" b="0" i="0" u="none" strike="noStrike" baseline="0" dirty="0" smtClean="0">
                <a:latin typeface="Courier"/>
              </a:rPr>
              <a:t>alert. The</a:t>
            </a:r>
          </a:p>
          <a:p>
            <a:r>
              <a:rPr lang="en-US" b="0" i="0" u="none" strike="noStrike" baseline="0" dirty="0" smtClean="0">
                <a:latin typeface="Courier"/>
              </a:rPr>
              <a:t>first stage, "attack likely," warns unit personnel by audible or visual</a:t>
            </a:r>
          </a:p>
          <a:p>
            <a:r>
              <a:rPr lang="en-US" b="0" i="0" u="none" strike="noStrike" baseline="0" dirty="0" smtClean="0">
                <a:latin typeface="Courier"/>
              </a:rPr>
              <a:t>signal that an attack will probably take place. Troops are positioned in</a:t>
            </a:r>
          </a:p>
          <a:p>
            <a:r>
              <a:rPr lang="en-US" b="0" i="0" u="none" strike="noStrike" baseline="0" dirty="0" smtClean="0">
                <a:latin typeface="Courier"/>
              </a:rPr>
              <a:t>pairs, and one soldier remains alert at all times. (If the situation</a:t>
            </a:r>
          </a:p>
          <a:p>
            <a:r>
              <a:rPr lang="en-US" b="0" i="0" u="none" strike="noStrike" baseline="0" dirty="0" smtClean="0">
                <a:latin typeface="Courier"/>
              </a:rPr>
              <a:t>permits, the other member of the team may sleep.) During the 'attack</a:t>
            </a:r>
          </a:p>
          <a:p>
            <a:r>
              <a:rPr lang="en-US" b="0" i="0" u="none" strike="noStrike" baseline="0" dirty="0" smtClean="0">
                <a:latin typeface="Courier"/>
              </a:rPr>
              <a:t>likely' alert, as many soldiers as possible man their defensive positions.</a:t>
            </a:r>
          </a:p>
          <a:p>
            <a:r>
              <a:rPr lang="en-US" b="0" i="0" u="none" strike="noStrike" baseline="0" dirty="0" smtClean="0">
                <a:latin typeface="Courier"/>
              </a:rPr>
              <a:t>But every effort should be made to continue with the unit's normal mission.</a:t>
            </a:r>
          </a:p>
          <a:p>
            <a:r>
              <a:rPr lang="en-US" b="0" i="0" u="none" strike="noStrike" baseline="0" dirty="0" smtClean="0">
                <a:latin typeface="Courier"/>
              </a:rPr>
              <a:t>When the </a:t>
            </a:r>
            <a:r>
              <a:rPr lang="en-US" b="0" i="0" u="none" strike="noStrike" baseline="0" dirty="0" err="1" smtClean="0">
                <a:latin typeface="Courier"/>
              </a:rPr>
              <a:t>secondstage</a:t>
            </a:r>
            <a:endParaRPr lang="en-US" b="0" i="0" u="none" strike="noStrike" baseline="0" dirty="0" smtClean="0">
              <a:latin typeface="Courier"/>
            </a:endParaRPr>
          </a:p>
          <a:p>
            <a:r>
              <a:rPr lang="en-US" b="0" i="0" u="none" strike="noStrike" baseline="0" dirty="0" smtClean="0">
                <a:latin typeface="Courier"/>
              </a:rPr>
              <a:t>alarm, "attack imminent," is given, all personnel stop</a:t>
            </a:r>
          </a:p>
          <a:p>
            <a:r>
              <a:rPr lang="en-US" b="0" i="0" u="none" strike="noStrike" baseline="0" dirty="0" smtClean="0">
                <a:latin typeface="Courier"/>
              </a:rPr>
              <a:t>their normal duties and man their defensive positions. The reserve force is</a:t>
            </a:r>
          </a:p>
          <a:p>
            <a:r>
              <a:rPr lang="en-US" b="0" i="0" u="none" strike="noStrike" baseline="0" dirty="0" smtClean="0">
                <a:latin typeface="Courier"/>
              </a:rPr>
              <a:t>held in position near the CP until deployed by the unit commander.</a:t>
            </a:r>
          </a:p>
          <a:p>
            <a:r>
              <a:rPr lang="en-US" b="0" i="0" u="none" strike="noStrike" baseline="0" dirty="0" smtClean="0">
                <a:latin typeface="Courier"/>
              </a:rPr>
              <a:t>Personnel remain in their defensive positions until the </a:t>
            </a:r>
            <a:r>
              <a:rPr lang="en-US" b="0" i="0" u="none" strike="noStrike" baseline="0" dirty="0" err="1" smtClean="0">
                <a:latin typeface="Courier"/>
              </a:rPr>
              <a:t>allclear</a:t>
            </a:r>
            <a:endParaRPr lang="en-US" b="0" i="0" u="none" strike="noStrike" baseline="0" dirty="0" smtClean="0">
              <a:latin typeface="Courier"/>
            </a:endParaRPr>
          </a:p>
          <a:p>
            <a:r>
              <a:rPr lang="en-US" b="0" i="0" u="none" strike="noStrike" baseline="0" dirty="0" smtClean="0">
                <a:latin typeface="Courier"/>
              </a:rPr>
              <a:t>signal is</a:t>
            </a:r>
          </a:p>
          <a:p>
            <a:r>
              <a:rPr lang="en-US" b="0" i="0" u="none" strike="noStrike" baseline="0" dirty="0" smtClean="0">
                <a:latin typeface="Courier"/>
              </a:rPr>
              <a:t>given.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1462046"/>
      </p:ext>
    </p:extLst>
  </p:cSld>
  <p:clrMapOvr>
    <a:masterClrMapping/>
  </p:clrMapOvr>
</p:sld>
</file>

<file path=ppt/slides/slide1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37273" cy="1223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197346"/>
            <a:ext cx="4572000" cy="646330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u="none" strike="noStrike" baseline="0" dirty="0" smtClean="0">
                <a:latin typeface="Courier"/>
              </a:rPr>
              <a:t>FIRING ON THE ENEMY</a:t>
            </a:r>
          </a:p>
          <a:p>
            <a:r>
              <a:rPr lang="en-US" b="0" i="0" u="none" strike="noStrike" baseline="0" dirty="0" smtClean="0">
                <a:latin typeface="Courier"/>
              </a:rPr>
              <a:t>When enemy forces are observed advancing on the bivouac, fire on them with</a:t>
            </a:r>
          </a:p>
          <a:p>
            <a:r>
              <a:rPr lang="en-US" b="0" i="0" u="none" strike="noStrike" baseline="0" dirty="0" err="1" smtClean="0">
                <a:latin typeface="Courier"/>
              </a:rPr>
              <a:t>longrange</a:t>
            </a:r>
            <a:endParaRPr lang="en-US" b="0" i="0" u="none" strike="noStrike" baseline="0" dirty="0" smtClean="0">
              <a:latin typeface="Courier"/>
            </a:endParaRPr>
          </a:p>
          <a:p>
            <a:r>
              <a:rPr lang="en-US" b="0" i="0" u="none" strike="noStrike" baseline="0" dirty="0" smtClean="0">
                <a:latin typeface="Courier"/>
              </a:rPr>
              <a:t>weapons. This fire must cover the withdrawal of outposts when</a:t>
            </a:r>
          </a:p>
          <a:p>
            <a:r>
              <a:rPr lang="en-US" b="0" i="0" u="none" strike="noStrike" baseline="0" dirty="0" smtClean="0">
                <a:latin typeface="Courier"/>
              </a:rPr>
              <a:t>the enemy threatens their security. Attackers must be kept under accurate</a:t>
            </a:r>
          </a:p>
          <a:p>
            <a:r>
              <a:rPr lang="en-US" b="0" i="0" u="none" strike="noStrike" baseline="0" dirty="0" smtClean="0">
                <a:latin typeface="Courier"/>
              </a:rPr>
              <a:t>fire as they approach. When they are within 150 yards or less, they should</a:t>
            </a:r>
          </a:p>
          <a:p>
            <a:r>
              <a:rPr lang="en-US" b="0" i="0" u="none" strike="noStrike" baseline="0" dirty="0" smtClean="0">
                <a:latin typeface="Courier"/>
              </a:rPr>
              <a:t>be hit with fire from all weapons. Enemy combat elements sighted in the</a:t>
            </a:r>
          </a:p>
          <a:p>
            <a:r>
              <a:rPr lang="en-US" b="0" i="0" u="none" strike="noStrike" baseline="0" dirty="0" smtClean="0">
                <a:latin typeface="Courier"/>
              </a:rPr>
              <a:t>vicinity should not be fired on when it is apparent that they intend to</a:t>
            </a:r>
          </a:p>
          <a:p>
            <a:r>
              <a:rPr lang="en-US" b="0" i="0" u="none" strike="noStrike" baseline="0" dirty="0" smtClean="0">
                <a:latin typeface="Courier"/>
              </a:rPr>
              <a:t>bypass the unit bivouac. However, information of enemy troops in the area</a:t>
            </a:r>
          </a:p>
          <a:p>
            <a:r>
              <a:rPr lang="en-US" b="0" i="0" u="none" strike="noStrike" baseline="0" dirty="0" smtClean="0">
                <a:latin typeface="Courier"/>
              </a:rPr>
              <a:t>should be rapidly forwarded to the nearest senior commander of friendly</a:t>
            </a:r>
          </a:p>
          <a:p>
            <a:r>
              <a:rPr lang="en-US" b="0" i="0" u="none" strike="noStrike" baseline="0" dirty="0" smtClean="0">
                <a:latin typeface="Courier"/>
              </a:rPr>
              <a:t>forces.</a:t>
            </a:r>
          </a:p>
          <a:p>
            <a:r>
              <a:rPr lang="en-US" b="0" i="0" u="none" strike="noStrike" baseline="0" dirty="0" smtClean="0">
                <a:latin typeface="Courier"/>
              </a:rPr>
              <a:t>NOTE: Fire from machine guns should be strictly controlled to avoid</a:t>
            </a:r>
          </a:p>
          <a:p>
            <a:r>
              <a:rPr lang="en-US" b="0" i="0" u="none" strike="noStrike" baseline="0" dirty="0" smtClean="0">
                <a:latin typeface="Courier"/>
              </a:rPr>
              <a:t>premature disclosure of their positions.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1462046"/>
      </p:ext>
    </p:extLst>
  </p:cSld>
  <p:clrMapOvr>
    <a:masterClrMapping/>
  </p:clrMapOvr>
</p:sld>
</file>

<file path=ppt/slides/slide1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37273" cy="1223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474345"/>
            <a:ext cx="4572000" cy="59093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u="none" strike="noStrike" baseline="0" dirty="0" smtClean="0">
                <a:latin typeface="Courier"/>
              </a:rPr>
              <a:t>COUNTERATTACKING</a:t>
            </a:r>
          </a:p>
          <a:p>
            <a:r>
              <a:rPr lang="en-US" b="0" i="0" u="none" strike="noStrike" baseline="0" dirty="0" smtClean="0">
                <a:latin typeface="Courier"/>
              </a:rPr>
              <a:t>Make every effort to destroy the enemy if they penetrate the perimeter</a:t>
            </a:r>
          </a:p>
          <a:p>
            <a:r>
              <a:rPr lang="en-US" b="0" i="0" u="none" strike="noStrike" baseline="0" dirty="0" smtClean="0">
                <a:latin typeface="Courier"/>
              </a:rPr>
              <a:t>defense. The commander may use his reserve forces to destroy attackers and</a:t>
            </a:r>
          </a:p>
          <a:p>
            <a:r>
              <a:rPr lang="en-US" b="0" i="0" u="none" strike="noStrike" baseline="0" dirty="0" smtClean="0">
                <a:latin typeface="Courier"/>
              </a:rPr>
              <a:t>restore the integrity of the unit's position, or to block further advance by</a:t>
            </a:r>
          </a:p>
          <a:p>
            <a:r>
              <a:rPr lang="en-US" b="0" i="0" u="none" strike="noStrike" baseline="0" dirty="0" smtClean="0">
                <a:latin typeface="Courier"/>
              </a:rPr>
              <a:t>the enemy. Supporting artillery and air support and the shock action of</a:t>
            </a:r>
          </a:p>
          <a:p>
            <a:r>
              <a:rPr lang="en-US" b="0" i="0" u="none" strike="noStrike" baseline="0" dirty="0" smtClean="0">
                <a:latin typeface="Courier"/>
              </a:rPr>
              <a:t>armor may not be available. Therefore, the advantage of counterattacking</a:t>
            </a:r>
          </a:p>
          <a:p>
            <a:r>
              <a:rPr lang="en-US" b="0" i="0" u="none" strike="noStrike" baseline="0" dirty="0" smtClean="0">
                <a:latin typeface="Courier"/>
              </a:rPr>
              <a:t>must be balanced against the advantages of continuing the fight from</a:t>
            </a:r>
          </a:p>
          <a:p>
            <a:r>
              <a:rPr lang="en-US" b="0" i="0" u="none" strike="noStrike" baseline="0" dirty="0" smtClean="0">
                <a:latin typeface="Courier"/>
              </a:rPr>
              <a:t>positions which offer some cover from enemy fire. The chance of a</a:t>
            </a:r>
          </a:p>
          <a:p>
            <a:r>
              <a:rPr lang="en-US" b="0" i="0" u="none" strike="noStrike" baseline="0" dirty="0" smtClean="0">
                <a:latin typeface="Courier"/>
              </a:rPr>
              <a:t>successful counterattack by maintenance troops is not good. Remember;</a:t>
            </a:r>
          </a:p>
          <a:p>
            <a:r>
              <a:rPr lang="en-US" b="0" i="0" u="none" strike="noStrike" baseline="0" dirty="0" smtClean="0">
                <a:latin typeface="Courier"/>
              </a:rPr>
              <a:t>defense of the area does not include pursuit of hostile forces, only</a:t>
            </a:r>
          </a:p>
          <a:p>
            <a:r>
              <a:rPr lang="en-US" b="0" i="0" u="none" strike="noStrike" baseline="0" dirty="0" smtClean="0">
                <a:latin typeface="Courier"/>
              </a:rPr>
              <a:t>elimination of the enemy from the bivouac area.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1462046"/>
      </p:ext>
    </p:extLst>
  </p:cSld>
  <p:clrMapOvr>
    <a:masterClrMapping/>
  </p:clrMapOvr>
</p:sld>
</file>

<file path=ppt/slides/slide1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37273" cy="1223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1524000" y="76199"/>
            <a:ext cx="754380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0" i="0" u="none" strike="noStrike" baseline="0" dirty="0" smtClean="0">
                <a:latin typeface="Courier"/>
              </a:rPr>
              <a:t>WITHDRAWING</a:t>
            </a:r>
          </a:p>
          <a:p>
            <a:r>
              <a:rPr lang="en-US" b="0" i="0" u="none" strike="noStrike" baseline="0" dirty="0" smtClean="0">
                <a:latin typeface="Courier"/>
              </a:rPr>
              <a:t>When faced with a superior force which threatens largescale</a:t>
            </a:r>
          </a:p>
          <a:p>
            <a:r>
              <a:rPr lang="en-US" b="0" i="0" u="none" strike="noStrike" baseline="0" dirty="0" smtClean="0">
                <a:latin typeface="Courier"/>
              </a:rPr>
              <a:t>defeat or</a:t>
            </a:r>
          </a:p>
          <a:p>
            <a:r>
              <a:rPr lang="en-US" b="0" i="0" u="none" strike="noStrike" baseline="0" dirty="0" smtClean="0">
                <a:latin typeface="Courier"/>
              </a:rPr>
              <a:t>destruction, withdraw. But first get approval of the next higher command.</a:t>
            </a:r>
          </a:p>
          <a:p>
            <a:r>
              <a:rPr lang="en-US" b="0" i="0" u="none" strike="noStrike" baseline="0" dirty="0" smtClean="0">
                <a:latin typeface="Courier"/>
              </a:rPr>
              <a:t>However, when withdrawals are necessary, the immediate commander must make a</a:t>
            </a:r>
          </a:p>
          <a:p>
            <a:r>
              <a:rPr lang="en-US" b="0" i="0" u="none" strike="noStrike" baseline="0" dirty="0" smtClean="0">
                <a:latin typeface="Courier"/>
              </a:rPr>
              <a:t>decision fast. The commander will want co withdraw before the defending</a:t>
            </a:r>
          </a:p>
          <a:p>
            <a:r>
              <a:rPr lang="en-US" b="0" i="0" u="none" strike="noStrike" baseline="0" dirty="0" smtClean="0">
                <a:latin typeface="Courier"/>
              </a:rPr>
              <a:t>force is heavily engaged. When withdrawal from contact is necessary, a</a:t>
            </a:r>
          </a:p>
          <a:p>
            <a:r>
              <a:rPr lang="en-US" b="0" i="0" u="none" strike="noStrike" baseline="0" dirty="0" smtClean="0">
                <a:latin typeface="Courier"/>
              </a:rPr>
              <a:t>small detachment is used to cover the withdrawal. Before withdrawing from</a:t>
            </a:r>
          </a:p>
          <a:p>
            <a:r>
              <a:rPr lang="en-US" b="0" i="0" u="none" strike="noStrike" baseline="0" dirty="0" smtClean="0">
                <a:latin typeface="Courier"/>
              </a:rPr>
              <a:t>the area, destroy all equipment, supplies, and ammunition of value to the</a:t>
            </a:r>
          </a:p>
          <a:p>
            <a:r>
              <a:rPr lang="en-US" b="0" i="0" u="none" strike="noStrike" baseline="0" dirty="0" smtClean="0">
                <a:latin typeface="Courier"/>
              </a:rPr>
              <a:t>enemy. When possible, the security force covering the withdrawal is</a:t>
            </a:r>
          </a:p>
          <a:p>
            <a:r>
              <a:rPr lang="en-US" b="0" i="0" u="none" strike="noStrike" baseline="0" dirty="0" smtClean="0">
                <a:latin typeface="Courier"/>
              </a:rPr>
              <a:t>provided motor transportation. During periods of fighting with the enemy,</a:t>
            </a:r>
          </a:p>
          <a:p>
            <a:r>
              <a:rPr lang="en-US" b="0" i="0" u="none" strike="noStrike" baseline="0" dirty="0" smtClean="0">
                <a:latin typeface="Courier"/>
              </a:rPr>
              <a:t>the platoon leaders should continuously provide situation and status reports</a:t>
            </a:r>
          </a:p>
          <a:p>
            <a:r>
              <a:rPr lang="en-US" b="0" i="0" u="none" strike="noStrike" baseline="0" dirty="0" smtClean="0">
                <a:latin typeface="Courier"/>
              </a:rPr>
              <a:t>to the company commander. Use all means of communications to keep the</a:t>
            </a:r>
          </a:p>
          <a:p>
            <a:r>
              <a:rPr lang="en-US" b="0" i="0" u="none" strike="noStrike" baseline="0" dirty="0" smtClean="0">
                <a:latin typeface="Courier"/>
              </a:rPr>
              <a:t>company commander informed. The commander must have information in order to</a:t>
            </a:r>
          </a:p>
          <a:p>
            <a:r>
              <a:rPr lang="en-US" b="0" i="0" u="none" strike="noStrike" baseline="0" dirty="0" smtClean="0">
                <a:latin typeface="Courier"/>
              </a:rPr>
              <a:t>make sound, timely decisions.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14620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37273" cy="1223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380999"/>
            <a:ext cx="647700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prstClr val="black"/>
                </a:solidFill>
                <a:latin typeface="Courier"/>
              </a:rPr>
              <a:t>INTRODUCTION</a:t>
            </a:r>
          </a:p>
          <a:p>
            <a:r>
              <a:rPr lang="en-US" sz="1400" dirty="0">
                <a:solidFill>
                  <a:prstClr val="black"/>
                </a:solidFill>
                <a:latin typeface="Courier"/>
              </a:rPr>
              <a:t>The Army's mission "to perform prompt and sustained combat on land" implies</a:t>
            </a:r>
          </a:p>
          <a:p>
            <a:r>
              <a:rPr lang="en-US" sz="1400" dirty="0">
                <a:solidFill>
                  <a:prstClr val="black"/>
                </a:solidFill>
                <a:latin typeface="Courier"/>
              </a:rPr>
              <a:t>the readiness to go at any time with what we have in manpower and material</a:t>
            </a:r>
          </a:p>
          <a:p>
            <a:r>
              <a:rPr lang="en-US" sz="1400" dirty="0">
                <a:solidFill>
                  <a:prstClr val="black"/>
                </a:solidFill>
                <a:latin typeface="Courier"/>
              </a:rPr>
              <a:t>resources. Effective firepower and mobility depend on our ability to</a:t>
            </a:r>
          </a:p>
          <a:p>
            <a:r>
              <a:rPr lang="en-US" sz="1400" dirty="0">
                <a:solidFill>
                  <a:prstClr val="black"/>
                </a:solidFill>
                <a:latin typeface="Courier"/>
              </a:rPr>
              <a:t>perform the maintenance necessary to keep equipment and material in</a:t>
            </a:r>
          </a:p>
          <a:p>
            <a:r>
              <a:rPr lang="en-US" sz="1400" dirty="0">
                <a:solidFill>
                  <a:prstClr val="black"/>
                </a:solidFill>
                <a:latin typeface="Courier"/>
              </a:rPr>
              <a:t>operating condition. To maintain combat effectiveness, we need to</a:t>
            </a:r>
          </a:p>
          <a:p>
            <a:r>
              <a:rPr lang="en-US" sz="1400" dirty="0">
                <a:solidFill>
                  <a:prstClr val="black"/>
                </a:solidFill>
                <a:latin typeface="Courier"/>
              </a:rPr>
              <a:t>strengthen our entire maintenance system, with emphasis on the user level.</a:t>
            </a:r>
          </a:p>
          <a:p>
            <a:r>
              <a:rPr lang="en-US" sz="1400" dirty="0">
                <a:solidFill>
                  <a:prstClr val="black"/>
                </a:solidFill>
                <a:latin typeface="Courier"/>
              </a:rPr>
              <a:t>Our equipment continually becomes more complex. This all adds to the</a:t>
            </a:r>
          </a:p>
          <a:p>
            <a:r>
              <a:rPr lang="en-US" sz="1400" dirty="0">
                <a:solidFill>
                  <a:prstClr val="black"/>
                </a:solidFill>
                <a:latin typeface="Courier"/>
              </a:rPr>
              <a:t>requirement for improved maintenance at all levels. The growing demands for</a:t>
            </a:r>
          </a:p>
          <a:p>
            <a:r>
              <a:rPr lang="en-US" sz="1400" dirty="0">
                <a:solidFill>
                  <a:prstClr val="black"/>
                </a:solidFill>
                <a:latin typeface="Courier"/>
              </a:rPr>
              <a:t>force readiness mean that we must approach our maintenance responsibility</a:t>
            </a:r>
          </a:p>
          <a:p>
            <a:r>
              <a:rPr lang="en-US" sz="1400" dirty="0">
                <a:solidFill>
                  <a:prstClr val="black"/>
                </a:solidFill>
                <a:latin typeface="Courier"/>
              </a:rPr>
              <a:t>with added enthusiasm. How does a supervisor manage maintenance? Why does</a:t>
            </a:r>
          </a:p>
          <a:p>
            <a:r>
              <a:rPr lang="en-US" sz="1400" dirty="0">
                <a:solidFill>
                  <a:prstClr val="black"/>
                </a:solidFill>
                <a:latin typeface="Courier"/>
              </a:rPr>
              <a:t>he or she manage maintenance? What about all the other things that a</a:t>
            </a:r>
          </a:p>
          <a:p>
            <a:r>
              <a:rPr lang="en-US" sz="1400" dirty="0">
                <a:solidFill>
                  <a:prstClr val="black"/>
                </a:solidFill>
                <a:latin typeface="Courier"/>
              </a:rPr>
              <a:t>supervisor must manage, such as supply, training, operations, and personnel?</a:t>
            </a:r>
          </a:p>
          <a:p>
            <a:r>
              <a:rPr lang="en-US" sz="1400" dirty="0">
                <a:solidFill>
                  <a:prstClr val="black"/>
                </a:solidFill>
                <a:latin typeface="Courier"/>
              </a:rPr>
              <a:t>This </a:t>
            </a:r>
            <a:r>
              <a:rPr lang="en-US" sz="1400" dirty="0" err="1">
                <a:solidFill>
                  <a:prstClr val="black"/>
                </a:solidFill>
                <a:latin typeface="Courier"/>
              </a:rPr>
              <a:t>subcourse</a:t>
            </a:r>
            <a:r>
              <a:rPr lang="en-US" sz="1400" dirty="0">
                <a:solidFill>
                  <a:prstClr val="black"/>
                </a:solidFill>
                <a:latin typeface="Courier"/>
              </a:rPr>
              <a:t> answers some of those questions.</a:t>
            </a:r>
            <a:endParaRPr lang="en-US" sz="1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2329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37273" cy="1223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751344"/>
            <a:ext cx="4572000" cy="535531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u="none" strike="noStrike" baseline="0" dirty="0" smtClean="0">
                <a:latin typeface="Symbol"/>
              </a:rPr>
              <a:t>· </a:t>
            </a:r>
            <a:r>
              <a:rPr lang="en-US" b="0" i="0" u="none" strike="noStrike" baseline="0" dirty="0" smtClean="0">
                <a:latin typeface="Courier"/>
              </a:rPr>
              <a:t>Advising the platoon leader on maintenance requirements.</a:t>
            </a:r>
          </a:p>
          <a:p>
            <a:r>
              <a:rPr lang="en-US" b="0" i="0" u="none" strike="noStrike" baseline="0" dirty="0" smtClean="0">
                <a:latin typeface="Symbol"/>
              </a:rPr>
              <a:t>· </a:t>
            </a:r>
            <a:r>
              <a:rPr lang="en-US" b="0" i="0" u="none" strike="noStrike" baseline="0" dirty="0" smtClean="0">
                <a:latin typeface="Courier"/>
              </a:rPr>
              <a:t>Assisting the platoon leader in the execution of the maintenance</a:t>
            </a:r>
          </a:p>
          <a:p>
            <a:r>
              <a:rPr lang="en-US" b="0" i="0" u="none" strike="noStrike" baseline="0" dirty="0" smtClean="0">
                <a:latin typeface="Courier"/>
              </a:rPr>
              <a:t>program.</a:t>
            </a:r>
          </a:p>
          <a:p>
            <a:r>
              <a:rPr lang="en-US" b="0" i="0" u="none" strike="noStrike" baseline="0" dirty="0" smtClean="0">
                <a:latin typeface="Symbol"/>
              </a:rPr>
              <a:t>· </a:t>
            </a:r>
            <a:r>
              <a:rPr lang="en-US" b="0" i="0" u="none" strike="noStrike" baseline="0" dirty="0" smtClean="0">
                <a:latin typeface="Courier"/>
              </a:rPr>
              <a:t>Recommending changes to the platoon leader to facilitate mission</a:t>
            </a:r>
          </a:p>
          <a:p>
            <a:r>
              <a:rPr lang="en-US" b="0" i="0" u="none" strike="noStrike" baseline="0" dirty="0" smtClean="0">
                <a:latin typeface="Courier"/>
              </a:rPr>
              <a:t>accomplishment.</a:t>
            </a:r>
          </a:p>
          <a:p>
            <a:r>
              <a:rPr lang="en-US" b="0" i="0" u="none" strike="noStrike" baseline="0" dirty="0" smtClean="0">
                <a:latin typeface="Symbol"/>
              </a:rPr>
              <a:t>· </a:t>
            </a:r>
            <a:r>
              <a:rPr lang="en-US" b="0" i="0" u="none" strike="noStrike" baseline="0" dirty="0" smtClean="0">
                <a:latin typeface="Courier"/>
              </a:rPr>
              <a:t>Ensuring the availability of needed expendables to support the platoon</a:t>
            </a:r>
          </a:p>
          <a:p>
            <a:r>
              <a:rPr lang="en-US" b="0" i="0" u="none" strike="noStrike" baseline="0" dirty="0" smtClean="0">
                <a:latin typeface="Courier"/>
              </a:rPr>
              <a:t>maintenance program.</a:t>
            </a:r>
          </a:p>
          <a:p>
            <a:r>
              <a:rPr lang="en-US" b="0" i="0" u="none" strike="noStrike" baseline="0" dirty="0" smtClean="0">
                <a:latin typeface="Symbol"/>
              </a:rPr>
              <a:t>· </a:t>
            </a:r>
            <a:r>
              <a:rPr lang="en-US" b="0" i="0" u="none" strike="noStrike" baseline="0" dirty="0" smtClean="0">
                <a:latin typeface="Courier"/>
              </a:rPr>
              <a:t>Coordinating platoon maintenance requirements with the unit motor</a:t>
            </a:r>
          </a:p>
          <a:p>
            <a:r>
              <a:rPr lang="en-US" b="0" i="0" u="none" strike="noStrike" baseline="0" dirty="0" smtClean="0">
                <a:latin typeface="Courier"/>
              </a:rPr>
              <a:t>sergeant.</a:t>
            </a:r>
          </a:p>
          <a:p>
            <a:r>
              <a:rPr lang="en-US" b="0" i="0" u="none" strike="noStrike" baseline="0" dirty="0" smtClean="0">
                <a:latin typeface="Symbol"/>
              </a:rPr>
              <a:t>· </a:t>
            </a:r>
            <a:r>
              <a:rPr lang="en-US" b="0" i="0" u="none" strike="noStrike" baseline="0" dirty="0" smtClean="0">
                <a:latin typeface="Courier"/>
              </a:rPr>
              <a:t>Supervising the platoon maintenance program.</a:t>
            </a:r>
          </a:p>
          <a:p>
            <a:r>
              <a:rPr lang="en-US" b="0" i="0" u="none" strike="noStrike" baseline="0" dirty="0" smtClean="0">
                <a:latin typeface="Symbol"/>
              </a:rPr>
              <a:t>· </a:t>
            </a:r>
            <a:r>
              <a:rPr lang="en-US" b="0" i="0" u="none" strike="noStrike" baseline="0" dirty="0" smtClean="0">
                <a:latin typeface="Courier"/>
              </a:rPr>
              <a:t>Ensuring that the platoon vehicle and equipment status reports are</a:t>
            </a:r>
          </a:p>
          <a:p>
            <a:r>
              <a:rPr lang="en-US" b="0" i="0" u="none" strike="noStrike" baseline="0" dirty="0" smtClean="0">
                <a:latin typeface="Courier"/>
              </a:rPr>
              <a:t>prepared and submitted.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1462046"/>
      </p:ext>
    </p:extLst>
  </p:cSld>
  <p:clrMapOvr>
    <a:masterClrMapping/>
  </p:clrMapOvr>
</p:sld>
</file>

<file path=ppt/slides/slide2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37273" cy="1223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58847"/>
            <a:ext cx="4572000" cy="67403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u="none" strike="noStrike" baseline="0" dirty="0" smtClean="0">
                <a:latin typeface="Courier"/>
              </a:rPr>
              <a:t>PASSIVE DEFENSE</a:t>
            </a:r>
          </a:p>
          <a:p>
            <a:r>
              <a:rPr lang="en-US" b="0" i="0" u="none" strike="noStrike" baseline="0" dirty="0" smtClean="0">
                <a:latin typeface="Courier"/>
              </a:rPr>
              <a:t>Passive defense measures are taken to keep the enemy from seeing the bivouac</a:t>
            </a:r>
          </a:p>
          <a:p>
            <a:r>
              <a:rPr lang="en-US" b="0" i="0" u="none" strike="noStrike" baseline="0" dirty="0" smtClean="0">
                <a:latin typeface="Courier"/>
              </a:rPr>
              <a:t>area. Passive security measures include concealment, camouflage of</a:t>
            </a:r>
          </a:p>
          <a:p>
            <a:r>
              <a:rPr lang="en-US" b="0" i="0" u="none" strike="noStrike" baseline="0" dirty="0" smtClean="0">
                <a:latin typeface="Courier"/>
              </a:rPr>
              <a:t>positions, control of movement, noise and light discipline, and minimum</a:t>
            </a:r>
          </a:p>
          <a:p>
            <a:r>
              <a:rPr lang="en-US" b="0" i="0" u="none" strike="noStrike" baseline="0" dirty="0" smtClean="0">
                <a:latin typeface="Courier"/>
              </a:rPr>
              <a:t>radio and telephone traffic. Concealment and dispersion are important</a:t>
            </a:r>
          </a:p>
          <a:p>
            <a:r>
              <a:rPr lang="en-US" b="0" i="0" u="none" strike="noStrike" baseline="0" dirty="0" smtClean="0">
                <a:latin typeface="Courier"/>
              </a:rPr>
              <a:t>passive defense measures against attack from the air. Construct </a:t>
            </a:r>
            <a:r>
              <a:rPr lang="en-US" b="0" i="0" u="none" strike="noStrike" baseline="0" dirty="0" err="1" smtClean="0">
                <a:latin typeface="Courier"/>
              </a:rPr>
              <a:t>twoman</a:t>
            </a:r>
            <a:endParaRPr lang="en-US" b="0" i="0" u="none" strike="noStrike" baseline="0" dirty="0" smtClean="0">
              <a:latin typeface="Courier"/>
            </a:endParaRPr>
          </a:p>
          <a:p>
            <a:r>
              <a:rPr lang="en-US" b="0" i="0" u="none" strike="noStrike" baseline="0" dirty="0" smtClean="0">
                <a:latin typeface="Courier"/>
              </a:rPr>
              <a:t>foxholes with adequate overhead concealment immediately after occupying a</a:t>
            </a:r>
          </a:p>
          <a:p>
            <a:r>
              <a:rPr lang="en-US" b="0" i="0" u="none" strike="noStrike" baseline="0" dirty="0" smtClean="0">
                <a:latin typeface="Courier"/>
              </a:rPr>
              <a:t>site. Foxholes are usually camouflaged with growth from the surrounding</a:t>
            </a:r>
          </a:p>
          <a:p>
            <a:r>
              <a:rPr lang="en-US" b="0" i="0" u="none" strike="noStrike" baseline="0" dirty="0" smtClean="0">
                <a:latin typeface="Courier"/>
              </a:rPr>
              <a:t>area. To conceal, use wooded areas and blackout lights, cover reflective</a:t>
            </a:r>
          </a:p>
          <a:p>
            <a:r>
              <a:rPr lang="en-US" b="0" i="0" u="none" strike="noStrike" baseline="0" dirty="0" smtClean="0">
                <a:latin typeface="Courier"/>
              </a:rPr>
              <a:t>surfaces, use protective shadows, and limit movement. Use radios and</a:t>
            </a:r>
          </a:p>
          <a:p>
            <a:r>
              <a:rPr lang="en-US" b="0" i="0" u="none" strike="noStrike" baseline="0" dirty="0" smtClean="0">
                <a:latin typeface="Courier"/>
              </a:rPr>
              <a:t>telephones as little as possible. One method of deceiving the enemy is to</a:t>
            </a:r>
          </a:p>
          <a:p>
            <a:r>
              <a:rPr lang="en-US" b="0" i="0" u="none" strike="noStrike" baseline="0" dirty="0" smtClean="0">
                <a:latin typeface="Courier"/>
              </a:rPr>
              <a:t>make vehicle tracks into an unoccupied wooded area and conceal tracks</a:t>
            </a:r>
          </a:p>
          <a:p>
            <a:r>
              <a:rPr lang="en-US" b="0" i="0" u="none" strike="noStrike" baseline="0" dirty="0" smtClean="0">
                <a:latin typeface="Courier"/>
              </a:rPr>
              <a:t>leading into the real bivouac area.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1462046"/>
      </p:ext>
    </p:extLst>
  </p:cSld>
  <p:clrMapOvr>
    <a:masterClrMapping/>
  </p:clrMapOvr>
</p:sld>
</file>

<file path=ppt/slides/slide2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37273" cy="1223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751344"/>
            <a:ext cx="4572000" cy="535531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u="none" strike="noStrike" baseline="0" dirty="0" smtClean="0">
                <a:latin typeface="Courier"/>
              </a:rPr>
              <a:t>CLEARING THE BIVOUAC AREA</a:t>
            </a:r>
          </a:p>
          <a:p>
            <a:r>
              <a:rPr lang="en-US" b="0" i="0" u="none" strike="noStrike" baseline="0" dirty="0" smtClean="0">
                <a:latin typeface="Courier"/>
              </a:rPr>
              <a:t>A unit normally starts preparing to clear a bivouac soon after it receives</a:t>
            </a:r>
          </a:p>
          <a:p>
            <a:r>
              <a:rPr lang="en-US" b="0" i="0" u="none" strike="noStrike" baseline="0" dirty="0" smtClean="0">
                <a:latin typeface="Courier"/>
              </a:rPr>
              <a:t>word to move. The sequence used to clear a bivouac area can vary every</a:t>
            </a:r>
          </a:p>
          <a:p>
            <a:r>
              <a:rPr lang="en-US" b="0" i="0" u="none" strike="noStrike" baseline="0" dirty="0" smtClean="0">
                <a:latin typeface="Courier"/>
              </a:rPr>
              <a:t>time. A good rule to follow is to concentrate the efforts of the unit in</a:t>
            </a:r>
          </a:p>
          <a:p>
            <a:r>
              <a:rPr lang="en-US" b="0" i="0" u="none" strike="noStrike" baseline="0" dirty="0" smtClean="0">
                <a:latin typeface="Courier"/>
              </a:rPr>
              <a:t>the areas that take the most time.</a:t>
            </a:r>
          </a:p>
          <a:p>
            <a:r>
              <a:rPr lang="en-US" b="0" i="0" u="none" strike="noStrike" baseline="0" dirty="0" smtClean="0">
                <a:latin typeface="Courier"/>
              </a:rPr>
              <a:t>1. Loading. First, unit members should pack their individual clothing</a:t>
            </a:r>
          </a:p>
          <a:p>
            <a:r>
              <a:rPr lang="en-US" b="0" i="0" u="none" strike="noStrike" baseline="0" dirty="0" smtClean="0">
                <a:latin typeface="Courier"/>
              </a:rPr>
              <a:t>and equipment. Then, organizational equipment not immediately required for</a:t>
            </a:r>
          </a:p>
          <a:p>
            <a:r>
              <a:rPr lang="en-US" b="0" i="0" u="none" strike="noStrike" baseline="0" dirty="0" smtClean="0">
                <a:latin typeface="Courier"/>
              </a:rPr>
              <a:t>defense of the area can be loaded on vehicles and secured for the move. One</a:t>
            </a:r>
          </a:p>
          <a:p>
            <a:r>
              <a:rPr lang="en-US" b="0" i="0" u="none" strike="noStrike" baseline="0" dirty="0" smtClean="0">
                <a:latin typeface="Courier"/>
              </a:rPr>
              <a:t>exception to this procedure may be the kitchen equipment, which may be used</a:t>
            </a:r>
          </a:p>
          <a:p>
            <a:r>
              <a:rPr lang="en-US" b="0" i="0" u="none" strike="noStrike" baseline="0" dirty="0" smtClean="0">
                <a:latin typeface="Courier"/>
              </a:rPr>
              <a:t>to serve a hot meal just before departure. This is preferable to feeding</a:t>
            </a:r>
          </a:p>
          <a:p>
            <a:r>
              <a:rPr lang="en-US" b="0" i="0" u="none" strike="noStrike" baseline="0" dirty="0" smtClean="0">
                <a:latin typeface="Courier"/>
              </a:rPr>
              <a:t>individual rations while the unit is </a:t>
            </a:r>
            <a:r>
              <a:rPr lang="en-US" b="0" i="0" u="none" strike="noStrike" baseline="0" dirty="0" err="1" smtClean="0">
                <a:latin typeface="Courier"/>
              </a:rPr>
              <a:t>en</a:t>
            </a:r>
            <a:r>
              <a:rPr lang="en-US" b="0" i="0" u="none" strike="noStrike" baseline="0" dirty="0" smtClean="0">
                <a:latin typeface="Courier"/>
              </a:rPr>
              <a:t> route.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1462046"/>
      </p:ext>
    </p:extLst>
  </p:cSld>
  <p:clrMapOvr>
    <a:masterClrMapping/>
  </p:clrMapOvr>
</p:sld>
</file>

<file path=ppt/slides/slide2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37273" cy="1223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474345"/>
            <a:ext cx="4572000" cy="59093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u="none" strike="noStrike" baseline="0" dirty="0" smtClean="0">
                <a:latin typeface="Courier"/>
              </a:rPr>
              <a:t>2. Vehicles on Dispatch. Drivers of vehicles on dispatch should be</a:t>
            </a:r>
          </a:p>
          <a:p>
            <a:r>
              <a:rPr lang="en-US" b="0" i="0" u="none" strike="noStrike" baseline="0" dirty="0" smtClean="0">
                <a:latin typeface="Courier"/>
              </a:rPr>
              <a:t>permitted to deliver their cargo. Companies about to move must either tell</a:t>
            </a:r>
          </a:p>
          <a:p>
            <a:r>
              <a:rPr lang="en-US" b="0" i="0" u="none" strike="noStrike" baseline="0" dirty="0" smtClean="0">
                <a:latin typeface="Courier"/>
              </a:rPr>
              <a:t>supported activities that support will be discontinued or the location of</a:t>
            </a:r>
          </a:p>
          <a:p>
            <a:r>
              <a:rPr lang="en-US" b="0" i="0" u="none" strike="noStrike" baseline="0" dirty="0" smtClean="0">
                <a:latin typeface="Courier"/>
              </a:rPr>
              <a:t>the new area.</a:t>
            </a:r>
          </a:p>
          <a:p>
            <a:r>
              <a:rPr lang="en-US" b="0" i="0" u="none" strike="noStrike" baseline="0" dirty="0" smtClean="0">
                <a:latin typeface="Courier"/>
              </a:rPr>
              <a:t>3. Maintenance Section. The maintenance section will try to get all</a:t>
            </a:r>
          </a:p>
          <a:p>
            <a:r>
              <a:rPr lang="en-US" b="0" i="0" u="none" strike="noStrike" baseline="0" dirty="0" smtClean="0">
                <a:latin typeface="Courier"/>
              </a:rPr>
              <a:t>inoperative vehicles in operating condition as rapidly as possible.</a:t>
            </a:r>
          </a:p>
          <a:p>
            <a:r>
              <a:rPr lang="en-US" b="0" i="0" u="none" strike="noStrike" baseline="0" dirty="0" smtClean="0">
                <a:latin typeface="Courier"/>
              </a:rPr>
              <a:t>Vehicles which cannot be moved with the unit should be evacuated to the</a:t>
            </a:r>
          </a:p>
          <a:p>
            <a:r>
              <a:rPr lang="en-US" b="0" i="0" u="none" strike="noStrike" baseline="0" dirty="0" smtClean="0">
                <a:latin typeface="Courier"/>
              </a:rPr>
              <a:t>nearest maintenance support activity. In a DS company, equipment which</a:t>
            </a:r>
          </a:p>
          <a:p>
            <a:r>
              <a:rPr lang="en-US" b="0" i="0" u="none" strike="noStrike" baseline="0" dirty="0" smtClean="0">
                <a:latin typeface="Courier"/>
              </a:rPr>
              <a:t>cannot be repaired or evacuated will be destroyed.</a:t>
            </a:r>
          </a:p>
          <a:p>
            <a:r>
              <a:rPr lang="en-US" b="0" i="0" u="none" strike="noStrike" baseline="0" dirty="0" smtClean="0">
                <a:latin typeface="Courier"/>
              </a:rPr>
              <a:t>4. Refueling. Fuel tanks of all vehicles should be topped off. If</a:t>
            </a:r>
          </a:p>
          <a:p>
            <a:r>
              <a:rPr lang="en-US" b="0" i="0" u="none" strike="noStrike" baseline="0" dirty="0" smtClean="0">
                <a:latin typeface="Courier"/>
              </a:rPr>
              <a:t>petroleum, oils, and lubricants (POL) supplies are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1462046"/>
      </p:ext>
    </p:extLst>
  </p:cSld>
  <p:clrMapOvr>
    <a:masterClrMapping/>
  </p:clrMapOvr>
</p:sld>
</file>

<file path=ppt/slides/slide2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37273" cy="1223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612845"/>
            <a:ext cx="4572000" cy="563231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u="none" strike="noStrike" baseline="0" dirty="0" smtClean="0">
                <a:latin typeface="Courier"/>
              </a:rPr>
              <a:t>available, the basic load should be replenished. Any fuel that cannot be</a:t>
            </a:r>
          </a:p>
          <a:p>
            <a:r>
              <a:rPr lang="en-US" b="0" i="0" u="none" strike="noStrike" baseline="0" dirty="0" smtClean="0">
                <a:latin typeface="Courier"/>
              </a:rPr>
              <a:t>moved will be destroyed.</a:t>
            </a:r>
          </a:p>
          <a:p>
            <a:r>
              <a:rPr lang="en-US" b="0" i="0" u="none" strike="noStrike" baseline="0" dirty="0" smtClean="0">
                <a:latin typeface="Courier"/>
              </a:rPr>
              <a:t>5. Mess. When possible, personnel should be served a hot meal before the</a:t>
            </a:r>
          </a:p>
          <a:p>
            <a:r>
              <a:rPr lang="en-US" b="0" i="0" u="none" strike="noStrike" baseline="0" dirty="0" smtClean="0">
                <a:latin typeface="Courier"/>
              </a:rPr>
              <a:t>unit's departure. When this is not feasible and the distance of the move is</a:t>
            </a:r>
          </a:p>
          <a:p>
            <a:r>
              <a:rPr lang="en-US" b="0" i="0" u="none" strike="noStrike" baseline="0" dirty="0" smtClean="0">
                <a:latin typeface="Courier"/>
              </a:rPr>
              <a:t>great enough to permit, serve a hot meal </a:t>
            </a:r>
            <a:r>
              <a:rPr lang="en-US" b="0" i="0" u="none" strike="noStrike" baseline="0" dirty="0" err="1" smtClean="0">
                <a:latin typeface="Courier"/>
              </a:rPr>
              <a:t>en</a:t>
            </a:r>
            <a:r>
              <a:rPr lang="en-US" b="0" i="0" u="none" strike="noStrike" baseline="0" dirty="0" smtClean="0">
                <a:latin typeface="Courier"/>
              </a:rPr>
              <a:t> route. To accomplish this,</a:t>
            </a:r>
          </a:p>
          <a:p>
            <a:r>
              <a:rPr lang="en-US" b="0" i="0" u="none" strike="noStrike" baseline="0" dirty="0" smtClean="0">
                <a:latin typeface="Courier"/>
              </a:rPr>
              <a:t>dispatch the kitchen ahead of the main body. Give the mess steward</a:t>
            </a:r>
          </a:p>
          <a:p>
            <a:r>
              <a:rPr lang="en-US" b="0" i="0" u="none" strike="noStrike" baseline="0" dirty="0" smtClean="0">
                <a:latin typeface="Courier"/>
              </a:rPr>
              <a:t>instructions to rendezvous with the main body. The rendezvous should be a</a:t>
            </a:r>
          </a:p>
          <a:p>
            <a:r>
              <a:rPr lang="en-US" b="0" i="0" u="none" strike="noStrike" baseline="0" dirty="0" smtClean="0">
                <a:latin typeface="Courier"/>
              </a:rPr>
              <a:t>predetermined point where adequate parking facilities are available. After</a:t>
            </a:r>
          </a:p>
          <a:p>
            <a:r>
              <a:rPr lang="en-US" b="0" i="0" u="none" strike="noStrike" baseline="0" dirty="0" smtClean="0">
                <a:latin typeface="Courier"/>
              </a:rPr>
              <a:t>serving this meal, the mess section may be directed to join the advance</a:t>
            </a:r>
          </a:p>
          <a:p>
            <a:r>
              <a:rPr lang="en-US" b="0" i="0" u="none" strike="noStrike" baseline="0" dirty="0" smtClean="0">
                <a:latin typeface="Courier"/>
              </a:rPr>
              <a:t>party. The mess section should depart with a full supply of water, fuel,</a:t>
            </a:r>
          </a:p>
          <a:p>
            <a:r>
              <a:rPr lang="en-US" b="0" i="0" u="none" strike="noStrike" baseline="0" dirty="0" smtClean="0">
                <a:latin typeface="Courier"/>
              </a:rPr>
              <a:t>and rations.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1462046"/>
      </p:ext>
    </p:extLst>
  </p:cSld>
  <p:clrMapOvr>
    <a:masterClrMapping/>
  </p:clrMapOvr>
</p:sld>
</file>

<file path=ppt/slides/slide2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37273" cy="1223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612845"/>
            <a:ext cx="4572000" cy="563231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u="none" strike="noStrike" baseline="0" dirty="0" smtClean="0">
                <a:latin typeface="Courier"/>
              </a:rPr>
              <a:t>6. Garbage Sumps and Latrines. Fill garbage sumps with at least 2 feet</a:t>
            </a:r>
          </a:p>
          <a:p>
            <a:r>
              <a:rPr lang="en-US" b="0" i="0" u="none" strike="noStrike" baseline="0" dirty="0" smtClean="0">
                <a:latin typeface="Courier"/>
              </a:rPr>
              <a:t>of dirt. When closing latrines, spray with an approved insecticide to kill</a:t>
            </a:r>
          </a:p>
          <a:p>
            <a:r>
              <a:rPr lang="en-US" b="0" i="0" u="none" strike="noStrike" baseline="0" dirty="0" smtClean="0">
                <a:latin typeface="Courier"/>
              </a:rPr>
              <a:t>flies and other insects. Spray the contents of the pit, and side walls, and</a:t>
            </a:r>
          </a:p>
          <a:p>
            <a:r>
              <a:rPr lang="en-US" b="0" i="0" u="none" strike="noStrike" baseline="0" dirty="0" smtClean="0">
                <a:latin typeface="Courier"/>
              </a:rPr>
              <a:t>the ground surface. Spray at least 2 feet around the pit. Then, fill the</a:t>
            </a:r>
          </a:p>
          <a:p>
            <a:r>
              <a:rPr lang="en-US" b="0" i="0" u="none" strike="noStrike" baseline="0" dirty="0" smtClean="0">
                <a:latin typeface="Courier"/>
              </a:rPr>
              <a:t>pit to the top with successive 3inch</a:t>
            </a:r>
          </a:p>
          <a:p>
            <a:r>
              <a:rPr lang="en-US" b="0" i="0" u="none" strike="noStrike" baseline="0" dirty="0" smtClean="0">
                <a:latin typeface="Courier"/>
              </a:rPr>
              <a:t>layers of earth. Pack each layer down</a:t>
            </a:r>
          </a:p>
          <a:p>
            <a:r>
              <a:rPr lang="en-US" b="0" i="0" u="none" strike="noStrike" baseline="0" dirty="0" smtClean="0">
                <a:latin typeface="Courier"/>
              </a:rPr>
              <a:t>and spray its surface with insecticide. Mound the latrine over with at</a:t>
            </a:r>
          </a:p>
          <a:p>
            <a:r>
              <a:rPr lang="en-US" b="0" i="0" u="none" strike="noStrike" baseline="0" dirty="0" smtClean="0">
                <a:latin typeface="Courier"/>
              </a:rPr>
              <a:t>least 1 foot of earth. Finally, mark the covered latrine with a sign</a:t>
            </a:r>
          </a:p>
          <a:p>
            <a:r>
              <a:rPr lang="en-US" b="0" i="0" u="none" strike="noStrike" baseline="0" dirty="0" smtClean="0">
                <a:latin typeface="Courier"/>
              </a:rPr>
              <a:t>reading LATRINE CLOSED and the date.</a:t>
            </a:r>
          </a:p>
          <a:p>
            <a:r>
              <a:rPr lang="en-US" b="0" i="0" u="none" strike="noStrike" baseline="0" dirty="0" smtClean="0">
                <a:latin typeface="Courier"/>
              </a:rPr>
              <a:t>7. Road Clearance. The road clearance is obtained from higher</a:t>
            </a:r>
          </a:p>
          <a:p>
            <a:r>
              <a:rPr lang="en-US" b="0" i="0" u="none" strike="noStrike" baseline="0" dirty="0" smtClean="0">
                <a:latin typeface="Courier"/>
              </a:rPr>
              <a:t>headquarters or traffic control headquarters. Request road clearance as</a:t>
            </a:r>
          </a:p>
          <a:p>
            <a:r>
              <a:rPr lang="en-US" b="0" i="0" u="none" strike="noStrike" baseline="0" dirty="0" smtClean="0">
                <a:latin typeface="Courier"/>
              </a:rPr>
              <a:t>soon as the unit is alerted to move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1462046"/>
      </p:ext>
    </p:extLst>
  </p:cSld>
  <p:clrMapOvr>
    <a:masterClrMapping/>
  </p:clrMapOvr>
</p:sld>
</file>

<file path=ppt/slides/slide2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37273" cy="1223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1443841"/>
            <a:ext cx="4572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u="none" strike="noStrike" baseline="0" dirty="0" smtClean="0">
                <a:latin typeface="Courier"/>
              </a:rPr>
              <a:t>8. Communications. Wire communication will be discontinued and all wire</a:t>
            </a:r>
          </a:p>
          <a:p>
            <a:r>
              <a:rPr lang="en-US" b="0" i="0" u="none" strike="noStrike" baseline="0" dirty="0" smtClean="0">
                <a:latin typeface="Courier"/>
              </a:rPr>
              <a:t>recovered. Radio nets will be opened in accordance with the unit signal</a:t>
            </a:r>
          </a:p>
          <a:p>
            <a:r>
              <a:rPr lang="en-US" b="0" i="0" u="none" strike="noStrike" baseline="0" dirty="0" smtClean="0">
                <a:latin typeface="Courier"/>
              </a:rPr>
              <a:t>operation instructions (SOI).</a:t>
            </a:r>
          </a:p>
          <a:p>
            <a:r>
              <a:rPr lang="en-US" b="0" i="0" u="none" strike="noStrike" baseline="0" dirty="0" smtClean="0">
                <a:latin typeface="Courier"/>
              </a:rPr>
              <a:t>9. Closing Bivouac. After the unit is prepared for departure, the entire</a:t>
            </a:r>
          </a:p>
          <a:p>
            <a:r>
              <a:rPr lang="en-US" b="0" i="0" u="none" strike="noStrike" baseline="0" dirty="0" smtClean="0">
                <a:latin typeface="Courier"/>
              </a:rPr>
              <a:t>area is policed. When the main body has moved from the area, a small</a:t>
            </a:r>
          </a:p>
          <a:p>
            <a:r>
              <a:rPr lang="en-US" b="0" i="0" u="none" strike="noStrike" baseline="0" dirty="0" smtClean="0">
                <a:latin typeface="Courier"/>
              </a:rPr>
              <a:t>detachment should inspect the bivouac site. The detachment checks for</a:t>
            </a:r>
          </a:p>
          <a:p>
            <a:r>
              <a:rPr lang="en-US" b="0" i="0" u="none" strike="noStrike" baseline="0" dirty="0" smtClean="0">
                <a:latin typeface="Courier"/>
              </a:rPr>
              <a:t>proper police and searches for items of equipment that may have been</a:t>
            </a:r>
          </a:p>
          <a:p>
            <a:r>
              <a:rPr lang="en-US" b="0" i="0" u="none" strike="noStrike" baseline="0" dirty="0" smtClean="0">
                <a:latin typeface="Courier"/>
              </a:rPr>
              <a:t>overlooked.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1462046"/>
      </p:ext>
    </p:extLst>
  </p:cSld>
  <p:clrMapOvr>
    <a:masterClrMapping/>
  </p:clrMapOvr>
</p:sld>
</file>

<file path=ppt/slides/slide2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37273" cy="1223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2136339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u="none" strike="noStrike" baseline="0" dirty="0" smtClean="0">
                <a:latin typeface="Courier"/>
              </a:rPr>
              <a:t>DESTRUCTION OF EQUIPMENT</a:t>
            </a:r>
          </a:p>
          <a:p>
            <a:r>
              <a:rPr lang="en-US" b="0" i="0" u="none" strike="noStrike" baseline="0" dirty="0" smtClean="0">
                <a:latin typeface="Courier"/>
              </a:rPr>
              <a:t>Equipment may have to be destroyed to prevent its capture and subsequent use</a:t>
            </a:r>
          </a:p>
          <a:p>
            <a:r>
              <a:rPr lang="en-US" b="0" i="0" u="none" strike="noStrike" baseline="0" dirty="0" smtClean="0">
                <a:latin typeface="Courier"/>
              </a:rPr>
              <a:t>by the enemy. The authority for ordering destruction of equipment is vested</a:t>
            </a:r>
          </a:p>
          <a:p>
            <a:r>
              <a:rPr lang="en-US" b="0" i="0" u="none" strike="noStrike" baseline="0" dirty="0" smtClean="0">
                <a:latin typeface="Courier"/>
              </a:rPr>
              <a:t>in division and/or higher commanders, who may delegate authority to</a:t>
            </a:r>
          </a:p>
          <a:p>
            <a:r>
              <a:rPr lang="en-US" b="0" i="0" u="none" strike="noStrike" baseline="0" dirty="0" smtClean="0">
                <a:latin typeface="Courier"/>
              </a:rPr>
              <a:t>subordinate commanders when the situation requires.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1462046"/>
      </p:ext>
    </p:extLst>
  </p:cSld>
  <p:clrMapOvr>
    <a:masterClrMapping/>
  </p:clrMapOvr>
</p:sld>
</file>

<file path=ppt/slides/slide2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37273" cy="1223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1859340"/>
            <a:ext cx="4572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u="none" strike="noStrike" baseline="0" dirty="0" smtClean="0">
                <a:latin typeface="Courier"/>
              </a:rPr>
              <a:t>DEGREE OF DAMAGE</a:t>
            </a:r>
          </a:p>
          <a:p>
            <a:r>
              <a:rPr lang="en-US" b="0" i="0" u="none" strike="noStrike" baseline="0" dirty="0" smtClean="0">
                <a:latin typeface="Courier"/>
              </a:rPr>
              <a:t>Destruction should be such that the equipment and essential repair parts</a:t>
            </a:r>
          </a:p>
          <a:p>
            <a:r>
              <a:rPr lang="en-US" b="0" i="0" u="none" strike="noStrike" baseline="0" dirty="0" smtClean="0">
                <a:latin typeface="Courier"/>
              </a:rPr>
              <a:t>cannot be restored to operation either by repair or cannibalization.</a:t>
            </a:r>
          </a:p>
          <a:p>
            <a:r>
              <a:rPr lang="en-US" b="0" i="0" u="none" strike="noStrike" baseline="0" dirty="0" smtClean="0">
                <a:latin typeface="Courier"/>
              </a:rPr>
              <a:t>Classified equipment must be destroyed to prevent the enemy from gaining</a:t>
            </a:r>
          </a:p>
          <a:p>
            <a:r>
              <a:rPr lang="en-US" b="0" i="0" u="none" strike="noStrike" baseline="0" dirty="0" smtClean="0">
                <a:latin typeface="Courier"/>
              </a:rPr>
              <a:t>knowledge about its operations and functions. Associated classified</a:t>
            </a:r>
          </a:p>
          <a:p>
            <a:r>
              <a:rPr lang="en-US" b="0" i="0" u="none" strike="noStrike" baseline="0" dirty="0" smtClean="0">
                <a:latin typeface="Courier"/>
              </a:rPr>
              <a:t>documents must also be destroyed to render them useless to the enemy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1462046"/>
      </p:ext>
    </p:extLst>
  </p:cSld>
  <p:clrMapOvr>
    <a:masterClrMapping/>
  </p:clrMapOvr>
</p:sld>
</file>

<file path=ppt/slides/slide2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37273" cy="1223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1524000" y="76200"/>
            <a:ext cx="7086600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0" i="0" u="none" strike="noStrike" baseline="0" dirty="0" smtClean="0">
                <a:latin typeface="Courier"/>
              </a:rPr>
              <a:t>METHODS OF DESTRUCTION</a:t>
            </a:r>
          </a:p>
          <a:p>
            <a:r>
              <a:rPr lang="en-US" sz="1400" b="0" i="0" u="none" strike="noStrike" baseline="0" dirty="0" smtClean="0">
                <a:latin typeface="Courier"/>
              </a:rPr>
              <a:t>Detailed methods of destroying specific items are in applicable technical</a:t>
            </a:r>
          </a:p>
          <a:p>
            <a:r>
              <a:rPr lang="en-US" sz="1400" b="0" i="0" u="none" strike="noStrike" baseline="0" dirty="0" smtClean="0">
                <a:latin typeface="Courier"/>
              </a:rPr>
              <a:t>publications. The following methods may be used singly, or in combination:</a:t>
            </a:r>
          </a:p>
          <a:p>
            <a:r>
              <a:rPr lang="en-US" sz="1400" b="0" i="0" u="none" strike="noStrike" baseline="0" dirty="0" smtClean="0">
                <a:latin typeface="Courier"/>
              </a:rPr>
              <a:t>1. Improper </a:t>
            </a:r>
            <a:r>
              <a:rPr lang="en-US" sz="1400" b="0" i="0" u="none" strike="noStrike" baseline="0" dirty="0" err="1" smtClean="0">
                <a:latin typeface="Courier"/>
              </a:rPr>
              <a:t>operationoverloading</a:t>
            </a:r>
            <a:r>
              <a:rPr lang="en-US" sz="1400" b="0" i="0" u="none" strike="noStrike" baseline="0" dirty="0" smtClean="0">
                <a:latin typeface="Courier"/>
              </a:rPr>
              <a:t>,</a:t>
            </a:r>
          </a:p>
          <a:p>
            <a:r>
              <a:rPr lang="en-US" sz="1400" b="0" i="0" u="none" strike="noStrike" baseline="0" dirty="0" err="1" smtClean="0">
                <a:latin typeface="Courier"/>
              </a:rPr>
              <a:t>shortcircuiting</a:t>
            </a:r>
            <a:r>
              <a:rPr lang="en-US" sz="1400" b="0" i="0" u="none" strike="noStrike" baseline="0" dirty="0" smtClean="0">
                <a:latin typeface="Courier"/>
              </a:rPr>
              <a:t>,</a:t>
            </a:r>
          </a:p>
          <a:p>
            <a:r>
              <a:rPr lang="en-US" sz="1400" b="0" i="0" u="none" strike="noStrike" baseline="0" dirty="0" smtClean="0">
                <a:latin typeface="Courier"/>
              </a:rPr>
              <a:t>or operating</a:t>
            </a:r>
          </a:p>
          <a:p>
            <a:r>
              <a:rPr lang="en-US" sz="1400" b="0" i="0" u="none" strike="noStrike" baseline="0" dirty="0" smtClean="0">
                <a:latin typeface="Courier"/>
              </a:rPr>
              <a:t>without lubricants.</a:t>
            </a:r>
          </a:p>
          <a:p>
            <a:r>
              <a:rPr lang="en-US" sz="1400" b="0" i="0" u="none" strike="noStrike" baseline="0" dirty="0" smtClean="0">
                <a:latin typeface="Courier"/>
              </a:rPr>
              <a:t>2. </a:t>
            </a:r>
            <a:r>
              <a:rPr lang="en-US" sz="1400" b="0" i="0" u="none" strike="noStrike" baseline="0" dirty="0" err="1" smtClean="0">
                <a:latin typeface="Courier"/>
              </a:rPr>
              <a:t>Fireuse</a:t>
            </a:r>
            <a:endParaRPr lang="en-US" sz="1400" b="0" i="0" u="none" strike="noStrike" baseline="0" dirty="0" smtClean="0">
              <a:latin typeface="Courier"/>
            </a:endParaRPr>
          </a:p>
          <a:p>
            <a:r>
              <a:rPr lang="en-US" sz="1400" b="0" i="0" u="none" strike="noStrike" baseline="0" dirty="0" smtClean="0">
                <a:latin typeface="Courier"/>
              </a:rPr>
              <a:t>of gasoline, kerosene, diesel fuel, incendiary grenades,</a:t>
            </a:r>
          </a:p>
          <a:p>
            <a:r>
              <a:rPr lang="en-US" sz="1400" b="0" i="0" u="none" strike="noStrike" baseline="0" dirty="0" smtClean="0">
                <a:latin typeface="Courier"/>
              </a:rPr>
              <a:t>flamethrowers,</a:t>
            </a:r>
          </a:p>
          <a:p>
            <a:r>
              <a:rPr lang="en-US" sz="1400" b="0" i="0" u="none" strike="noStrike" baseline="0" dirty="0" smtClean="0">
                <a:latin typeface="Courier"/>
              </a:rPr>
              <a:t>or thermal devices.</a:t>
            </a:r>
          </a:p>
          <a:p>
            <a:r>
              <a:rPr lang="en-US" sz="1400" b="0" i="0" u="none" strike="noStrike" baseline="0" dirty="0" smtClean="0">
                <a:latin typeface="Courier"/>
              </a:rPr>
              <a:t>3. Weapons </a:t>
            </a:r>
            <a:r>
              <a:rPr lang="en-US" sz="1400" b="0" i="0" u="none" strike="noStrike" baseline="0" dirty="0" err="1" smtClean="0">
                <a:latin typeface="Courier"/>
              </a:rPr>
              <a:t>fireany</a:t>
            </a:r>
            <a:endParaRPr lang="en-US" sz="1400" b="0" i="0" u="none" strike="noStrike" baseline="0" dirty="0" smtClean="0">
              <a:latin typeface="Courier"/>
            </a:endParaRPr>
          </a:p>
          <a:p>
            <a:r>
              <a:rPr lang="en-US" sz="1400" b="0" i="0" u="none" strike="noStrike" baseline="0" dirty="0" smtClean="0">
                <a:latin typeface="Courier"/>
              </a:rPr>
              <a:t>rifle, machine gun, antitank weapon, or other weapon</a:t>
            </a:r>
          </a:p>
          <a:p>
            <a:r>
              <a:rPr lang="en-US" sz="1400" b="0" i="0" u="none" strike="noStrike" baseline="0" dirty="0" smtClean="0">
                <a:latin typeface="Courier"/>
              </a:rPr>
              <a:t>which may be accurately aimed.</a:t>
            </a:r>
          </a:p>
          <a:p>
            <a:r>
              <a:rPr lang="en-US" sz="1400" b="0" i="0" u="none" strike="noStrike" baseline="0" dirty="0" smtClean="0">
                <a:latin typeface="Courier"/>
              </a:rPr>
              <a:t>4. </a:t>
            </a:r>
            <a:r>
              <a:rPr lang="en-US" sz="1400" b="0" i="0" u="none" strike="noStrike" baseline="0" dirty="0" err="1" smtClean="0">
                <a:latin typeface="Courier"/>
              </a:rPr>
              <a:t>Demolitionany</a:t>
            </a:r>
            <a:endParaRPr lang="en-US" sz="1400" b="0" i="0" u="none" strike="noStrike" baseline="0" dirty="0" smtClean="0">
              <a:latin typeface="Courier"/>
            </a:endParaRPr>
          </a:p>
          <a:p>
            <a:r>
              <a:rPr lang="en-US" sz="1400" b="0" i="0" u="none" strike="noStrike" baseline="0" dirty="0" smtClean="0">
                <a:latin typeface="Courier"/>
              </a:rPr>
              <a:t>military high explosive and fragmentation grenades.</a:t>
            </a:r>
          </a:p>
          <a:p>
            <a:r>
              <a:rPr lang="en-US" sz="1400" b="0" i="0" u="none" strike="noStrike" baseline="0" dirty="0" smtClean="0">
                <a:latin typeface="Courier"/>
              </a:rPr>
              <a:t>5. Mechanical </a:t>
            </a:r>
            <a:r>
              <a:rPr lang="en-US" sz="1400" b="0" i="0" u="none" strike="noStrike" baseline="0" dirty="0" err="1" smtClean="0">
                <a:latin typeface="Courier"/>
              </a:rPr>
              <a:t>destructionsmashing</a:t>
            </a:r>
            <a:r>
              <a:rPr lang="en-US" sz="1400" b="0" i="0" u="none" strike="noStrike" baseline="0" dirty="0" smtClean="0">
                <a:latin typeface="Courier"/>
              </a:rPr>
              <a:t>,</a:t>
            </a:r>
          </a:p>
          <a:p>
            <a:r>
              <a:rPr lang="en-US" sz="1400" b="0" i="0" u="none" strike="noStrike" baseline="0" dirty="0" smtClean="0">
                <a:latin typeface="Courier"/>
              </a:rPr>
              <a:t>bending, cutting, or slashing using</a:t>
            </a:r>
          </a:p>
          <a:p>
            <a:r>
              <a:rPr lang="en-US" sz="1400" b="0" i="0" u="none" strike="noStrike" baseline="0" dirty="0" smtClean="0">
                <a:latin typeface="Courier"/>
              </a:rPr>
              <a:t>sledges, hammers, axes, rocks, heavy wrenches and similar hand tools,</a:t>
            </a:r>
          </a:p>
          <a:p>
            <a:r>
              <a:rPr lang="en-US" sz="1400" b="0" i="0" u="none" strike="noStrike" baseline="0" dirty="0" smtClean="0">
                <a:latin typeface="Courier"/>
              </a:rPr>
              <a:t>crowbars, cutting torches, and so forth.</a:t>
            </a:r>
          </a:p>
          <a:p>
            <a:r>
              <a:rPr lang="en-US" sz="1400" b="0" i="0" u="none" strike="noStrike" baseline="0" dirty="0" smtClean="0">
                <a:latin typeface="Courier"/>
              </a:rPr>
              <a:t>6. Use of natural </a:t>
            </a:r>
            <a:r>
              <a:rPr lang="en-US" sz="1400" b="0" i="0" u="none" strike="noStrike" baseline="0" dirty="0" err="1" smtClean="0">
                <a:latin typeface="Courier"/>
              </a:rPr>
              <a:t>surroundingssubmergence</a:t>
            </a:r>
            <a:r>
              <a:rPr lang="en-US" sz="1400" b="0" i="0" u="none" strike="noStrike" baseline="0" dirty="0" smtClean="0">
                <a:latin typeface="Courier"/>
              </a:rPr>
              <a:t>,</a:t>
            </a:r>
          </a:p>
          <a:p>
            <a:r>
              <a:rPr lang="en-US" sz="1400" b="0" i="0" u="none" strike="noStrike" baseline="0" dirty="0" smtClean="0">
                <a:latin typeface="Courier"/>
              </a:rPr>
              <a:t>burial, concealment, or</a:t>
            </a:r>
          </a:p>
          <a:p>
            <a:r>
              <a:rPr lang="en-US" sz="1400" b="0" i="0" u="none" strike="noStrike" baseline="0" dirty="0" smtClean="0">
                <a:latin typeface="Courier"/>
              </a:rPr>
              <a:t>scattering using shovels, spades, hoes, or other digging equipment.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181462046"/>
      </p:ext>
    </p:extLst>
  </p:cSld>
  <p:clrMapOvr>
    <a:masterClrMapping/>
  </p:clrMapOvr>
</p:sld>
</file>

<file path=ppt/slides/slide2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37273" cy="1223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1859340"/>
            <a:ext cx="4572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u="none" strike="noStrike" baseline="0" dirty="0" smtClean="0">
                <a:latin typeface="Courier"/>
              </a:rPr>
              <a:t>PRIORITIES FOR DESTRUCTION</a:t>
            </a:r>
          </a:p>
          <a:p>
            <a:r>
              <a:rPr lang="en-US" b="0" i="0" u="none" strike="noStrike" baseline="0" dirty="0" smtClean="0">
                <a:latin typeface="Courier"/>
              </a:rPr>
              <a:t>Priority must always be given to the destruction of classified equipment and</a:t>
            </a:r>
          </a:p>
          <a:p>
            <a:r>
              <a:rPr lang="en-US" b="0" i="0" u="none" strike="noStrike" baseline="0" dirty="0" smtClean="0">
                <a:latin typeface="Courier"/>
              </a:rPr>
              <a:t>associated documents. High priority is also given to destruction of weapons</a:t>
            </a:r>
          </a:p>
          <a:p>
            <a:r>
              <a:rPr lang="en-US" b="0" i="0" u="none" strike="noStrike" baseline="0" dirty="0" smtClean="0">
                <a:latin typeface="Courier"/>
              </a:rPr>
              <a:t>and ammunition. When lack of time or means limits complete destruction of</a:t>
            </a:r>
          </a:p>
          <a:p>
            <a:r>
              <a:rPr lang="en-US" b="0" i="0" u="none" strike="noStrike" baseline="0" dirty="0" smtClean="0">
                <a:latin typeface="Courier"/>
              </a:rPr>
              <a:t>equipment, priority is given to destruction of essential parts. These same</a:t>
            </a:r>
          </a:p>
          <a:p>
            <a:r>
              <a:rPr lang="en-US" b="0" i="0" u="none" strike="noStrike" baseline="0" dirty="0" smtClean="0">
                <a:latin typeface="Courier"/>
              </a:rPr>
              <a:t>parts are to be destroyed on all like equipment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14620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37273" cy="1223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1305342"/>
            <a:ext cx="4572000" cy="424731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u="none" strike="noStrike" baseline="0" dirty="0" smtClean="0">
                <a:latin typeface="Courier"/>
              </a:rPr>
              <a:t>Squad Leader. The squad leader is the link between the platoon sergeant and</a:t>
            </a:r>
          </a:p>
          <a:p>
            <a:r>
              <a:rPr lang="en-US" b="0" i="0" u="none" strike="noStrike" baseline="0" dirty="0" smtClean="0">
                <a:latin typeface="Courier"/>
              </a:rPr>
              <a:t>the personnel in the squad. He assists the platoon sergeant in matters</a:t>
            </a:r>
          </a:p>
          <a:p>
            <a:r>
              <a:rPr lang="en-US" b="0" i="0" u="none" strike="noStrike" baseline="0" dirty="0" smtClean="0">
                <a:latin typeface="Courier"/>
              </a:rPr>
              <a:t>relating to maintenance, discipline, training, welfare, and control of</a:t>
            </a:r>
          </a:p>
          <a:p>
            <a:r>
              <a:rPr lang="en-US" b="0" i="0" u="none" strike="noStrike" baseline="0" dirty="0" smtClean="0">
                <a:latin typeface="Courier"/>
              </a:rPr>
              <a:t>personnel assigned to his squad. He is responsible for the accountability</a:t>
            </a:r>
          </a:p>
          <a:p>
            <a:r>
              <a:rPr lang="en-US" b="0" i="0" u="none" strike="noStrike" baseline="0" dirty="0" smtClean="0">
                <a:latin typeface="Courier"/>
              </a:rPr>
              <a:t>of his personnel at all times. The squad leader ensures that his personnel</a:t>
            </a:r>
          </a:p>
          <a:p>
            <a:r>
              <a:rPr lang="en-US" b="0" i="0" u="none" strike="noStrike" baseline="0" dirty="0" smtClean="0">
                <a:latin typeface="Courier"/>
              </a:rPr>
              <a:t>comply with the maintenance SOP and is responsible for ensuring that his</a:t>
            </a:r>
          </a:p>
          <a:p>
            <a:r>
              <a:rPr lang="en-US" b="0" i="0" u="none" strike="noStrike" baseline="0" dirty="0" smtClean="0">
                <a:latin typeface="Courier"/>
              </a:rPr>
              <a:t>vehicles and equipment are scheduled for maintenance when necessary and are</a:t>
            </a:r>
          </a:p>
          <a:p>
            <a:r>
              <a:rPr lang="en-US" b="0" i="0" u="none" strike="noStrike" baseline="0" dirty="0" smtClean="0">
                <a:latin typeface="Courier"/>
              </a:rPr>
              <a:t>always in an operational condition.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1462046"/>
      </p:ext>
    </p:extLst>
  </p:cSld>
  <p:clrMapOvr>
    <a:masterClrMapping/>
  </p:clrMapOvr>
</p:sld>
</file>

<file path=ppt/slides/slide2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37273" cy="1223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889844"/>
            <a:ext cx="4572000" cy="507831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u="none" strike="noStrike" baseline="0" dirty="0" smtClean="0">
                <a:latin typeface="Courier"/>
              </a:rPr>
              <a:t>Learning Event 2</a:t>
            </a:r>
          </a:p>
          <a:p>
            <a:r>
              <a:rPr lang="en-US" b="0" i="0" u="none" strike="noStrike" baseline="0" dirty="0" smtClean="0">
                <a:latin typeface="Courier"/>
              </a:rPr>
              <a:t>GARRISON MAINTENANCE SITES</a:t>
            </a:r>
          </a:p>
          <a:p>
            <a:r>
              <a:rPr lang="en-US" b="0" i="0" u="none" strike="noStrike" baseline="0" dirty="0" smtClean="0">
                <a:latin typeface="Courier"/>
              </a:rPr>
              <a:t>Maintenance units operating in a </a:t>
            </a:r>
            <a:r>
              <a:rPr lang="en-US" b="0" i="0" u="none" strike="noStrike" baseline="0" dirty="0" err="1" smtClean="0">
                <a:latin typeface="Courier"/>
              </a:rPr>
              <a:t>garrisontype</a:t>
            </a:r>
            <a:endParaRPr lang="en-US" b="0" i="0" u="none" strike="noStrike" baseline="0" dirty="0" smtClean="0">
              <a:latin typeface="Courier"/>
            </a:endParaRPr>
          </a:p>
          <a:p>
            <a:r>
              <a:rPr lang="en-US" b="0" i="0" u="none" strike="noStrike" baseline="0" dirty="0" smtClean="0">
                <a:latin typeface="Courier"/>
              </a:rPr>
              <a:t>environment usually operate</a:t>
            </a:r>
          </a:p>
          <a:p>
            <a:r>
              <a:rPr lang="en-US" b="0" i="0" u="none" strike="noStrike" baseline="0" dirty="0" smtClean="0">
                <a:latin typeface="Courier"/>
              </a:rPr>
              <a:t>in buildings. These may be expressly designed as shop buildings,</a:t>
            </a:r>
          </a:p>
          <a:p>
            <a:r>
              <a:rPr lang="en-US" b="0" i="0" u="none" strike="noStrike" baseline="0" dirty="0" smtClean="0">
                <a:latin typeface="Courier"/>
              </a:rPr>
              <a:t>warehouses, aircraft hangars, or similar structures. In this type of</a:t>
            </a:r>
          </a:p>
          <a:p>
            <a:r>
              <a:rPr lang="en-US" b="0" i="0" u="none" strike="noStrike" baseline="0" dirty="0" smtClean="0">
                <a:latin typeface="Courier"/>
              </a:rPr>
              <a:t>operation, the size of the area and the number, types, and sizes of</a:t>
            </a:r>
          </a:p>
          <a:p>
            <a:r>
              <a:rPr lang="en-US" b="0" i="0" u="none" strike="noStrike" baseline="0" dirty="0" smtClean="0">
                <a:latin typeface="Courier"/>
              </a:rPr>
              <a:t>available buildings determine the area layout. A </a:t>
            </a:r>
            <a:r>
              <a:rPr lang="en-US" b="0" i="0" u="none" strike="noStrike" baseline="0" dirty="0" err="1" smtClean="0">
                <a:latin typeface="Courier"/>
              </a:rPr>
              <a:t>wellorganized</a:t>
            </a:r>
            <a:endParaRPr lang="en-US" b="0" i="0" u="none" strike="noStrike" baseline="0" dirty="0" smtClean="0">
              <a:latin typeface="Courier"/>
            </a:endParaRPr>
          </a:p>
          <a:p>
            <a:r>
              <a:rPr lang="en-US" b="0" i="0" u="none" strike="noStrike" baseline="0" dirty="0" smtClean="0">
                <a:latin typeface="Courier"/>
              </a:rPr>
              <a:t>motor pool</a:t>
            </a:r>
          </a:p>
          <a:p>
            <a:r>
              <a:rPr lang="en-US" b="0" i="0" u="none" strike="noStrike" baseline="0" dirty="0" smtClean="0">
                <a:latin typeface="Courier"/>
              </a:rPr>
              <a:t>is essential for control, management, and support of maintenance operations.</a:t>
            </a:r>
          </a:p>
          <a:p>
            <a:r>
              <a:rPr lang="en-US" b="0" i="0" u="none" strike="noStrike" baseline="0" dirty="0" smtClean="0">
                <a:latin typeface="Courier"/>
              </a:rPr>
              <a:t>The unit mission and type of equipment will determine the type of facility.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1462046"/>
      </p:ext>
    </p:extLst>
  </p:cSld>
  <p:clrMapOvr>
    <a:masterClrMapping/>
  </p:clrMapOvr>
</p:sld>
</file>

<file path=ppt/slides/slide2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37273" cy="1223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751344"/>
            <a:ext cx="4572000" cy="535531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u="none" strike="noStrike" baseline="0" dirty="0" smtClean="0">
                <a:latin typeface="Courier"/>
              </a:rPr>
              <a:t>FACILITIES LAYOUT</a:t>
            </a:r>
          </a:p>
          <a:p>
            <a:r>
              <a:rPr lang="en-US" b="0" i="0" u="none" strike="noStrike" baseline="0" dirty="0" smtClean="0">
                <a:latin typeface="Courier"/>
              </a:rPr>
              <a:t>Garrison maintenance facilities include buildings, hardstands, water supply,</a:t>
            </a:r>
          </a:p>
          <a:p>
            <a:r>
              <a:rPr lang="en-US" b="0" i="0" u="none" strike="noStrike" baseline="0" dirty="0" smtClean="0">
                <a:latin typeface="Courier"/>
              </a:rPr>
              <a:t>electrical power, road nets, fences, and other real property. The largest</a:t>
            </a:r>
          </a:p>
          <a:p>
            <a:r>
              <a:rPr lang="en-US" b="0" i="0" u="none" strike="noStrike" baseline="0" dirty="0" smtClean="0">
                <a:latin typeface="Courier"/>
              </a:rPr>
              <a:t>shop area is used for wheeled and tracked vehicles. Maintenance facilities</a:t>
            </a:r>
          </a:p>
          <a:p>
            <a:r>
              <a:rPr lang="en-US" b="0" i="0" u="none" strike="noStrike" baseline="0" dirty="0" smtClean="0">
                <a:latin typeface="Courier"/>
              </a:rPr>
              <a:t>must</a:t>
            </a:r>
          </a:p>
          <a:p>
            <a:r>
              <a:rPr lang="en-US" b="0" i="0" u="none" strike="noStrike" baseline="0" dirty="0" smtClean="0">
                <a:latin typeface="Symbol"/>
              </a:rPr>
              <a:t>· </a:t>
            </a:r>
            <a:r>
              <a:rPr lang="en-US" b="0" i="0" u="none" strike="noStrike" baseline="0" dirty="0" smtClean="0">
                <a:latin typeface="Courier"/>
              </a:rPr>
              <a:t>Provide easy access.</a:t>
            </a:r>
          </a:p>
          <a:p>
            <a:r>
              <a:rPr lang="en-US" b="0" i="0" u="none" strike="noStrike" baseline="0" dirty="0" smtClean="0">
                <a:latin typeface="Symbol"/>
              </a:rPr>
              <a:t>· </a:t>
            </a:r>
            <a:r>
              <a:rPr lang="en-US" b="0" i="0" u="none" strike="noStrike" baseline="0" dirty="0" smtClean="0">
                <a:latin typeface="Courier"/>
              </a:rPr>
              <a:t>Be readily secured.</a:t>
            </a:r>
          </a:p>
          <a:p>
            <a:r>
              <a:rPr lang="en-US" b="0" i="0" u="none" strike="noStrike" baseline="0" dirty="0" smtClean="0">
                <a:latin typeface="Symbol"/>
              </a:rPr>
              <a:t>· </a:t>
            </a:r>
            <a:r>
              <a:rPr lang="en-US" b="0" i="0" u="none" strike="noStrike" baseline="0" dirty="0" smtClean="0">
                <a:latin typeface="Courier"/>
              </a:rPr>
              <a:t>Be centrally located.</a:t>
            </a:r>
          </a:p>
          <a:p>
            <a:r>
              <a:rPr lang="en-US" b="0" i="0" u="none" strike="noStrike" baseline="0" dirty="0" smtClean="0">
                <a:latin typeface="Symbol"/>
              </a:rPr>
              <a:t>· </a:t>
            </a:r>
            <a:r>
              <a:rPr lang="en-US" b="0" i="0" u="none" strike="noStrike" baseline="0" dirty="0" smtClean="0">
                <a:latin typeface="Courier"/>
              </a:rPr>
              <a:t>Have storage space for supplies, repair parts, tools, and equipment.</a:t>
            </a:r>
          </a:p>
          <a:p>
            <a:r>
              <a:rPr lang="en-US" b="0" i="0" u="none" strike="noStrike" baseline="0" dirty="0" smtClean="0">
                <a:latin typeface="Symbol"/>
              </a:rPr>
              <a:t>· </a:t>
            </a:r>
            <a:r>
              <a:rPr lang="en-US" b="0" i="0" u="none" strike="noStrike" baseline="0" dirty="0" smtClean="0">
                <a:latin typeface="Courier"/>
              </a:rPr>
              <a:t>Have a source of water.</a:t>
            </a:r>
          </a:p>
          <a:p>
            <a:r>
              <a:rPr lang="en-US" b="0" i="0" u="none" strike="noStrike" baseline="0" dirty="0" smtClean="0">
                <a:latin typeface="Symbol"/>
              </a:rPr>
              <a:t>· </a:t>
            </a:r>
            <a:r>
              <a:rPr lang="en-US" b="0" i="0" u="none" strike="noStrike" baseline="0" dirty="0" smtClean="0">
                <a:latin typeface="Courier"/>
              </a:rPr>
              <a:t>Have effective drainage.</a:t>
            </a:r>
          </a:p>
          <a:p>
            <a:r>
              <a:rPr lang="en-US" b="0" i="0" u="none" strike="noStrike" baseline="0" dirty="0" smtClean="0">
                <a:latin typeface="Symbol"/>
              </a:rPr>
              <a:t>· </a:t>
            </a:r>
            <a:r>
              <a:rPr lang="en-US" b="0" i="0" u="none" strike="noStrike" baseline="0" dirty="0" smtClean="0">
                <a:latin typeface="Courier"/>
              </a:rPr>
              <a:t>Have a rest/break area with adequate ventilation and heat for</a:t>
            </a:r>
          </a:p>
          <a:p>
            <a:r>
              <a:rPr lang="en-US" b="0" i="0" u="none" strike="noStrike" baseline="0" dirty="0" smtClean="0">
                <a:latin typeface="Courier"/>
              </a:rPr>
              <a:t>operators and mechanics.</a:t>
            </a:r>
          </a:p>
          <a:p>
            <a:r>
              <a:rPr lang="en-US" b="0" i="0" u="none" strike="noStrike" baseline="0" dirty="0" smtClean="0">
                <a:latin typeface="Symbol"/>
              </a:rPr>
              <a:t>· </a:t>
            </a:r>
            <a:r>
              <a:rPr lang="en-US" b="0" i="0" u="none" strike="noStrike" baseline="0" dirty="0" smtClean="0">
                <a:latin typeface="Courier"/>
              </a:rPr>
              <a:t>Provide sufficient light.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1462046"/>
      </p:ext>
    </p:extLst>
  </p:cSld>
  <p:clrMapOvr>
    <a:masterClrMapping/>
  </p:clrMapOvr>
</p:sld>
</file>

<file path=ppt/slides/slide2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37273" cy="1223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2413338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u="none" strike="noStrike" baseline="0" dirty="0" smtClean="0">
                <a:latin typeface="Courier"/>
              </a:rPr>
              <a:t>The facilities layout will depend on the size and location of the unit and</a:t>
            </a:r>
          </a:p>
          <a:p>
            <a:r>
              <a:rPr lang="en-US" b="0" i="0" u="none" strike="noStrike" baseline="0" dirty="0" smtClean="0">
                <a:latin typeface="Courier"/>
              </a:rPr>
              <a:t>the facilities available. Major layout considerations include—</a:t>
            </a:r>
          </a:p>
          <a:p>
            <a:r>
              <a:rPr lang="en-US" b="0" i="0" u="none" strike="noStrike" baseline="0" dirty="0" smtClean="0">
                <a:latin typeface="Symbol"/>
              </a:rPr>
              <a:t>· </a:t>
            </a:r>
            <a:r>
              <a:rPr lang="en-US" b="0" i="0" u="none" strike="noStrike" baseline="0" dirty="0" smtClean="0">
                <a:latin typeface="Courier"/>
              </a:rPr>
              <a:t>Establishing a control point.</a:t>
            </a:r>
          </a:p>
          <a:p>
            <a:r>
              <a:rPr lang="en-US" b="0" i="0" u="none" strike="noStrike" baseline="0" dirty="0" smtClean="0">
                <a:latin typeface="Symbol"/>
              </a:rPr>
              <a:t>· </a:t>
            </a:r>
            <a:r>
              <a:rPr lang="en-US" b="0" i="0" u="none" strike="noStrike" baseline="0" dirty="0" smtClean="0">
                <a:latin typeface="Courier"/>
              </a:rPr>
              <a:t>Selecting equipment holding areas.</a:t>
            </a:r>
          </a:p>
          <a:p>
            <a:r>
              <a:rPr lang="en-US" b="0" i="0" u="none" strike="noStrike" baseline="0" dirty="0" smtClean="0">
                <a:latin typeface="Symbol"/>
              </a:rPr>
              <a:t>· </a:t>
            </a:r>
            <a:r>
              <a:rPr lang="en-US" b="0" i="0" u="none" strike="noStrike" baseline="0" dirty="0" smtClean="0">
                <a:latin typeface="Courier"/>
              </a:rPr>
              <a:t>Designing the shop area.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1462046"/>
      </p:ext>
    </p:extLst>
  </p:cSld>
  <p:clrMapOvr>
    <a:masterClrMapping/>
  </p:clrMapOvr>
</p:sld>
</file>

<file path=ppt/slides/slide2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37273" cy="1223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2551837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u="none" strike="noStrike" baseline="0" dirty="0" smtClean="0">
                <a:latin typeface="Symbol"/>
              </a:rPr>
              <a:t>· </a:t>
            </a:r>
            <a:r>
              <a:rPr lang="en-US" b="0" i="0" u="none" strike="noStrike" baseline="0" dirty="0" smtClean="0">
                <a:latin typeface="Courier"/>
              </a:rPr>
              <a:t>Controlling traffic flow.</a:t>
            </a:r>
          </a:p>
          <a:p>
            <a:r>
              <a:rPr lang="en-US" b="0" i="0" u="none" strike="noStrike" baseline="0" dirty="0" smtClean="0">
                <a:latin typeface="Symbol"/>
              </a:rPr>
              <a:t>· </a:t>
            </a:r>
            <a:r>
              <a:rPr lang="en-US" b="0" i="0" u="none" strike="noStrike" baseline="0" dirty="0" smtClean="0">
                <a:latin typeface="Courier"/>
              </a:rPr>
              <a:t>Establishing a secure area to control repair parts, tools, and test</a:t>
            </a:r>
          </a:p>
          <a:p>
            <a:r>
              <a:rPr lang="en-US" b="0" i="0" u="none" strike="noStrike" baseline="0" dirty="0" smtClean="0">
                <a:latin typeface="Courier"/>
              </a:rPr>
              <a:t>equipment.</a:t>
            </a:r>
          </a:p>
          <a:p>
            <a:r>
              <a:rPr lang="en-US" b="0" i="0" u="none" strike="noStrike" baseline="0" dirty="0" smtClean="0">
                <a:latin typeface="Symbol"/>
              </a:rPr>
              <a:t>· </a:t>
            </a:r>
            <a:r>
              <a:rPr lang="en-US" b="0" i="0" u="none" strike="noStrike" baseline="0" dirty="0" smtClean="0">
                <a:latin typeface="Courier"/>
              </a:rPr>
              <a:t>Providing adequate lighting and safety.</a:t>
            </a:r>
          </a:p>
          <a:p>
            <a:r>
              <a:rPr lang="en-US" b="0" i="0" u="none" strike="noStrike" baseline="0" dirty="0" smtClean="0">
                <a:latin typeface="Symbol"/>
              </a:rPr>
              <a:t>· </a:t>
            </a:r>
            <a:r>
              <a:rPr lang="en-US" b="0" i="0" u="none" strike="noStrike" baseline="0" dirty="0" smtClean="0">
                <a:latin typeface="Courier"/>
              </a:rPr>
              <a:t>Ensuring security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1462046"/>
      </p:ext>
    </p:extLst>
  </p:cSld>
  <p:clrMapOvr>
    <a:masterClrMapping/>
  </p:clrMapOvr>
</p:sld>
</file>

<file path=ppt/slides/slide2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37273" cy="1223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889844"/>
            <a:ext cx="4572000" cy="507831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u="none" strike="noStrike" baseline="0" dirty="0" smtClean="0">
                <a:latin typeface="Courier"/>
              </a:rPr>
              <a:t>In laying out the area, the same considerations apply as in field</a:t>
            </a:r>
          </a:p>
          <a:p>
            <a:r>
              <a:rPr lang="en-US" b="0" i="0" u="none" strike="noStrike" baseline="0" dirty="0" smtClean="0">
                <a:latin typeface="Courier"/>
              </a:rPr>
              <a:t>operations. For example, the control office, the supply office, and the</a:t>
            </a:r>
          </a:p>
          <a:p>
            <a:r>
              <a:rPr lang="en-US" b="0" i="0" u="none" strike="noStrike" baseline="0" dirty="0" smtClean="0">
                <a:latin typeface="Courier"/>
              </a:rPr>
              <a:t>initial inspection section should be near the entrance to the area. Supply</a:t>
            </a:r>
          </a:p>
          <a:p>
            <a:r>
              <a:rPr lang="en-US" b="0" i="0" u="none" strike="noStrike" baseline="0" dirty="0" smtClean="0">
                <a:latin typeface="Courier"/>
              </a:rPr>
              <a:t>traffic should be kept out of the maintenance areas. Elements with related</a:t>
            </a:r>
          </a:p>
          <a:p>
            <a:r>
              <a:rPr lang="en-US" b="0" i="0" u="none" strike="noStrike" baseline="0" dirty="0" smtClean="0">
                <a:latin typeface="Courier"/>
              </a:rPr>
              <a:t>or complementary functions should be located near each other. Although</a:t>
            </a:r>
          </a:p>
          <a:p>
            <a:r>
              <a:rPr lang="en-US" b="0" i="0" u="none" strike="noStrike" baseline="0" dirty="0" smtClean="0">
                <a:latin typeface="Courier"/>
              </a:rPr>
              <a:t>certain types of repair and parts fabrication are accomplished with</a:t>
            </a:r>
          </a:p>
          <a:p>
            <a:r>
              <a:rPr lang="en-US" b="0" i="0" u="none" strike="noStrike" baseline="0" dirty="0" smtClean="0">
                <a:latin typeface="Courier"/>
              </a:rPr>
              <a:t>equipment mounted on vehicles, these vehicles, space permitting, can be</a:t>
            </a:r>
          </a:p>
          <a:p>
            <a:r>
              <a:rPr lang="en-US" b="0" i="0" u="none" strike="noStrike" baseline="0" dirty="0" smtClean="0">
                <a:latin typeface="Courier"/>
              </a:rPr>
              <a:t>moved inside buildings. Refer to Figures 25 and 26, and to Figures 27 and</a:t>
            </a:r>
          </a:p>
          <a:p>
            <a:r>
              <a:rPr lang="en-US" b="0" i="0" u="none" strike="noStrike" baseline="0" dirty="0" smtClean="0">
                <a:latin typeface="Courier"/>
              </a:rPr>
              <a:t>28 on pages 92 and 93 for suggested facilities layouts.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1462046"/>
      </p:ext>
    </p:extLst>
  </p:cSld>
  <p:clrMapOvr>
    <a:masterClrMapping/>
  </p:clrMapOvr>
</p:sld>
</file>

<file path=ppt/slides/slide2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37273" cy="1223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981200"/>
            <a:ext cx="6047752" cy="3633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2863272"/>
      </p:ext>
    </p:extLst>
  </p:cSld>
  <p:clrMapOvr>
    <a:masterClrMapping/>
  </p:clrMapOvr>
</p:sld>
</file>

<file path=ppt/slides/slide2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37273" cy="1223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9879" y="1547813"/>
            <a:ext cx="5701459" cy="4624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2863272"/>
      </p:ext>
    </p:extLst>
  </p:cSld>
  <p:clrMapOvr>
    <a:masterClrMapping/>
  </p:clrMapOvr>
</p:sld>
</file>

<file path=ppt/slides/slide2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37273" cy="1223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1713" y="1409700"/>
            <a:ext cx="4600575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2863272"/>
      </p:ext>
    </p:extLst>
  </p:cSld>
  <p:clrMapOvr>
    <a:masterClrMapping/>
  </p:clrMapOvr>
</p:sld>
</file>

<file path=ppt/slides/slide2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37273" cy="1223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0763" y="1366838"/>
            <a:ext cx="4562475" cy="412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2863272"/>
      </p:ext>
    </p:extLst>
  </p:cSld>
  <p:clrMapOvr>
    <a:masterClrMapping/>
  </p:clrMapOvr>
</p:sld>
</file>

<file path=ppt/slides/slide2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37273" cy="1223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612845"/>
            <a:ext cx="4572000" cy="563231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u="none" strike="noStrike" baseline="0" dirty="0" smtClean="0">
                <a:latin typeface="Courier"/>
              </a:rPr>
              <a:t>DIRECT SUPPORT SHOP ORGANIZATION AND LAYOUT</a:t>
            </a:r>
          </a:p>
          <a:p>
            <a:r>
              <a:rPr lang="en-US" b="0" i="0" u="none" strike="noStrike" baseline="0" dirty="0" smtClean="0">
                <a:latin typeface="Courier"/>
              </a:rPr>
              <a:t>The maintenance shop of a DS maintenance unit is normally composed of a</a:t>
            </a:r>
          </a:p>
          <a:p>
            <a:r>
              <a:rPr lang="en-US" b="0" i="0" u="none" strike="noStrike" baseline="0" dirty="0" smtClean="0">
                <a:latin typeface="Courier"/>
              </a:rPr>
              <a:t>control element (maintenance control section), a service and recovery</a:t>
            </a:r>
          </a:p>
          <a:p>
            <a:r>
              <a:rPr lang="en-US" b="0" i="0" u="none" strike="noStrike" baseline="0" dirty="0" smtClean="0">
                <a:latin typeface="Courier"/>
              </a:rPr>
              <a:t>element, and one or more maintenance platoons or sections. The shop is</a:t>
            </a:r>
          </a:p>
          <a:p>
            <a:r>
              <a:rPr lang="en-US" b="0" i="0" u="none" strike="noStrike" baseline="0" dirty="0" smtClean="0">
                <a:latin typeface="Courier"/>
              </a:rPr>
              <a:t>responsible for receipt, inspection, control, repair, and/or evacuation of</a:t>
            </a:r>
          </a:p>
          <a:p>
            <a:r>
              <a:rPr lang="en-US" b="0" i="0" u="none" strike="noStrike" baseline="0" dirty="0" smtClean="0">
                <a:latin typeface="Courier"/>
              </a:rPr>
              <a:t>all equipment received from supported units. Shop layout and workflow are</a:t>
            </a:r>
          </a:p>
          <a:p>
            <a:r>
              <a:rPr lang="en-US" b="0" i="0" u="none" strike="noStrike" baseline="0" dirty="0" smtClean="0">
                <a:latin typeface="Courier"/>
              </a:rPr>
              <a:t>of prime importance in facilitating these operations. A good layout will</a:t>
            </a:r>
          </a:p>
          <a:p>
            <a:r>
              <a:rPr lang="en-US" b="0" i="0" u="none" strike="noStrike" baseline="0" dirty="0" smtClean="0">
                <a:latin typeface="Courier"/>
              </a:rPr>
              <a:t>speed the flow of work through the shop and minimize the movement of repair</a:t>
            </a:r>
          </a:p>
          <a:p>
            <a:r>
              <a:rPr lang="en-US" b="0" i="0" u="none" strike="noStrike" baseline="0" dirty="0" smtClean="0">
                <a:latin typeface="Courier"/>
              </a:rPr>
              <a:t>parts, tools, and equipment. (See Figure 29.) Principles to be observed</a:t>
            </a:r>
          </a:p>
          <a:p>
            <a:r>
              <a:rPr lang="en-US" b="0" i="0" u="none" strike="noStrike" baseline="0" dirty="0" smtClean="0">
                <a:latin typeface="Courier"/>
              </a:rPr>
              <a:t>when laying out the facility include—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28632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37273" cy="1223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1028343"/>
            <a:ext cx="4572000" cy="480131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u="none" strike="noStrike" baseline="0" dirty="0" smtClean="0">
                <a:latin typeface="Courier"/>
              </a:rPr>
              <a:t>Motor Sergeant. The unit motor sergeant is the noncommissioned </a:t>
            </a:r>
            <a:r>
              <a:rPr lang="en-US" b="0" i="0" u="none" strike="noStrike" baseline="0" dirty="0" err="1" smtClean="0">
                <a:latin typeface="Courier"/>
              </a:rPr>
              <a:t>officerincharge</a:t>
            </a:r>
            <a:endParaRPr lang="en-US" b="0" i="0" u="none" strike="noStrike" baseline="0" dirty="0" smtClean="0">
              <a:latin typeface="Courier"/>
            </a:endParaRPr>
          </a:p>
          <a:p>
            <a:r>
              <a:rPr lang="en-US" b="0" i="0" u="none" strike="noStrike" baseline="0" dirty="0" smtClean="0">
                <a:latin typeface="Courier"/>
              </a:rPr>
              <a:t>(NCOIC) of the maintenance section. He assists the motor officer in</a:t>
            </a:r>
          </a:p>
          <a:p>
            <a:r>
              <a:rPr lang="en-US" b="0" i="0" u="none" strike="noStrike" baseline="0" dirty="0" smtClean="0">
                <a:latin typeface="Courier"/>
              </a:rPr>
              <a:t>all matters relating to discipline, training, welfare, and control of the</a:t>
            </a:r>
          </a:p>
          <a:p>
            <a:r>
              <a:rPr lang="en-US" b="0" i="0" u="none" strike="noStrike" baseline="0" dirty="0" smtClean="0">
                <a:latin typeface="Courier"/>
              </a:rPr>
              <a:t>people assigned to the maintenance section. The motor sergeant supervises</a:t>
            </a:r>
          </a:p>
          <a:p>
            <a:r>
              <a:rPr lang="en-US" b="0" i="0" u="none" strike="noStrike" baseline="0" dirty="0" smtClean="0">
                <a:latin typeface="Courier"/>
              </a:rPr>
              <a:t>and assists the unit's maintenance personnel and equipment operators/crews</a:t>
            </a:r>
          </a:p>
          <a:p>
            <a:r>
              <a:rPr lang="en-US" b="0" i="0" u="none" strike="noStrike" baseline="0" dirty="0" smtClean="0">
                <a:latin typeface="Courier"/>
              </a:rPr>
              <a:t>in the proper performance of unit maintenance on organizational vehicles,</a:t>
            </a:r>
          </a:p>
          <a:p>
            <a:r>
              <a:rPr lang="en-US" b="0" i="0" u="none" strike="noStrike" baseline="0" dirty="0" smtClean="0">
                <a:latin typeface="Courier"/>
              </a:rPr>
              <a:t>materials handling equipment, electrical power generating equipment, and</a:t>
            </a:r>
          </a:p>
          <a:p>
            <a:r>
              <a:rPr lang="en-US" b="0" i="0" u="none" strike="noStrike" baseline="0" dirty="0" smtClean="0">
                <a:latin typeface="Courier"/>
              </a:rPr>
              <a:t>similar unit items. The motor sergeant's responsibilities include the</a:t>
            </a:r>
          </a:p>
          <a:p>
            <a:r>
              <a:rPr lang="en-US" b="0" i="0" u="none" strike="noStrike" baseline="0" dirty="0" smtClean="0">
                <a:latin typeface="Courier"/>
              </a:rPr>
              <a:t>following: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1462046"/>
      </p:ext>
    </p:extLst>
  </p:cSld>
  <p:clrMapOvr>
    <a:masterClrMapping/>
  </p:clrMapOvr>
</p:sld>
</file>

<file path=ppt/slides/slide2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37273" cy="1223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335846"/>
            <a:ext cx="4572000" cy="618630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u="none" strike="noStrike" baseline="0" dirty="0" smtClean="0">
                <a:latin typeface="Courier"/>
              </a:rPr>
              <a:t>1. Work sections should be located for ready access to each other.</a:t>
            </a:r>
          </a:p>
          <a:p>
            <a:r>
              <a:rPr lang="en-US" b="0" i="0" u="none" strike="noStrike" baseline="0" dirty="0" smtClean="0">
                <a:latin typeface="Courier"/>
              </a:rPr>
              <a:t>2. Supply storage areas should be located to permit easy access for</a:t>
            </a:r>
          </a:p>
          <a:p>
            <a:r>
              <a:rPr lang="en-US" b="0" i="0" u="none" strike="noStrike" baseline="0" dirty="0" smtClean="0">
                <a:latin typeface="Courier"/>
              </a:rPr>
              <a:t>trucks.</a:t>
            </a:r>
          </a:p>
          <a:p>
            <a:r>
              <a:rPr lang="en-US" b="0" i="0" u="none" strike="noStrike" baseline="0" dirty="0" smtClean="0">
                <a:latin typeface="Courier"/>
              </a:rPr>
              <a:t>3. The service section should be located to provide easy access to all</a:t>
            </a:r>
          </a:p>
          <a:p>
            <a:r>
              <a:rPr lang="en-US" b="0" i="0" u="none" strike="noStrike" baseline="0" dirty="0" smtClean="0">
                <a:latin typeface="Courier"/>
              </a:rPr>
              <a:t>maintenance shops.</a:t>
            </a:r>
          </a:p>
          <a:p>
            <a:r>
              <a:rPr lang="en-US" b="0" i="0" u="none" strike="noStrike" baseline="0" dirty="0" smtClean="0">
                <a:latin typeface="Courier"/>
              </a:rPr>
              <a:t>4. Electronics and instrument repair should be accomplished in a </a:t>
            </a:r>
            <a:r>
              <a:rPr lang="en-US" b="0" i="0" u="none" strike="noStrike" baseline="0" dirty="0" err="1" smtClean="0">
                <a:latin typeface="Courier"/>
              </a:rPr>
              <a:t>dustfree</a:t>
            </a:r>
            <a:endParaRPr lang="en-US" b="0" i="0" u="none" strike="noStrike" baseline="0" dirty="0" smtClean="0">
              <a:latin typeface="Courier"/>
            </a:endParaRPr>
          </a:p>
          <a:p>
            <a:r>
              <a:rPr lang="en-US" b="0" i="0" u="none" strike="noStrike" baseline="0" dirty="0" smtClean="0">
                <a:latin typeface="Courier"/>
              </a:rPr>
              <a:t>area.</a:t>
            </a:r>
          </a:p>
          <a:p>
            <a:r>
              <a:rPr lang="en-US" b="0" i="0" u="none" strike="noStrike" baseline="0" dirty="0" smtClean="0">
                <a:latin typeface="Courier"/>
              </a:rPr>
              <a:t>5. The service and recovery element should be located in the vicinity of</a:t>
            </a:r>
          </a:p>
          <a:p>
            <a:r>
              <a:rPr lang="en-US" b="0" i="0" u="none" strike="noStrike" baseline="0" dirty="0" smtClean="0">
                <a:latin typeface="Courier"/>
              </a:rPr>
              <a:t>the maintenance platoon or section to facilitate allied trades support and</a:t>
            </a:r>
          </a:p>
          <a:p>
            <a:r>
              <a:rPr lang="en-US" b="0" i="0" u="none" strike="noStrike" baseline="0" dirty="0" smtClean="0">
                <a:latin typeface="Courier"/>
              </a:rPr>
              <a:t>the movement of vehicles.</a:t>
            </a:r>
          </a:p>
          <a:p>
            <a:r>
              <a:rPr lang="en-US" b="0" i="0" u="none" strike="noStrike" baseline="0" dirty="0" smtClean="0">
                <a:latin typeface="Courier"/>
              </a:rPr>
              <a:t>6. The control section and the inspection element should be located near</a:t>
            </a:r>
          </a:p>
          <a:p>
            <a:r>
              <a:rPr lang="en-US" b="0" i="0" u="none" strike="noStrike" baseline="0" dirty="0" smtClean="0">
                <a:latin typeface="Courier"/>
              </a:rPr>
              <a:t>the main entrance to the facility.</a:t>
            </a:r>
          </a:p>
          <a:p>
            <a:r>
              <a:rPr lang="en-US" b="0" i="0" u="none" strike="noStrike" baseline="0" dirty="0" smtClean="0">
                <a:latin typeface="Courier"/>
              </a:rPr>
              <a:t>7. The supply platoon should be located near an entrance to keep heavy</a:t>
            </a:r>
          </a:p>
          <a:p>
            <a:r>
              <a:rPr lang="en-US" b="0" i="0" u="none" strike="noStrike" baseline="0" dirty="0" smtClean="0">
                <a:latin typeface="Courier"/>
              </a:rPr>
              <a:t>traffic out of the work areas.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2863272"/>
      </p:ext>
    </p:extLst>
  </p:cSld>
  <p:clrMapOvr>
    <a:masterClrMapping/>
  </p:clrMapOvr>
</p:sld>
</file>

<file path=ppt/slides/slide2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37273" cy="1223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2213" y="747713"/>
            <a:ext cx="4219575" cy="536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2863272"/>
      </p:ext>
    </p:extLst>
  </p:cSld>
  <p:clrMapOvr>
    <a:masterClrMapping/>
  </p:clrMapOvr>
</p:sld>
</file>

<file path=ppt/slides/slide2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37273" cy="1223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1028343"/>
            <a:ext cx="4572000" cy="480131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u="none" strike="noStrike" baseline="0" dirty="0" smtClean="0">
                <a:latin typeface="Courier"/>
              </a:rPr>
              <a:t>FACILITIES MANAGEMENT</a:t>
            </a:r>
          </a:p>
          <a:p>
            <a:r>
              <a:rPr lang="en-US" b="0" i="0" u="none" strike="noStrike" baseline="0" dirty="0" smtClean="0">
                <a:latin typeface="Courier"/>
              </a:rPr>
              <a:t>The unit commander and maintenance personnel must keep their facilities</a:t>
            </a:r>
          </a:p>
          <a:p>
            <a:r>
              <a:rPr lang="en-US" b="0" i="0" u="none" strike="noStrike" baseline="0" dirty="0" smtClean="0">
                <a:latin typeface="Courier"/>
              </a:rPr>
              <a:t>repaired and make improvements which permit more efficient operation or</a:t>
            </a:r>
          </a:p>
          <a:p>
            <a:r>
              <a:rPr lang="en-US" b="0" i="0" u="none" strike="noStrike" baseline="0" dirty="0" smtClean="0">
                <a:latin typeface="Courier"/>
              </a:rPr>
              <a:t>improve working conditions. The battalion S4 has staff responsibilities for</a:t>
            </a:r>
          </a:p>
          <a:p>
            <a:r>
              <a:rPr lang="en-US" b="0" i="0" u="none" strike="noStrike" baseline="0" dirty="0" smtClean="0">
                <a:latin typeface="Courier"/>
              </a:rPr>
              <a:t>facilities management.</a:t>
            </a:r>
          </a:p>
          <a:p>
            <a:r>
              <a:rPr lang="en-US" b="0" i="0" u="none" strike="noStrike" baseline="0" dirty="0" smtClean="0">
                <a:latin typeface="Courier"/>
              </a:rPr>
              <a:t>Most installations have </a:t>
            </a:r>
            <a:r>
              <a:rPr lang="en-US" b="0" i="0" u="none" strike="noStrike" baseline="0" dirty="0" err="1" smtClean="0">
                <a:latin typeface="Courier"/>
              </a:rPr>
              <a:t>selfhelp</a:t>
            </a:r>
            <a:endParaRPr lang="en-US" b="0" i="0" u="none" strike="noStrike" baseline="0" dirty="0" smtClean="0">
              <a:latin typeface="Courier"/>
            </a:endParaRPr>
          </a:p>
          <a:p>
            <a:r>
              <a:rPr lang="en-US" b="0" i="0" u="none" strike="noStrike" baseline="0" dirty="0" smtClean="0">
                <a:latin typeface="Courier"/>
              </a:rPr>
              <a:t>programs for minor repairs and basic</a:t>
            </a:r>
          </a:p>
          <a:p>
            <a:r>
              <a:rPr lang="en-US" b="0" i="0" u="none" strike="noStrike" baseline="0" dirty="0" smtClean="0">
                <a:latin typeface="Courier"/>
              </a:rPr>
              <a:t>improvements. Specific procedures are provided by the facility engineers at</a:t>
            </a:r>
          </a:p>
          <a:p>
            <a:r>
              <a:rPr lang="en-US" b="0" i="0" u="none" strike="noStrike" baseline="0" dirty="0" smtClean="0">
                <a:latin typeface="Courier"/>
              </a:rPr>
              <a:t>each installation.</a:t>
            </a:r>
          </a:p>
          <a:p>
            <a:r>
              <a:rPr lang="en-US" b="0" i="0" u="none" strike="noStrike" baseline="0" dirty="0" smtClean="0">
                <a:latin typeface="Courier"/>
              </a:rPr>
              <a:t>More complex maintenance and repairs involve support from the facilities</a:t>
            </a:r>
          </a:p>
          <a:p>
            <a:r>
              <a:rPr lang="en-US" b="0" i="0" u="none" strike="noStrike" baseline="0" dirty="0" smtClean="0">
                <a:latin typeface="Courier"/>
              </a:rPr>
              <a:t>engineers. Work requests are grouped in two categories, as follows: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2863272"/>
      </p:ext>
    </p:extLst>
  </p:cSld>
  <p:clrMapOvr>
    <a:masterClrMapping/>
  </p:clrMapOvr>
</p:sld>
</file>

<file path=ppt/slides/slide2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37273" cy="1223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1305342"/>
            <a:ext cx="4572000" cy="424731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u="none" strike="noStrike" baseline="0" dirty="0" smtClean="0">
                <a:latin typeface="Symbol"/>
              </a:rPr>
              <a:t>· </a:t>
            </a:r>
            <a:r>
              <a:rPr lang="en-US" b="0" i="0" u="none" strike="noStrike" baseline="0" dirty="0" smtClean="0">
                <a:latin typeface="Courier"/>
              </a:rPr>
              <a:t>Service orders (SO) are used for small maintenance and repair jobs,</a:t>
            </a:r>
          </a:p>
          <a:p>
            <a:r>
              <a:rPr lang="en-US" b="0" i="0" u="none" strike="noStrike" baseline="0" dirty="0" smtClean="0">
                <a:latin typeface="Courier"/>
              </a:rPr>
              <a:t>such as emergency repair of broken plumbing.. The repair service is</a:t>
            </a:r>
          </a:p>
          <a:p>
            <a:r>
              <a:rPr lang="en-US" b="0" i="0" u="none" strike="noStrike" baseline="0" dirty="0" smtClean="0">
                <a:latin typeface="Courier"/>
              </a:rPr>
              <a:t>normally requested telephonically.</a:t>
            </a:r>
          </a:p>
          <a:p>
            <a:r>
              <a:rPr lang="en-US" b="0" i="0" u="none" strike="noStrike" baseline="0" dirty="0" smtClean="0">
                <a:latin typeface="Symbol"/>
              </a:rPr>
              <a:t>· </a:t>
            </a:r>
            <a:r>
              <a:rPr lang="en-US" b="0" i="0" u="none" strike="noStrike" baseline="0" dirty="0" smtClean="0">
                <a:latin typeface="Courier"/>
              </a:rPr>
              <a:t>Individual work orders are used for new work, repair, and minor</a:t>
            </a:r>
          </a:p>
          <a:p>
            <a:r>
              <a:rPr lang="en-US" b="0" i="0" u="none" strike="noStrike" baseline="0" dirty="0" smtClean="0">
                <a:latin typeface="Courier"/>
              </a:rPr>
              <a:t>construction; inspections; PM; recurring maintenance and repair work for</a:t>
            </a:r>
          </a:p>
          <a:p>
            <a:r>
              <a:rPr lang="en-US" b="0" i="0" u="none" strike="noStrike" baseline="0" dirty="0" smtClean="0">
                <a:latin typeface="Courier"/>
              </a:rPr>
              <a:t>buildings, grounds, surfaced areas, and utility systems; and miscellaneous</a:t>
            </a:r>
          </a:p>
          <a:p>
            <a:r>
              <a:rPr lang="en-US" b="0" i="0" u="none" strike="noStrike" baseline="0" dirty="0" smtClean="0">
                <a:latin typeface="Courier"/>
              </a:rPr>
              <a:t>maintenance. The DA Form 4283 (Facilities Engineering Work Request XFA,</a:t>
            </a:r>
          </a:p>
          <a:p>
            <a:r>
              <a:rPr lang="en-US" b="0" i="0" u="none" strike="noStrike" baseline="0" dirty="0" smtClean="0">
                <a:latin typeface="Courier"/>
              </a:rPr>
              <a:t>XFB, XFC) is used to request this type of support.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2863272"/>
      </p:ext>
    </p:extLst>
  </p:cSld>
  <p:clrMapOvr>
    <a:masterClrMapping/>
  </p:clrMapOvr>
</p:sld>
</file>

<file path=ppt/slides/slide2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37273" cy="1223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2967335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u="none" strike="noStrike" baseline="0" dirty="0" smtClean="0">
                <a:latin typeface="Courier"/>
              </a:rPr>
              <a:t>LESSON 4</a:t>
            </a:r>
          </a:p>
          <a:p>
            <a:r>
              <a:rPr lang="en-US" b="0" i="0" u="none" strike="noStrike" baseline="0" dirty="0" smtClean="0">
                <a:latin typeface="Courier"/>
              </a:rPr>
              <a:t>FUNDAMENTALS OF SUPPLY OPERATIONS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2863272"/>
      </p:ext>
    </p:extLst>
  </p:cSld>
  <p:clrMapOvr>
    <a:masterClrMapping/>
  </p:clrMapOvr>
</p:sld>
</file>

<file path=ppt/slides/slide2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37273" cy="1223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228599"/>
            <a:ext cx="6553200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0" i="0" u="none" strike="noStrike" baseline="0" dirty="0" smtClean="0">
                <a:latin typeface="Courier"/>
              </a:rPr>
              <a:t>Learning Event 1</a:t>
            </a:r>
          </a:p>
          <a:p>
            <a:r>
              <a:rPr lang="en-US" sz="1400" b="0" i="0" u="none" strike="noStrike" baseline="0" dirty="0" smtClean="0">
                <a:latin typeface="Courier"/>
              </a:rPr>
              <a:t>SUPPLY PROCEDURES AND TERMINOLOGY</a:t>
            </a:r>
          </a:p>
          <a:p>
            <a:r>
              <a:rPr lang="en-US" sz="1400" b="0" i="0" u="none" strike="noStrike" baseline="0" dirty="0" smtClean="0">
                <a:latin typeface="Courier"/>
              </a:rPr>
              <a:t>This learning event presents an overview of supply room procedures,</a:t>
            </a:r>
          </a:p>
          <a:p>
            <a:r>
              <a:rPr lang="en-US" sz="1400" b="0" i="0" u="none" strike="noStrike" baseline="0" dirty="0" smtClean="0">
                <a:latin typeface="Courier"/>
              </a:rPr>
              <a:t>including storage, maintenance, safety, security, protection against weather</a:t>
            </a:r>
          </a:p>
          <a:p>
            <a:r>
              <a:rPr lang="en-US" sz="1400" b="0" i="0" u="none" strike="noStrike" baseline="0" dirty="0" smtClean="0">
                <a:latin typeface="Courier"/>
              </a:rPr>
              <a:t>damage, and supply terminology. The success or failure of the entire Army</a:t>
            </a:r>
          </a:p>
          <a:p>
            <a:r>
              <a:rPr lang="en-US" sz="1400" b="0" i="0" u="none" strike="noStrike" baseline="0" dirty="0" smtClean="0">
                <a:latin typeface="Courier"/>
              </a:rPr>
              <a:t>supply system rests to a great extent on the proper implementation of supply</a:t>
            </a:r>
          </a:p>
          <a:p>
            <a:r>
              <a:rPr lang="en-US" sz="1400" b="0" i="0" u="none" strike="noStrike" baseline="0" dirty="0" smtClean="0">
                <a:latin typeface="Courier"/>
              </a:rPr>
              <a:t>procedures at the unit level. When equipment is received, managers and</a:t>
            </a:r>
          </a:p>
          <a:p>
            <a:r>
              <a:rPr lang="en-US" sz="1400" b="0" i="0" u="none" strike="noStrike" baseline="0" dirty="0" smtClean="0">
                <a:latin typeface="Courier"/>
              </a:rPr>
              <a:t>supply personnel incur an obligation to account for it until it is returned</a:t>
            </a:r>
          </a:p>
          <a:p>
            <a:r>
              <a:rPr lang="en-US" sz="1400" b="0" i="0" u="none" strike="noStrike" baseline="0" dirty="0" smtClean="0">
                <a:latin typeface="Courier"/>
              </a:rPr>
              <a:t>to the supply support activity. Accounting for equipment also includes</a:t>
            </a:r>
          </a:p>
          <a:p>
            <a:r>
              <a:rPr lang="en-US" sz="1400" b="0" i="0" u="none" strike="noStrike" baseline="0" dirty="0" smtClean="0">
                <a:latin typeface="Courier"/>
              </a:rPr>
              <a:t>preparing and processing adjustment documents in the event equipment is</a:t>
            </a:r>
          </a:p>
          <a:p>
            <a:r>
              <a:rPr lang="en-US" sz="1400" b="0" i="0" u="none" strike="noStrike" baseline="0" dirty="0" smtClean="0">
                <a:latin typeface="Courier"/>
              </a:rPr>
              <a:t>lost, damaged, or destroyed. As a maintenance supervisor, you will play a</a:t>
            </a:r>
          </a:p>
          <a:p>
            <a:r>
              <a:rPr lang="en-US" sz="1400" b="0" i="0" u="none" strike="noStrike" baseline="0" dirty="0" smtClean="0">
                <a:latin typeface="Courier"/>
              </a:rPr>
              <a:t>very important part in supply management and accountability.</a:t>
            </a:r>
          </a:p>
          <a:p>
            <a:r>
              <a:rPr lang="en-US" sz="1400" b="0" i="0" u="none" strike="noStrike" baseline="0" dirty="0" smtClean="0">
                <a:latin typeface="Courier"/>
              </a:rPr>
              <a:t>During this learning event, supply room procedures and supply terminology</a:t>
            </a:r>
          </a:p>
          <a:p>
            <a:r>
              <a:rPr lang="en-US" sz="1400" b="0" i="0" u="none" strike="noStrike" baseline="0" dirty="0" smtClean="0">
                <a:latin typeface="Courier"/>
              </a:rPr>
              <a:t>will be discussed. This discussion is designed to show you, the maintenance</a:t>
            </a:r>
          </a:p>
          <a:p>
            <a:r>
              <a:rPr lang="en-US" sz="1400" b="0" i="0" u="none" strike="noStrike" baseline="0" dirty="0" smtClean="0">
                <a:latin typeface="Courier"/>
              </a:rPr>
              <a:t>supervisor, the relationship between maintenance and supply. Your ability</a:t>
            </a:r>
          </a:p>
          <a:p>
            <a:r>
              <a:rPr lang="en-US" sz="1400" b="0" i="0" u="none" strike="noStrike" baseline="0" dirty="0" smtClean="0">
                <a:latin typeface="Courier"/>
              </a:rPr>
              <a:t>to accomplish your maintenance mission will depend upon good unit supply</a:t>
            </a:r>
          </a:p>
          <a:p>
            <a:r>
              <a:rPr lang="en-US" sz="1400" b="0" i="0" u="none" strike="noStrike" baseline="0" dirty="0" smtClean="0">
                <a:latin typeface="Courier"/>
              </a:rPr>
              <a:t>procedures.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062863272"/>
      </p:ext>
    </p:extLst>
  </p:cSld>
  <p:clrMapOvr>
    <a:masterClrMapping/>
  </p:clrMapOvr>
</p:sld>
</file>

<file path=ppt/slides/slide2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37273" cy="1223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304800"/>
            <a:ext cx="6477000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0" i="0" u="none" strike="noStrike" baseline="0" dirty="0" smtClean="0">
                <a:latin typeface="Courier"/>
              </a:rPr>
              <a:t>SUPPLY TERMINOLOGY</a:t>
            </a:r>
          </a:p>
          <a:p>
            <a:r>
              <a:rPr lang="en-US" sz="1400" b="0" i="0" u="none" strike="noStrike" baseline="0" dirty="0" smtClean="0">
                <a:latin typeface="Courier"/>
              </a:rPr>
              <a:t>1. Inventory. The physical count of items on hand for verification with</a:t>
            </a:r>
          </a:p>
          <a:p>
            <a:r>
              <a:rPr lang="en-US" sz="1400" b="0" i="0" u="none" strike="noStrike" baseline="0" dirty="0" smtClean="0">
                <a:latin typeface="Courier"/>
              </a:rPr>
              <a:t>the recorded balances.</a:t>
            </a:r>
          </a:p>
          <a:p>
            <a:r>
              <a:rPr lang="en-US" sz="1400" b="0" i="0" u="none" strike="noStrike" baseline="0" dirty="0" smtClean="0">
                <a:latin typeface="Courier"/>
              </a:rPr>
              <a:t>2. Negligence. An act or an omission to act that a reasonable person</a:t>
            </a:r>
          </a:p>
          <a:p>
            <a:r>
              <a:rPr lang="en-US" sz="1400" b="0" i="0" u="none" strike="noStrike" baseline="0" dirty="0" smtClean="0">
                <a:latin typeface="Courier"/>
              </a:rPr>
              <a:t>would not perform or fail to perform under similar circumstances. Full</a:t>
            </a:r>
          </a:p>
          <a:p>
            <a:r>
              <a:rPr lang="en-US" sz="1400" b="0" i="0" u="none" strike="noStrike" baseline="0" dirty="0" smtClean="0">
                <a:latin typeface="Courier"/>
              </a:rPr>
              <a:t>consideration will be given to the degree of care and resourcefulness which</a:t>
            </a:r>
          </a:p>
          <a:p>
            <a:r>
              <a:rPr lang="en-US" sz="1400" b="0" i="0" u="none" strike="noStrike" baseline="0" dirty="0" smtClean="0">
                <a:latin typeface="Courier"/>
              </a:rPr>
              <a:t>might reasonably be expected of the person concerned, considering their age,</a:t>
            </a:r>
          </a:p>
          <a:p>
            <a:r>
              <a:rPr lang="en-US" sz="1400" b="0" i="0" u="none" strike="noStrike" baseline="0" dirty="0" smtClean="0">
                <a:latin typeface="Courier"/>
              </a:rPr>
              <a:t>experience, and special qualifications, as well as to the specific nature of</a:t>
            </a:r>
          </a:p>
          <a:p>
            <a:r>
              <a:rPr lang="en-US" sz="1400" b="0" i="0" u="none" strike="noStrike" baseline="0" dirty="0" smtClean="0">
                <a:latin typeface="Courier"/>
              </a:rPr>
              <a:t>the property (personal or supervisory responsibility) in determining the</a:t>
            </a:r>
          </a:p>
          <a:p>
            <a:r>
              <a:rPr lang="en-US" sz="1400" b="0" i="0" u="none" strike="noStrike" baseline="0" dirty="0" smtClean="0">
                <a:latin typeface="Courier"/>
              </a:rPr>
              <a:t>reasonableness of the act or mission in question. Monetary liability will</a:t>
            </a:r>
          </a:p>
          <a:p>
            <a:r>
              <a:rPr lang="en-US" sz="1400" b="0" i="0" u="none" strike="noStrike" baseline="0" dirty="0" smtClean="0">
                <a:latin typeface="Courier"/>
              </a:rPr>
              <a:t>result when a person's negligence, willful misconduct, or wrongful</a:t>
            </a:r>
          </a:p>
          <a:p>
            <a:r>
              <a:rPr lang="en-US" sz="1400" b="0" i="0" u="none" strike="noStrike" baseline="0" dirty="0" smtClean="0">
                <a:latin typeface="Courier"/>
              </a:rPr>
              <a:t>appropriation of government property is the direct or proximate cause of any</a:t>
            </a:r>
          </a:p>
          <a:p>
            <a:r>
              <a:rPr lang="en-US" sz="1400" b="0" i="0" u="none" strike="noStrike" baseline="0" dirty="0" smtClean="0">
                <a:latin typeface="Courier"/>
              </a:rPr>
              <a:t>loss, damage, or destruction of such property.</a:t>
            </a:r>
          </a:p>
          <a:p>
            <a:r>
              <a:rPr lang="en-US" sz="1400" b="0" i="0" u="none" strike="noStrike" baseline="0" dirty="0" smtClean="0">
                <a:latin typeface="Courier"/>
              </a:rPr>
              <a:t>3. Organization Clothing and Equipment. Clothing and equipment</a:t>
            </a:r>
          </a:p>
          <a:p>
            <a:r>
              <a:rPr lang="en-US" sz="1400" b="0" i="0" u="none" strike="noStrike" baseline="0" dirty="0" smtClean="0">
                <a:latin typeface="Courier"/>
              </a:rPr>
              <a:t>authorized by the applicable common table of allowances maintained and</a:t>
            </a:r>
          </a:p>
          <a:p>
            <a:r>
              <a:rPr lang="en-US" sz="1400" b="0" i="0" u="none" strike="noStrike" baseline="0" dirty="0" smtClean="0">
                <a:latin typeface="Courier"/>
              </a:rPr>
              <a:t>accounted for on the organization property book (for example, clothing, such</a:t>
            </a:r>
          </a:p>
          <a:p>
            <a:r>
              <a:rPr lang="en-US" sz="1400" b="0" i="0" u="none" strike="noStrike" baseline="0" dirty="0" smtClean="0">
                <a:latin typeface="Courier"/>
              </a:rPr>
              <a:t>as parkas or shelter halves).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062863272"/>
      </p:ext>
    </p:extLst>
  </p:cSld>
  <p:clrMapOvr>
    <a:masterClrMapping/>
  </p:clrMapOvr>
</p:sld>
</file>

<file path=ppt/slides/slide2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37273" cy="1223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335846"/>
            <a:ext cx="4572000" cy="618630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u="none" strike="noStrike" baseline="0" dirty="0" smtClean="0">
                <a:latin typeface="Courier"/>
              </a:rPr>
              <a:t>4. Recoverable Item. An article selected on the basis of dollar value</a:t>
            </a:r>
          </a:p>
          <a:p>
            <a:r>
              <a:rPr lang="en-US" b="0" i="0" u="none" strike="noStrike" baseline="0" dirty="0" smtClean="0">
                <a:latin typeface="Courier"/>
              </a:rPr>
              <a:t>and requirements, which is essentially worthy of being repaired and used</a:t>
            </a:r>
          </a:p>
          <a:p>
            <a:r>
              <a:rPr lang="en-US" b="0" i="0" u="none" strike="noStrike" baseline="0" dirty="0" smtClean="0">
                <a:latin typeface="Courier"/>
              </a:rPr>
              <a:t>again.</a:t>
            </a:r>
          </a:p>
          <a:p>
            <a:r>
              <a:rPr lang="en-US" b="0" i="0" u="none" strike="noStrike" baseline="0" dirty="0" smtClean="0">
                <a:latin typeface="Courier"/>
              </a:rPr>
              <a:t>5. Report of Survey. An official report used to record the circumstances</a:t>
            </a:r>
          </a:p>
          <a:p>
            <a:r>
              <a:rPr lang="en-US" b="0" i="0" u="none" strike="noStrike" baseline="0" dirty="0" smtClean="0">
                <a:latin typeface="Courier"/>
              </a:rPr>
              <a:t>concerning the loss, unserviceability, or destruction of property, and which</a:t>
            </a:r>
          </a:p>
          <a:p>
            <a:r>
              <a:rPr lang="en-US" b="0" i="0" u="none" strike="noStrike" baseline="0" dirty="0" smtClean="0">
                <a:latin typeface="Courier"/>
              </a:rPr>
              <a:t>serves as or supports a voucher for </a:t>
            </a:r>
            <a:r>
              <a:rPr lang="en-US" b="0" i="0" u="none" strike="noStrike" baseline="0" dirty="0" err="1" smtClean="0">
                <a:latin typeface="Courier"/>
              </a:rPr>
              <a:t>droppage</a:t>
            </a:r>
            <a:r>
              <a:rPr lang="en-US" b="0" i="0" u="none" strike="noStrike" baseline="0" dirty="0" smtClean="0">
                <a:latin typeface="Courier"/>
              </a:rPr>
              <a:t> of items from the property</a:t>
            </a:r>
          </a:p>
          <a:p>
            <a:r>
              <a:rPr lang="en-US" b="0" i="0" u="none" strike="noStrike" baseline="0" dirty="0" smtClean="0">
                <a:latin typeface="Courier"/>
              </a:rPr>
              <a:t>records on which they are listed.</a:t>
            </a:r>
          </a:p>
          <a:p>
            <a:r>
              <a:rPr lang="en-US" b="0" i="0" u="none" strike="noStrike" baseline="0" dirty="0" smtClean="0">
                <a:latin typeface="Courier"/>
              </a:rPr>
              <a:t>6. Responsibility. The obligation of an individual with respect to the</a:t>
            </a:r>
          </a:p>
          <a:p>
            <a:r>
              <a:rPr lang="en-US" b="0" i="0" u="none" strike="noStrike" baseline="0" dirty="0" smtClean="0">
                <a:latin typeface="Courier"/>
              </a:rPr>
              <a:t>proper custody, care, and safekeeping of property entrusted to the</a:t>
            </a:r>
          </a:p>
          <a:p>
            <a:r>
              <a:rPr lang="en-US" b="0" i="0" u="none" strike="noStrike" baseline="0" dirty="0" smtClean="0">
                <a:latin typeface="Courier"/>
              </a:rPr>
              <a:t>individual's possession or under their supervision, with or without receipt,</a:t>
            </a:r>
          </a:p>
          <a:p>
            <a:r>
              <a:rPr lang="en-US" b="0" i="0" u="none" strike="noStrike" baseline="0" dirty="0" smtClean="0">
                <a:latin typeface="Courier"/>
              </a:rPr>
              <a:t>regardless of the condition of property (serviceability). There are two</a:t>
            </a:r>
          </a:p>
          <a:p>
            <a:r>
              <a:rPr lang="en-US" b="0" i="0" u="none" strike="noStrike" baseline="0" dirty="0" smtClean="0">
                <a:latin typeface="Courier"/>
              </a:rPr>
              <a:t>distinct types of responsibility: command and direct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2863272"/>
      </p:ext>
    </p:extLst>
  </p:cSld>
  <p:clrMapOvr>
    <a:masterClrMapping/>
  </p:clrMapOvr>
</p:sld>
</file>

<file path=ppt/slides/slide2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37273" cy="1223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889844"/>
            <a:ext cx="4572000" cy="507831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u="none" strike="noStrike" baseline="0" dirty="0" smtClean="0">
                <a:latin typeface="Symbol"/>
              </a:rPr>
              <a:t>· </a:t>
            </a:r>
            <a:r>
              <a:rPr lang="en-US" b="0" i="0" u="none" strike="noStrike" baseline="0" dirty="0" smtClean="0">
                <a:latin typeface="Courier"/>
              </a:rPr>
              <a:t>Command responsibility. Applies to the officer in command of an</a:t>
            </a:r>
          </a:p>
          <a:p>
            <a:r>
              <a:rPr lang="en-US" b="0" i="0" u="none" strike="noStrike" baseline="0" dirty="0" smtClean="0">
                <a:latin typeface="Courier"/>
              </a:rPr>
              <a:t>installation, unit, or major activity, who has command responsibility for</a:t>
            </a:r>
          </a:p>
          <a:p>
            <a:r>
              <a:rPr lang="en-US" b="0" i="0" u="none" strike="noStrike" baseline="0" dirty="0" smtClean="0">
                <a:latin typeface="Courier"/>
              </a:rPr>
              <a:t>the security of all public property of his command, whether in use or in</a:t>
            </a:r>
          </a:p>
          <a:p>
            <a:r>
              <a:rPr lang="en-US" b="0" i="0" u="none" strike="noStrike" baseline="0" dirty="0" smtClean="0">
                <a:latin typeface="Courier"/>
              </a:rPr>
              <a:t>storage. Command responsibility extends to a thorough observation of</a:t>
            </a:r>
          </a:p>
          <a:p>
            <a:r>
              <a:rPr lang="en-US" b="0" i="0" u="none" strike="noStrike" baseline="0" dirty="0" smtClean="0">
                <a:latin typeface="Courier"/>
              </a:rPr>
              <a:t>subordinates and enforcement of all security, safety, and accounting.</a:t>
            </a:r>
          </a:p>
          <a:p>
            <a:r>
              <a:rPr lang="en-US" b="0" i="0" u="none" strike="noStrike" baseline="0" dirty="0" smtClean="0">
                <a:latin typeface="Symbol"/>
              </a:rPr>
              <a:t>· </a:t>
            </a:r>
            <a:r>
              <a:rPr lang="en-US" b="0" i="0" u="none" strike="noStrike" baseline="0" dirty="0" smtClean="0">
                <a:latin typeface="Courier"/>
              </a:rPr>
              <a:t>Direct responsibility. Applies to individuals to whom public arms</a:t>
            </a:r>
          </a:p>
          <a:p>
            <a:r>
              <a:rPr lang="en-US" b="0" i="0" u="none" strike="noStrike" baseline="0" dirty="0" smtClean="0">
                <a:latin typeface="Courier"/>
              </a:rPr>
              <a:t>and/or equipment is entrusted for care and safekeeping, whether such</a:t>
            </a:r>
          </a:p>
          <a:p>
            <a:r>
              <a:rPr lang="en-US" b="0" i="0" u="none" strike="noStrike" baseline="0" dirty="0" smtClean="0">
                <a:latin typeface="Courier"/>
              </a:rPr>
              <a:t>property is in their personal possession, in use, or in storage. Direct</a:t>
            </a:r>
          </a:p>
          <a:p>
            <a:r>
              <a:rPr lang="en-US" b="0" i="0" u="none" strike="noStrike" baseline="0" dirty="0" smtClean="0">
                <a:latin typeface="Courier"/>
              </a:rPr>
              <a:t>responsibility is divided into two types: personal and </a:t>
            </a:r>
            <a:r>
              <a:rPr lang="en-US" b="0" i="0" u="none" strike="noStrike" baseline="0" dirty="0" err="1" smtClean="0">
                <a:latin typeface="Courier"/>
              </a:rPr>
              <a:t>nonpersonal</a:t>
            </a:r>
            <a:r>
              <a:rPr lang="en-US" b="0" i="0" u="none" strike="noStrike" baseline="0" dirty="0" smtClean="0">
                <a:latin typeface="Courier"/>
              </a:rPr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2863272"/>
      </p:ext>
    </p:extLst>
  </p:cSld>
  <p:clrMapOvr>
    <a:masterClrMapping/>
  </p:clrMapOvr>
</p:sld>
</file>

<file path=ppt/slides/slide2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37273" cy="1223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612845"/>
            <a:ext cx="4572000" cy="563231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u="none" strike="noStrike" baseline="0" dirty="0" smtClean="0">
                <a:latin typeface="Courier"/>
              </a:rPr>
              <a:t>Personal</a:t>
            </a:r>
          </a:p>
          <a:p>
            <a:r>
              <a:rPr lang="en-US" b="0" i="0" u="none" strike="noStrike" baseline="0" dirty="0" smtClean="0">
                <a:latin typeface="Courier"/>
              </a:rPr>
              <a:t>responsibility. The relationship between an individual</a:t>
            </a:r>
          </a:p>
          <a:p>
            <a:r>
              <a:rPr lang="en-US" b="0" i="0" u="none" strike="noStrike" baseline="0" dirty="0" smtClean="0">
                <a:latin typeface="Courier"/>
              </a:rPr>
              <a:t>and arms or equipment, including hand tools issued or otherwise acquired for</a:t>
            </a:r>
          </a:p>
          <a:p>
            <a:r>
              <a:rPr lang="en-US" b="0" i="0" u="none" strike="noStrike" baseline="0" dirty="0" smtClean="0">
                <a:latin typeface="Courier"/>
              </a:rPr>
              <a:t>or converted to the individual's exclusive personal use, with or without</a:t>
            </a:r>
          </a:p>
          <a:p>
            <a:r>
              <a:rPr lang="en-US" b="0" i="0" u="none" strike="noStrike" baseline="0" dirty="0" smtClean="0">
                <a:latin typeface="Courier"/>
              </a:rPr>
              <a:t>receipt. In addition, without exception, an individual has personal</a:t>
            </a:r>
          </a:p>
          <a:p>
            <a:r>
              <a:rPr lang="en-US" b="0" i="0" u="none" strike="noStrike" baseline="0" dirty="0" smtClean="0">
                <a:latin typeface="Courier"/>
              </a:rPr>
              <a:t>responsibility for property that the individual has converted to their own</a:t>
            </a:r>
          </a:p>
          <a:p>
            <a:r>
              <a:rPr lang="en-US" b="0" i="0" u="none" strike="noStrike" baseline="0" dirty="0" smtClean="0">
                <a:latin typeface="Courier"/>
              </a:rPr>
              <a:t>use without permission or authority; for example, a stolen vehicle.</a:t>
            </a:r>
          </a:p>
          <a:p>
            <a:r>
              <a:rPr lang="en-US" b="0" i="0" u="none" strike="noStrike" baseline="0" dirty="0" err="1" smtClean="0">
                <a:latin typeface="Courier"/>
              </a:rPr>
              <a:t>Nonpersonal</a:t>
            </a:r>
            <a:endParaRPr lang="en-US" b="0" i="0" u="none" strike="noStrike" baseline="0" dirty="0" smtClean="0">
              <a:latin typeface="Courier"/>
            </a:endParaRPr>
          </a:p>
          <a:p>
            <a:r>
              <a:rPr lang="en-US" b="0" i="0" u="none" strike="noStrike" baseline="0" dirty="0" smtClean="0">
                <a:latin typeface="Courier"/>
              </a:rPr>
              <a:t>responsibility. The relationship between an</a:t>
            </a:r>
          </a:p>
          <a:p>
            <a:r>
              <a:rPr lang="en-US" b="0" i="0" u="none" strike="noStrike" baseline="0" dirty="0" smtClean="0">
                <a:latin typeface="Courier"/>
              </a:rPr>
              <a:t>individual and property under their control or supervision, within the scope</a:t>
            </a:r>
          </a:p>
          <a:p>
            <a:r>
              <a:rPr lang="en-US" b="0" i="0" u="none" strike="noStrike" baseline="0" dirty="0" smtClean="0">
                <a:latin typeface="Courier"/>
              </a:rPr>
              <a:t>of the individual's employment, for which the individual does not have</a:t>
            </a:r>
          </a:p>
          <a:p>
            <a:r>
              <a:rPr lang="en-US" b="0" i="0" u="none" strike="noStrike" baseline="0" dirty="0" smtClean="0">
                <a:latin typeface="Courier"/>
              </a:rPr>
              <a:t>personal responsibility.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28632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37273" cy="1223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228600"/>
            <a:ext cx="6400800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0" i="0" u="none" strike="noStrike" baseline="0" dirty="0" smtClean="0">
                <a:latin typeface="Symbol"/>
              </a:rPr>
              <a:t>· </a:t>
            </a:r>
            <a:r>
              <a:rPr lang="en-US" b="0" i="0" u="none" strike="noStrike" baseline="0" dirty="0" smtClean="0">
                <a:latin typeface="Courier"/>
              </a:rPr>
              <a:t>Controlling the daily dispatching of unit vehicles and equipment.</a:t>
            </a:r>
          </a:p>
          <a:p>
            <a:r>
              <a:rPr lang="en-US" b="0" i="0" u="none" strike="noStrike" baseline="0" dirty="0" smtClean="0">
                <a:latin typeface="Symbol"/>
              </a:rPr>
              <a:t>· </a:t>
            </a:r>
            <a:r>
              <a:rPr lang="en-US" b="0" i="0" u="none" strike="noStrike" baseline="0" dirty="0" smtClean="0">
                <a:latin typeface="Courier"/>
              </a:rPr>
              <a:t>Maintaining required records and reports pertaining to equipment</a:t>
            </a:r>
          </a:p>
          <a:p>
            <a:r>
              <a:rPr lang="en-US" b="0" i="0" u="none" strike="noStrike" baseline="0" dirty="0" smtClean="0">
                <a:latin typeface="Courier"/>
              </a:rPr>
              <a:t>operation and maintenance.</a:t>
            </a:r>
          </a:p>
          <a:p>
            <a:r>
              <a:rPr lang="en-US" b="0" i="0" u="none" strike="noStrike" baseline="0" dirty="0" smtClean="0">
                <a:latin typeface="Symbol"/>
              </a:rPr>
              <a:t>· </a:t>
            </a:r>
            <a:r>
              <a:rPr lang="en-US" b="0" i="0" u="none" strike="noStrike" baseline="0" dirty="0" smtClean="0">
                <a:latin typeface="Courier"/>
              </a:rPr>
              <a:t>Instructing and assisting less skilled personnel in the proper</a:t>
            </a:r>
          </a:p>
          <a:p>
            <a:r>
              <a:rPr lang="en-US" b="0" i="0" u="none" strike="noStrike" baseline="0" dirty="0" smtClean="0">
                <a:latin typeface="Courier"/>
              </a:rPr>
              <a:t>operating and maintenance practices and procedures.</a:t>
            </a:r>
          </a:p>
          <a:p>
            <a:r>
              <a:rPr lang="en-US" b="0" i="0" u="none" strike="noStrike" baseline="0" dirty="0" smtClean="0">
                <a:latin typeface="Symbol"/>
              </a:rPr>
              <a:t>· </a:t>
            </a:r>
            <a:r>
              <a:rPr lang="en-US" b="0" i="0" u="none" strike="noStrike" baseline="0" dirty="0" smtClean="0">
                <a:latin typeface="Courier"/>
              </a:rPr>
              <a:t>Assisting motor pool personnel in the correct interpretation and</a:t>
            </a:r>
          </a:p>
          <a:p>
            <a:r>
              <a:rPr lang="en-US" b="0" i="0" u="none" strike="noStrike" baseline="0" dirty="0" smtClean="0">
                <a:latin typeface="Courier"/>
              </a:rPr>
              <a:t>application of instructions contained in appropriate technical manuals,</a:t>
            </a:r>
          </a:p>
          <a:p>
            <a:r>
              <a:rPr lang="en-US" b="0" i="0" u="none" strike="noStrike" baseline="0" dirty="0" smtClean="0">
                <a:latin typeface="Courier"/>
              </a:rPr>
              <a:t>technical bulletins, lubrication orders, modification work orders, and other</a:t>
            </a:r>
          </a:p>
          <a:p>
            <a:r>
              <a:rPr lang="en-US" b="0" i="0" u="none" strike="noStrike" baseline="0" dirty="0" smtClean="0">
                <a:latin typeface="Courier"/>
              </a:rPr>
              <a:t>publications and directives pertaining to the maintenance of vehicles and</a:t>
            </a:r>
          </a:p>
          <a:p>
            <a:r>
              <a:rPr lang="en-US" b="0" i="0" u="none" strike="noStrike" baseline="0" dirty="0" smtClean="0">
                <a:latin typeface="Courier"/>
              </a:rPr>
              <a:t>equipment.</a:t>
            </a:r>
          </a:p>
          <a:p>
            <a:r>
              <a:rPr lang="en-US" b="0" i="0" u="none" strike="noStrike" baseline="0" dirty="0" smtClean="0">
                <a:latin typeface="Symbol"/>
              </a:rPr>
              <a:t>· </a:t>
            </a:r>
            <a:r>
              <a:rPr lang="en-US" b="0" i="0" u="none" strike="noStrike" baseline="0" dirty="0" smtClean="0">
                <a:latin typeface="Courier"/>
              </a:rPr>
              <a:t>Planning and organizing work schedules and coordinating equipment</a:t>
            </a:r>
          </a:p>
          <a:p>
            <a:r>
              <a:rPr lang="en-US" b="0" i="0" u="none" strike="noStrike" baseline="0" dirty="0" smtClean="0">
                <a:latin typeface="Courier"/>
              </a:rPr>
              <a:t>downtime for maintenance with the using section.</a:t>
            </a:r>
          </a:p>
          <a:p>
            <a:r>
              <a:rPr lang="en-US" b="0" i="0" u="none" strike="noStrike" baseline="0" dirty="0" smtClean="0">
                <a:latin typeface="Symbol"/>
              </a:rPr>
              <a:t>· </a:t>
            </a:r>
            <a:r>
              <a:rPr lang="en-US" b="0" i="0" u="none" strike="noStrike" baseline="0" dirty="0" smtClean="0">
                <a:latin typeface="Courier"/>
              </a:rPr>
              <a:t>Assigning duties to the unit mechanics and personnel under his</a:t>
            </a:r>
          </a:p>
          <a:p>
            <a:r>
              <a:rPr lang="en-US" b="0" i="0" u="none" strike="noStrike" baseline="0" dirty="0" smtClean="0">
                <a:latin typeface="Courier"/>
              </a:rPr>
              <a:t>control.</a:t>
            </a:r>
          </a:p>
          <a:p>
            <a:r>
              <a:rPr lang="en-US" b="0" i="0" u="none" strike="noStrike" baseline="0" dirty="0" smtClean="0">
                <a:latin typeface="Symbol"/>
              </a:rPr>
              <a:t>· </a:t>
            </a:r>
            <a:r>
              <a:rPr lang="en-US" b="0" i="0" u="none" strike="noStrike" baseline="0" dirty="0" smtClean="0">
                <a:latin typeface="Courier"/>
              </a:rPr>
              <a:t>Drafting and implementing the unit shop operations SOP.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1462046"/>
      </p:ext>
    </p:extLst>
  </p:cSld>
  <p:clrMapOvr>
    <a:masterClrMapping/>
  </p:clrMapOvr>
</p:sld>
</file>

<file path=ppt/slides/slide2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37273" cy="1223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1028343"/>
            <a:ext cx="4572000" cy="480131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u="none" strike="noStrike" baseline="0" dirty="0" smtClean="0">
                <a:latin typeface="Courier"/>
              </a:rPr>
              <a:t>7. Sensitive Item. Material requiring a high degree of protection and</a:t>
            </a:r>
          </a:p>
          <a:p>
            <a:r>
              <a:rPr lang="en-US" b="0" i="0" u="none" strike="noStrike" baseline="0" dirty="0" smtClean="0">
                <a:latin typeface="Courier"/>
              </a:rPr>
              <a:t>control because of statutory requirements or regulations, such as medical</a:t>
            </a:r>
          </a:p>
          <a:p>
            <a:r>
              <a:rPr lang="en-US" b="0" i="0" u="none" strike="noStrike" baseline="0" dirty="0" smtClean="0">
                <a:latin typeface="Courier"/>
              </a:rPr>
              <a:t>items (narcotics, </a:t>
            </a:r>
            <a:r>
              <a:rPr lang="en-US" b="0" i="0" u="none" strike="noStrike" baseline="0" dirty="0" err="1" smtClean="0">
                <a:latin typeface="Courier"/>
              </a:rPr>
              <a:t>taxfree</a:t>
            </a:r>
            <a:endParaRPr lang="en-US" b="0" i="0" u="none" strike="noStrike" baseline="0" dirty="0" smtClean="0">
              <a:latin typeface="Courier"/>
            </a:endParaRPr>
          </a:p>
          <a:p>
            <a:r>
              <a:rPr lang="en-US" b="0" i="0" u="none" strike="noStrike" baseline="0" dirty="0" smtClean="0">
                <a:latin typeface="Courier"/>
              </a:rPr>
              <a:t>alcohol, precious metals); </a:t>
            </a:r>
            <a:r>
              <a:rPr lang="en-US" b="0" i="0" u="none" strike="noStrike" baseline="0" dirty="0" err="1" smtClean="0">
                <a:latin typeface="Courier"/>
              </a:rPr>
              <a:t>highvalue</a:t>
            </a:r>
            <a:r>
              <a:rPr lang="en-US" b="0" i="0" u="none" strike="noStrike" baseline="0" dirty="0" smtClean="0">
                <a:latin typeface="Courier"/>
              </a:rPr>
              <a:t>,</a:t>
            </a:r>
          </a:p>
          <a:p>
            <a:r>
              <a:rPr lang="en-US" b="0" i="0" u="none" strike="noStrike" baseline="0" dirty="0" smtClean="0">
                <a:latin typeface="Courier"/>
              </a:rPr>
              <a:t>highly</a:t>
            </a:r>
          </a:p>
          <a:p>
            <a:r>
              <a:rPr lang="en-US" b="0" i="0" u="none" strike="noStrike" baseline="0" dirty="0" smtClean="0">
                <a:latin typeface="Courier"/>
              </a:rPr>
              <a:t>technical, or hazardous items; and small arms, ammunition, explosives and</a:t>
            </a:r>
          </a:p>
          <a:p>
            <a:r>
              <a:rPr lang="en-US" b="0" i="0" u="none" strike="noStrike" baseline="0" dirty="0" smtClean="0">
                <a:latin typeface="Courier"/>
              </a:rPr>
              <a:t>demolition material.</a:t>
            </a:r>
          </a:p>
          <a:p>
            <a:r>
              <a:rPr lang="en-US" b="0" i="0" u="none" strike="noStrike" baseline="0" dirty="0" smtClean="0">
                <a:latin typeface="Courier"/>
              </a:rPr>
              <a:t>8. Sets, Kits, Outfits (SKO). The assemblage of various items that</a:t>
            </a:r>
          </a:p>
          <a:p>
            <a:r>
              <a:rPr lang="en-US" b="0" i="0" u="none" strike="noStrike" baseline="0" dirty="0" smtClean="0">
                <a:latin typeface="Courier"/>
              </a:rPr>
              <a:t>comprise a set of equipment designated for a specific use, such as a</a:t>
            </a:r>
          </a:p>
          <a:p>
            <a:r>
              <a:rPr lang="en-US" b="0" i="0" u="none" strike="noStrike" baseline="0" dirty="0" smtClean="0">
                <a:latin typeface="Courier"/>
              </a:rPr>
              <a:t>carpenter tool set complete with all saws, hammers, levels, squares, and so</a:t>
            </a:r>
          </a:p>
          <a:p>
            <a:r>
              <a:rPr lang="en-US" b="0" i="0" u="none" strike="noStrike" baseline="0" dirty="0" smtClean="0">
                <a:latin typeface="Courier"/>
              </a:rPr>
              <a:t>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2863272"/>
      </p:ext>
    </p:extLst>
  </p:cSld>
  <p:clrMapOvr>
    <a:masterClrMapping/>
  </p:clrMapOvr>
</p:sld>
</file>

<file path=ppt/slides/slide2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37273" cy="1223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751344"/>
            <a:ext cx="4572000" cy="535531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u="none" strike="noStrike" baseline="0" dirty="0" smtClean="0">
                <a:latin typeface="Courier"/>
              </a:rPr>
              <a:t>9. Statement of Charges. A form used by a responsible supply officer to</a:t>
            </a:r>
          </a:p>
          <a:p>
            <a:r>
              <a:rPr lang="en-US" b="0" i="0" u="none" strike="noStrike" baseline="0" dirty="0" smtClean="0">
                <a:latin typeface="Courier"/>
              </a:rPr>
              <a:t>charge an enlisted soldier, officer, or Department of the Army civilian</a:t>
            </a:r>
          </a:p>
          <a:p>
            <a:r>
              <a:rPr lang="en-US" b="0" i="0" u="none" strike="noStrike" baseline="0" dirty="0" smtClean="0">
                <a:latin typeface="Courier"/>
              </a:rPr>
              <a:t>employee for the loss, damage, or destruction of government property. This</a:t>
            </a:r>
          </a:p>
          <a:p>
            <a:r>
              <a:rPr lang="en-US" b="0" i="0" u="none" strike="noStrike" baseline="0" dirty="0" smtClean="0">
                <a:latin typeface="Courier"/>
              </a:rPr>
              <a:t>form cannot be used when charges against any one individual exceed one</a:t>
            </a:r>
          </a:p>
          <a:p>
            <a:r>
              <a:rPr lang="en-US" b="0" i="0" u="none" strike="noStrike" baseline="0" dirty="0" smtClean="0">
                <a:latin typeface="Courier"/>
              </a:rPr>
              <a:t>month's base pay. Reimbursement by the individual charged is accomplished</a:t>
            </a:r>
          </a:p>
          <a:p>
            <a:r>
              <a:rPr lang="en-US" b="0" i="0" u="none" strike="noStrike" baseline="0" dirty="0" smtClean="0">
                <a:latin typeface="Courier"/>
              </a:rPr>
              <a:t>by payroll deduction.</a:t>
            </a:r>
          </a:p>
          <a:p>
            <a:r>
              <a:rPr lang="en-US" b="0" i="0" u="none" strike="noStrike" baseline="0" dirty="0" smtClean="0">
                <a:latin typeface="Courier"/>
              </a:rPr>
              <a:t>10. Supply Economy. The careful, thrifty management and use of supplies</a:t>
            </a:r>
          </a:p>
          <a:p>
            <a:r>
              <a:rPr lang="en-US" b="0" i="0" u="none" strike="noStrike" baseline="0" dirty="0" smtClean="0">
                <a:latin typeface="Courier"/>
              </a:rPr>
              <a:t>and equipment. Supply economy is the basic reason for conserving,</a:t>
            </a:r>
          </a:p>
          <a:p>
            <a:r>
              <a:rPr lang="en-US" b="0" i="0" u="none" strike="noStrike" baseline="0" dirty="0" smtClean="0">
                <a:latin typeface="Courier"/>
              </a:rPr>
              <a:t>maintaining, repairing, recovering, preserving, safeguarding, and salvaging</a:t>
            </a:r>
          </a:p>
          <a:p>
            <a:r>
              <a:rPr lang="en-US" b="0" i="0" u="none" strike="noStrike" baseline="0" dirty="0" smtClean="0">
                <a:latin typeface="Courier"/>
              </a:rPr>
              <a:t>supplies. Each soldier has a responsibility for supply economy.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2863272"/>
      </p:ext>
    </p:extLst>
  </p:cSld>
  <p:clrMapOvr>
    <a:masterClrMapping/>
  </p:clrMapOvr>
</p:sld>
</file>

<file path=ppt/slides/slide2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37273" cy="1223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889844"/>
            <a:ext cx="4572000" cy="507831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u="none" strike="noStrike" baseline="0" dirty="0" smtClean="0">
                <a:latin typeface="Courier"/>
              </a:rPr>
              <a:t>11. Surveying Officer. The officer authorized to make an inquiry and fix</a:t>
            </a:r>
          </a:p>
          <a:p>
            <a:r>
              <a:rPr lang="en-US" b="0" i="0" u="none" strike="noStrike" baseline="0" dirty="0" smtClean="0">
                <a:latin typeface="Courier"/>
              </a:rPr>
              <a:t>responsibility for damage, loss, or destruction of military property when</a:t>
            </a:r>
          </a:p>
          <a:p>
            <a:r>
              <a:rPr lang="en-US" b="0" i="0" u="none" strike="noStrike" baseline="0" dirty="0" smtClean="0">
                <a:latin typeface="Courier"/>
              </a:rPr>
              <a:t>such losses are determined to be not due to normal fair wear and tear.</a:t>
            </a:r>
          </a:p>
          <a:p>
            <a:r>
              <a:rPr lang="en-US" b="0" i="0" u="none" strike="noStrike" baseline="0" dirty="0" smtClean="0">
                <a:latin typeface="Courier"/>
              </a:rPr>
              <a:t>12. Unserviceability. A more inclusive term than damage or destruction.</a:t>
            </a:r>
          </a:p>
          <a:p>
            <a:r>
              <a:rPr lang="en-US" b="0" i="0" u="none" strike="noStrike" baseline="0" dirty="0" smtClean="0">
                <a:latin typeface="Courier"/>
              </a:rPr>
              <a:t>It indicates, in military usage, that the article(s) to which the term is</a:t>
            </a:r>
          </a:p>
          <a:p>
            <a:r>
              <a:rPr lang="en-US" b="0" i="0" u="none" strike="noStrike" baseline="0" dirty="0" smtClean="0">
                <a:latin typeface="Courier"/>
              </a:rPr>
              <a:t>applied is/are no longer useful for the intended purpose. Damage or</a:t>
            </a:r>
          </a:p>
          <a:p>
            <a:r>
              <a:rPr lang="en-US" b="0" i="0" u="none" strike="noStrike" baseline="0" dirty="0" smtClean="0">
                <a:latin typeface="Courier"/>
              </a:rPr>
              <a:t>destruction may or may not be involved. The term indicates property that</a:t>
            </a:r>
          </a:p>
          <a:p>
            <a:r>
              <a:rPr lang="en-US" b="0" i="0" u="none" strike="noStrike" baseline="0" dirty="0" smtClean="0">
                <a:latin typeface="Courier"/>
              </a:rPr>
              <a:t>has deteriorated through use, but it may include property no longer usable</a:t>
            </a:r>
          </a:p>
          <a:p>
            <a:r>
              <a:rPr lang="en-US" b="0" i="0" u="none" strike="noStrike" baseline="0" dirty="0" smtClean="0">
                <a:latin typeface="Courier"/>
              </a:rPr>
              <a:t>for its original purpose, regardless of the reasons for its condition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2863272"/>
      </p:ext>
    </p:extLst>
  </p:cSld>
  <p:clrMapOvr>
    <a:masterClrMapping/>
  </p:clrMapOvr>
</p:sld>
</file>

<file path=ppt/slides/slide2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37273" cy="1223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1582341"/>
            <a:ext cx="4572000" cy="369331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u="none" strike="noStrike" baseline="0" dirty="0" smtClean="0">
                <a:latin typeface="Courier"/>
              </a:rPr>
              <a:t>UNIT SUPPLY ROOM PROCEDURES (STORAGE AND MAINTENANCE)</a:t>
            </a:r>
          </a:p>
          <a:p>
            <a:r>
              <a:rPr lang="en-US" b="0" i="0" u="none" strike="noStrike" baseline="0" dirty="0" smtClean="0">
                <a:latin typeface="Courier"/>
              </a:rPr>
              <a:t>One of the first things that must be considered in discussions of supply</a:t>
            </a:r>
          </a:p>
          <a:p>
            <a:r>
              <a:rPr lang="en-US" b="0" i="0" u="none" strike="noStrike" baseline="0" dirty="0" smtClean="0">
                <a:latin typeface="Courier"/>
              </a:rPr>
              <a:t>room procedures is the supply room itself. Other things that must be</a:t>
            </a:r>
          </a:p>
          <a:p>
            <a:r>
              <a:rPr lang="en-US" b="0" i="0" u="none" strike="noStrike" baseline="0" dirty="0" smtClean="0">
                <a:latin typeface="Courier"/>
              </a:rPr>
              <a:t>considered in determining whether or not the supply procedures and security</a:t>
            </a:r>
          </a:p>
          <a:p>
            <a:r>
              <a:rPr lang="en-US" b="0" i="0" u="none" strike="noStrike" baseline="0" dirty="0" smtClean="0">
                <a:latin typeface="Courier"/>
              </a:rPr>
              <a:t>measures are adequate include safety provisions, security against theft, and</a:t>
            </a:r>
          </a:p>
          <a:p>
            <a:r>
              <a:rPr lang="en-US" b="0" i="0" u="none" strike="noStrike" baseline="0" dirty="0" smtClean="0">
                <a:latin typeface="Courier"/>
              </a:rPr>
              <a:t>protection against weather damage. Also considered will be certain items</a:t>
            </a:r>
          </a:p>
          <a:p>
            <a:r>
              <a:rPr lang="en-US" b="0" i="0" u="none" strike="noStrike" baseline="0" dirty="0" smtClean="0">
                <a:latin typeface="Courier"/>
              </a:rPr>
              <a:t>that require special storage procedures.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2863272"/>
      </p:ext>
    </p:extLst>
  </p:cSld>
  <p:clrMapOvr>
    <a:masterClrMapping/>
  </p:clrMapOvr>
</p:sld>
</file>

<file path=ppt/slides/slide2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37273" cy="1223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335846"/>
            <a:ext cx="4572000" cy="618630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u="none" strike="noStrike" baseline="0" dirty="0" smtClean="0">
                <a:latin typeface="Courier"/>
              </a:rPr>
              <a:t>The layout of storage facilities is an important factor in determining the</a:t>
            </a:r>
          </a:p>
          <a:p>
            <a:r>
              <a:rPr lang="en-US" b="0" i="0" u="none" strike="noStrike" baseline="0" dirty="0" smtClean="0">
                <a:latin typeface="Courier"/>
              </a:rPr>
              <a:t>efficiency and security of the storage operation. Therefore, each unit will</a:t>
            </a:r>
          </a:p>
          <a:p>
            <a:r>
              <a:rPr lang="en-US" b="0" i="0" u="none" strike="noStrike" baseline="0" dirty="0" smtClean="0">
                <a:latin typeface="Courier"/>
              </a:rPr>
              <a:t>require certain storage facilities to protect, secure, and handle supplies</a:t>
            </a:r>
          </a:p>
          <a:p>
            <a:r>
              <a:rPr lang="en-US" b="0" i="0" u="none" strike="noStrike" baseline="0" dirty="0" smtClean="0">
                <a:latin typeface="Courier"/>
              </a:rPr>
              <a:t>essential to its operation. A supply room is always necessary for storing</a:t>
            </a:r>
          </a:p>
          <a:p>
            <a:r>
              <a:rPr lang="en-US" b="0" i="0" u="none" strike="noStrike" baseline="0" dirty="0" smtClean="0">
                <a:latin typeface="Courier"/>
              </a:rPr>
              <a:t>supplies and for controlling the issue of supplies. An arms room is</a:t>
            </a:r>
          </a:p>
          <a:p>
            <a:r>
              <a:rPr lang="en-US" b="0" i="0" u="none" strike="noStrike" baseline="0" dirty="0" smtClean="0">
                <a:latin typeface="Courier"/>
              </a:rPr>
              <a:t>required to store weapons, and a </a:t>
            </a:r>
            <a:r>
              <a:rPr lang="en-US" b="0" i="0" u="none" strike="noStrike" baseline="0" dirty="0" err="1" smtClean="0">
                <a:latin typeface="Courier"/>
              </a:rPr>
              <a:t>toolroom</a:t>
            </a:r>
            <a:r>
              <a:rPr lang="en-US" b="0" i="0" u="none" strike="noStrike" baseline="0" dirty="0" smtClean="0">
                <a:latin typeface="Courier"/>
              </a:rPr>
              <a:t> or auxiliary storage room is</a:t>
            </a:r>
          </a:p>
          <a:p>
            <a:r>
              <a:rPr lang="en-US" b="0" i="0" u="none" strike="noStrike" baseline="0" dirty="0" smtClean="0">
                <a:latin typeface="Courier"/>
              </a:rPr>
              <a:t>needed for storing miscellaneous supplies, such as tools, expendables, and</a:t>
            </a:r>
          </a:p>
          <a:p>
            <a:r>
              <a:rPr lang="en-US" b="0" i="0" u="none" strike="noStrike" baseline="0" dirty="0" smtClean="0">
                <a:latin typeface="Courier"/>
              </a:rPr>
              <a:t>housekeeping supplies. A building away from the maintenance building is</a:t>
            </a:r>
          </a:p>
          <a:p>
            <a:r>
              <a:rPr lang="en-US" b="0" i="0" u="none" strike="noStrike" baseline="0" dirty="0" smtClean="0">
                <a:latin typeface="Courier"/>
              </a:rPr>
              <a:t>necessary for storing paint if it is kept on hand in the unit.</a:t>
            </a:r>
          </a:p>
          <a:p>
            <a:r>
              <a:rPr lang="en-US" b="0" i="0" u="none" strike="noStrike" baseline="0" dirty="0" smtClean="0">
                <a:latin typeface="Courier"/>
              </a:rPr>
              <a:t>A </a:t>
            </a:r>
            <a:r>
              <a:rPr lang="en-US" b="0" i="0" u="none" strike="noStrike" baseline="0" dirty="0" err="1" smtClean="0">
                <a:latin typeface="Courier"/>
              </a:rPr>
              <a:t>toolroom</a:t>
            </a:r>
            <a:r>
              <a:rPr lang="en-US" b="0" i="0" u="none" strike="noStrike" baseline="0" dirty="0" smtClean="0">
                <a:latin typeface="Courier"/>
              </a:rPr>
              <a:t> or auxiliary storage room may be used for storing tools and other</a:t>
            </a:r>
          </a:p>
          <a:p>
            <a:r>
              <a:rPr lang="en-US" b="0" i="0" u="none" strike="noStrike" baseline="0" dirty="0" smtClean="0">
                <a:latin typeface="Courier"/>
              </a:rPr>
              <a:t>items that should be placed under lock and key.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2863272"/>
      </p:ext>
    </p:extLst>
  </p:cSld>
  <p:clrMapOvr>
    <a:masterClrMapping/>
  </p:clrMapOvr>
</p:sld>
</file>

<file path=ppt/slides/slide2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37273" cy="1223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1295400" y="152400"/>
            <a:ext cx="754380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0" i="0" u="none" strike="noStrike" baseline="0" dirty="0" smtClean="0">
                <a:latin typeface="Courier"/>
              </a:rPr>
              <a:t>For safety, flammable scrap materials must be stored in open storage areas.</a:t>
            </a:r>
          </a:p>
          <a:p>
            <a:r>
              <a:rPr lang="en-US" b="0" i="0" u="none" strike="noStrike" baseline="0" dirty="0" smtClean="0">
                <a:latin typeface="Courier"/>
              </a:rPr>
              <a:t>Working materials, such as paint, excelsior, and rags, when not properly</a:t>
            </a:r>
          </a:p>
          <a:p>
            <a:r>
              <a:rPr lang="en-US" b="0" i="0" u="none" strike="noStrike" baseline="0" dirty="0" smtClean="0">
                <a:latin typeface="Courier"/>
              </a:rPr>
              <a:t>stored, present an extreme fire hazard. Therefore, these materials should</a:t>
            </a:r>
          </a:p>
          <a:p>
            <a:r>
              <a:rPr lang="en-US" b="0" i="0" u="none" strike="noStrike" baseline="0" dirty="0" smtClean="0">
                <a:latin typeface="Courier"/>
              </a:rPr>
              <a:t>be stored in receptacles which are fireproof, </a:t>
            </a:r>
            <a:r>
              <a:rPr lang="en-US" b="0" i="0" u="none" strike="noStrike" baseline="0" dirty="0" err="1" smtClean="0">
                <a:latin typeface="Courier"/>
              </a:rPr>
              <a:t>sparkproof</a:t>
            </a:r>
            <a:r>
              <a:rPr lang="en-US" b="0" i="0" u="none" strike="noStrike" baseline="0" dirty="0" smtClean="0">
                <a:latin typeface="Courier"/>
              </a:rPr>
              <a:t>, and properly</a:t>
            </a:r>
          </a:p>
          <a:p>
            <a:r>
              <a:rPr lang="en-US" b="0" i="0" u="none" strike="noStrike" baseline="0" dirty="0" smtClean="0">
                <a:latin typeface="Courier"/>
              </a:rPr>
              <a:t>marked to identify their usage. </a:t>
            </a:r>
            <a:r>
              <a:rPr lang="en-US" b="0" i="0" u="none" strike="noStrike" baseline="0" dirty="0" err="1" smtClean="0">
                <a:latin typeface="Courier"/>
              </a:rPr>
              <a:t>Selfclosing</a:t>
            </a:r>
            <a:endParaRPr lang="en-US" b="0" i="0" u="none" strike="noStrike" baseline="0" dirty="0" smtClean="0">
              <a:latin typeface="Courier"/>
            </a:endParaRPr>
          </a:p>
          <a:p>
            <a:r>
              <a:rPr lang="en-US" b="0" i="0" u="none" strike="noStrike" baseline="0" dirty="0" smtClean="0">
                <a:latin typeface="Courier"/>
              </a:rPr>
              <a:t>metal receptacles must be</a:t>
            </a:r>
          </a:p>
          <a:p>
            <a:r>
              <a:rPr lang="en-US" b="0" i="0" u="none" strike="noStrike" baseline="0" dirty="0" smtClean="0">
                <a:latin typeface="Courier"/>
              </a:rPr>
              <a:t>provided for all discarded oily waste, rags, excelsior, or mechanic's</a:t>
            </a:r>
          </a:p>
          <a:p>
            <a:r>
              <a:rPr lang="en-US" b="0" i="0" u="none" strike="noStrike" baseline="0" dirty="0" smtClean="0">
                <a:latin typeface="Courier"/>
              </a:rPr>
              <a:t>clothing. Provisions of local SOPs should also be considered when</a:t>
            </a:r>
          </a:p>
          <a:p>
            <a:r>
              <a:rPr lang="en-US" b="0" i="0" u="none" strike="noStrike" baseline="0" dirty="0" smtClean="0">
                <a:latin typeface="Courier"/>
              </a:rPr>
              <a:t>establishing safety procedures.</a:t>
            </a:r>
          </a:p>
          <a:p>
            <a:r>
              <a:rPr lang="en-US" b="0" i="0" u="none" strike="noStrike" baseline="0" dirty="0" smtClean="0">
                <a:latin typeface="Courier"/>
              </a:rPr>
              <a:t>When supplies are scored, theft and pilferage are a problem. Supplies can</a:t>
            </a:r>
          </a:p>
          <a:p>
            <a:r>
              <a:rPr lang="en-US" b="0" i="0" u="none" strike="noStrike" baseline="0" dirty="0" smtClean="0">
                <a:latin typeface="Courier"/>
              </a:rPr>
              <a:t>be stolen in large quantities (theft) and in small quantities (pilferage).</a:t>
            </a:r>
          </a:p>
          <a:p>
            <a:r>
              <a:rPr lang="en-US" b="0" i="0" u="none" strike="noStrike" baseline="0" dirty="0" smtClean="0">
                <a:latin typeface="Courier"/>
              </a:rPr>
              <a:t>Some of the most desirable items are clothing, foodstuffs, and small tools.</a:t>
            </a:r>
          </a:p>
          <a:p>
            <a:r>
              <a:rPr lang="en-US" b="0" i="0" u="none" strike="noStrike" baseline="0" dirty="0" smtClean="0">
                <a:latin typeface="Courier"/>
              </a:rPr>
              <a:t>Items such as small tools and clothing are considered "sensitive" items;</a:t>
            </a:r>
          </a:p>
          <a:p>
            <a:r>
              <a:rPr lang="en-US" b="0" i="0" u="none" strike="noStrike" baseline="0" dirty="0" smtClean="0">
                <a:latin typeface="Courier"/>
              </a:rPr>
              <a:t>they must be kept under continuous surveillance. Constant inspections and</a:t>
            </a:r>
          </a:p>
          <a:p>
            <a:r>
              <a:rPr lang="en-US" b="0" i="0" u="none" strike="noStrike" baseline="0" dirty="0" err="1" smtClean="0">
                <a:latin typeface="Courier"/>
              </a:rPr>
              <a:t>lockandkey</a:t>
            </a:r>
            <a:endParaRPr lang="en-US" b="0" i="0" u="none" strike="noStrike" baseline="0" dirty="0" smtClean="0">
              <a:latin typeface="Courier"/>
            </a:endParaRPr>
          </a:p>
          <a:p>
            <a:r>
              <a:rPr lang="en-US" b="0" i="0" u="none" strike="noStrike" baseline="0" dirty="0" smtClean="0">
                <a:latin typeface="Courier"/>
              </a:rPr>
              <a:t>security are the best protection against </a:t>
            </a:r>
            <a:r>
              <a:rPr lang="en-US" b="0" i="0" u="none" strike="noStrike" baseline="0" dirty="0" err="1" smtClean="0">
                <a:latin typeface="Courier"/>
              </a:rPr>
              <a:t>thef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2863272"/>
      </p:ext>
    </p:extLst>
  </p:cSld>
  <p:clrMapOvr>
    <a:masterClrMapping/>
  </p:clrMapOvr>
</p:sld>
</file>

<file path=ppt/slides/slide2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37273" cy="1223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1997839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u="none" strike="noStrike" baseline="0" dirty="0" smtClean="0">
                <a:latin typeface="Courier"/>
              </a:rPr>
              <a:t>Protection against weather damage is important when caring for supplies.</a:t>
            </a:r>
          </a:p>
          <a:p>
            <a:r>
              <a:rPr lang="en-US" b="0" i="0" u="none" strike="noStrike" baseline="0" dirty="0" smtClean="0">
                <a:latin typeface="Courier"/>
              </a:rPr>
              <a:t>Determine whether the item should be stored in a </a:t>
            </a:r>
            <a:r>
              <a:rPr lang="en-US" b="0" i="0" u="none" strike="noStrike" baseline="0" dirty="0" err="1" smtClean="0">
                <a:latin typeface="Courier"/>
              </a:rPr>
              <a:t>temperatureand</a:t>
            </a:r>
            <a:endParaRPr lang="en-US" b="0" i="0" u="none" strike="noStrike" baseline="0" dirty="0" smtClean="0">
              <a:latin typeface="Courier"/>
            </a:endParaRPr>
          </a:p>
          <a:p>
            <a:r>
              <a:rPr lang="en-US" b="0" i="0" u="none" strike="noStrike" baseline="0" dirty="0" err="1" smtClean="0">
                <a:latin typeface="Courier"/>
              </a:rPr>
              <a:t>humiditycontrolled</a:t>
            </a:r>
            <a:endParaRPr lang="en-US" b="0" i="0" u="none" strike="noStrike" baseline="0" dirty="0" smtClean="0">
              <a:latin typeface="Courier"/>
            </a:endParaRPr>
          </a:p>
          <a:p>
            <a:r>
              <a:rPr lang="en-US" b="0" i="0" u="none" strike="noStrike" baseline="0" dirty="0" smtClean="0">
                <a:latin typeface="Courier"/>
              </a:rPr>
              <a:t>warehouse, a storage warehouse, a shed, or an open storage area.</a:t>
            </a:r>
          </a:p>
          <a:p>
            <a:r>
              <a:rPr lang="en-US" b="0" i="0" u="none" strike="noStrike" baseline="0" dirty="0" smtClean="0">
                <a:latin typeface="Courier"/>
              </a:rPr>
              <a:t>Supplies stored in the open must be protected from adverse weather</a:t>
            </a:r>
          </a:p>
          <a:p>
            <a:r>
              <a:rPr lang="en-US" b="0" i="0" u="none" strike="noStrike" baseline="0" dirty="0" smtClean="0">
                <a:latin typeface="Courier"/>
              </a:rPr>
              <a:t>conditions.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2863272"/>
      </p:ext>
    </p:extLst>
  </p:cSld>
  <p:clrMapOvr>
    <a:masterClrMapping/>
  </p:clrMapOvr>
</p:sld>
</file>

<file path=ppt/slides/slide2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37273" cy="1223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1166843"/>
            <a:ext cx="4572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u="none" strike="noStrike" baseline="0" dirty="0" smtClean="0">
                <a:latin typeface="Courier"/>
              </a:rPr>
              <a:t>Materials become unserviceable for many reasons. The life expectancy of</a:t>
            </a:r>
          </a:p>
          <a:p>
            <a:r>
              <a:rPr lang="en-US" b="0" i="0" u="none" strike="noStrike" baseline="0" dirty="0" smtClean="0">
                <a:latin typeface="Courier"/>
              </a:rPr>
              <a:t>many items is influenced and limited by humidity and temperature. Humidity,</a:t>
            </a:r>
          </a:p>
          <a:p>
            <a:r>
              <a:rPr lang="en-US" b="0" i="0" u="none" strike="noStrike" baseline="0" dirty="0" smtClean="0">
                <a:latin typeface="Courier"/>
              </a:rPr>
              <a:t>the moisture in the air, has a deteriorating effect on most supplies.</a:t>
            </a:r>
          </a:p>
          <a:p>
            <a:r>
              <a:rPr lang="en-US" b="0" i="0" u="none" strike="noStrike" baseline="0" dirty="0" smtClean="0">
                <a:latin typeface="Courier"/>
              </a:rPr>
              <a:t>Supplies must be constantly inspected to ensure that they have not been</a:t>
            </a:r>
          </a:p>
          <a:p>
            <a:r>
              <a:rPr lang="en-US" b="0" i="0" u="none" strike="noStrike" baseline="0" dirty="0" smtClean="0">
                <a:latin typeface="Courier"/>
              </a:rPr>
              <a:t>damaged by temperature extremes. For instance, paints may be severely</a:t>
            </a:r>
          </a:p>
          <a:p>
            <a:r>
              <a:rPr lang="en-US" b="0" i="0" u="none" strike="noStrike" baseline="0" dirty="0" smtClean="0">
                <a:latin typeface="Courier"/>
              </a:rPr>
              <a:t>damaged or even become useless when subjected to temperatures below</a:t>
            </a:r>
          </a:p>
          <a:p>
            <a:r>
              <a:rPr lang="en-US" b="0" i="0" u="none" strike="noStrike" baseline="0" dirty="0" smtClean="0">
                <a:latin typeface="Courier"/>
              </a:rPr>
              <a:t>freezing. Often overlooked as a storage hazard is the proximity of the</a:t>
            </a:r>
          </a:p>
          <a:p>
            <a:r>
              <a:rPr lang="en-US" b="0" i="0" u="none" strike="noStrike" baseline="0" dirty="0" smtClean="0">
                <a:latin typeface="Courier"/>
              </a:rPr>
              <a:t>supplies to sources of artificial heat, such as stoves or suspended heaters.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2863272"/>
      </p:ext>
    </p:extLst>
  </p:cSld>
  <p:clrMapOvr>
    <a:masterClrMapping/>
  </p:clrMapOvr>
</p:sld>
</file>

<file path=ppt/slides/slide2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37273" cy="1223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335846"/>
            <a:ext cx="4572000" cy="618630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u="none" strike="noStrike" baseline="0" dirty="0" smtClean="0">
                <a:latin typeface="Courier"/>
              </a:rPr>
              <a:t>Dunnage, </a:t>
            </a:r>
            <a:r>
              <a:rPr lang="en-US" b="0" i="0" u="none" strike="noStrike" baseline="0" dirty="0" err="1" smtClean="0">
                <a:latin typeface="Courier"/>
              </a:rPr>
              <a:t>paulins</a:t>
            </a:r>
            <a:r>
              <a:rPr lang="en-US" b="0" i="0" u="none" strike="noStrike" baseline="0" dirty="0" smtClean="0">
                <a:latin typeface="Courier"/>
              </a:rPr>
              <a:t>, and tents are the three primary means of protecting</a:t>
            </a:r>
          </a:p>
          <a:p>
            <a:r>
              <a:rPr lang="en-US" b="0" i="0" u="none" strike="noStrike" baseline="0" dirty="0" smtClean="0">
                <a:latin typeface="Courier"/>
              </a:rPr>
              <a:t>supplies in the open from weather elements. Dunnage is any material that is</a:t>
            </a:r>
          </a:p>
          <a:p>
            <a:r>
              <a:rPr lang="en-US" b="0" i="0" u="none" strike="noStrike" baseline="0" dirty="0" smtClean="0">
                <a:latin typeface="Courier"/>
              </a:rPr>
              <a:t>used in transportation and storage to support and secure supplies, to</a:t>
            </a:r>
          </a:p>
          <a:p>
            <a:r>
              <a:rPr lang="en-US" b="0" i="0" u="none" strike="noStrike" baseline="0" dirty="0" smtClean="0">
                <a:latin typeface="Courier"/>
              </a:rPr>
              <a:t>protect them from damage, or to provide ease in handling. </a:t>
            </a:r>
            <a:r>
              <a:rPr lang="en-US" b="0" i="0" u="none" strike="noStrike" baseline="0" dirty="0" err="1" smtClean="0">
                <a:latin typeface="Courier"/>
              </a:rPr>
              <a:t>Paulins</a:t>
            </a:r>
            <a:r>
              <a:rPr lang="en-US" b="0" i="0" u="none" strike="noStrike" baseline="0" dirty="0" smtClean="0">
                <a:latin typeface="Courier"/>
              </a:rPr>
              <a:t> are</a:t>
            </a:r>
          </a:p>
          <a:p>
            <a:r>
              <a:rPr lang="en-US" b="0" i="0" u="none" strike="noStrike" baseline="0" dirty="0" smtClean="0">
                <a:latin typeface="Courier"/>
              </a:rPr>
              <a:t>sheets of canvas or other </a:t>
            </a:r>
            <a:r>
              <a:rPr lang="en-US" b="0" i="0" u="none" strike="noStrike" baseline="0" dirty="0" err="1" smtClean="0">
                <a:latin typeface="Courier"/>
              </a:rPr>
              <a:t>moistureresistant</a:t>
            </a:r>
            <a:endParaRPr lang="en-US" b="0" i="0" u="none" strike="noStrike" baseline="0" dirty="0" smtClean="0">
              <a:latin typeface="Courier"/>
            </a:endParaRPr>
          </a:p>
          <a:p>
            <a:r>
              <a:rPr lang="en-US" b="0" i="0" u="none" strike="noStrike" baseline="0" dirty="0" smtClean="0">
                <a:latin typeface="Courier"/>
              </a:rPr>
              <a:t>material. They are used to</a:t>
            </a:r>
          </a:p>
          <a:p>
            <a:r>
              <a:rPr lang="en-US" b="0" i="0" u="none" strike="noStrike" baseline="0" dirty="0" smtClean="0">
                <a:latin typeface="Courier"/>
              </a:rPr>
              <a:t>cover supplies in open storage to protect them from the sun, wind, rain,</a:t>
            </a:r>
          </a:p>
          <a:p>
            <a:r>
              <a:rPr lang="en-US" b="0" i="0" u="none" strike="noStrike" baseline="0" dirty="0" smtClean="0">
                <a:latin typeface="Courier"/>
              </a:rPr>
              <a:t>snow, or ice. </a:t>
            </a:r>
            <a:r>
              <a:rPr lang="en-US" b="0" i="0" u="none" strike="noStrike" baseline="0" dirty="0" err="1" smtClean="0">
                <a:latin typeface="Courier"/>
              </a:rPr>
              <a:t>Paulins</a:t>
            </a:r>
            <a:r>
              <a:rPr lang="en-US" b="0" i="0" u="none" strike="noStrike" baseline="0" dirty="0" smtClean="0">
                <a:latin typeface="Courier"/>
              </a:rPr>
              <a:t> must be overlapped in a direction away from</a:t>
            </a:r>
          </a:p>
          <a:p>
            <a:r>
              <a:rPr lang="en-US" b="0" i="0" u="none" strike="noStrike" baseline="0" dirty="0" smtClean="0">
                <a:latin typeface="Courier"/>
              </a:rPr>
              <a:t>prevailing winds, folded, and securely fastened to give maximum protection.</a:t>
            </a:r>
          </a:p>
          <a:p>
            <a:r>
              <a:rPr lang="en-US" b="0" i="0" u="none" strike="noStrike" baseline="0" dirty="0" smtClean="0">
                <a:latin typeface="Courier"/>
              </a:rPr>
              <a:t>After adverse weather, </a:t>
            </a:r>
            <a:r>
              <a:rPr lang="en-US" b="0" i="0" u="none" strike="noStrike" baseline="0" dirty="0" err="1" smtClean="0">
                <a:latin typeface="Courier"/>
              </a:rPr>
              <a:t>paulins</a:t>
            </a:r>
            <a:r>
              <a:rPr lang="en-US" b="0" i="0" u="none" strike="noStrike" baseline="0" dirty="0" smtClean="0">
                <a:latin typeface="Courier"/>
              </a:rPr>
              <a:t> must be checked for damage. Tents often</a:t>
            </a:r>
          </a:p>
          <a:p>
            <a:r>
              <a:rPr lang="en-US" b="0" i="0" u="none" strike="noStrike" baseline="0" dirty="0" smtClean="0">
                <a:latin typeface="Courier"/>
              </a:rPr>
              <a:t>provide excellent protection from the weather, If erected properly. Tents,</a:t>
            </a:r>
          </a:p>
          <a:p>
            <a:r>
              <a:rPr lang="en-US" b="0" i="0" u="none" strike="noStrike" baseline="0" dirty="0" smtClean="0">
                <a:latin typeface="Courier"/>
              </a:rPr>
              <a:t>like </a:t>
            </a:r>
            <a:r>
              <a:rPr lang="en-US" b="0" i="0" u="none" strike="noStrike" baseline="0" dirty="0" err="1" smtClean="0">
                <a:latin typeface="Courier"/>
              </a:rPr>
              <a:t>paulins</a:t>
            </a:r>
            <a:r>
              <a:rPr lang="en-US" b="0" i="0" u="none" strike="noStrike" baseline="0" dirty="0" smtClean="0">
                <a:latin typeface="Courier"/>
              </a:rPr>
              <a:t>, must be checked after adverse weather conditions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2863272"/>
      </p:ext>
    </p:extLst>
  </p:cSld>
  <p:clrMapOvr>
    <a:masterClrMapping/>
  </p:clrMapOvr>
</p:sld>
</file>

<file path=ppt/slides/slide2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37273" cy="1223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1371600" y="228600"/>
            <a:ext cx="739140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0" i="0" u="none" strike="noStrike" baseline="0" dirty="0" smtClean="0">
                <a:latin typeface="Courier"/>
              </a:rPr>
              <a:t>Learning Event 2</a:t>
            </a:r>
          </a:p>
          <a:p>
            <a:r>
              <a:rPr lang="en-US" b="0" i="0" u="none" strike="noStrike" baseline="0" dirty="0" smtClean="0">
                <a:latin typeface="Courier"/>
              </a:rPr>
              <a:t>PRESCRIBED LOAD LIST, REQUESTING SUPPLIES, SUPPLY STATUS, CANCELLATION,</a:t>
            </a:r>
          </a:p>
          <a:p>
            <a:r>
              <a:rPr lang="en-US" b="0" i="0" u="none" strike="noStrike" baseline="0" dirty="0" smtClean="0">
                <a:latin typeface="Courier"/>
              </a:rPr>
              <a:t>TURNIN</a:t>
            </a:r>
          </a:p>
          <a:p>
            <a:r>
              <a:rPr lang="en-US" b="0" i="0" u="none" strike="noStrike" baseline="0" dirty="0" smtClean="0">
                <a:latin typeface="Courier"/>
              </a:rPr>
              <a:t>PROCEDURES</a:t>
            </a:r>
          </a:p>
          <a:p>
            <a:r>
              <a:rPr lang="en-US" b="0" i="0" u="none" strike="noStrike" baseline="0" dirty="0" smtClean="0">
                <a:latin typeface="Courier"/>
              </a:rPr>
              <a:t>Manual procedures to manage and operate a supply operation for support units</a:t>
            </a:r>
          </a:p>
          <a:p>
            <a:r>
              <a:rPr lang="en-US" b="0" i="0" u="none" strike="noStrike" baseline="0" dirty="0" smtClean="0">
                <a:latin typeface="Courier"/>
              </a:rPr>
              <a:t>below the wholesale level are used by all Army elements. Deviations from</a:t>
            </a:r>
          </a:p>
          <a:p>
            <a:r>
              <a:rPr lang="en-US" b="0" i="0" u="none" strike="noStrike" baseline="0" dirty="0" smtClean="0">
                <a:latin typeface="Courier"/>
              </a:rPr>
              <a:t>procedures outlined below will only be made with prior approval of</a:t>
            </a:r>
          </a:p>
          <a:p>
            <a:r>
              <a:rPr lang="en-US" b="0" i="0" u="none" strike="noStrike" baseline="0" dirty="0" smtClean="0">
                <a:latin typeface="Courier"/>
              </a:rPr>
              <a:t>Headquarters, Department of the Army (HQDA). Requests for deviation from</a:t>
            </a:r>
          </a:p>
          <a:p>
            <a:r>
              <a:rPr lang="en-US" b="0" i="0" u="none" strike="noStrike" baseline="0" dirty="0" smtClean="0">
                <a:latin typeface="Courier"/>
              </a:rPr>
              <a:t>accounting procedures will be prepared and processed using AR 7355.</a:t>
            </a:r>
          </a:p>
          <a:p>
            <a:r>
              <a:rPr lang="en-US" b="0" i="0" u="none" strike="noStrike" baseline="0" dirty="0" smtClean="0">
                <a:latin typeface="Courier"/>
              </a:rPr>
              <a:t>The supply sergeant will supervise the supply operation and must therefore</a:t>
            </a:r>
          </a:p>
          <a:p>
            <a:r>
              <a:rPr lang="en-US" b="0" i="0" u="none" strike="noStrike" baseline="0" dirty="0" smtClean="0">
                <a:latin typeface="Courier"/>
              </a:rPr>
              <a:t>know the procedures well enough so that he can teach his subordinates.</a:t>
            </a:r>
          </a:p>
          <a:p>
            <a:r>
              <a:rPr lang="en-US" b="0" i="0" u="none" strike="noStrike" baseline="0" dirty="0" smtClean="0">
                <a:latin typeface="Courier"/>
              </a:rPr>
              <a:t>Supervisors must be familiar with the form used to request supplies as well</a:t>
            </a:r>
          </a:p>
          <a:p>
            <a:r>
              <a:rPr lang="en-US" b="0" i="0" u="none" strike="noStrike" baseline="0" dirty="0" smtClean="0">
                <a:latin typeface="Courier"/>
              </a:rPr>
              <a:t>as what their unit is authorized, how to replenish supplies, how to set</a:t>
            </a:r>
          </a:p>
          <a:p>
            <a:r>
              <a:rPr lang="en-US" b="0" i="0" u="none" strike="noStrike" baseline="0" dirty="0" smtClean="0">
                <a:latin typeface="Courier"/>
              </a:rPr>
              <a:t>priorities, and when and how to cancel or turn in supplies and equipment.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286327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37273" cy="1223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1166843"/>
            <a:ext cx="4572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u="none" strike="noStrike" baseline="0" dirty="0" smtClean="0">
                <a:latin typeface="Courier"/>
              </a:rPr>
              <a:t>Motor Officer. The motor officer position is an additional duty assigned to</a:t>
            </a:r>
          </a:p>
          <a:p>
            <a:r>
              <a:rPr lang="en-US" b="0" i="0" u="none" strike="noStrike" baseline="0" dirty="0" smtClean="0">
                <a:latin typeface="Courier"/>
              </a:rPr>
              <a:t>an officer, normally the executive officer, of the unit. The motor officer</a:t>
            </a:r>
          </a:p>
          <a:p>
            <a:r>
              <a:rPr lang="en-US" b="0" i="0" u="none" strike="noStrike" baseline="0" dirty="0" smtClean="0">
                <a:latin typeface="Courier"/>
              </a:rPr>
              <a:t>is responsible for the following:</a:t>
            </a:r>
          </a:p>
          <a:p>
            <a:r>
              <a:rPr lang="en-US" b="0" i="0" u="none" strike="noStrike" baseline="0" dirty="0" smtClean="0">
                <a:latin typeface="Symbol"/>
              </a:rPr>
              <a:t>· </a:t>
            </a:r>
            <a:r>
              <a:rPr lang="en-US" b="0" i="0" u="none" strike="noStrike" baseline="0" dirty="0" smtClean="0">
                <a:latin typeface="Courier"/>
              </a:rPr>
              <a:t>Developing the unit maintenance program.</a:t>
            </a:r>
          </a:p>
          <a:p>
            <a:r>
              <a:rPr lang="en-US" b="0" i="0" u="none" strike="noStrike" baseline="0" dirty="0" smtClean="0">
                <a:latin typeface="Symbol"/>
              </a:rPr>
              <a:t>· </a:t>
            </a:r>
            <a:r>
              <a:rPr lang="en-US" b="0" i="0" u="none" strike="noStrike" baseline="0" dirty="0" smtClean="0">
                <a:latin typeface="Courier"/>
              </a:rPr>
              <a:t>Coordinating maintenance operations with supporting units.</a:t>
            </a:r>
          </a:p>
          <a:p>
            <a:r>
              <a:rPr lang="en-US" b="0" i="0" u="none" strike="noStrike" baseline="0" dirty="0" smtClean="0">
                <a:latin typeface="Symbol"/>
              </a:rPr>
              <a:t>· </a:t>
            </a:r>
            <a:r>
              <a:rPr lang="en-US" b="0" i="0" u="none" strike="noStrike" baseline="0" dirty="0" smtClean="0">
                <a:latin typeface="Courier"/>
              </a:rPr>
              <a:t>Drafting the unit maintenance SOP.</a:t>
            </a:r>
          </a:p>
          <a:p>
            <a:r>
              <a:rPr lang="en-US" b="0" i="0" u="none" strike="noStrike" baseline="0" dirty="0" smtClean="0">
                <a:latin typeface="Symbol"/>
              </a:rPr>
              <a:t>· </a:t>
            </a:r>
            <a:r>
              <a:rPr lang="en-US" b="0" i="0" u="none" strike="noStrike" baseline="0" dirty="0" smtClean="0">
                <a:latin typeface="Courier"/>
              </a:rPr>
              <a:t>Briefing all incoming officers and noncommissioned officers (NCO) on</a:t>
            </a:r>
          </a:p>
          <a:p>
            <a:r>
              <a:rPr lang="en-US" b="0" i="0" u="none" strike="noStrike" baseline="0" dirty="0" smtClean="0">
                <a:latin typeface="Courier"/>
              </a:rPr>
              <a:t>the unit maintenance SOP.</a:t>
            </a:r>
          </a:p>
          <a:p>
            <a:r>
              <a:rPr lang="en-US" b="0" i="0" u="none" strike="noStrike" baseline="0" dirty="0" smtClean="0">
                <a:latin typeface="Symbol"/>
              </a:rPr>
              <a:t>· </a:t>
            </a:r>
            <a:r>
              <a:rPr lang="en-US" b="0" i="0" u="none" strike="noStrike" baseline="0" dirty="0" smtClean="0">
                <a:latin typeface="Courier"/>
              </a:rPr>
              <a:t>Keeping the commander informed daily on the operational status of all</a:t>
            </a:r>
          </a:p>
          <a:p>
            <a:r>
              <a:rPr lang="en-US" b="0" i="0" u="none" strike="noStrike" baseline="0" dirty="0" smtClean="0">
                <a:latin typeface="Courier"/>
              </a:rPr>
              <a:t>equipment.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1462046"/>
      </p:ext>
    </p:extLst>
  </p:cSld>
  <p:clrMapOvr>
    <a:masterClrMapping/>
  </p:clrMapOvr>
</p:sld>
</file>

<file path=ppt/slides/slide2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37273" cy="1223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1447800" y="304800"/>
            <a:ext cx="731520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0" i="0" u="none" strike="noStrike" baseline="0" dirty="0" smtClean="0">
                <a:latin typeface="Courier"/>
              </a:rPr>
              <a:t>PRESCRIBED LOAD LIST (PLL)</a:t>
            </a:r>
          </a:p>
          <a:p>
            <a:r>
              <a:rPr lang="en-US" b="0" i="0" u="none" strike="noStrike" baseline="0" dirty="0" smtClean="0">
                <a:latin typeface="Courier"/>
              </a:rPr>
              <a:t>A PLL of repair parts is a quantity of essential supplies authorized to be</a:t>
            </a:r>
          </a:p>
          <a:p>
            <a:r>
              <a:rPr lang="en-US" b="0" i="0" u="none" strike="noStrike" baseline="0" dirty="0" smtClean="0">
                <a:latin typeface="Courier"/>
              </a:rPr>
              <a:t>on hand at the user level. The supplies are maintained at unit level and</a:t>
            </a:r>
          </a:p>
          <a:p>
            <a:r>
              <a:rPr lang="en-US" b="0" i="0" u="none" strike="noStrike" baseline="0" dirty="0" smtClean="0">
                <a:latin typeface="Courier"/>
              </a:rPr>
              <a:t>enable the unit to sustain itself until resupply can be effected. The PLL</a:t>
            </a:r>
          </a:p>
          <a:p>
            <a:r>
              <a:rPr lang="en-US" b="0" i="0" u="none" strike="noStrike" baseline="0" dirty="0" smtClean="0">
                <a:latin typeface="Courier"/>
              </a:rPr>
              <a:t>is made up of a basic load (when kept) and an operational load of repair</a:t>
            </a:r>
          </a:p>
          <a:p>
            <a:r>
              <a:rPr lang="en-US" b="0" i="0" u="none" strike="noStrike" baseline="0" dirty="0" smtClean="0">
                <a:latin typeface="Courier"/>
              </a:rPr>
              <a:t>parts.</a:t>
            </a:r>
          </a:p>
          <a:p>
            <a:r>
              <a:rPr lang="en-US" b="0" i="0" u="none" strike="noStrike" baseline="0" dirty="0" smtClean="0">
                <a:latin typeface="Courier"/>
              </a:rPr>
              <a:t>1. The basic load supports unit maintenance operations in combat for 15</a:t>
            </a:r>
          </a:p>
          <a:p>
            <a:r>
              <a:rPr lang="en-US" b="0" i="0" u="none" strike="noStrike" baseline="0" dirty="0" smtClean="0">
                <a:latin typeface="Courier"/>
              </a:rPr>
              <a:t>days. Basic load items can also be used to support peacetime operations.</a:t>
            </a:r>
          </a:p>
          <a:p>
            <a:r>
              <a:rPr lang="en-US" b="0" i="0" u="none" strike="noStrike" baseline="0" dirty="0" smtClean="0">
                <a:latin typeface="Courier"/>
              </a:rPr>
              <a:t>2. The operational load supports daily unit maintenance operations.</a:t>
            </a:r>
          </a:p>
          <a:p>
            <a:r>
              <a:rPr lang="en-US" b="0" i="0" u="none" strike="noStrike" baseline="0" dirty="0" smtClean="0">
                <a:latin typeface="Courier"/>
              </a:rPr>
              <a:t>Normally, this is also for a prescribed number of days of supply.</a:t>
            </a:r>
          </a:p>
          <a:p>
            <a:r>
              <a:rPr lang="en-US" b="0" i="0" u="none" strike="noStrike" baseline="0" dirty="0" smtClean="0">
                <a:latin typeface="Courier"/>
              </a:rPr>
              <a:t>To manage and evaluate PLL procedures effectively, managers must be</a:t>
            </a:r>
          </a:p>
          <a:p>
            <a:r>
              <a:rPr lang="en-US" b="0" i="0" u="none" strike="noStrike" baseline="0" dirty="0" smtClean="0">
                <a:latin typeface="Courier"/>
              </a:rPr>
              <a:t>completely familiar with the PLL and what it is, the policies that apply to</a:t>
            </a:r>
          </a:p>
          <a:p>
            <a:r>
              <a:rPr lang="en-US" b="0" i="0" u="none" strike="noStrike" baseline="0" dirty="0" smtClean="0">
                <a:latin typeface="Courier"/>
              </a:rPr>
              <a:t>the PLL, the records that are required to manage the PLL, and the Uniform</a:t>
            </a:r>
          </a:p>
          <a:p>
            <a:r>
              <a:rPr lang="en-US" b="0" i="0" u="none" strike="noStrike" baseline="0" dirty="0" smtClean="0">
                <a:latin typeface="Courier"/>
              </a:rPr>
              <a:t>Materiel Management and Issue Priority System (UMMIPS).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2863272"/>
      </p:ext>
    </p:extLst>
  </p:cSld>
  <p:clrMapOvr>
    <a:masterClrMapping/>
  </p:clrMapOvr>
</p:sld>
</file>

<file path=ppt/slides/slide2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37273" cy="1223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76199"/>
            <a:ext cx="6172200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0" i="0" u="none" strike="noStrike" baseline="0" dirty="0" smtClean="0">
                <a:latin typeface="Courier"/>
              </a:rPr>
              <a:t>The DA Form 2063R</a:t>
            </a:r>
          </a:p>
          <a:p>
            <a:r>
              <a:rPr lang="en-US" b="0" i="0" u="none" strike="noStrike" baseline="0" dirty="0" smtClean="0">
                <a:latin typeface="Courier"/>
              </a:rPr>
              <a:t>(Prescribed Load List). The completed DA Form 2063R</a:t>
            </a:r>
          </a:p>
          <a:p>
            <a:r>
              <a:rPr lang="en-US" b="0" i="0" u="none" strike="noStrike" baseline="0" dirty="0" smtClean="0">
                <a:latin typeface="Courier"/>
              </a:rPr>
              <a:t>(Figure 30), approved by the commander, is the PLL in the manual system. It</a:t>
            </a:r>
          </a:p>
          <a:p>
            <a:r>
              <a:rPr lang="en-US" b="0" i="0" u="none" strike="noStrike" baseline="0" dirty="0" smtClean="0">
                <a:latin typeface="Courier"/>
              </a:rPr>
              <a:t>identifies the quantity of repair parts and </a:t>
            </a:r>
            <a:r>
              <a:rPr lang="en-US" b="0" i="0" u="none" strike="noStrike" baseline="0" dirty="0" err="1" smtClean="0">
                <a:latin typeface="Courier"/>
              </a:rPr>
              <a:t>maintenancerelated</a:t>
            </a:r>
            <a:endParaRPr lang="en-US" b="0" i="0" u="none" strike="noStrike" baseline="0" dirty="0" smtClean="0">
              <a:latin typeface="Courier"/>
            </a:endParaRPr>
          </a:p>
          <a:p>
            <a:r>
              <a:rPr lang="en-US" b="0" i="0" u="none" strike="noStrike" baseline="0" dirty="0" smtClean="0">
                <a:latin typeface="Courier"/>
              </a:rPr>
              <a:t>items</a:t>
            </a:r>
          </a:p>
          <a:p>
            <a:r>
              <a:rPr lang="en-US" b="0" i="0" u="none" strike="noStrike" baseline="0" dirty="0" smtClean="0">
                <a:latin typeface="Courier"/>
              </a:rPr>
              <a:t>authorized to be on hand or on order at the user level. The PLL consists of</a:t>
            </a:r>
          </a:p>
          <a:p>
            <a:r>
              <a:rPr lang="en-US" b="0" i="0" u="none" strike="noStrike" baseline="0" dirty="0" smtClean="0">
                <a:latin typeface="Courier"/>
              </a:rPr>
              <a:t>the following:</a:t>
            </a:r>
          </a:p>
          <a:p>
            <a:r>
              <a:rPr lang="en-US" b="0" i="0" u="none" strike="noStrike" baseline="0" dirty="0" smtClean="0">
                <a:latin typeface="Courier"/>
              </a:rPr>
              <a:t>1. Items designated for initial </a:t>
            </a:r>
            <a:r>
              <a:rPr lang="en-US" b="0" i="0" u="none" strike="noStrike" baseline="0" dirty="0" err="1" smtClean="0">
                <a:latin typeface="Courier"/>
              </a:rPr>
              <a:t>stockage</a:t>
            </a:r>
            <a:r>
              <a:rPr lang="en-US" b="0" i="0" u="none" strike="noStrike" baseline="0" dirty="0" smtClean="0">
                <a:latin typeface="Courier"/>
              </a:rPr>
              <a:t> for assigned equipment.</a:t>
            </a:r>
          </a:p>
          <a:p>
            <a:r>
              <a:rPr lang="en-US" b="0" i="0" u="none" strike="noStrike" baseline="0" dirty="0" smtClean="0">
                <a:latin typeface="Courier"/>
              </a:rPr>
              <a:t>2. Any additional repair parts or </a:t>
            </a:r>
            <a:r>
              <a:rPr lang="en-US" b="0" i="0" u="none" strike="noStrike" baseline="0" dirty="0" err="1" smtClean="0">
                <a:latin typeface="Courier"/>
              </a:rPr>
              <a:t>maintenancerelated</a:t>
            </a:r>
            <a:endParaRPr lang="en-US" b="0" i="0" u="none" strike="noStrike" baseline="0" dirty="0" smtClean="0">
              <a:latin typeface="Courier"/>
            </a:endParaRPr>
          </a:p>
          <a:p>
            <a:r>
              <a:rPr lang="en-US" b="0" i="0" u="none" strike="noStrike" baseline="0" dirty="0" smtClean="0">
                <a:latin typeface="Courier"/>
              </a:rPr>
              <a:t>expendable supplies</a:t>
            </a:r>
          </a:p>
          <a:p>
            <a:r>
              <a:rPr lang="en-US" b="0" i="0" u="none" strike="noStrike" baseline="0" dirty="0" smtClean="0">
                <a:latin typeface="Courier"/>
              </a:rPr>
              <a:t>that have generated sufficient demands (at least three demands in the most</a:t>
            </a:r>
          </a:p>
          <a:p>
            <a:r>
              <a:rPr lang="en-US" b="0" i="0" u="none" strike="noStrike" baseline="0" dirty="0" smtClean="0">
                <a:latin typeface="Courier"/>
              </a:rPr>
              <a:t>recent 180 days for Active Army (360 days for Army National Guard (ARNG)/</a:t>
            </a:r>
          </a:p>
          <a:p>
            <a:r>
              <a:rPr lang="en-US" b="0" i="0" u="none" strike="noStrike" baseline="0" dirty="0" smtClean="0">
                <a:latin typeface="Courier"/>
              </a:rPr>
              <a:t>United States Army Reserve(USAR)) to qualify for </a:t>
            </a:r>
            <a:r>
              <a:rPr lang="en-US" b="0" i="0" u="none" strike="noStrike" baseline="0" dirty="0" err="1" smtClean="0">
                <a:latin typeface="Courier"/>
              </a:rPr>
              <a:t>stockage</a:t>
            </a:r>
            <a:r>
              <a:rPr lang="en-US" b="0" i="0" u="none" strike="noStrike" baseline="0" dirty="0" smtClean="0">
                <a:latin typeface="Courier"/>
              </a:rPr>
              <a:t>.</a:t>
            </a:r>
          </a:p>
          <a:p>
            <a:r>
              <a:rPr lang="en-US" b="0" i="0" u="none" strike="noStrike" baseline="0" dirty="0" smtClean="0">
                <a:latin typeface="Courier"/>
              </a:rPr>
              <a:t>PLL Policy. The following are the policies that determine the procedures</a:t>
            </a:r>
          </a:p>
          <a:p>
            <a:r>
              <a:rPr lang="en-US" b="0" i="0" u="none" strike="noStrike" baseline="0" dirty="0" smtClean="0">
                <a:latin typeface="Courier"/>
              </a:rPr>
              <a:t>for PLL: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2863272"/>
      </p:ext>
    </p:extLst>
  </p:cSld>
  <p:clrMapOvr>
    <a:masterClrMapping/>
  </p:clrMapOvr>
</p:sld>
</file>

<file path=ppt/slides/slide2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37273" cy="1223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1491343" y="206829"/>
            <a:ext cx="7119257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0" i="0" u="none" strike="noStrike" baseline="0" dirty="0" smtClean="0">
                <a:latin typeface="Courier"/>
              </a:rPr>
              <a:t>1. The total number of PLL lines may not exceed 300. Units may request</a:t>
            </a:r>
          </a:p>
          <a:p>
            <a:r>
              <a:rPr lang="en-US" b="0" i="0" u="none" strike="noStrike" baseline="0" dirty="0" smtClean="0">
                <a:latin typeface="Courier"/>
              </a:rPr>
              <a:t>exceptions from the major Army command (MACOM). Units with a combat PLL or</a:t>
            </a:r>
          </a:p>
          <a:p>
            <a:r>
              <a:rPr lang="en-US" b="0" i="0" u="none" strike="noStrike" baseline="0" dirty="0" smtClean="0">
                <a:latin typeface="Courier"/>
              </a:rPr>
              <a:t>an essential repair parts </a:t>
            </a:r>
            <a:r>
              <a:rPr lang="en-US" b="0" i="0" u="none" strike="noStrike" baseline="0" dirty="0" err="1" smtClean="0">
                <a:latin typeface="Courier"/>
              </a:rPr>
              <a:t>stockage</a:t>
            </a:r>
            <a:r>
              <a:rPr lang="en-US" b="0" i="0" u="none" strike="noStrike" baseline="0" dirty="0" smtClean="0">
                <a:latin typeface="Courier"/>
              </a:rPr>
              <a:t> list (ERPSL) may exceed this limit. The</a:t>
            </a:r>
          </a:p>
          <a:p>
            <a:r>
              <a:rPr lang="en-US" b="0" i="0" u="none" strike="noStrike" baseline="0" dirty="0" smtClean="0">
                <a:latin typeface="Courier"/>
              </a:rPr>
              <a:t>DA Pam 71021</a:t>
            </a:r>
          </a:p>
          <a:p>
            <a:r>
              <a:rPr lang="en-US" b="0" i="0" u="none" strike="noStrike" baseline="0" dirty="0" smtClean="0">
                <a:latin typeface="Courier"/>
              </a:rPr>
              <a:t>provides details.</a:t>
            </a:r>
          </a:p>
          <a:p>
            <a:r>
              <a:rPr lang="en-US" b="0" i="0" u="none" strike="noStrike" baseline="0" dirty="0" smtClean="0">
                <a:latin typeface="Courier"/>
              </a:rPr>
              <a:t>2. The commander keeping the PLL is also its approving authority.</a:t>
            </a:r>
          </a:p>
          <a:p>
            <a:r>
              <a:rPr lang="en-US" b="0" i="0" u="none" strike="noStrike" baseline="0" dirty="0" smtClean="0">
                <a:latin typeface="Courier"/>
              </a:rPr>
              <a:t>3. All PLL stocks must be on hand or on request.</a:t>
            </a:r>
          </a:p>
          <a:p>
            <a:r>
              <a:rPr lang="en-US" b="0" i="0" u="none" strike="noStrike" baseline="0" dirty="0" smtClean="0">
                <a:latin typeface="Courier"/>
              </a:rPr>
              <a:t>4. Units that regularly support other units without maintenance</a:t>
            </a:r>
          </a:p>
          <a:p>
            <a:r>
              <a:rPr lang="en-US" b="0" i="0" u="none" strike="noStrike" baseline="0" dirty="0" smtClean="0">
                <a:latin typeface="Courier"/>
              </a:rPr>
              <a:t>capabilities will include the supported unit's equipment in their PLL</a:t>
            </a:r>
          </a:p>
          <a:p>
            <a:r>
              <a:rPr lang="en-US" b="0" i="0" u="none" strike="noStrike" baseline="0" dirty="0" smtClean="0">
                <a:latin typeface="Courier"/>
              </a:rPr>
              <a:t>computations.</a:t>
            </a:r>
          </a:p>
          <a:p>
            <a:r>
              <a:rPr lang="en-US" b="0" i="0" u="none" strike="noStrike" baseline="0" dirty="0" smtClean="0">
                <a:latin typeface="Courier"/>
              </a:rPr>
              <a:t>5. Technical manuals identify repair parts by NSN, name, and</a:t>
            </a:r>
          </a:p>
          <a:p>
            <a:r>
              <a:rPr lang="en-US" b="0" i="0" u="none" strike="noStrike" baseline="0" dirty="0" smtClean="0">
                <a:latin typeface="Courier"/>
              </a:rPr>
              <a:t>recoverability code. They also prescribe the level of maintenance</a:t>
            </a:r>
          </a:p>
          <a:p>
            <a:r>
              <a:rPr lang="en-US" b="0" i="0" u="none" strike="noStrike" baseline="0" dirty="0" smtClean="0">
                <a:latin typeface="Courier"/>
              </a:rPr>
              <a:t>authorized to request and use the repair parts. The Army Master Data File</a:t>
            </a:r>
          </a:p>
          <a:p>
            <a:r>
              <a:rPr lang="en-US" b="0" i="0" u="none" strike="noStrike" baseline="0" dirty="0" smtClean="0">
                <a:latin typeface="Courier"/>
              </a:rPr>
              <a:t>(AMDF) can be used to check request data for items assigned an NSN.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2863272"/>
      </p:ext>
    </p:extLst>
  </p:cSld>
  <p:clrMapOvr>
    <a:masterClrMapping/>
  </p:clrMapOvr>
</p:sld>
</file>

<file path=ppt/slides/slide2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37273" cy="1223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0313" y="776288"/>
            <a:ext cx="4143375" cy="530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2863272"/>
      </p:ext>
    </p:extLst>
  </p:cSld>
  <p:clrMapOvr>
    <a:masterClrMapping/>
  </p:clrMapOvr>
</p:sld>
</file>

<file path=ppt/slides/slide2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37273" cy="1223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2413338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u="none" strike="noStrike" baseline="0" dirty="0" smtClean="0">
                <a:latin typeface="Courier"/>
              </a:rPr>
              <a:t>6. An inventory of the PLL must be made when DA Forms 3318 (Record of</a:t>
            </a:r>
          </a:p>
          <a:p>
            <a:r>
              <a:rPr lang="en-US" b="0" i="0" u="none" strike="noStrike" baseline="0" dirty="0" smtClean="0">
                <a:latin typeface="Courier"/>
              </a:rPr>
              <a:t>Demands Title</a:t>
            </a:r>
          </a:p>
          <a:p>
            <a:r>
              <a:rPr lang="en-US" b="0" i="0" u="none" strike="noStrike" baseline="0" dirty="0" smtClean="0">
                <a:latin typeface="Courier"/>
              </a:rPr>
              <a:t>Insert), shown in Figure 31, are reviewed. The review period</a:t>
            </a:r>
          </a:p>
          <a:p>
            <a:r>
              <a:rPr lang="en-US" b="0" i="0" u="none" strike="noStrike" baseline="0" dirty="0" smtClean="0">
                <a:latin typeface="Courier"/>
              </a:rPr>
              <a:t>is 90 days for the Active Army and 180 days for the ARNG/USAR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2863272"/>
      </p:ext>
    </p:extLst>
  </p:cSld>
  <p:clrMapOvr>
    <a:masterClrMapping/>
  </p:clrMapOvr>
</p:sld>
</file>

<file path=ppt/slides/slide2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37273" cy="1223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1263" y="1433513"/>
            <a:ext cx="4181475" cy="399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2863272"/>
      </p:ext>
    </p:extLst>
  </p:cSld>
  <p:clrMapOvr>
    <a:masterClrMapping/>
  </p:clrMapOvr>
</p:sld>
</file>

<file path=ppt/slides/slide2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37273" cy="1223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2274838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u="none" strike="noStrike" baseline="0" dirty="0" smtClean="0">
                <a:latin typeface="Courier"/>
              </a:rPr>
              <a:t>7. Units authorized to perform maintenance above the unit level may</a:t>
            </a:r>
          </a:p>
          <a:p>
            <a:r>
              <a:rPr lang="en-US" b="0" i="0" u="none" strike="noStrike" baseline="0" dirty="0" smtClean="0">
                <a:latin typeface="Courier"/>
              </a:rPr>
              <a:t>include items prescribed by technical manuals for the maintenance level they</a:t>
            </a:r>
          </a:p>
          <a:p>
            <a:r>
              <a:rPr lang="en-US" b="0" i="0" u="none" strike="noStrike" baseline="0" dirty="0" smtClean="0">
                <a:latin typeface="Courier"/>
              </a:rPr>
              <a:t>perform if they qualify for </a:t>
            </a:r>
            <a:r>
              <a:rPr lang="en-US" b="0" i="0" u="none" strike="noStrike" baseline="0" dirty="0" err="1" smtClean="0">
                <a:latin typeface="Courier"/>
              </a:rPr>
              <a:t>stockage</a:t>
            </a:r>
            <a:r>
              <a:rPr lang="en-US" b="0" i="0" u="none" strike="noStrike" baseline="0" dirty="0" smtClean="0">
                <a:latin typeface="Courier"/>
              </a:rPr>
              <a:t>. These items are not subject to the</a:t>
            </a:r>
          </a:p>
          <a:p>
            <a:r>
              <a:rPr lang="en-US" b="0" i="0" u="none" strike="noStrike" baseline="0" dirty="0" smtClean="0">
                <a:latin typeface="Courier"/>
              </a:rPr>
              <a:t>300line</a:t>
            </a:r>
          </a:p>
          <a:p>
            <a:r>
              <a:rPr lang="en-US" b="0" i="0" u="none" strike="noStrike" baseline="0" dirty="0" smtClean="0">
                <a:latin typeface="Courier"/>
              </a:rPr>
              <a:t>limit placed on PLLs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2863272"/>
      </p:ext>
    </p:extLst>
  </p:cSld>
  <p:clrMapOvr>
    <a:masterClrMapping/>
  </p:clrMapOvr>
</p:sld>
</file>

<file path=ppt/slides/slide2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37273" cy="1223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335846"/>
            <a:ext cx="4572000" cy="618630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u="none" strike="noStrike" baseline="0" dirty="0" smtClean="0">
                <a:latin typeface="Courier"/>
              </a:rPr>
              <a:t>8. Property book accountability is not established for prescribed loads.</a:t>
            </a:r>
          </a:p>
          <a:p>
            <a:r>
              <a:rPr lang="en-US" b="0" i="0" u="none" strike="noStrike" baseline="0" dirty="0" smtClean="0">
                <a:latin typeface="Courier"/>
              </a:rPr>
              <a:t>However, the unit commander is responsible for exercising adequate care and</a:t>
            </a:r>
          </a:p>
          <a:p>
            <a:r>
              <a:rPr lang="en-US" b="0" i="0" u="none" strike="noStrike" baseline="0" dirty="0" smtClean="0">
                <a:latin typeface="Courier"/>
              </a:rPr>
              <a:t>surveillance over such supplies.</a:t>
            </a:r>
          </a:p>
          <a:p>
            <a:r>
              <a:rPr lang="en-US" b="0" i="0" u="none" strike="noStrike" baseline="0" dirty="0" smtClean="0">
                <a:latin typeface="Courier"/>
              </a:rPr>
              <a:t>9. Prescribed load list stocks and records are maintained in units which</a:t>
            </a:r>
          </a:p>
          <a:p>
            <a:r>
              <a:rPr lang="en-US" b="0" i="0" u="none" strike="noStrike" baseline="0" dirty="0" smtClean="0">
                <a:latin typeface="Courier"/>
              </a:rPr>
              <a:t>are authorized personnel, tools, and equipment to perform maintenance.</a:t>
            </a:r>
          </a:p>
          <a:p>
            <a:r>
              <a:rPr lang="en-US" b="0" i="0" u="none" strike="noStrike" baseline="0" dirty="0" smtClean="0">
                <a:latin typeface="Courier"/>
              </a:rPr>
              <a:t>10. </a:t>
            </a:r>
            <a:r>
              <a:rPr lang="en-US" b="0" i="0" u="none" strike="noStrike" baseline="0" dirty="0" err="1" smtClean="0">
                <a:latin typeface="Courier"/>
              </a:rPr>
              <a:t>Demandsupported</a:t>
            </a:r>
            <a:endParaRPr lang="en-US" b="0" i="0" u="none" strike="noStrike" baseline="0" dirty="0" smtClean="0">
              <a:latin typeface="Courier"/>
            </a:endParaRPr>
          </a:p>
          <a:p>
            <a:r>
              <a:rPr lang="en-US" b="0" i="0" u="none" strike="noStrike" baseline="0" dirty="0" smtClean="0">
                <a:latin typeface="Courier"/>
              </a:rPr>
              <a:t>repair parts for any equipment on which the unit can</a:t>
            </a:r>
          </a:p>
          <a:p>
            <a:r>
              <a:rPr lang="en-US" b="0" i="0" u="none" strike="noStrike" baseline="0" dirty="0" smtClean="0">
                <a:latin typeface="Courier"/>
              </a:rPr>
              <a:t>perform maintenance are included in the PLL.</a:t>
            </a:r>
          </a:p>
          <a:p>
            <a:r>
              <a:rPr lang="en-US" b="0" i="0" u="none" strike="noStrike" baseline="0" dirty="0" smtClean="0">
                <a:latin typeface="Courier"/>
              </a:rPr>
              <a:t>11. The PLL stocks and records will be kept in an area convenient for</a:t>
            </a:r>
          </a:p>
          <a:p>
            <a:r>
              <a:rPr lang="en-US" b="0" i="0" u="none" strike="noStrike" baseline="0" dirty="0" smtClean="0">
                <a:latin typeface="Courier"/>
              </a:rPr>
              <a:t>maintenance personnel.</a:t>
            </a:r>
          </a:p>
          <a:p>
            <a:r>
              <a:rPr lang="en-US" b="0" i="0" u="none" strike="noStrike" baseline="0" dirty="0" smtClean="0">
                <a:latin typeface="Courier"/>
              </a:rPr>
              <a:t>Types of </a:t>
            </a:r>
            <a:r>
              <a:rPr lang="en-US" b="0" i="0" u="none" strike="noStrike" baseline="0" dirty="0" err="1" smtClean="0">
                <a:latin typeface="Courier"/>
              </a:rPr>
              <a:t>Stockage</a:t>
            </a:r>
            <a:r>
              <a:rPr lang="en-US" b="0" i="0" u="none" strike="noStrike" baseline="0" dirty="0" smtClean="0">
                <a:latin typeface="Courier"/>
              </a:rPr>
              <a:t>. Three types of </a:t>
            </a:r>
            <a:r>
              <a:rPr lang="en-US" b="0" i="0" u="none" strike="noStrike" baseline="0" dirty="0" err="1" smtClean="0">
                <a:latin typeface="Courier"/>
              </a:rPr>
              <a:t>stockage</a:t>
            </a:r>
            <a:r>
              <a:rPr lang="en-US" b="0" i="0" u="none" strike="noStrike" baseline="0" dirty="0" smtClean="0">
                <a:latin typeface="Courier"/>
              </a:rPr>
              <a:t> are on hand at the unit level:</a:t>
            </a:r>
          </a:p>
          <a:p>
            <a:r>
              <a:rPr lang="en-US" b="0" i="0" u="none" strike="noStrike" baseline="0" dirty="0" smtClean="0">
                <a:latin typeface="Courier"/>
              </a:rPr>
              <a:t>initial, consumable item, and direct exchange (DX) </a:t>
            </a:r>
            <a:r>
              <a:rPr lang="en-US" b="0" i="0" u="none" strike="noStrike" baseline="0" dirty="0" err="1" smtClean="0">
                <a:latin typeface="Courier"/>
              </a:rPr>
              <a:t>stockage</a:t>
            </a:r>
            <a:r>
              <a:rPr lang="en-US" b="0" i="0" u="none" strike="noStrike" baseline="0" dirty="0" smtClean="0">
                <a:latin typeface="Courier"/>
              </a:rPr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2863272"/>
      </p:ext>
    </p:extLst>
  </p:cSld>
  <p:clrMapOvr>
    <a:masterClrMapping/>
  </p:clrMapOvr>
</p:sld>
</file>

<file path=ppt/slides/slide2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37273" cy="1223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889844"/>
            <a:ext cx="4572000" cy="507831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u="none" strike="noStrike" baseline="0" dirty="0" smtClean="0">
                <a:latin typeface="Courier"/>
              </a:rPr>
              <a:t>1. Initial </a:t>
            </a:r>
            <a:r>
              <a:rPr lang="en-US" b="0" i="0" u="none" strike="noStrike" baseline="0" dirty="0" err="1" smtClean="0">
                <a:latin typeface="Courier"/>
              </a:rPr>
              <a:t>stockage</a:t>
            </a:r>
            <a:r>
              <a:rPr lang="en-US" b="0" i="0" u="none" strike="noStrike" baseline="0" dirty="0" smtClean="0">
                <a:latin typeface="Courier"/>
              </a:rPr>
              <a:t> of repair parts is established for new units and</a:t>
            </a:r>
          </a:p>
          <a:p>
            <a:r>
              <a:rPr lang="en-US" b="0" i="0" u="none" strike="noStrike" baseline="0" dirty="0" smtClean="0">
                <a:latin typeface="Courier"/>
              </a:rPr>
              <a:t>units having a change in equipment. Initial </a:t>
            </a:r>
            <a:r>
              <a:rPr lang="en-US" b="0" i="0" u="none" strike="noStrike" baseline="0" dirty="0" err="1" smtClean="0">
                <a:latin typeface="Courier"/>
              </a:rPr>
              <a:t>stockage</a:t>
            </a:r>
            <a:r>
              <a:rPr lang="en-US" b="0" i="0" u="none" strike="noStrike" baseline="0" dirty="0" smtClean="0">
                <a:latin typeface="Courier"/>
              </a:rPr>
              <a:t> is based on essential</a:t>
            </a:r>
          </a:p>
          <a:p>
            <a:r>
              <a:rPr lang="en-US" b="0" i="0" u="none" strike="noStrike" baseline="0" dirty="0" smtClean="0">
                <a:latin typeface="Courier"/>
              </a:rPr>
              <a:t>needs supported by data from technical manuals or by historical usage data</a:t>
            </a:r>
          </a:p>
          <a:p>
            <a:r>
              <a:rPr lang="en-US" b="0" i="0" u="none" strike="noStrike" baseline="0" dirty="0" smtClean="0">
                <a:latin typeface="Courier"/>
              </a:rPr>
              <a:t>of units with the same equipment. When technical or usage data are not</a:t>
            </a:r>
          </a:p>
          <a:p>
            <a:r>
              <a:rPr lang="en-US" b="0" i="0" u="none" strike="noStrike" baseline="0" dirty="0" smtClean="0">
                <a:latin typeface="Courier"/>
              </a:rPr>
              <a:t>available, PLLs and/or card decks may be requested through the supply</a:t>
            </a:r>
          </a:p>
          <a:p>
            <a:r>
              <a:rPr lang="en-US" b="0" i="0" u="none" strike="noStrike" baseline="0" dirty="0" smtClean="0">
                <a:latin typeface="Courier"/>
              </a:rPr>
              <a:t>support activity (SSA) from Commander, USAMC Materiel Readiness Support</a:t>
            </a:r>
          </a:p>
          <a:p>
            <a:r>
              <a:rPr lang="en-US" b="0" i="0" u="none" strike="noStrike" baseline="0" dirty="0" smtClean="0">
                <a:latin typeface="Courier"/>
              </a:rPr>
              <a:t>Activity, ATTN: AMXMDS,</a:t>
            </a:r>
          </a:p>
          <a:p>
            <a:r>
              <a:rPr lang="en-US" b="0" i="0" u="none" strike="noStrike" baseline="0" dirty="0" smtClean="0">
                <a:latin typeface="Courier"/>
              </a:rPr>
              <a:t>Lexington, KY 405115101</a:t>
            </a:r>
          </a:p>
          <a:p>
            <a:r>
              <a:rPr lang="en-US" b="0" i="0" u="none" strike="noStrike" baseline="0" dirty="0" smtClean="0">
                <a:latin typeface="Courier"/>
              </a:rPr>
              <a:t>(except for medical,</a:t>
            </a:r>
          </a:p>
          <a:p>
            <a:r>
              <a:rPr lang="en-US" b="0" i="0" u="none" strike="noStrike" baseline="0" dirty="0" smtClean="0">
                <a:latin typeface="Courier"/>
              </a:rPr>
              <a:t>missile, United States Army Intelligence and Security Command, and</a:t>
            </a:r>
          </a:p>
          <a:p>
            <a:r>
              <a:rPr lang="en-US" b="0" i="0" u="none" strike="noStrike" baseline="0" dirty="0" smtClean="0">
                <a:latin typeface="Courier"/>
              </a:rPr>
              <a:t>communications security equipment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2863272"/>
      </p:ext>
    </p:extLst>
  </p:cSld>
  <p:clrMapOvr>
    <a:masterClrMapping/>
  </p:clrMapOvr>
</p:sld>
</file>

<file path=ppt/slides/slide2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37273" cy="1223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474345"/>
            <a:ext cx="4572000" cy="59093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u="none" strike="noStrike" baseline="0" dirty="0" smtClean="0">
                <a:latin typeface="Courier"/>
              </a:rPr>
              <a:t>2. Consumable item </a:t>
            </a:r>
            <a:r>
              <a:rPr lang="en-US" b="0" i="0" u="none" strike="noStrike" baseline="0" dirty="0" err="1" smtClean="0">
                <a:latin typeface="Courier"/>
              </a:rPr>
              <a:t>stockage</a:t>
            </a:r>
            <a:r>
              <a:rPr lang="en-US" b="0" i="0" u="none" strike="noStrike" baseline="0" dirty="0" smtClean="0">
                <a:latin typeface="Courier"/>
              </a:rPr>
              <a:t> refers to items consumed in performing</a:t>
            </a:r>
          </a:p>
          <a:p>
            <a:r>
              <a:rPr lang="en-US" b="0" i="0" u="none" strike="noStrike" baseline="0" dirty="0" smtClean="0">
                <a:latin typeface="Courier"/>
              </a:rPr>
              <a:t>maintenance, such as nuts, bolts, screws, tubing, other common hardware, and</a:t>
            </a:r>
          </a:p>
          <a:p>
            <a:r>
              <a:rPr lang="en-US" b="0" i="0" u="none" strike="noStrike" baseline="0" dirty="0" smtClean="0">
                <a:latin typeface="Courier"/>
              </a:rPr>
              <a:t>other quick supply store (QSS) items. These items may be requested and</a:t>
            </a:r>
          </a:p>
          <a:p>
            <a:r>
              <a:rPr lang="en-US" b="0" i="0" u="none" strike="noStrike" baseline="0" dirty="0" smtClean="0">
                <a:latin typeface="Courier"/>
              </a:rPr>
              <a:t>stocked based on usage. They may be on hand in quantities up to an</a:t>
            </a:r>
          </a:p>
          <a:p>
            <a:r>
              <a:rPr lang="en-US" b="0" i="0" u="none" strike="noStrike" baseline="0" dirty="0" smtClean="0">
                <a:latin typeface="Courier"/>
              </a:rPr>
              <a:t>estimated seven days of supply and are not included in the operational load.</a:t>
            </a:r>
          </a:p>
          <a:p>
            <a:r>
              <a:rPr lang="en-US" b="0" i="0" u="none" strike="noStrike" baseline="0" dirty="0" smtClean="0">
                <a:latin typeface="Courier"/>
              </a:rPr>
              <a:t>The DA Form 3318 is not required unless they are basic load items. When a</a:t>
            </a:r>
          </a:p>
          <a:p>
            <a:r>
              <a:rPr lang="en-US" b="0" i="0" u="none" strike="noStrike" baseline="0" dirty="0" smtClean="0">
                <a:latin typeface="Courier"/>
              </a:rPr>
              <a:t>repair is requested and it does not appear on the PLL or DX list, the repair</a:t>
            </a:r>
          </a:p>
          <a:p>
            <a:r>
              <a:rPr lang="en-US" b="0" i="0" u="none" strike="noStrike" baseline="0" dirty="0" smtClean="0">
                <a:latin typeface="Courier"/>
              </a:rPr>
              <a:t>parts clerk must check the QSS list. This list is published periodically by</a:t>
            </a:r>
          </a:p>
          <a:p>
            <a:r>
              <a:rPr lang="en-US" b="0" i="0" u="none" strike="noStrike" baseline="0" dirty="0" smtClean="0">
                <a:latin typeface="Courier"/>
              </a:rPr>
              <a:t>the SSA. After the part required has been identified as a QSS item, it is</a:t>
            </a:r>
          </a:p>
          <a:p>
            <a:r>
              <a:rPr lang="en-US" b="0" i="0" u="none" strike="noStrike" baseline="0" dirty="0" smtClean="0">
                <a:latin typeface="Courier"/>
              </a:rPr>
              <a:t>requested from the SSA on a QSS want slip. No posting to other supply</a:t>
            </a:r>
          </a:p>
          <a:p>
            <a:r>
              <a:rPr lang="en-US" b="0" i="0" u="none" strike="noStrike" baseline="0" dirty="0" smtClean="0">
                <a:latin typeface="Courier"/>
              </a:rPr>
              <a:t>records is required for QSS items.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286327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37273" cy="1223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474345"/>
            <a:ext cx="4572000" cy="59093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u="none" strike="noStrike" baseline="0" dirty="0" smtClean="0">
                <a:latin typeface="Symbol"/>
              </a:rPr>
              <a:t>· </a:t>
            </a:r>
            <a:r>
              <a:rPr lang="en-US" b="0" i="0" u="none" strike="noStrike" baseline="0" dirty="0" smtClean="0">
                <a:latin typeface="Courier"/>
              </a:rPr>
              <a:t>Monitoring all aspects of unit maintenance operations to ensure</a:t>
            </a:r>
          </a:p>
          <a:p>
            <a:r>
              <a:rPr lang="en-US" b="0" i="0" u="none" strike="noStrike" baseline="0" dirty="0" smtClean="0">
                <a:latin typeface="Courier"/>
              </a:rPr>
              <a:t>maximum effective utilization of resources and equipment.</a:t>
            </a:r>
          </a:p>
          <a:p>
            <a:r>
              <a:rPr lang="en-US" b="0" i="0" u="none" strike="noStrike" baseline="0" dirty="0" smtClean="0">
                <a:latin typeface="Symbol"/>
              </a:rPr>
              <a:t>· </a:t>
            </a:r>
            <a:r>
              <a:rPr lang="en-US" b="0" i="0" u="none" strike="noStrike" baseline="0" dirty="0" smtClean="0">
                <a:latin typeface="Courier"/>
              </a:rPr>
              <a:t>Planning and organizing work schedules and coordinating equipment</a:t>
            </a:r>
          </a:p>
          <a:p>
            <a:r>
              <a:rPr lang="en-US" b="0" i="0" u="none" strike="noStrike" baseline="0" dirty="0" smtClean="0">
                <a:latin typeface="Courier"/>
              </a:rPr>
              <a:t>downtime for maintenance with the using section.</a:t>
            </a:r>
          </a:p>
          <a:p>
            <a:r>
              <a:rPr lang="en-US" b="0" i="0" u="none" strike="noStrike" baseline="0" dirty="0" smtClean="0">
                <a:latin typeface="Symbol"/>
              </a:rPr>
              <a:t>· </a:t>
            </a:r>
            <a:r>
              <a:rPr lang="en-US" b="0" i="0" u="none" strike="noStrike" baseline="0" dirty="0" smtClean="0">
                <a:latin typeface="Courier"/>
              </a:rPr>
              <a:t>Assigning duties to the unit motor sergeant.</a:t>
            </a:r>
          </a:p>
          <a:p>
            <a:r>
              <a:rPr lang="en-US" b="0" i="0" u="none" strike="noStrike" baseline="0" dirty="0" smtClean="0">
                <a:latin typeface="Courier"/>
              </a:rPr>
              <a:t>First Sergeant. The first sergeant is the senior NCO of the unit. The</a:t>
            </a:r>
          </a:p>
          <a:p>
            <a:r>
              <a:rPr lang="en-US" b="0" i="0" u="none" strike="noStrike" baseline="0" dirty="0" smtClean="0">
                <a:latin typeface="Courier"/>
              </a:rPr>
              <a:t>first sergeant should be the source of most of the guidance received by the</a:t>
            </a:r>
          </a:p>
          <a:p>
            <a:r>
              <a:rPr lang="en-US" b="0" i="0" u="none" strike="noStrike" baseline="0" dirty="0" smtClean="0">
                <a:latin typeface="Courier"/>
              </a:rPr>
              <a:t>platoon sergeants and the unit commander's source of information and advice</a:t>
            </a:r>
          </a:p>
          <a:p>
            <a:r>
              <a:rPr lang="en-US" b="0" i="0" u="none" strike="noStrike" baseline="0" dirty="0" smtClean="0">
                <a:latin typeface="Courier"/>
              </a:rPr>
              <a:t>on all matters pertaining to the soldiers. In the maintenance realm, the</a:t>
            </a:r>
          </a:p>
          <a:p>
            <a:r>
              <a:rPr lang="en-US" b="0" i="0" u="none" strike="noStrike" baseline="0" dirty="0" smtClean="0">
                <a:latin typeface="Courier"/>
              </a:rPr>
              <a:t>first sergeant sets the example for all other soldiers by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1462046"/>
      </p:ext>
    </p:extLst>
  </p:cSld>
  <p:clrMapOvr>
    <a:masterClrMapping/>
  </p:clrMapOvr>
</p:sld>
</file>

<file path=ppt/slides/slide2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37273" cy="1223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76200"/>
            <a:ext cx="64008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0" i="0" u="none" strike="noStrike" baseline="0" dirty="0" smtClean="0">
                <a:latin typeface="Courier"/>
              </a:rPr>
              <a:t>3. Direct exchange </a:t>
            </a:r>
            <a:r>
              <a:rPr lang="en-US" sz="1400" b="0" i="0" u="none" strike="noStrike" baseline="0" dirty="0" err="1" smtClean="0">
                <a:latin typeface="Courier"/>
              </a:rPr>
              <a:t>stockage</a:t>
            </a:r>
            <a:r>
              <a:rPr lang="en-US" sz="1400" b="0" i="0" u="none" strike="noStrike" baseline="0" dirty="0" smtClean="0">
                <a:latin typeface="Courier"/>
              </a:rPr>
              <a:t> items are repair parts considered to be</a:t>
            </a:r>
          </a:p>
          <a:p>
            <a:r>
              <a:rPr lang="en-US" sz="1400" b="0" i="0" u="none" strike="noStrike" baseline="0" dirty="0" smtClean="0">
                <a:latin typeface="Courier"/>
              </a:rPr>
              <a:t>recoverable/repairable. These are supplied from the SSA to using units</a:t>
            </a:r>
          </a:p>
          <a:p>
            <a:r>
              <a:rPr lang="en-US" sz="1400" b="0" i="0" u="none" strike="noStrike" baseline="0" dirty="0" smtClean="0">
                <a:latin typeface="Courier"/>
              </a:rPr>
              <a:t>through a system known as DX. Under this procedure, unserviceable items are</a:t>
            </a:r>
          </a:p>
          <a:p>
            <a:r>
              <a:rPr lang="en-US" sz="1400" b="0" i="0" u="none" strike="noStrike" baseline="0" dirty="0" smtClean="0">
                <a:latin typeface="Courier"/>
              </a:rPr>
              <a:t>exchanged for serviceable items on a </a:t>
            </a:r>
            <a:r>
              <a:rPr lang="en-US" sz="1400" b="0" i="0" u="none" strike="noStrike" baseline="0" dirty="0" err="1" smtClean="0">
                <a:latin typeface="Courier"/>
              </a:rPr>
              <a:t>oneforone</a:t>
            </a:r>
            <a:endParaRPr lang="en-US" sz="1400" b="0" i="0" u="none" strike="noStrike" baseline="0" dirty="0" smtClean="0">
              <a:latin typeface="Courier"/>
            </a:endParaRPr>
          </a:p>
          <a:p>
            <a:r>
              <a:rPr lang="en-US" sz="1400" b="0" i="0" u="none" strike="noStrike" baseline="0" dirty="0" smtClean="0">
                <a:latin typeface="Courier"/>
              </a:rPr>
              <a:t>basis. A list of items</a:t>
            </a:r>
          </a:p>
          <a:p>
            <a:r>
              <a:rPr lang="en-US" sz="1400" b="0" i="0" u="none" strike="noStrike" baseline="0" dirty="0" smtClean="0">
                <a:latin typeface="Courier"/>
              </a:rPr>
              <a:t>authorized to be exchanged is provided to the using unit by the SSA. When</a:t>
            </a:r>
          </a:p>
          <a:p>
            <a:r>
              <a:rPr lang="en-US" sz="1400" b="0" i="0" u="none" strike="noStrike" baseline="0" dirty="0" smtClean="0">
                <a:latin typeface="Courier"/>
              </a:rPr>
              <a:t>the using unit's parts clerk determines that the unserviceable item is DX,</a:t>
            </a:r>
          </a:p>
          <a:p>
            <a:r>
              <a:rPr lang="en-US" sz="1400" b="0" i="0" u="none" strike="noStrike" baseline="0" dirty="0" smtClean="0">
                <a:latin typeface="Courier"/>
              </a:rPr>
              <a:t>he prepares DA Form 2402 (Exchange Tag). If the DX item is PLL, the parts</a:t>
            </a:r>
          </a:p>
          <a:p>
            <a:r>
              <a:rPr lang="en-US" sz="1400" b="0" i="0" u="none" strike="noStrike" baseline="0" dirty="0" smtClean="0">
                <a:latin typeface="Courier"/>
              </a:rPr>
              <a:t>clerk will exchange the item, if available. The DA Form 3318 is then</a:t>
            </a:r>
          </a:p>
          <a:p>
            <a:r>
              <a:rPr lang="en-US" sz="1400" b="0" i="0" u="none" strike="noStrike" baseline="0" dirty="0" smtClean="0">
                <a:latin typeface="Courier"/>
              </a:rPr>
              <a:t>posted. The DX items that are not stocked or are at zero balance will be</a:t>
            </a:r>
          </a:p>
          <a:p>
            <a:r>
              <a:rPr lang="en-US" sz="1400" b="0" i="0" u="none" strike="noStrike" baseline="0" dirty="0" smtClean="0">
                <a:latin typeface="Courier"/>
              </a:rPr>
              <a:t>assigned the appropriate Urgency of Need Designator (UND). Commanders or</a:t>
            </a:r>
          </a:p>
          <a:p>
            <a:r>
              <a:rPr lang="en-US" sz="1400" b="0" i="0" u="none" strike="noStrike" baseline="0" dirty="0" smtClean="0">
                <a:latin typeface="Courier"/>
              </a:rPr>
              <a:t>their designated representative must authenticate each </a:t>
            </a:r>
            <a:r>
              <a:rPr lang="en-US" sz="1400" b="0" i="0" u="none" strike="noStrike" baseline="0" dirty="0" err="1" smtClean="0">
                <a:latin typeface="Courier"/>
              </a:rPr>
              <a:t>highpriority</a:t>
            </a:r>
            <a:endParaRPr lang="en-US" sz="1400" b="0" i="0" u="none" strike="noStrike" baseline="0" dirty="0" smtClean="0">
              <a:latin typeface="Courier"/>
            </a:endParaRPr>
          </a:p>
          <a:p>
            <a:r>
              <a:rPr lang="en-US" sz="1400" b="0" i="0" u="none" strike="noStrike" baseline="0" dirty="0" smtClean="0">
                <a:latin typeface="Courier"/>
              </a:rPr>
              <a:t>DX item</a:t>
            </a:r>
          </a:p>
          <a:p>
            <a:r>
              <a:rPr lang="en-US" sz="1400" b="0" i="0" u="none" strike="noStrike" baseline="0" dirty="0" smtClean="0">
                <a:latin typeface="Courier"/>
              </a:rPr>
              <a:t>by placing their signature in Block 8 of DA Form 2402. When the DX item is</a:t>
            </a:r>
          </a:p>
          <a:p>
            <a:r>
              <a:rPr lang="en-US" sz="1400" b="0" i="0" u="none" strike="noStrike" baseline="0" dirty="0" smtClean="0">
                <a:latin typeface="Courier"/>
              </a:rPr>
              <a:t>turned in to the SSA, copy 1 of the DX tag is retained by the parts clerk as</a:t>
            </a:r>
          </a:p>
          <a:p>
            <a:r>
              <a:rPr lang="en-US" sz="1400" b="0" i="0" u="none" strike="noStrike" baseline="0" dirty="0" smtClean="0">
                <a:latin typeface="Courier"/>
              </a:rPr>
              <a:t>a </a:t>
            </a:r>
            <a:r>
              <a:rPr lang="en-US" sz="1400" b="0" i="0" u="none" strike="noStrike" baseline="0" dirty="0" err="1" smtClean="0">
                <a:latin typeface="Courier"/>
              </a:rPr>
              <a:t>dueout</a:t>
            </a:r>
            <a:r>
              <a:rPr lang="en-US" sz="1400" b="0" i="0" u="none" strike="noStrike" baseline="0" dirty="0" smtClean="0">
                <a:latin typeface="Courier"/>
              </a:rPr>
              <a:t>,</a:t>
            </a:r>
          </a:p>
          <a:p>
            <a:r>
              <a:rPr lang="en-US" sz="1400" b="0" i="0" u="none" strike="noStrike" baseline="0" dirty="0" smtClean="0">
                <a:latin typeface="Courier"/>
              </a:rPr>
              <a:t>if a serviceable item is not on hand. Supervisors must ensure</a:t>
            </a:r>
          </a:p>
          <a:p>
            <a:r>
              <a:rPr lang="en-US" sz="1400" b="0" i="0" u="none" strike="noStrike" baseline="0" dirty="0" smtClean="0">
                <a:latin typeface="Courier"/>
              </a:rPr>
              <a:t>that all unserviceable DX items are turned in promptly to the SSA for</a:t>
            </a:r>
          </a:p>
          <a:p>
            <a:r>
              <a:rPr lang="en-US" sz="1400" b="0" i="0" u="none" strike="noStrike" baseline="0" dirty="0" smtClean="0">
                <a:latin typeface="Courier"/>
              </a:rPr>
              <a:t>exchange and that </a:t>
            </a:r>
            <a:r>
              <a:rPr lang="en-US" sz="1400" b="0" i="0" u="none" strike="noStrike" baseline="0" dirty="0" err="1" smtClean="0">
                <a:latin typeface="Courier"/>
              </a:rPr>
              <a:t>dueouts</a:t>
            </a:r>
            <a:endParaRPr lang="en-US" sz="1400" b="0" i="0" u="none" strike="noStrike" baseline="0" dirty="0" smtClean="0">
              <a:latin typeface="Courier"/>
            </a:endParaRPr>
          </a:p>
          <a:p>
            <a:r>
              <a:rPr lang="en-US" sz="1400" b="0" i="0" u="none" strike="noStrike" baseline="0" dirty="0" smtClean="0">
                <a:latin typeface="Courier"/>
              </a:rPr>
              <a:t>for DX items are on file in the unit's repair</a:t>
            </a:r>
          </a:p>
          <a:p>
            <a:r>
              <a:rPr lang="en-US" sz="1400" b="0" i="0" u="none" strike="noStrike" baseline="0" dirty="0" smtClean="0">
                <a:latin typeface="Courier"/>
              </a:rPr>
              <a:t>parts section. Parts clerks should be required to make frequent contact</a:t>
            </a:r>
          </a:p>
          <a:p>
            <a:r>
              <a:rPr lang="en-US" sz="1400" b="0" i="0" u="none" strike="noStrike" baseline="0" dirty="0" smtClean="0">
                <a:latin typeface="Courier"/>
              </a:rPr>
              <a:t>with their SSA to check on these </a:t>
            </a:r>
            <a:r>
              <a:rPr lang="en-US" sz="1400" b="0" i="0" u="none" strike="noStrike" baseline="0" dirty="0" err="1" smtClean="0">
                <a:latin typeface="Courier"/>
              </a:rPr>
              <a:t>dueouts</a:t>
            </a:r>
            <a:r>
              <a:rPr lang="en-US" sz="1400" b="0" i="0" u="none" strike="noStrike" baseline="0" dirty="0" smtClean="0">
                <a:latin typeface="Courier"/>
              </a:rPr>
              <a:t>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062863272"/>
      </p:ext>
    </p:extLst>
  </p:cSld>
  <p:clrMapOvr>
    <a:masterClrMapping/>
  </p:clrMapOvr>
</p:sld>
</file>

<file path=ppt/slides/slide2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37273" cy="1223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1720840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u="none" strike="noStrike" baseline="0" dirty="0" err="1" smtClean="0">
                <a:latin typeface="Courier"/>
              </a:rPr>
              <a:t>Nonstocked</a:t>
            </a:r>
            <a:r>
              <a:rPr lang="en-US" b="0" i="0" u="none" strike="noStrike" baseline="0" dirty="0" smtClean="0">
                <a:latin typeface="Courier"/>
              </a:rPr>
              <a:t> Item Demand File. A separate file of DA Forms 3318 (Figure 31)</a:t>
            </a:r>
          </a:p>
          <a:p>
            <a:r>
              <a:rPr lang="en-US" b="0" i="0" u="none" strike="noStrike" baseline="0" dirty="0" smtClean="0">
                <a:latin typeface="Courier"/>
              </a:rPr>
              <a:t>must be kept to record demands for </a:t>
            </a:r>
            <a:r>
              <a:rPr lang="en-US" b="0" i="0" u="none" strike="noStrike" baseline="0" dirty="0" err="1" smtClean="0">
                <a:latin typeface="Courier"/>
              </a:rPr>
              <a:t>nonstocked</a:t>
            </a:r>
            <a:r>
              <a:rPr lang="en-US" b="0" i="0" u="none" strike="noStrike" baseline="0" dirty="0" smtClean="0">
                <a:latin typeface="Courier"/>
              </a:rPr>
              <a:t> items. These items may be</a:t>
            </a:r>
          </a:p>
          <a:p>
            <a:r>
              <a:rPr lang="en-US" b="0" i="0" u="none" strike="noStrike" baseline="0" dirty="0" smtClean="0">
                <a:latin typeface="Courier"/>
              </a:rPr>
              <a:t>added to the PLL after meeting the </a:t>
            </a:r>
            <a:r>
              <a:rPr lang="en-US" b="0" i="0" u="none" strike="noStrike" baseline="0" dirty="0" err="1" smtClean="0">
                <a:latin typeface="Courier"/>
              </a:rPr>
              <a:t>stockage</a:t>
            </a:r>
            <a:r>
              <a:rPr lang="en-US" b="0" i="0" u="none" strike="noStrike" baseline="0" dirty="0" smtClean="0">
                <a:latin typeface="Courier"/>
              </a:rPr>
              <a:t> criteria of three demands in the</a:t>
            </a:r>
          </a:p>
          <a:p>
            <a:r>
              <a:rPr lang="en-US" b="0" i="0" u="none" strike="noStrike" baseline="0" dirty="0" smtClean="0">
                <a:latin typeface="Courier"/>
              </a:rPr>
              <a:t>most recent 180 days (360 days for ARNG/USAR). The items may be added to</a:t>
            </a:r>
          </a:p>
          <a:p>
            <a:r>
              <a:rPr lang="en-US" b="0" i="0" u="none" strike="noStrike" baseline="0" dirty="0" smtClean="0">
                <a:latin typeface="Courier"/>
              </a:rPr>
              <a:t>the PLL at the time of the third demand.</a:t>
            </a:r>
          </a:p>
          <a:p>
            <a:r>
              <a:rPr lang="en-US" b="0" i="0" u="none" strike="noStrike" baseline="0" dirty="0" smtClean="0">
                <a:latin typeface="Courier"/>
              </a:rPr>
              <a:t>1. When a </a:t>
            </a:r>
            <a:r>
              <a:rPr lang="en-US" b="0" i="0" u="none" strike="noStrike" baseline="0" dirty="0" err="1" smtClean="0">
                <a:latin typeface="Courier"/>
              </a:rPr>
              <a:t>nonstocked</a:t>
            </a:r>
            <a:r>
              <a:rPr lang="en-US" b="0" i="0" u="none" strike="noStrike" baseline="0" dirty="0" smtClean="0">
                <a:latin typeface="Courier"/>
              </a:rPr>
              <a:t> item is demanded for the first time, take the</a:t>
            </a:r>
          </a:p>
          <a:p>
            <a:r>
              <a:rPr lang="en-US" b="0" i="0" u="none" strike="noStrike" baseline="0" dirty="0" smtClean="0">
                <a:latin typeface="Courier"/>
              </a:rPr>
              <a:t>following actions: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2863272"/>
      </p:ext>
    </p:extLst>
  </p:cSld>
  <p:clrMapOvr>
    <a:masterClrMapping/>
  </p:clrMapOvr>
</p:sld>
</file>

<file path=ppt/slides/slide2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37273" cy="1223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1443841"/>
            <a:ext cx="4572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u="none" strike="noStrike" baseline="0" dirty="0" smtClean="0">
                <a:latin typeface="Courier"/>
              </a:rPr>
              <a:t>a. Prepare a DA Form 3318 for the item. The Title Insert section need</a:t>
            </a:r>
          </a:p>
          <a:p>
            <a:r>
              <a:rPr lang="en-US" b="0" i="0" u="none" strike="noStrike" baseline="0" dirty="0" smtClean="0">
                <a:latin typeface="Courier"/>
              </a:rPr>
              <a:t>not be completed at the time the form is prepared. (Keep only one card for</a:t>
            </a:r>
          </a:p>
          <a:p>
            <a:r>
              <a:rPr lang="en-US" b="0" i="0" u="none" strike="noStrike" baseline="0" dirty="0" smtClean="0">
                <a:latin typeface="Courier"/>
              </a:rPr>
              <a:t>each stock number.)</a:t>
            </a:r>
          </a:p>
          <a:p>
            <a:r>
              <a:rPr lang="en-US" b="0" i="0" u="none" strike="noStrike" baseline="0" dirty="0" smtClean="0">
                <a:latin typeface="Courier"/>
              </a:rPr>
              <a:t>b. enter the demand on the form. It is not necessary to keep track of</a:t>
            </a:r>
          </a:p>
          <a:p>
            <a:r>
              <a:rPr lang="en-US" b="0" i="0" u="none" strike="noStrike" baseline="0" dirty="0" err="1" smtClean="0">
                <a:latin typeface="Courier"/>
              </a:rPr>
              <a:t>dueouts</a:t>
            </a:r>
            <a:endParaRPr lang="en-US" b="0" i="0" u="none" strike="noStrike" baseline="0" dirty="0" smtClean="0">
              <a:latin typeface="Courier"/>
            </a:endParaRPr>
          </a:p>
          <a:p>
            <a:r>
              <a:rPr lang="en-US" b="0" i="0" u="none" strike="noStrike" baseline="0" dirty="0" smtClean="0">
                <a:latin typeface="Courier"/>
              </a:rPr>
              <a:t>or the request sent to the SSA. Use the document register for this</a:t>
            </a:r>
          </a:p>
          <a:p>
            <a:r>
              <a:rPr lang="en-US" b="0" i="0" u="none" strike="noStrike" baseline="0" dirty="0" smtClean="0">
                <a:latin typeface="Courier"/>
              </a:rPr>
              <a:t>purpose.</a:t>
            </a:r>
          </a:p>
          <a:p>
            <a:r>
              <a:rPr lang="en-US" b="0" i="0" u="none" strike="noStrike" baseline="0" dirty="0" smtClean="0">
                <a:latin typeface="Courier"/>
              </a:rPr>
              <a:t>c. File the form in the </a:t>
            </a:r>
            <a:r>
              <a:rPr lang="en-US" b="0" i="0" u="none" strike="noStrike" baseline="0" dirty="0" err="1" smtClean="0">
                <a:latin typeface="Courier"/>
              </a:rPr>
              <a:t>nonstocked</a:t>
            </a:r>
            <a:r>
              <a:rPr lang="en-US" b="0" i="0" u="none" strike="noStrike" baseline="0" dirty="0" smtClean="0">
                <a:latin typeface="Courier"/>
              </a:rPr>
              <a:t> file in national item identification</a:t>
            </a:r>
          </a:p>
          <a:p>
            <a:r>
              <a:rPr lang="en-US" b="0" i="0" u="none" strike="noStrike" baseline="0" dirty="0" smtClean="0">
                <a:latin typeface="Courier"/>
              </a:rPr>
              <a:t>number (NIIN) sequence.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2863272"/>
      </p:ext>
    </p:extLst>
  </p:cSld>
  <p:clrMapOvr>
    <a:masterClrMapping/>
  </p:clrMapOvr>
</p:sld>
</file>

<file path=ppt/slides/slide2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37273" cy="1223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1582341"/>
            <a:ext cx="4572000" cy="369331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u="none" strike="noStrike" baseline="0" dirty="0" smtClean="0">
                <a:latin typeface="Courier"/>
              </a:rPr>
              <a:t>2. When a </a:t>
            </a:r>
            <a:r>
              <a:rPr lang="en-US" b="0" i="0" u="none" strike="noStrike" baseline="0" dirty="0" err="1" smtClean="0">
                <a:latin typeface="Courier"/>
              </a:rPr>
              <a:t>nonstocked</a:t>
            </a:r>
            <a:r>
              <a:rPr lang="en-US" b="0" i="0" u="none" strike="noStrike" baseline="0" dirty="0" smtClean="0">
                <a:latin typeface="Courier"/>
              </a:rPr>
              <a:t> item is demanded for the second and following times,</a:t>
            </a:r>
          </a:p>
          <a:p>
            <a:r>
              <a:rPr lang="en-US" b="0" i="0" u="none" strike="noStrike" baseline="0" dirty="0" smtClean="0">
                <a:latin typeface="Courier"/>
              </a:rPr>
              <a:t>take the following actions:</a:t>
            </a:r>
          </a:p>
          <a:p>
            <a:r>
              <a:rPr lang="en-US" b="0" i="0" u="none" strike="noStrike" baseline="0" dirty="0" smtClean="0">
                <a:latin typeface="Courier"/>
              </a:rPr>
              <a:t>a. Enter the demand on the DA Form 3318.</a:t>
            </a:r>
          </a:p>
          <a:p>
            <a:r>
              <a:rPr lang="en-US" b="0" i="0" u="none" strike="noStrike" baseline="0" dirty="0" smtClean="0">
                <a:latin typeface="Courier"/>
              </a:rPr>
              <a:t>b. Line out demands that are more than 180 days old (more than 360 days</a:t>
            </a:r>
          </a:p>
          <a:p>
            <a:r>
              <a:rPr lang="en-US" b="0" i="0" u="none" strike="noStrike" baseline="0" dirty="0" smtClean="0">
                <a:latin typeface="Courier"/>
              </a:rPr>
              <a:t>old for ARNG/USAR).</a:t>
            </a:r>
          </a:p>
          <a:p>
            <a:r>
              <a:rPr lang="en-US" b="0" i="0" u="none" strike="noStrike" baseline="0" dirty="0" smtClean="0">
                <a:latin typeface="Courier"/>
              </a:rPr>
              <a:t>c. Review the form to see if the </a:t>
            </a:r>
            <a:r>
              <a:rPr lang="en-US" b="0" i="0" u="none" strike="noStrike" baseline="0" dirty="0" err="1" smtClean="0">
                <a:latin typeface="Courier"/>
              </a:rPr>
              <a:t>stockage</a:t>
            </a:r>
            <a:r>
              <a:rPr lang="en-US" b="0" i="0" u="none" strike="noStrike" baseline="0" dirty="0" smtClean="0">
                <a:latin typeface="Courier"/>
              </a:rPr>
              <a:t> criteria have been met.</a:t>
            </a:r>
          </a:p>
          <a:p>
            <a:r>
              <a:rPr lang="en-US" b="0" i="0" u="none" strike="noStrike" baseline="0" dirty="0" smtClean="0">
                <a:latin typeface="Courier"/>
              </a:rPr>
              <a:t>3. When review of the </a:t>
            </a:r>
            <a:r>
              <a:rPr lang="en-US" b="0" i="0" u="none" strike="noStrike" baseline="0" dirty="0" err="1" smtClean="0">
                <a:latin typeface="Courier"/>
              </a:rPr>
              <a:t>nonstocked</a:t>
            </a:r>
            <a:r>
              <a:rPr lang="en-US" b="0" i="0" u="none" strike="noStrike" baseline="0" dirty="0" smtClean="0">
                <a:latin typeface="Courier"/>
              </a:rPr>
              <a:t> file is necessary (at least once every</a:t>
            </a:r>
          </a:p>
          <a:p>
            <a:r>
              <a:rPr lang="en-US" b="0" i="0" u="none" strike="noStrike" baseline="0" dirty="0" smtClean="0">
                <a:latin typeface="Courier"/>
              </a:rPr>
              <a:t>90 days (180 days for ARNG/USAR)), take the following actions: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2863272"/>
      </p:ext>
    </p:extLst>
  </p:cSld>
  <p:clrMapOvr>
    <a:masterClrMapping/>
  </p:clrMapOvr>
</p:sld>
</file>

<file path=ppt/slides/slide2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37273" cy="1223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335846"/>
            <a:ext cx="4572000" cy="618630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u="none" strike="noStrike" baseline="0" dirty="0" smtClean="0">
                <a:latin typeface="Courier"/>
              </a:rPr>
              <a:t>a. Remove cards from the file that no longer apply to the equipment on</a:t>
            </a:r>
          </a:p>
          <a:p>
            <a:r>
              <a:rPr lang="en-US" b="0" i="0" u="none" strike="noStrike" baseline="0" dirty="0" smtClean="0">
                <a:latin typeface="Courier"/>
              </a:rPr>
              <a:t>hand or have had no demands in the most recent 180 days (360 days for</a:t>
            </a:r>
          </a:p>
          <a:p>
            <a:r>
              <a:rPr lang="en-US" b="0" i="0" u="none" strike="noStrike" baseline="0" dirty="0" smtClean="0">
                <a:latin typeface="Courier"/>
              </a:rPr>
              <a:t>ARNG/USAR).</a:t>
            </a:r>
          </a:p>
          <a:p>
            <a:r>
              <a:rPr lang="en-US" b="0" i="0" u="none" strike="noStrike" baseline="0" dirty="0" smtClean="0">
                <a:latin typeface="Courier"/>
              </a:rPr>
              <a:t>b. Submit cancellation requests for any </a:t>
            </a:r>
            <a:r>
              <a:rPr lang="en-US" b="0" i="0" u="none" strike="noStrike" baseline="0" dirty="0" err="1" smtClean="0">
                <a:latin typeface="Courier"/>
              </a:rPr>
              <a:t>dueins</a:t>
            </a:r>
            <a:endParaRPr lang="en-US" b="0" i="0" u="none" strike="noStrike" baseline="0" dirty="0" smtClean="0">
              <a:latin typeface="Courier"/>
            </a:endParaRPr>
          </a:p>
          <a:p>
            <a:r>
              <a:rPr lang="en-US" b="0" i="0" u="none" strike="noStrike" baseline="0" dirty="0" smtClean="0">
                <a:latin typeface="Courier"/>
              </a:rPr>
              <a:t>that do not apply to</a:t>
            </a:r>
          </a:p>
          <a:p>
            <a:r>
              <a:rPr lang="en-US" b="0" i="0" u="none" strike="noStrike" baseline="0" dirty="0" smtClean="0">
                <a:latin typeface="Courier"/>
              </a:rPr>
              <a:t>equipment on hand.</a:t>
            </a:r>
          </a:p>
          <a:p>
            <a:r>
              <a:rPr lang="en-US" b="0" i="0" u="none" strike="noStrike" baseline="0" dirty="0" smtClean="0">
                <a:latin typeface="Courier"/>
              </a:rPr>
              <a:t>4. When an item meets the PLL </a:t>
            </a:r>
            <a:r>
              <a:rPr lang="en-US" b="0" i="0" u="none" strike="noStrike" baseline="0" dirty="0" err="1" smtClean="0">
                <a:latin typeface="Courier"/>
              </a:rPr>
              <a:t>stockage</a:t>
            </a:r>
            <a:r>
              <a:rPr lang="en-US" b="0" i="0" u="none" strike="noStrike" baseline="0" dirty="0" smtClean="0">
                <a:latin typeface="Courier"/>
              </a:rPr>
              <a:t> criteria, inform the unit</a:t>
            </a:r>
          </a:p>
          <a:p>
            <a:r>
              <a:rPr lang="en-US" b="0" i="0" u="none" strike="noStrike" baseline="0" dirty="0" smtClean="0">
                <a:latin typeface="Courier"/>
              </a:rPr>
              <a:t>commander. The commander will decide whether to add the items to the PLL.</a:t>
            </a:r>
          </a:p>
          <a:p>
            <a:r>
              <a:rPr lang="en-US" b="0" i="0" u="none" strike="noStrike" baseline="0" dirty="0" smtClean="0">
                <a:latin typeface="Courier"/>
              </a:rPr>
              <a:t>When the items will be added to the PLL, take the following actions:</a:t>
            </a:r>
          </a:p>
          <a:p>
            <a:r>
              <a:rPr lang="en-US" b="0" i="0" u="none" strike="noStrike" baseline="0" dirty="0" smtClean="0">
                <a:latin typeface="Courier"/>
              </a:rPr>
              <a:t>a. Add the quantities of the three demands. Enter this quantity in the</a:t>
            </a:r>
          </a:p>
          <a:p>
            <a:r>
              <a:rPr lang="en-US" b="0" i="0" u="none" strike="noStrike" baseline="0" dirty="0" smtClean="0">
                <a:latin typeface="Courier"/>
              </a:rPr>
              <a:t>Quantity Demanded column of DA Form 3318. (Use the next available line.)</a:t>
            </a:r>
          </a:p>
          <a:p>
            <a:r>
              <a:rPr lang="en-US" b="0" i="0" u="none" strike="noStrike" baseline="0" dirty="0" smtClean="0">
                <a:latin typeface="Courier"/>
              </a:rPr>
              <a:t>Underline this entry. Do not count any of the demands above this line</a:t>
            </a:r>
          </a:p>
          <a:p>
            <a:r>
              <a:rPr lang="en-US" b="0" i="0" u="none" strike="noStrike" baseline="0" dirty="0" smtClean="0">
                <a:latin typeface="Courier"/>
              </a:rPr>
              <a:t>during future reviews.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2863272"/>
      </p:ext>
    </p:extLst>
  </p:cSld>
  <p:clrMapOvr>
    <a:masterClrMapping/>
  </p:clrMapOvr>
</p:sld>
</file>

<file path=ppt/slides/slide2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37273" cy="1223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889844"/>
            <a:ext cx="4572000" cy="507831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u="none" strike="noStrike" baseline="0" dirty="0" smtClean="0">
                <a:latin typeface="Courier"/>
              </a:rPr>
              <a:t>b. Determine the initial </a:t>
            </a:r>
            <a:r>
              <a:rPr lang="en-US" b="0" i="0" u="none" strike="noStrike" baseline="0" dirty="0" err="1" smtClean="0">
                <a:latin typeface="Courier"/>
              </a:rPr>
              <a:t>stockage</a:t>
            </a:r>
            <a:r>
              <a:rPr lang="en-US" b="0" i="0" u="none" strike="noStrike" baseline="0" dirty="0" smtClean="0">
                <a:latin typeface="Courier"/>
              </a:rPr>
              <a:t> quantity for the item. Follow the</a:t>
            </a:r>
          </a:p>
          <a:p>
            <a:r>
              <a:rPr lang="it-IT" b="0" i="0" u="none" strike="noStrike" baseline="0" dirty="0" smtClean="0">
                <a:latin typeface="Courier"/>
              </a:rPr>
              <a:t>procedures in DA Pam 71021.</a:t>
            </a:r>
          </a:p>
          <a:p>
            <a:r>
              <a:rPr lang="en-US" b="0" i="0" u="none" strike="noStrike" baseline="0" dirty="0" smtClean="0">
                <a:latin typeface="Courier"/>
              </a:rPr>
              <a:t>c. Prepare a request for the initial </a:t>
            </a:r>
            <a:r>
              <a:rPr lang="en-US" b="0" i="0" u="none" strike="noStrike" baseline="0" dirty="0" err="1" smtClean="0">
                <a:latin typeface="Courier"/>
              </a:rPr>
              <a:t>stockage</a:t>
            </a:r>
            <a:r>
              <a:rPr lang="en-US" b="0" i="0" u="none" strike="noStrike" baseline="0" dirty="0" smtClean="0">
                <a:latin typeface="Courier"/>
              </a:rPr>
              <a:t> quantity, using UND C.</a:t>
            </a:r>
          </a:p>
          <a:p>
            <a:r>
              <a:rPr lang="en-US" b="0" i="0" u="none" strike="noStrike" baseline="0" dirty="0" smtClean="0">
                <a:latin typeface="Courier"/>
              </a:rPr>
              <a:t>Enter the request on the first available line in the Request section of DA</a:t>
            </a:r>
          </a:p>
          <a:p>
            <a:r>
              <a:rPr lang="en-US" b="0" i="0" u="none" strike="noStrike" baseline="0" dirty="0" smtClean="0">
                <a:latin typeface="Courier"/>
              </a:rPr>
              <a:t>Form 3318.</a:t>
            </a:r>
          </a:p>
          <a:p>
            <a:r>
              <a:rPr lang="en-US" b="0" i="0" u="none" strike="noStrike" baseline="0" dirty="0" smtClean="0">
                <a:latin typeface="Courier"/>
              </a:rPr>
              <a:t>d. Complete the Title Insert section of DA Form 3318.</a:t>
            </a:r>
          </a:p>
          <a:p>
            <a:r>
              <a:rPr lang="en-US" b="0" i="0" u="none" strike="noStrike" baseline="0" dirty="0" smtClean="0">
                <a:latin typeface="Courier"/>
              </a:rPr>
              <a:t>e. File the DA Form 3318 in the PLL visible file.</a:t>
            </a:r>
          </a:p>
          <a:p>
            <a:r>
              <a:rPr lang="en-US" b="0" i="0" u="none" strike="noStrike" baseline="0" dirty="0" smtClean="0">
                <a:latin typeface="Courier"/>
              </a:rPr>
              <a:t>f. Prepare a change to the PLL. Use DA Form 2063R.</a:t>
            </a:r>
          </a:p>
          <a:p>
            <a:r>
              <a:rPr lang="en-US" b="0" i="0" u="none" strike="noStrike" baseline="0" dirty="0" smtClean="0">
                <a:latin typeface="Courier"/>
              </a:rPr>
              <a:t>Obtain the unit</a:t>
            </a:r>
          </a:p>
          <a:p>
            <a:r>
              <a:rPr lang="en-US" b="0" i="0" u="none" strike="noStrike" baseline="0" dirty="0" smtClean="0">
                <a:latin typeface="Courier"/>
              </a:rPr>
              <a:t>commander's approval.</a:t>
            </a:r>
          </a:p>
          <a:p>
            <a:r>
              <a:rPr lang="en-US" b="0" i="0" u="none" strike="noStrike" baseline="0" dirty="0" smtClean="0">
                <a:latin typeface="Courier"/>
              </a:rPr>
              <a:t>g. Send the PLL change and the request for initial </a:t>
            </a:r>
            <a:r>
              <a:rPr lang="en-US" b="0" i="0" u="none" strike="noStrike" baseline="0" dirty="0" err="1" smtClean="0">
                <a:latin typeface="Courier"/>
              </a:rPr>
              <a:t>stockage</a:t>
            </a:r>
            <a:r>
              <a:rPr lang="en-US" b="0" i="0" u="none" strike="noStrike" baseline="0" dirty="0" smtClean="0">
                <a:latin typeface="Courier"/>
              </a:rPr>
              <a:t> to the SSA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2863272"/>
      </p:ext>
    </p:extLst>
  </p:cSld>
  <p:clrMapOvr>
    <a:masterClrMapping/>
  </p:clrMapOvr>
</p:sld>
</file>

<file path=ppt/slides/slide2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37273" cy="1223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474345"/>
            <a:ext cx="4572000" cy="59093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u="none" strike="noStrike" baseline="0" dirty="0" smtClean="0">
                <a:latin typeface="Courier"/>
              </a:rPr>
              <a:t>5. When a </a:t>
            </a:r>
            <a:r>
              <a:rPr lang="en-US" b="0" i="0" u="none" strike="noStrike" baseline="0" dirty="0" err="1" smtClean="0">
                <a:latin typeface="Courier"/>
              </a:rPr>
              <a:t>nonstocked</a:t>
            </a:r>
            <a:r>
              <a:rPr lang="en-US" b="0" i="0" u="none" strike="noStrike" baseline="0" dirty="0" smtClean="0">
                <a:latin typeface="Courier"/>
              </a:rPr>
              <a:t> item has met the PLL </a:t>
            </a:r>
            <a:r>
              <a:rPr lang="en-US" b="0" i="0" u="none" strike="noStrike" baseline="0" dirty="0" err="1" smtClean="0">
                <a:latin typeface="Courier"/>
              </a:rPr>
              <a:t>stockage</a:t>
            </a:r>
            <a:r>
              <a:rPr lang="en-US" b="0" i="0" u="none" strike="noStrike" baseline="0" dirty="0" smtClean="0">
                <a:latin typeface="Courier"/>
              </a:rPr>
              <a:t> criteria, but is not</a:t>
            </a:r>
          </a:p>
          <a:p>
            <a:r>
              <a:rPr lang="en-US" b="0" i="0" u="none" strike="noStrike" baseline="0" dirty="0" smtClean="0">
                <a:latin typeface="Courier"/>
              </a:rPr>
              <a:t>added to the PLL, take the following actions:</a:t>
            </a:r>
          </a:p>
          <a:p>
            <a:r>
              <a:rPr lang="en-US" b="0" i="0" u="none" strike="noStrike" baseline="0" dirty="0" smtClean="0">
                <a:latin typeface="Courier"/>
              </a:rPr>
              <a:t>a. Write "Commander does not desire to stock this item" on DA Form</a:t>
            </a:r>
          </a:p>
          <a:p>
            <a:r>
              <a:rPr lang="en-US" b="0" i="0" u="none" strike="noStrike" baseline="0" dirty="0" smtClean="0">
                <a:latin typeface="Courier"/>
              </a:rPr>
              <a:t>3318. Make this entry on the next line of the Demands section.</a:t>
            </a:r>
          </a:p>
          <a:p>
            <a:r>
              <a:rPr lang="en-US" b="0" i="0" u="none" strike="noStrike" baseline="0" dirty="0" smtClean="0">
                <a:latin typeface="Courier"/>
              </a:rPr>
              <a:t>b. Continue keeping the card in the </a:t>
            </a:r>
            <a:r>
              <a:rPr lang="en-US" b="0" i="0" u="none" strike="noStrike" baseline="0" dirty="0" err="1" smtClean="0">
                <a:latin typeface="Courier"/>
              </a:rPr>
              <a:t>nonstocked</a:t>
            </a:r>
            <a:r>
              <a:rPr lang="en-US" b="0" i="0" u="none" strike="noStrike" baseline="0" dirty="0" smtClean="0">
                <a:latin typeface="Courier"/>
              </a:rPr>
              <a:t> file. Start keeping</a:t>
            </a:r>
          </a:p>
          <a:p>
            <a:r>
              <a:rPr lang="en-US" b="0" i="0" u="none" strike="noStrike" baseline="0" dirty="0" smtClean="0">
                <a:latin typeface="Courier"/>
              </a:rPr>
              <a:t>track of demands again.</a:t>
            </a:r>
          </a:p>
          <a:p>
            <a:r>
              <a:rPr lang="en-US" b="0" i="0" u="none" strike="noStrike" baseline="0" dirty="0" smtClean="0">
                <a:latin typeface="Courier"/>
              </a:rPr>
              <a:t>Uniform Materiel Movement and Issue Priority System (UUMIPS). The UUMIPS is</a:t>
            </a:r>
          </a:p>
          <a:p>
            <a:r>
              <a:rPr lang="en-US" b="0" i="0" u="none" strike="noStrike" baseline="0" dirty="0" smtClean="0">
                <a:latin typeface="Courier"/>
              </a:rPr>
              <a:t>designed to ensure that items are delivered according to the military</a:t>
            </a:r>
          </a:p>
          <a:p>
            <a:r>
              <a:rPr lang="en-US" b="0" i="0" u="none" strike="noStrike" baseline="0" dirty="0" smtClean="0">
                <a:latin typeface="Courier"/>
              </a:rPr>
              <a:t>importance of the requesting unit and the urgency of need for other items.</a:t>
            </a:r>
          </a:p>
          <a:p>
            <a:r>
              <a:rPr lang="en-US" b="0" i="0" u="none" strike="noStrike" baseline="0" dirty="0" smtClean="0">
                <a:latin typeface="Courier"/>
              </a:rPr>
              <a:t>The system is based on a combination of factors relating the mission of the</a:t>
            </a:r>
          </a:p>
          <a:p>
            <a:r>
              <a:rPr lang="en-US" b="0" i="0" u="none" strike="noStrike" baseline="0" dirty="0" err="1" smtClean="0">
                <a:latin typeface="Courier"/>
              </a:rPr>
              <a:t>requisitioner</a:t>
            </a:r>
            <a:r>
              <a:rPr lang="en-US" b="0" i="0" u="none" strike="noStrike" baseline="0" dirty="0" smtClean="0">
                <a:latin typeface="Courier"/>
              </a:rPr>
              <a:t>, force/activity designator (FAD), and the UND of the request.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2863272"/>
      </p:ext>
    </p:extLst>
  </p:cSld>
  <p:clrMapOvr>
    <a:masterClrMapping/>
  </p:clrMapOvr>
</p:sld>
</file>

<file path=ppt/slides/slide2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37273" cy="1223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335846"/>
            <a:ext cx="4572000" cy="618630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u="none" strike="noStrike" baseline="0" dirty="0" smtClean="0">
                <a:latin typeface="Courier"/>
              </a:rPr>
              <a:t>1. The FAD is expressed by Roman numerals I, II, III, III, IV, or V; The</a:t>
            </a:r>
          </a:p>
          <a:p>
            <a:r>
              <a:rPr lang="en-US" b="0" i="0" u="none" strike="noStrike" baseline="0" dirty="0" smtClean="0">
                <a:latin typeface="Courier"/>
              </a:rPr>
              <a:t>permanent orders activating the unit usually include the assigned FAD. A</a:t>
            </a:r>
          </a:p>
          <a:p>
            <a:r>
              <a:rPr lang="en-US" b="0" i="0" u="none" strike="noStrike" baseline="0" dirty="0" smtClean="0">
                <a:latin typeface="Courier"/>
              </a:rPr>
              <a:t>unit has only one PAD. The highest priority units are assigned FAD I; the</a:t>
            </a:r>
          </a:p>
          <a:p>
            <a:r>
              <a:rPr lang="en-US" b="0" i="0" u="none" strike="noStrike" baseline="0" dirty="0" smtClean="0">
                <a:latin typeface="Courier"/>
              </a:rPr>
              <a:t>lowest are assigned FAD V.</a:t>
            </a:r>
          </a:p>
          <a:p>
            <a:r>
              <a:rPr lang="en-US" b="0" i="0" u="none" strike="noStrike" baseline="0" dirty="0" smtClean="0">
                <a:latin typeface="Courier"/>
              </a:rPr>
              <a:t>2. The UND is determined by the using unit. It is used to express how</a:t>
            </a:r>
          </a:p>
          <a:p>
            <a:r>
              <a:rPr lang="en-US" b="0" i="0" u="none" strike="noStrike" baseline="0" dirty="0" smtClean="0">
                <a:latin typeface="Courier"/>
              </a:rPr>
              <a:t>urgently the unit needs the requested supplies. The UND is identified by</a:t>
            </a:r>
          </a:p>
          <a:p>
            <a:r>
              <a:rPr lang="en-US" b="0" i="0" u="none" strike="noStrike" baseline="0" dirty="0" smtClean="0">
                <a:latin typeface="Courier"/>
              </a:rPr>
              <a:t>the letters A, B, or C.</a:t>
            </a:r>
          </a:p>
          <a:p>
            <a:r>
              <a:rPr lang="en-US" b="0" i="0" u="none" strike="noStrike" baseline="0" dirty="0" smtClean="0">
                <a:latin typeface="Courier"/>
              </a:rPr>
              <a:t>a. The UND A is used to request material identified in the modification</a:t>
            </a:r>
          </a:p>
          <a:p>
            <a:r>
              <a:rPr lang="en-US" b="0" i="0" u="none" strike="noStrike" baseline="0" dirty="0" smtClean="0">
                <a:latin typeface="Courier"/>
              </a:rPr>
              <a:t>table of organization and equipment (MTOE) with equipment readiness code</a:t>
            </a:r>
          </a:p>
          <a:p>
            <a:r>
              <a:rPr lang="en-US" b="0" i="0" u="none" strike="noStrike" baseline="0" dirty="0" smtClean="0">
                <a:latin typeface="Courier"/>
              </a:rPr>
              <a:t>(EC) A, and/or required for immediate installation on, or repair of,</a:t>
            </a:r>
          </a:p>
          <a:p>
            <a:r>
              <a:rPr lang="en-US" b="0" i="0" u="none" strike="noStrike" baseline="0" dirty="0" err="1" smtClean="0">
                <a:latin typeface="Courier"/>
              </a:rPr>
              <a:t>missionessential</a:t>
            </a:r>
            <a:endParaRPr lang="en-US" b="0" i="0" u="none" strike="noStrike" baseline="0" dirty="0" smtClean="0">
              <a:latin typeface="Courier"/>
            </a:endParaRPr>
          </a:p>
          <a:p>
            <a:r>
              <a:rPr lang="en-US" b="0" i="0" u="none" strike="noStrike" baseline="0" dirty="0" smtClean="0">
                <a:latin typeface="Courier"/>
              </a:rPr>
              <a:t>material without which the unit or activity is unable to</a:t>
            </a:r>
          </a:p>
          <a:p>
            <a:r>
              <a:rPr lang="en-US" b="0" i="0" u="none" strike="noStrike" baseline="0" dirty="0" smtClean="0">
                <a:latin typeface="Courier"/>
              </a:rPr>
              <a:t>perform its assigned mission.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2863272"/>
      </p:ext>
    </p:extLst>
  </p:cSld>
  <p:clrMapOvr>
    <a:masterClrMapping/>
  </p:clrMapOvr>
</p:sld>
</file>

<file path=ppt/slides/slide2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37273" cy="1223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751344"/>
            <a:ext cx="4572000" cy="535531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u="none" strike="noStrike" baseline="0" dirty="0" smtClean="0">
                <a:latin typeface="Courier"/>
              </a:rPr>
              <a:t>b. The UND B is used to request material identified in the MTOE with</a:t>
            </a:r>
          </a:p>
          <a:p>
            <a:r>
              <a:rPr lang="en-US" b="0" i="0" u="none" strike="noStrike" baseline="0" dirty="0" smtClean="0">
                <a:latin typeface="Courier"/>
              </a:rPr>
              <a:t>ERC B and/or required for immediate installation on, or repair of, </a:t>
            </a:r>
            <a:r>
              <a:rPr lang="en-US" b="0" i="0" u="none" strike="noStrike" baseline="0" dirty="0" err="1" smtClean="0">
                <a:latin typeface="Courier"/>
              </a:rPr>
              <a:t>missionessential</a:t>
            </a:r>
            <a:endParaRPr lang="en-US" b="0" i="0" u="none" strike="noStrike" baseline="0" dirty="0" smtClean="0">
              <a:latin typeface="Courier"/>
            </a:endParaRPr>
          </a:p>
          <a:p>
            <a:r>
              <a:rPr lang="en-US" b="0" i="0" u="none" strike="noStrike" baseline="0" dirty="0" smtClean="0">
                <a:latin typeface="Courier"/>
              </a:rPr>
              <a:t>material without which the ability of the unit or activity to</a:t>
            </a:r>
          </a:p>
          <a:p>
            <a:r>
              <a:rPr lang="en-US" b="0" i="0" u="none" strike="noStrike" baseline="0" dirty="0" smtClean="0">
                <a:latin typeface="Courier"/>
              </a:rPr>
              <a:t>perform its assigned operational mission is impaired. It is also used when</a:t>
            </a:r>
          </a:p>
          <a:p>
            <a:r>
              <a:rPr lang="en-US" b="0" i="0" u="none" strike="noStrike" baseline="0" dirty="0" smtClean="0">
                <a:latin typeface="Courier"/>
              </a:rPr>
              <a:t>material is required for immediate use for installation on, or repair of,</a:t>
            </a:r>
          </a:p>
          <a:p>
            <a:r>
              <a:rPr lang="en-US" b="0" i="0" u="none" strike="noStrike" baseline="0" dirty="0" smtClean="0">
                <a:latin typeface="Courier"/>
              </a:rPr>
              <a:t>auxiliary equipment.</a:t>
            </a:r>
          </a:p>
          <a:p>
            <a:r>
              <a:rPr lang="en-US" b="0" i="0" u="none" strike="noStrike" baseline="0" dirty="0" smtClean="0">
                <a:latin typeface="Courier"/>
              </a:rPr>
              <a:t>c. The UND C is used to request material identified in the MTOE with</a:t>
            </a:r>
          </a:p>
          <a:p>
            <a:r>
              <a:rPr lang="en-US" b="0" i="0" u="none" strike="noStrike" baseline="0" dirty="0" smtClean="0">
                <a:latin typeface="Courier"/>
              </a:rPr>
              <a:t>ERC C and/or required for scheduled repair, maintenance, manufacture, or</a:t>
            </a:r>
          </a:p>
          <a:p>
            <a:r>
              <a:rPr lang="en-US" b="0" i="0" u="none" strike="noStrike" baseline="0" dirty="0" smtClean="0">
                <a:latin typeface="Courier"/>
              </a:rPr>
              <a:t>replacement of all equipment and/or material required for purposes not</a:t>
            </a:r>
          </a:p>
          <a:p>
            <a:r>
              <a:rPr lang="en-US" b="0" i="0" u="none" strike="noStrike" baseline="0" dirty="0" smtClean="0">
                <a:latin typeface="Courier"/>
              </a:rPr>
              <a:t>covered by any other UND.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2863272"/>
      </p:ext>
    </p:extLst>
  </p:cSld>
  <p:clrMapOvr>
    <a:masterClrMapping/>
  </p:clrMapOvr>
</p:sld>
</file>

<file path=ppt/slides/slide2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37273" cy="1223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1305342"/>
            <a:ext cx="4572000" cy="424731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u="none" strike="noStrike" baseline="0" dirty="0" smtClean="0">
                <a:latin typeface="Courier"/>
              </a:rPr>
              <a:t>3. The priority designator (PD) for a supply request is determined by</a:t>
            </a:r>
          </a:p>
          <a:p>
            <a:r>
              <a:rPr lang="en-US" b="0" i="0" u="none" strike="noStrike" baseline="0" dirty="0" smtClean="0">
                <a:latin typeface="Courier"/>
              </a:rPr>
              <a:t>relating the FAD to the UND of the needed item. Use Table 4 to select the</a:t>
            </a:r>
          </a:p>
          <a:p>
            <a:r>
              <a:rPr lang="en-US" b="0" i="0" u="none" strike="noStrike" baseline="0" dirty="0" smtClean="0">
                <a:latin typeface="Courier"/>
              </a:rPr>
              <a:t>PD on the line that relates the unit FAD and UND. The PDs for all supply</a:t>
            </a:r>
          </a:p>
          <a:p>
            <a:r>
              <a:rPr lang="en-US" b="0" i="0" u="none" strike="noStrike" baseline="0" dirty="0" smtClean="0">
                <a:latin typeface="Courier"/>
              </a:rPr>
              <a:t>requests will be determined according to the UMMIPS (AR 72550).</a:t>
            </a:r>
          </a:p>
          <a:p>
            <a:r>
              <a:rPr lang="en-US" b="0" i="0" u="none" strike="noStrike" baseline="0" dirty="0" smtClean="0">
                <a:latin typeface="Courier"/>
              </a:rPr>
              <a:t>Commanders</a:t>
            </a:r>
          </a:p>
          <a:p>
            <a:r>
              <a:rPr lang="en-US" b="0" i="0" u="none" strike="noStrike" baseline="0" dirty="0" smtClean="0">
                <a:latin typeface="Courier"/>
              </a:rPr>
              <a:t>will either personally review or delegate, in writing, to specific persons</a:t>
            </a:r>
          </a:p>
          <a:p>
            <a:r>
              <a:rPr lang="en-US" b="0" i="0" u="none" strike="noStrike" baseline="0" dirty="0" smtClean="0">
                <a:latin typeface="Courier"/>
              </a:rPr>
              <a:t>the authority to review all requests based on UNDs A and B. This review</a:t>
            </a:r>
          </a:p>
          <a:p>
            <a:r>
              <a:rPr lang="en-US" b="0" i="0" u="none" strike="noStrike" baseline="0" dirty="0" smtClean="0">
                <a:latin typeface="Courier"/>
              </a:rPr>
              <a:t>will be done prior to sending the request to the SSA (AR 7102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286327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37273" cy="1223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1582341"/>
            <a:ext cx="4572000" cy="369331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u="none" strike="noStrike" baseline="0" dirty="0" smtClean="0">
                <a:latin typeface="Symbol"/>
              </a:rPr>
              <a:t>· </a:t>
            </a:r>
            <a:r>
              <a:rPr lang="en-US" b="0" i="0" u="none" strike="noStrike" baseline="0" dirty="0" smtClean="0">
                <a:latin typeface="Courier"/>
              </a:rPr>
              <a:t>Attending scheduled maintenance periods.</a:t>
            </a:r>
          </a:p>
          <a:p>
            <a:r>
              <a:rPr lang="en-US" b="0" i="0" u="none" strike="noStrike" baseline="0" dirty="0" smtClean="0">
                <a:latin typeface="Symbol"/>
              </a:rPr>
              <a:t>· </a:t>
            </a:r>
            <a:r>
              <a:rPr lang="en-US" b="0" i="0" u="none" strike="noStrike" baseline="0" dirty="0" smtClean="0">
                <a:latin typeface="Courier"/>
              </a:rPr>
              <a:t>Ensuring that all </a:t>
            </a:r>
            <a:r>
              <a:rPr lang="en-US" b="0" i="0" u="none" strike="noStrike" baseline="0" dirty="0" err="1" smtClean="0">
                <a:latin typeface="Courier"/>
              </a:rPr>
              <a:t>firstline</a:t>
            </a:r>
            <a:endParaRPr lang="en-US" b="0" i="0" u="none" strike="noStrike" baseline="0" dirty="0" smtClean="0">
              <a:latin typeface="Courier"/>
            </a:endParaRPr>
          </a:p>
          <a:p>
            <a:r>
              <a:rPr lang="en-US" b="0" i="0" u="none" strike="noStrike" baseline="0" dirty="0" smtClean="0">
                <a:latin typeface="Courier"/>
              </a:rPr>
              <a:t>supervisors, platoon sergeants, and staff</a:t>
            </a:r>
          </a:p>
          <a:p>
            <a:r>
              <a:rPr lang="en-US" b="0" i="0" u="none" strike="noStrike" baseline="0" dirty="0" smtClean="0">
                <a:latin typeface="Courier"/>
              </a:rPr>
              <a:t>NCOs attend and participate during scheduled maintenance periods.</a:t>
            </a:r>
          </a:p>
          <a:p>
            <a:r>
              <a:rPr lang="en-US" b="0" i="0" u="none" strike="noStrike" baseline="0" dirty="0" smtClean="0">
                <a:latin typeface="Symbol"/>
              </a:rPr>
              <a:t>· </a:t>
            </a:r>
            <a:r>
              <a:rPr lang="en-US" b="0" i="0" u="none" strike="noStrike" baseline="0" dirty="0" smtClean="0">
                <a:latin typeface="Courier"/>
              </a:rPr>
              <a:t>Knowing the unit's personnel gains, losses, strengths, and weaknesses</a:t>
            </a:r>
          </a:p>
          <a:p>
            <a:r>
              <a:rPr lang="en-US" b="0" i="0" u="none" strike="noStrike" baseline="0" dirty="0" smtClean="0">
                <a:latin typeface="Courier"/>
              </a:rPr>
              <a:t>and advising the commander accordingly.</a:t>
            </a:r>
          </a:p>
          <a:p>
            <a:r>
              <a:rPr lang="en-US" b="0" i="0" u="none" strike="noStrike" baseline="0" dirty="0" smtClean="0">
                <a:latin typeface="Symbol"/>
              </a:rPr>
              <a:t>· </a:t>
            </a:r>
            <a:r>
              <a:rPr lang="en-US" b="0" i="0" u="none" strike="noStrike" baseline="0" dirty="0" smtClean="0">
                <a:latin typeface="Courier"/>
              </a:rPr>
              <a:t>Checking maintenance operations continually, from the operator through</a:t>
            </a:r>
          </a:p>
          <a:p>
            <a:r>
              <a:rPr lang="en-US" b="0" i="0" u="none" strike="noStrike" baseline="0" dirty="0" smtClean="0">
                <a:latin typeface="Courier"/>
              </a:rPr>
              <a:t>the motor sergeant, and correcting where necessary.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1462046"/>
      </p:ext>
    </p:extLst>
  </p:cSld>
  <p:clrMapOvr>
    <a:masterClrMapping/>
  </p:clrMapOvr>
</p:sld>
</file>

<file path=ppt/slides/slide2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37273" cy="1223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5063" y="2352675"/>
            <a:ext cx="4333875" cy="2152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2863272"/>
      </p:ext>
    </p:extLst>
  </p:cSld>
  <p:clrMapOvr>
    <a:masterClrMapping/>
  </p:clrMapOvr>
</p:sld>
</file>

<file path=ppt/slides/slide2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37273" cy="1223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474345"/>
            <a:ext cx="4572000" cy="59093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u="none" strike="noStrike" baseline="0" dirty="0" smtClean="0">
                <a:latin typeface="Courier"/>
              </a:rPr>
              <a:t>PLL Replenishment. Priorities are assigned to replenishment requests, as</a:t>
            </a:r>
          </a:p>
          <a:p>
            <a:r>
              <a:rPr lang="en-US" b="0" i="0" u="none" strike="noStrike" baseline="0" dirty="0" smtClean="0">
                <a:latin typeface="Courier"/>
              </a:rPr>
              <a:t>follows:</a:t>
            </a:r>
          </a:p>
          <a:p>
            <a:r>
              <a:rPr lang="en-US" b="0" i="0" u="none" strike="noStrike" baseline="0" dirty="0" smtClean="0">
                <a:latin typeface="Courier"/>
              </a:rPr>
              <a:t>1. The UND C is normally used to determine the PD for replenishment when</a:t>
            </a:r>
          </a:p>
          <a:p>
            <a:r>
              <a:rPr lang="en-US" b="0" i="0" u="none" strike="noStrike" baseline="0" dirty="0" smtClean="0">
                <a:latin typeface="Courier"/>
              </a:rPr>
              <a:t>items on the PLL are used and the line is NOT at zero balance.</a:t>
            </a:r>
          </a:p>
          <a:p>
            <a:r>
              <a:rPr lang="en-US" b="0" i="0" u="none" strike="noStrike" baseline="0" dirty="0" smtClean="0">
                <a:latin typeface="Courier"/>
              </a:rPr>
              <a:t>2. The UND B may be used to determine the PD for replenishment of a line</a:t>
            </a:r>
          </a:p>
          <a:p>
            <a:r>
              <a:rPr lang="en-US" b="0" i="0" u="none" strike="noStrike" baseline="0" dirty="0" smtClean="0">
                <a:latin typeface="Courier"/>
              </a:rPr>
              <a:t>item when the line IS at zero balance.</a:t>
            </a:r>
          </a:p>
          <a:p>
            <a:r>
              <a:rPr lang="en-US" b="0" i="0" u="none" strike="noStrike" baseline="0" dirty="0" smtClean="0">
                <a:latin typeface="Courier"/>
              </a:rPr>
              <a:t>3. The UND A is not authorized to be used in determining the PD for PLL</a:t>
            </a:r>
          </a:p>
          <a:p>
            <a:r>
              <a:rPr lang="en-US" b="0" i="0" u="none" strike="noStrike" baseline="0" dirty="0" smtClean="0">
                <a:latin typeface="Courier"/>
              </a:rPr>
              <a:t>replenishment.</a:t>
            </a:r>
          </a:p>
          <a:p>
            <a:r>
              <a:rPr lang="en-US" b="0" i="0" u="none" strike="noStrike" baseline="0" dirty="0" smtClean="0">
                <a:latin typeface="Courier"/>
              </a:rPr>
              <a:t>PLL Records. The PLL records consist of the following:</a:t>
            </a:r>
          </a:p>
          <a:p>
            <a:r>
              <a:rPr lang="pt-BR" b="0" i="0" u="none" strike="noStrike" baseline="0" dirty="0" smtClean="0">
                <a:latin typeface="Courier"/>
              </a:rPr>
              <a:t>1. The DA Form 2063R</a:t>
            </a:r>
          </a:p>
          <a:p>
            <a:r>
              <a:rPr lang="en-US" b="0" i="0" u="none" strike="noStrike" baseline="0" dirty="0" smtClean="0">
                <a:latin typeface="Courier"/>
              </a:rPr>
              <a:t>(Prescribed Load List).</a:t>
            </a:r>
          </a:p>
          <a:p>
            <a:r>
              <a:rPr lang="en-US" b="0" i="0" u="none" strike="noStrike" baseline="0" dirty="0" smtClean="0">
                <a:latin typeface="Courier"/>
              </a:rPr>
              <a:t>2. The DA Form 3318 (Record of Demands Title</a:t>
            </a:r>
          </a:p>
          <a:p>
            <a:r>
              <a:rPr lang="en-US" b="0" i="0" u="none" strike="noStrike" baseline="0" dirty="0" smtClean="0">
                <a:latin typeface="Courier"/>
              </a:rPr>
              <a:t>Insert). This form is used</a:t>
            </a:r>
          </a:p>
          <a:p>
            <a:r>
              <a:rPr lang="en-US" b="0" i="0" u="none" strike="noStrike" baseline="0" dirty="0" smtClean="0">
                <a:latin typeface="Courier"/>
              </a:rPr>
              <a:t>to record all item information, such 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2863272"/>
      </p:ext>
    </p:extLst>
  </p:cSld>
  <p:clrMapOvr>
    <a:masterClrMapping/>
  </p:clrMapOvr>
</p:sld>
</file>

<file path=ppt/slides/slide2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37273" cy="1223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1859340"/>
            <a:ext cx="4572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u="none" strike="noStrike" baseline="0" dirty="0" smtClean="0">
                <a:latin typeface="Courier"/>
              </a:rPr>
              <a:t>NSN, technical manual data, nomenclature, and so on. It is also used to</a:t>
            </a:r>
          </a:p>
          <a:p>
            <a:r>
              <a:rPr lang="en-US" b="0" i="0" u="none" strike="noStrike" baseline="0" dirty="0" smtClean="0">
                <a:latin typeface="Courier"/>
              </a:rPr>
              <a:t>record demands, requests, receipts, inventories, and reviews. These forms</a:t>
            </a:r>
          </a:p>
          <a:p>
            <a:r>
              <a:rPr lang="en-US" b="0" i="0" u="none" strike="noStrike" baseline="0" dirty="0" smtClean="0">
                <a:latin typeface="Courier"/>
              </a:rPr>
              <a:t>are maintained in a visible file in the NIIN sequence, which is the last</a:t>
            </a:r>
          </a:p>
          <a:p>
            <a:r>
              <a:rPr lang="en-US" b="0" i="0" u="none" strike="noStrike" baseline="0" dirty="0" smtClean="0">
                <a:latin typeface="Courier"/>
              </a:rPr>
              <a:t>nine characters of the NSN. The primary purpose of DA Form 3318 in the</a:t>
            </a:r>
          </a:p>
          <a:p>
            <a:r>
              <a:rPr lang="en-US" b="0" i="0" u="none" strike="noStrike" baseline="0" dirty="0" smtClean="0">
                <a:latin typeface="Courier"/>
              </a:rPr>
              <a:t>manual system is to allow units to adjust their </a:t>
            </a:r>
            <a:r>
              <a:rPr lang="en-US" b="0" i="0" u="none" strike="noStrike" baseline="0" dirty="0" err="1" smtClean="0">
                <a:latin typeface="Courier"/>
              </a:rPr>
              <a:t>stockage</a:t>
            </a:r>
            <a:r>
              <a:rPr lang="en-US" b="0" i="0" u="none" strike="noStrike" baseline="0" dirty="0" smtClean="0">
                <a:latin typeface="Courier"/>
              </a:rPr>
              <a:t> based on demand</a:t>
            </a:r>
          </a:p>
          <a:p>
            <a:r>
              <a:rPr lang="en-US" b="0" i="0" u="none" strike="noStrike" baseline="0" dirty="0" smtClean="0">
                <a:latin typeface="Courier"/>
              </a:rPr>
              <a:t>experience.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2863272"/>
      </p:ext>
    </p:extLst>
  </p:cSld>
  <p:clrMapOvr>
    <a:masterClrMapping/>
  </p:clrMapOvr>
</p:sld>
</file>

<file path=ppt/slides/slide2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37273" cy="1223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889844"/>
            <a:ext cx="4572000" cy="507831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u="none" strike="noStrike" baseline="0" dirty="0" smtClean="0">
                <a:latin typeface="Courier"/>
              </a:rPr>
              <a:t>REQUESTING SUPPLIES</a:t>
            </a:r>
          </a:p>
          <a:p>
            <a:r>
              <a:rPr lang="en-US" b="0" i="0" u="none" strike="noStrike" baseline="0" dirty="0" smtClean="0">
                <a:latin typeface="Courier"/>
              </a:rPr>
              <a:t>Units must submit all requests for supplies to the specific SSA that</a:t>
            </a:r>
          </a:p>
          <a:p>
            <a:r>
              <a:rPr lang="en-US" b="0" i="0" u="none" strike="noStrike" baseline="0" dirty="0" smtClean="0">
                <a:latin typeface="Courier"/>
              </a:rPr>
              <a:t>supplies the item. The SSA stock record officer then determines the source</a:t>
            </a:r>
          </a:p>
          <a:p>
            <a:r>
              <a:rPr lang="en-US" b="0" i="0" u="none" strike="noStrike" baseline="0" dirty="0" smtClean="0">
                <a:latin typeface="Courier"/>
              </a:rPr>
              <a:t>of supply for the requested item.</a:t>
            </a:r>
          </a:p>
          <a:p>
            <a:r>
              <a:rPr lang="en-US" b="0" i="0" u="none" strike="noStrike" baseline="0" dirty="0" smtClean="0">
                <a:latin typeface="Courier"/>
              </a:rPr>
              <a:t>Requests are prepared when</a:t>
            </a:r>
          </a:p>
          <a:p>
            <a:r>
              <a:rPr lang="en-US" b="0" i="0" u="none" strike="noStrike" baseline="0" dirty="0" smtClean="0">
                <a:latin typeface="Symbol"/>
              </a:rPr>
              <a:t>· </a:t>
            </a:r>
            <a:r>
              <a:rPr lang="en-US" b="0" i="0" u="none" strike="noStrike" baseline="0" dirty="0" smtClean="0">
                <a:latin typeface="Courier"/>
              </a:rPr>
              <a:t>Authorized PLL </a:t>
            </a:r>
            <a:r>
              <a:rPr lang="en-US" b="0" i="0" u="none" strike="noStrike" baseline="0" dirty="0" err="1" smtClean="0">
                <a:latin typeface="Courier"/>
              </a:rPr>
              <a:t>stockage</a:t>
            </a:r>
            <a:r>
              <a:rPr lang="en-US" b="0" i="0" u="none" strike="noStrike" baseline="0" dirty="0" smtClean="0">
                <a:latin typeface="Courier"/>
              </a:rPr>
              <a:t> levels increase.</a:t>
            </a:r>
          </a:p>
          <a:p>
            <a:r>
              <a:rPr lang="en-US" b="0" i="0" u="none" strike="noStrike" baseline="0" dirty="0" smtClean="0">
                <a:latin typeface="Symbol"/>
              </a:rPr>
              <a:t>· </a:t>
            </a:r>
            <a:r>
              <a:rPr lang="en-US" b="0" i="0" u="none" strike="noStrike" baseline="0" dirty="0" smtClean="0">
                <a:latin typeface="Courier"/>
              </a:rPr>
              <a:t>Items are added to the unit equipment authorization.</a:t>
            </a:r>
          </a:p>
          <a:p>
            <a:r>
              <a:rPr lang="en-US" b="0" i="0" u="none" strike="noStrike" baseline="0" dirty="0" smtClean="0">
                <a:latin typeface="Symbol"/>
              </a:rPr>
              <a:t>· </a:t>
            </a:r>
            <a:r>
              <a:rPr lang="en-US" b="0" i="0" u="none" strike="noStrike" baseline="0" dirty="0" smtClean="0">
                <a:latin typeface="Courier"/>
              </a:rPr>
              <a:t>Maintenance personnel need repair parts not carried on PLL, although</a:t>
            </a:r>
          </a:p>
          <a:p>
            <a:r>
              <a:rPr lang="en-US" b="0" i="0" u="none" strike="noStrike" baseline="0" dirty="0" smtClean="0">
                <a:latin typeface="Courier"/>
              </a:rPr>
              <a:t>authorized.</a:t>
            </a:r>
          </a:p>
          <a:p>
            <a:r>
              <a:rPr lang="en-US" b="0" i="0" u="none" strike="noStrike" baseline="0" dirty="0" smtClean="0">
                <a:latin typeface="Symbol"/>
              </a:rPr>
              <a:t>· </a:t>
            </a:r>
            <a:r>
              <a:rPr lang="en-US" b="0" i="0" u="none" strike="noStrike" baseline="0" dirty="0" smtClean="0">
                <a:latin typeface="Courier"/>
              </a:rPr>
              <a:t>The QSS and </a:t>
            </a:r>
            <a:r>
              <a:rPr lang="en-US" b="0" i="0" u="none" strike="noStrike" baseline="0" dirty="0" err="1" smtClean="0">
                <a:latin typeface="Courier"/>
              </a:rPr>
              <a:t>selfservice</a:t>
            </a:r>
            <a:endParaRPr lang="en-US" b="0" i="0" u="none" strike="noStrike" baseline="0" dirty="0" smtClean="0">
              <a:latin typeface="Courier"/>
            </a:endParaRPr>
          </a:p>
          <a:p>
            <a:r>
              <a:rPr lang="en-US" b="0" i="0" u="none" strike="noStrike" baseline="0" dirty="0" smtClean="0">
                <a:latin typeface="Courier"/>
              </a:rPr>
              <a:t>supply center (SSSC) lines at the direct</a:t>
            </a:r>
          </a:p>
          <a:p>
            <a:r>
              <a:rPr lang="en-US" b="0" i="0" u="none" strike="noStrike" baseline="0" dirty="0" smtClean="0">
                <a:latin typeface="Courier"/>
              </a:rPr>
              <a:t>supply unit are at zero balance and your request is high priority.</a:t>
            </a:r>
          </a:p>
          <a:p>
            <a:r>
              <a:rPr lang="en-US" b="0" i="0" u="none" strike="noStrike" baseline="0" dirty="0" smtClean="0">
                <a:latin typeface="Symbol"/>
              </a:rPr>
              <a:t>· </a:t>
            </a:r>
            <a:r>
              <a:rPr lang="en-US" b="0" i="0" u="none" strike="noStrike" baseline="0" dirty="0" smtClean="0">
                <a:latin typeface="Courier"/>
              </a:rPr>
              <a:t>Stocks need to be replenished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2863272"/>
      </p:ext>
    </p:extLst>
  </p:cSld>
  <p:clrMapOvr>
    <a:masterClrMapping/>
  </p:clrMapOvr>
</p:sld>
</file>

<file path=ppt/slides/slide2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37273" cy="1223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1720840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u="none" strike="noStrike" baseline="0" dirty="0" smtClean="0">
                <a:latin typeface="Courier"/>
              </a:rPr>
              <a:t>Priority designators for all requests for issue are determined according to</a:t>
            </a:r>
          </a:p>
          <a:p>
            <a:r>
              <a:rPr lang="en-US" b="0" i="0" u="none" strike="noStrike" baseline="0" dirty="0" smtClean="0">
                <a:latin typeface="Courier"/>
              </a:rPr>
              <a:t>the UMMIPS described in AR 72550.</a:t>
            </a:r>
          </a:p>
          <a:p>
            <a:r>
              <a:rPr lang="en-US" b="0" i="0" u="none" strike="noStrike" baseline="0" dirty="0" smtClean="0">
                <a:latin typeface="Courier"/>
              </a:rPr>
              <a:t>Commanders will personally review or</a:t>
            </a:r>
          </a:p>
          <a:p>
            <a:r>
              <a:rPr lang="en-US" b="0" i="0" u="none" strike="noStrike" baseline="0" dirty="0" smtClean="0">
                <a:latin typeface="Courier"/>
              </a:rPr>
              <a:t>delegate, in writing, to specific persons the authority to review all </a:t>
            </a:r>
            <a:r>
              <a:rPr lang="en-US" b="0" i="0" u="none" strike="noStrike" baseline="0" dirty="0" err="1" smtClean="0">
                <a:latin typeface="Courier"/>
              </a:rPr>
              <a:t>highpriority</a:t>
            </a:r>
            <a:endParaRPr lang="en-US" b="0" i="0" u="none" strike="noStrike" baseline="0" dirty="0" smtClean="0">
              <a:latin typeface="Courier"/>
            </a:endParaRPr>
          </a:p>
          <a:p>
            <a:r>
              <a:rPr lang="en-US" b="0" i="0" u="none" strike="noStrike" baseline="0" dirty="0" smtClean="0">
                <a:latin typeface="Courier"/>
              </a:rPr>
              <a:t>requests for issue based on UND A and 3 (PDs 01 through 08). This</a:t>
            </a:r>
          </a:p>
          <a:p>
            <a:r>
              <a:rPr lang="en-US" b="0" i="0" u="none" strike="noStrike" baseline="0" dirty="0" smtClean="0">
                <a:latin typeface="Courier"/>
              </a:rPr>
              <a:t>review is done before the requests for issue are sent to your Materiel</a:t>
            </a:r>
          </a:p>
          <a:p>
            <a:r>
              <a:rPr lang="en-US" b="0" i="0" u="none" strike="noStrike" baseline="0" dirty="0" smtClean="0">
                <a:latin typeface="Courier"/>
              </a:rPr>
              <a:t>Management Center/Stock Control Section (MMC/SCS).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2863272"/>
      </p:ext>
    </p:extLst>
  </p:cSld>
  <p:clrMapOvr>
    <a:masterClrMapping/>
  </p:clrMapOvr>
</p:sld>
</file>

<file path=ppt/slides/slide2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37273" cy="1223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1859340"/>
            <a:ext cx="4572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u="none" strike="noStrike" baseline="0" dirty="0" smtClean="0">
                <a:latin typeface="Courier"/>
              </a:rPr>
              <a:t>Use of Forms to Request Supplies. The DA Form 2765 (Request for Issue or</a:t>
            </a:r>
          </a:p>
          <a:p>
            <a:r>
              <a:rPr lang="en-US" b="0" i="0" u="none" strike="noStrike" baseline="0" dirty="0" err="1" smtClean="0">
                <a:latin typeface="Courier"/>
              </a:rPr>
              <a:t>TurnIn</a:t>
            </a:r>
            <a:r>
              <a:rPr lang="en-US" b="0" i="0" u="none" strike="noStrike" baseline="0" dirty="0" smtClean="0">
                <a:latin typeface="Courier"/>
              </a:rPr>
              <a:t>)</a:t>
            </a:r>
          </a:p>
          <a:p>
            <a:r>
              <a:rPr lang="en-US" b="0" i="0" u="none" strike="noStrike" baseline="0" dirty="0" err="1" smtClean="0">
                <a:latin typeface="Courier"/>
              </a:rPr>
              <a:t>Prepunched</a:t>
            </a:r>
            <a:r>
              <a:rPr lang="en-US" b="0" i="0" u="none" strike="noStrike" baseline="0" dirty="0" smtClean="0">
                <a:latin typeface="Courier"/>
              </a:rPr>
              <a:t>/Preprinted (Figure 32) is primarily used to request</a:t>
            </a:r>
          </a:p>
          <a:p>
            <a:r>
              <a:rPr lang="en-US" b="0" i="0" u="none" strike="noStrike" baseline="0" dirty="0" smtClean="0">
                <a:latin typeface="Courier"/>
              </a:rPr>
              <a:t>initial issue, expendable, durable, or nonexpendable supplies listed in the</a:t>
            </a:r>
          </a:p>
          <a:p>
            <a:r>
              <a:rPr lang="en-US" b="0" i="0" u="none" strike="noStrike" baseline="0" dirty="0" smtClean="0">
                <a:latin typeface="Courier"/>
              </a:rPr>
              <a:t>AMDF. The DA Form 2765 Manually Prepared (Figure 33) on page 118 is used</a:t>
            </a:r>
          </a:p>
          <a:p>
            <a:r>
              <a:rPr lang="en-US" b="0" i="0" u="none" strike="noStrike" baseline="0" dirty="0" smtClean="0">
                <a:latin typeface="Courier"/>
              </a:rPr>
              <a:t>when a </a:t>
            </a:r>
            <a:r>
              <a:rPr lang="en-US" b="0" i="0" u="none" strike="noStrike" baseline="0" dirty="0" err="1" smtClean="0">
                <a:latin typeface="Courier"/>
              </a:rPr>
              <a:t>prepunched</a:t>
            </a:r>
            <a:r>
              <a:rPr lang="en-US" b="0" i="0" u="none" strike="noStrike" baseline="0" dirty="0" smtClean="0">
                <a:latin typeface="Courier"/>
              </a:rPr>
              <a:t>/preprinted DA Form 2765 is not available.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2863272"/>
      </p:ext>
    </p:extLst>
  </p:cSld>
  <p:clrMapOvr>
    <a:masterClrMapping/>
  </p:clrMapOvr>
</p:sld>
</file>

<file path=ppt/slides/slide2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37273" cy="1223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0313" y="563355"/>
            <a:ext cx="5195887" cy="4765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2863272"/>
      </p:ext>
    </p:extLst>
  </p:cSld>
  <p:clrMapOvr>
    <a:masterClrMapping/>
  </p:clrMapOvr>
</p:sld>
</file>

<file path=ppt/slides/slide2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37273" cy="1223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474345"/>
            <a:ext cx="4572000" cy="59093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u="none" strike="noStrike" baseline="0" dirty="0" smtClean="0">
                <a:latin typeface="Courier"/>
              </a:rPr>
              <a:t>Use of Forms to Request Repair Parts. The following forms will be used to</a:t>
            </a:r>
          </a:p>
          <a:p>
            <a:r>
              <a:rPr lang="en-US" b="0" i="0" u="none" strike="noStrike" baseline="0" dirty="0" smtClean="0">
                <a:latin typeface="Courier"/>
              </a:rPr>
              <a:t>request repair parts: (The DX and QSS requests will be addressed later in</a:t>
            </a:r>
          </a:p>
          <a:p>
            <a:r>
              <a:rPr lang="en-US" b="0" i="0" u="none" strike="noStrike" baseline="0" dirty="0" smtClean="0">
                <a:latin typeface="Courier"/>
              </a:rPr>
              <a:t>this learning event, under Types of </a:t>
            </a:r>
            <a:r>
              <a:rPr lang="en-US" b="0" i="0" u="none" strike="noStrike" baseline="0" dirty="0" err="1" smtClean="0">
                <a:latin typeface="Courier"/>
              </a:rPr>
              <a:t>Stockage</a:t>
            </a:r>
            <a:r>
              <a:rPr lang="en-US" b="0" i="0" u="none" strike="noStrike" baseline="0" dirty="0" smtClean="0">
                <a:latin typeface="Courier"/>
              </a:rPr>
              <a:t>.)</a:t>
            </a:r>
          </a:p>
          <a:p>
            <a:r>
              <a:rPr lang="en-US" b="0" i="0" u="none" strike="noStrike" baseline="0" dirty="0" smtClean="0">
                <a:latin typeface="Courier"/>
              </a:rPr>
              <a:t>1. The DA Form 2765 (Request for Issue or </a:t>
            </a:r>
            <a:r>
              <a:rPr lang="en-US" b="0" i="0" u="none" strike="noStrike" baseline="0" dirty="0" err="1" smtClean="0">
                <a:latin typeface="Courier"/>
              </a:rPr>
              <a:t>TurnIn</a:t>
            </a:r>
            <a:r>
              <a:rPr lang="en-US" b="0" i="0" u="none" strike="noStrike" baseline="0" dirty="0" smtClean="0">
                <a:latin typeface="Courier"/>
              </a:rPr>
              <a:t>)</a:t>
            </a:r>
          </a:p>
          <a:p>
            <a:r>
              <a:rPr lang="en-US" b="0" i="0" u="none" strike="noStrike" baseline="0" dirty="0" err="1" smtClean="0">
                <a:latin typeface="Courier"/>
              </a:rPr>
              <a:t>Prepunched</a:t>
            </a:r>
            <a:r>
              <a:rPr lang="en-US" b="0" i="0" u="none" strike="noStrike" baseline="0" dirty="0" smtClean="0">
                <a:latin typeface="Courier"/>
              </a:rPr>
              <a:t>/Preprinted</a:t>
            </a:r>
          </a:p>
          <a:p>
            <a:r>
              <a:rPr lang="en-US" b="0" i="0" u="none" strike="noStrike" baseline="0" dirty="0" smtClean="0">
                <a:latin typeface="Courier"/>
              </a:rPr>
              <a:t>(Figure 32) is normally available for each item in the PLL. In the manual</a:t>
            </a:r>
          </a:p>
          <a:p>
            <a:r>
              <a:rPr lang="en-US" b="0" i="0" u="none" strike="noStrike" baseline="0" dirty="0" smtClean="0">
                <a:latin typeface="Courier"/>
              </a:rPr>
              <a:t>system, these should be filed behind each corresponding DA Form 3318.</a:t>
            </a:r>
          </a:p>
          <a:p>
            <a:r>
              <a:rPr lang="en-US" b="0" i="0" u="none" strike="noStrike" baseline="0" dirty="0" smtClean="0">
                <a:latin typeface="Courier"/>
              </a:rPr>
              <a:t>Supervisors should always check to make sure that </a:t>
            </a:r>
            <a:r>
              <a:rPr lang="en-US" b="0" i="0" u="none" strike="noStrike" baseline="0" dirty="0" err="1" smtClean="0">
                <a:latin typeface="Courier"/>
              </a:rPr>
              <a:t>prepunched</a:t>
            </a:r>
            <a:r>
              <a:rPr lang="en-US" b="0" i="0" u="none" strike="noStrike" baseline="0" dirty="0" smtClean="0">
                <a:latin typeface="Courier"/>
              </a:rPr>
              <a:t>/preprinted DA</a:t>
            </a:r>
          </a:p>
          <a:p>
            <a:r>
              <a:rPr lang="en-US" b="0" i="0" u="none" strike="noStrike" baseline="0" dirty="0" smtClean="0">
                <a:latin typeface="Courier"/>
              </a:rPr>
              <a:t>Forms 2765 are being used if they are available. The use of these cards</a:t>
            </a:r>
          </a:p>
          <a:p>
            <a:r>
              <a:rPr lang="en-US" b="0" i="0" u="none" strike="noStrike" baseline="0" dirty="0" smtClean="0">
                <a:latin typeface="Courier"/>
              </a:rPr>
              <a:t>lessens the possibility of errors considerably and makes requests easier and</a:t>
            </a:r>
          </a:p>
          <a:p>
            <a:r>
              <a:rPr lang="en-US" b="0" i="0" u="none" strike="noStrike" baseline="0" dirty="0" smtClean="0">
                <a:latin typeface="Courier"/>
              </a:rPr>
              <a:t>faster to prepare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2863272"/>
      </p:ext>
    </p:extLst>
  </p:cSld>
  <p:clrMapOvr>
    <a:masterClrMapping/>
  </p:clrMapOvr>
</p:sld>
</file>

<file path=ppt/slides/slide2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37273" cy="1223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0763" y="938213"/>
            <a:ext cx="4562475" cy="498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2863272"/>
      </p:ext>
    </p:extLst>
  </p:cSld>
  <p:clrMapOvr>
    <a:masterClrMapping/>
  </p:clrMapOvr>
</p:sld>
</file>

<file path=ppt/slides/slide2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37273" cy="1223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304800"/>
            <a:ext cx="594360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0" i="0" u="none" strike="noStrike" baseline="0" dirty="0" smtClean="0">
                <a:latin typeface="Courier"/>
              </a:rPr>
              <a:t>and submit. </a:t>
            </a:r>
            <a:r>
              <a:rPr lang="en-US" b="0" i="0" u="none" strike="noStrike" baseline="0" dirty="0" err="1" smtClean="0">
                <a:latin typeface="Courier"/>
              </a:rPr>
              <a:t>Prepunched</a:t>
            </a:r>
            <a:r>
              <a:rPr lang="en-US" b="0" i="0" u="none" strike="noStrike" baseline="0" dirty="0" smtClean="0">
                <a:latin typeface="Courier"/>
              </a:rPr>
              <a:t>/preprinted DA Forms 2765, when available, are</a:t>
            </a:r>
          </a:p>
          <a:p>
            <a:r>
              <a:rPr lang="en-US" b="0" i="0" u="none" strike="noStrike" baseline="0" dirty="0" smtClean="0">
                <a:latin typeface="Courier"/>
              </a:rPr>
              <a:t>provided by the SSA with the letter "P" entered in block 3 of DA Form 27651.</a:t>
            </a:r>
          </a:p>
          <a:p>
            <a:r>
              <a:rPr lang="en-US" b="0" i="0" u="none" strike="noStrike" baseline="0" dirty="0" err="1" smtClean="0">
                <a:latin typeface="Courier"/>
              </a:rPr>
              <a:t>Prepunched</a:t>
            </a:r>
            <a:r>
              <a:rPr lang="en-US" b="0" i="0" u="none" strike="noStrike" baseline="0" dirty="0" smtClean="0">
                <a:latin typeface="Courier"/>
              </a:rPr>
              <a:t>/preprinted OA Forms 2765 are provided only for items on the</a:t>
            </a:r>
          </a:p>
          <a:p>
            <a:r>
              <a:rPr lang="en-US" b="0" i="0" u="none" strike="noStrike" baseline="0" dirty="0" smtClean="0">
                <a:latin typeface="Courier"/>
              </a:rPr>
              <a:t>PLL.</a:t>
            </a:r>
          </a:p>
          <a:p>
            <a:r>
              <a:rPr lang="en-US" b="0" i="0" u="none" strike="noStrike" baseline="0" dirty="0" smtClean="0">
                <a:latin typeface="Courier"/>
              </a:rPr>
              <a:t>2. The DA Form 27651</a:t>
            </a:r>
          </a:p>
          <a:p>
            <a:r>
              <a:rPr lang="en-US" b="0" i="0" u="none" strike="noStrike" baseline="0" dirty="0" smtClean="0">
                <a:latin typeface="Courier"/>
              </a:rPr>
              <a:t>(Request for Issue or </a:t>
            </a:r>
            <a:r>
              <a:rPr lang="en-US" b="0" i="0" u="none" strike="noStrike" baseline="0" dirty="0" err="1" smtClean="0">
                <a:latin typeface="Courier"/>
              </a:rPr>
              <a:t>TurnIn</a:t>
            </a:r>
            <a:r>
              <a:rPr lang="en-US" b="0" i="0" u="none" strike="noStrike" baseline="0" dirty="0" smtClean="0">
                <a:latin typeface="Courier"/>
              </a:rPr>
              <a:t>)</a:t>
            </a:r>
          </a:p>
          <a:p>
            <a:r>
              <a:rPr lang="en-US" b="0" i="0" u="none" strike="noStrike" baseline="0" dirty="0" smtClean="0">
                <a:latin typeface="Courier"/>
              </a:rPr>
              <a:t>(Figure 34) on page</a:t>
            </a:r>
          </a:p>
          <a:p>
            <a:r>
              <a:rPr lang="en-US" b="0" i="0" u="none" strike="noStrike" baseline="0" dirty="0" smtClean="0">
                <a:latin typeface="Courier"/>
              </a:rPr>
              <a:t>120 is a </a:t>
            </a:r>
            <a:r>
              <a:rPr lang="en-US" b="0" i="0" u="none" strike="noStrike" baseline="0" dirty="0" err="1" smtClean="0">
                <a:latin typeface="Courier"/>
              </a:rPr>
              <a:t>fourpart</a:t>
            </a:r>
            <a:endParaRPr lang="en-US" b="0" i="0" u="none" strike="noStrike" baseline="0" dirty="0" smtClean="0">
              <a:latin typeface="Courier"/>
            </a:endParaRPr>
          </a:p>
          <a:p>
            <a:r>
              <a:rPr lang="en-US" b="0" i="0" u="none" strike="noStrike" baseline="0" dirty="0" smtClean="0">
                <a:latin typeface="Courier"/>
              </a:rPr>
              <a:t>carbon interleaved form. The first (hard) copy is</a:t>
            </a:r>
          </a:p>
          <a:p>
            <a:r>
              <a:rPr lang="en-US" b="0" i="0" u="none" strike="noStrike" baseline="0" dirty="0" smtClean="0">
                <a:latin typeface="Courier"/>
              </a:rPr>
              <a:t>retained by the SSA as a voucher copy. The second (tissue) copy is returned</a:t>
            </a:r>
          </a:p>
          <a:p>
            <a:r>
              <a:rPr lang="en-US" b="0" i="0" u="none" strike="noStrike" baseline="0" dirty="0" smtClean="0">
                <a:latin typeface="Courier"/>
              </a:rPr>
              <a:t>to the requesting organization for quantities established as a </a:t>
            </a:r>
            <a:r>
              <a:rPr lang="en-US" b="0" i="0" u="none" strike="noStrike" baseline="0" dirty="0" err="1" smtClean="0">
                <a:latin typeface="Courier"/>
              </a:rPr>
              <a:t>dueout</a:t>
            </a:r>
            <a:r>
              <a:rPr lang="en-US" b="0" i="0" u="none" strike="noStrike" baseline="0" dirty="0" smtClean="0">
                <a:latin typeface="Courier"/>
              </a:rPr>
              <a:t>.</a:t>
            </a:r>
          </a:p>
          <a:p>
            <a:r>
              <a:rPr lang="en-US" b="0" i="0" u="none" strike="noStrike" baseline="0" dirty="0" smtClean="0">
                <a:latin typeface="Courier"/>
              </a:rPr>
              <a:t>The</a:t>
            </a:r>
          </a:p>
          <a:p>
            <a:r>
              <a:rPr lang="en-US" b="0" i="0" u="none" strike="noStrike" baseline="0" dirty="0" smtClean="0">
                <a:latin typeface="Courier"/>
              </a:rPr>
              <a:t>third (tissue) copy Is used by the requesting activity as a suspense copy.</a:t>
            </a:r>
          </a:p>
          <a:p>
            <a:r>
              <a:rPr lang="en-US" b="0" i="0" u="none" strike="noStrike" baseline="0" dirty="0" smtClean="0">
                <a:latin typeface="Courier"/>
              </a:rPr>
              <a:t>The fourth (hard) copy will be returned by the support activity to the</a:t>
            </a:r>
          </a:p>
          <a:p>
            <a:r>
              <a:rPr lang="en-US" b="0" i="0" u="none" strike="noStrike" baseline="0" dirty="0" smtClean="0">
                <a:latin typeface="Courier"/>
              </a:rPr>
              <a:t>requesting organization with the supplies requested.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286327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37273" cy="1223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1028343"/>
            <a:ext cx="4572000" cy="480131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u="none" strike="noStrike" baseline="0" dirty="0" smtClean="0">
                <a:latin typeface="Symbol"/>
              </a:rPr>
              <a:t>· </a:t>
            </a:r>
            <a:r>
              <a:rPr lang="en-US" b="0" i="0" u="none" strike="noStrike" baseline="0" dirty="0" smtClean="0">
                <a:latin typeface="Courier"/>
              </a:rPr>
              <a:t>Identifying maintenance operational weaknesses and executing</a:t>
            </a:r>
          </a:p>
          <a:p>
            <a:r>
              <a:rPr lang="en-US" b="0" i="0" u="none" strike="noStrike" baseline="0" dirty="0" smtClean="0">
                <a:latin typeface="Courier"/>
              </a:rPr>
              <a:t>corrective actions through the NCO chain, advising the commander as</a:t>
            </a:r>
          </a:p>
          <a:p>
            <a:r>
              <a:rPr lang="en-US" b="0" i="0" u="none" strike="noStrike" baseline="0" dirty="0" smtClean="0">
                <a:latin typeface="Courier"/>
              </a:rPr>
              <a:t>appropriate.</a:t>
            </a:r>
          </a:p>
          <a:p>
            <a:r>
              <a:rPr lang="en-US" b="0" i="0" u="none" strike="noStrike" baseline="0" dirty="0" smtClean="0">
                <a:latin typeface="Courier"/>
              </a:rPr>
              <a:t>Unit Commander. The unit commander is responsible for all matters relating</a:t>
            </a:r>
          </a:p>
          <a:p>
            <a:r>
              <a:rPr lang="en-US" b="0" i="0" u="none" strike="noStrike" baseline="0" dirty="0" smtClean="0">
                <a:latin typeface="Courier"/>
              </a:rPr>
              <a:t>to mission accomplishment, discipline, training, welfare, and control of</a:t>
            </a:r>
          </a:p>
          <a:p>
            <a:r>
              <a:rPr lang="en-US" b="0" i="0" u="none" strike="noStrike" baseline="0" dirty="0" smtClean="0">
                <a:latin typeface="Courier"/>
              </a:rPr>
              <a:t>personnel and equipment assigned to the unit. He must supervise and ensure</a:t>
            </a:r>
          </a:p>
          <a:p>
            <a:r>
              <a:rPr lang="en-US" b="0" i="0" u="none" strike="noStrike" baseline="0" dirty="0" smtClean="0">
                <a:latin typeface="Courier"/>
              </a:rPr>
              <a:t>timely completion of all company activities. His responsibilities include</a:t>
            </a:r>
          </a:p>
          <a:p>
            <a:r>
              <a:rPr lang="en-US" b="0" i="0" u="none" strike="noStrike" baseline="0" dirty="0" smtClean="0">
                <a:latin typeface="Symbol"/>
              </a:rPr>
              <a:t>· </a:t>
            </a:r>
            <a:r>
              <a:rPr lang="en-US" b="0" i="0" u="none" strike="noStrike" baseline="0" dirty="0" smtClean="0">
                <a:latin typeface="Courier"/>
              </a:rPr>
              <a:t>Analyzing the unit maintenance situation.</a:t>
            </a:r>
          </a:p>
          <a:p>
            <a:r>
              <a:rPr lang="en-US" b="0" i="0" u="none" strike="noStrike" baseline="0" dirty="0" smtClean="0">
                <a:latin typeface="Symbol"/>
              </a:rPr>
              <a:t>· </a:t>
            </a:r>
            <a:r>
              <a:rPr lang="en-US" b="0" i="0" u="none" strike="noStrike" baseline="0" dirty="0" smtClean="0">
                <a:latin typeface="Courier"/>
              </a:rPr>
              <a:t>Directing the unit motor officer to prepare the unit maintenance</a:t>
            </a:r>
          </a:p>
          <a:p>
            <a:r>
              <a:rPr lang="en-US" b="0" i="0" u="none" strike="noStrike" baseline="0" dirty="0" smtClean="0">
                <a:latin typeface="Courier"/>
              </a:rPr>
              <a:t>program in line with the battalion program.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1462046"/>
      </p:ext>
    </p:extLst>
  </p:cSld>
  <p:clrMapOvr>
    <a:masterClrMapping/>
  </p:clrMapOvr>
</p:sld>
</file>

<file path=ppt/slides/slide2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37273" cy="1223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1713" y="1371600"/>
            <a:ext cx="4600575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2863272"/>
      </p:ext>
    </p:extLst>
  </p:cSld>
  <p:clrMapOvr>
    <a:masterClrMapping/>
  </p:clrMapOvr>
</p:sld>
</file>

<file path=ppt/slides/slide2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37273" cy="1223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1859340"/>
            <a:ext cx="4572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u="none" strike="noStrike" baseline="0" dirty="0" smtClean="0">
                <a:latin typeface="Courier"/>
              </a:rPr>
              <a:t>3. The DD Form 13486</a:t>
            </a:r>
          </a:p>
          <a:p>
            <a:r>
              <a:rPr lang="en-US" b="0" i="0" u="none" strike="noStrike" baseline="0" dirty="0" smtClean="0">
                <a:latin typeface="Courier"/>
              </a:rPr>
              <a:t>(DOD Single Line Item Requisition System Document)</a:t>
            </a:r>
          </a:p>
          <a:p>
            <a:r>
              <a:rPr lang="en-US" b="0" i="0" u="none" strike="noStrike" baseline="0" dirty="0" smtClean="0">
                <a:latin typeface="Courier"/>
              </a:rPr>
              <a:t>(Figure 35) is used to request </a:t>
            </a:r>
            <a:r>
              <a:rPr lang="en-US" b="0" i="0" u="none" strike="noStrike" baseline="0" dirty="0" err="1" smtClean="0">
                <a:latin typeface="Courier"/>
              </a:rPr>
              <a:t>nonNSN</a:t>
            </a:r>
            <a:endParaRPr lang="en-US" b="0" i="0" u="none" strike="noStrike" baseline="0" dirty="0" smtClean="0">
              <a:latin typeface="Courier"/>
            </a:endParaRPr>
          </a:p>
          <a:p>
            <a:r>
              <a:rPr lang="en-US" b="0" i="0" u="none" strike="noStrike" baseline="0" dirty="0" smtClean="0">
                <a:latin typeface="Courier"/>
              </a:rPr>
              <a:t>items, classified items, MWO and</a:t>
            </a:r>
          </a:p>
          <a:p>
            <a:r>
              <a:rPr lang="en-US" b="0" i="0" u="none" strike="noStrike" baseline="0" dirty="0" smtClean="0">
                <a:latin typeface="Courier"/>
              </a:rPr>
              <a:t>modification kits, and items requiring exception data. The DD Form 13486</a:t>
            </a:r>
          </a:p>
          <a:p>
            <a:r>
              <a:rPr lang="en-US" b="0" i="0" u="none" strike="noStrike" baseline="0" dirty="0" smtClean="0">
                <a:latin typeface="Courier"/>
              </a:rPr>
              <a:t>is prepared in three copies. Copies 1 and 2 are forwarded to the SSA and</a:t>
            </a:r>
          </a:p>
          <a:p>
            <a:r>
              <a:rPr lang="en-US" b="0" i="0" u="none" strike="noStrike" baseline="0" dirty="0" smtClean="0">
                <a:latin typeface="Courier"/>
              </a:rPr>
              <a:t>copy 3 is filed in the </a:t>
            </a:r>
            <a:r>
              <a:rPr lang="en-US" b="0" i="0" u="none" strike="noStrike" baseline="0" dirty="0" err="1" smtClean="0">
                <a:latin typeface="Courier"/>
              </a:rPr>
              <a:t>duein</a:t>
            </a:r>
            <a:endParaRPr lang="en-US" b="0" i="0" u="none" strike="noStrike" baseline="0" dirty="0" smtClean="0">
              <a:latin typeface="Courier"/>
            </a:endParaRPr>
          </a:p>
          <a:p>
            <a:r>
              <a:rPr lang="en-US" b="0" i="0" u="none" strike="noStrike" baseline="0" dirty="0" smtClean="0">
                <a:latin typeface="Courier"/>
              </a:rPr>
              <a:t>status.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2863272"/>
      </p:ext>
    </p:extLst>
  </p:cSld>
  <p:clrMapOvr>
    <a:masterClrMapping/>
  </p:clrMapOvr>
</p:sld>
</file>

<file path=ppt/slides/slide2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37273" cy="1223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6013" y="900113"/>
            <a:ext cx="4371975" cy="505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2863272"/>
      </p:ext>
    </p:extLst>
  </p:cSld>
  <p:clrMapOvr>
    <a:masterClrMapping/>
  </p:clrMapOvr>
</p:sld>
</file>

<file path=ppt/slides/slide2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37273" cy="1223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-79653"/>
            <a:ext cx="4572000" cy="701730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u="none" strike="noStrike" baseline="0" dirty="0" smtClean="0">
                <a:latin typeface="Courier"/>
              </a:rPr>
              <a:t>4. The DA Form 2064 (Document Register for Supply Actions), shown in</a:t>
            </a:r>
          </a:p>
          <a:p>
            <a:r>
              <a:rPr lang="en-US" b="0" i="0" u="none" strike="noStrike" baseline="0" dirty="0" smtClean="0">
                <a:latin typeface="Courier"/>
              </a:rPr>
              <a:t>Figure 36, is used to record requests, receipts, </a:t>
            </a:r>
            <a:r>
              <a:rPr lang="en-US" b="0" i="0" u="none" strike="noStrike" baseline="0" dirty="0" err="1" smtClean="0">
                <a:latin typeface="Courier"/>
              </a:rPr>
              <a:t>turnins</a:t>
            </a:r>
            <a:r>
              <a:rPr lang="en-US" b="0" i="0" u="none" strike="noStrike" baseline="0" dirty="0" smtClean="0">
                <a:latin typeface="Courier"/>
              </a:rPr>
              <a:t>,</a:t>
            </a:r>
          </a:p>
          <a:p>
            <a:r>
              <a:rPr lang="en-US" b="0" i="0" u="none" strike="noStrike" baseline="0" dirty="0" smtClean="0">
                <a:latin typeface="Courier"/>
              </a:rPr>
              <a:t>cancellations,</a:t>
            </a:r>
          </a:p>
          <a:p>
            <a:r>
              <a:rPr lang="en-US" b="0" i="0" u="none" strike="noStrike" baseline="0" dirty="0" err="1" smtClean="0">
                <a:latin typeface="Courier"/>
              </a:rPr>
              <a:t>followups</a:t>
            </a:r>
            <a:r>
              <a:rPr lang="en-US" b="0" i="0" u="none" strike="noStrike" baseline="0" dirty="0" smtClean="0">
                <a:latin typeface="Courier"/>
              </a:rPr>
              <a:t>,</a:t>
            </a:r>
          </a:p>
          <a:p>
            <a:r>
              <a:rPr lang="en-US" b="0" i="0" u="none" strike="noStrike" baseline="0" dirty="0" smtClean="0">
                <a:latin typeface="Courier"/>
              </a:rPr>
              <a:t>supply status, and document numbers assigned to supply</a:t>
            </a:r>
          </a:p>
          <a:p>
            <a:r>
              <a:rPr lang="en-US" b="0" i="0" u="none" strike="noStrike" baseline="0" dirty="0" smtClean="0">
                <a:latin typeface="Courier"/>
              </a:rPr>
              <a:t>documents. It serves as a suspense file for open supply transactions. It</a:t>
            </a:r>
          </a:p>
          <a:p>
            <a:r>
              <a:rPr lang="en-US" b="0" i="0" u="none" strike="noStrike" baseline="0" dirty="0" smtClean="0">
                <a:latin typeface="Courier"/>
              </a:rPr>
              <a:t>is one of the most important documents in a repair section. Together with</a:t>
            </a:r>
          </a:p>
          <a:p>
            <a:r>
              <a:rPr lang="en-US" b="0" i="0" u="none" strike="noStrike" baseline="0" dirty="0" smtClean="0">
                <a:latin typeface="Courier"/>
              </a:rPr>
              <a:t>the DA Form 3318 (Figure 31), the DA Form 2064 comprises the basic audit</a:t>
            </a:r>
          </a:p>
          <a:p>
            <a:r>
              <a:rPr lang="en-US" b="0" i="0" u="none" strike="noStrike" baseline="0" dirty="0" smtClean="0">
                <a:latin typeface="Courier"/>
              </a:rPr>
              <a:t>trail for all supply transactions in the repair parts section.</a:t>
            </a:r>
          </a:p>
          <a:p>
            <a:r>
              <a:rPr lang="en-US" b="0" i="0" u="none" strike="noStrike" baseline="0" dirty="0" smtClean="0">
                <a:latin typeface="Courier"/>
              </a:rPr>
              <a:t>There are two types of document registers for supply actions: nonexpendable</a:t>
            </a:r>
          </a:p>
          <a:p>
            <a:r>
              <a:rPr lang="en-US" b="0" i="0" u="none" strike="noStrike" baseline="0" dirty="0" smtClean="0">
                <a:latin typeface="Courier"/>
              </a:rPr>
              <a:t>and expendable/durable.</a:t>
            </a:r>
          </a:p>
          <a:p>
            <a:r>
              <a:rPr lang="en-US" b="0" i="0" u="none" strike="noStrike" baseline="0" dirty="0" smtClean="0">
                <a:latin typeface="Courier"/>
              </a:rPr>
              <a:t>1. The nonexpendable document register is kept at property book level.</a:t>
            </a:r>
          </a:p>
          <a:p>
            <a:r>
              <a:rPr lang="en-US" b="0" i="0" u="none" strike="noStrike" baseline="0" dirty="0" smtClean="0">
                <a:latin typeface="Courier"/>
              </a:rPr>
              <a:t>2. Expendable/durable document registers are kept by each element within</a:t>
            </a:r>
          </a:p>
          <a:p>
            <a:r>
              <a:rPr lang="en-US" b="0" i="0" u="none" strike="noStrike" baseline="0" dirty="0" smtClean="0">
                <a:latin typeface="Courier"/>
              </a:rPr>
              <a:t>a unit that is authorized to submit supply requests to an SSA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2863272"/>
      </p:ext>
    </p:extLst>
  </p:cSld>
  <p:clrMapOvr>
    <a:masterClrMapping/>
  </p:clrMapOvr>
</p:sld>
</file>

<file path=ppt/slides/slide2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37273" cy="1223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1371600" y="76200"/>
            <a:ext cx="72390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0" i="0" u="none" strike="noStrike" baseline="0" dirty="0" smtClean="0">
                <a:latin typeface="Courier"/>
              </a:rPr>
              <a:t>Property Book Officer. The property book officer (PBO) designates elements</a:t>
            </a:r>
          </a:p>
          <a:p>
            <a:r>
              <a:rPr lang="en-US" b="0" i="0" u="none" strike="noStrike" baseline="0" dirty="0" smtClean="0">
                <a:latin typeface="Courier"/>
              </a:rPr>
              <a:t>within a unit that are authorized to request expendable and durable</a:t>
            </a:r>
          </a:p>
          <a:p>
            <a:r>
              <a:rPr lang="en-US" b="0" i="0" u="none" strike="noStrike" baseline="0" dirty="0" smtClean="0">
                <a:latin typeface="Courier"/>
              </a:rPr>
              <a:t>supplies. The PBO does this by using a DA Form 2496 (Disposition form</a:t>
            </a:r>
          </a:p>
          <a:p>
            <a:r>
              <a:rPr lang="en-US" b="0" i="0" u="none" strike="noStrike" baseline="0" dirty="0" smtClean="0">
                <a:latin typeface="Courier"/>
              </a:rPr>
              <a:t>(DF)). The OF will also specify the class of supply, the DOD activity</a:t>
            </a:r>
          </a:p>
          <a:p>
            <a:r>
              <a:rPr lang="en-US" b="0" i="0" u="none" strike="noStrike" baseline="0" dirty="0" smtClean="0">
                <a:latin typeface="Courier"/>
              </a:rPr>
              <a:t>address code (DODAAC) to be used, and any restrictions. For example, only</a:t>
            </a:r>
          </a:p>
          <a:p>
            <a:r>
              <a:rPr lang="en-US" b="0" i="0" u="none" strike="noStrike" baseline="0" dirty="0" smtClean="0">
                <a:latin typeface="Courier"/>
              </a:rPr>
              <a:t>one element within a unit is authorized to request durable items. This will</a:t>
            </a:r>
          </a:p>
          <a:p>
            <a:r>
              <a:rPr lang="en-US" b="0" i="0" u="none" strike="noStrike" baseline="0" dirty="0" smtClean="0">
                <a:latin typeface="Courier"/>
              </a:rPr>
              <a:t>normally be the unit supply. Other elements would be restricted from</a:t>
            </a:r>
          </a:p>
          <a:p>
            <a:r>
              <a:rPr lang="en-US" b="0" i="0" u="none" strike="noStrike" baseline="0" dirty="0" smtClean="0">
                <a:latin typeface="Courier"/>
              </a:rPr>
              <a:t>requesting durables.</a:t>
            </a:r>
          </a:p>
          <a:p>
            <a:r>
              <a:rPr lang="en-US" b="0" i="0" u="none" strike="noStrike" baseline="0" dirty="0" smtClean="0">
                <a:latin typeface="Courier"/>
              </a:rPr>
              <a:t>The PBO makes sure document numbers are not duplicated. The PBO does this</a:t>
            </a:r>
          </a:p>
          <a:p>
            <a:r>
              <a:rPr lang="en-US" b="0" i="0" u="none" strike="noStrike" baseline="0" dirty="0" smtClean="0">
                <a:latin typeface="Courier"/>
              </a:rPr>
              <a:t>by1.</a:t>
            </a:r>
          </a:p>
          <a:p>
            <a:r>
              <a:rPr lang="en-US" b="0" i="0" u="none" strike="noStrike" baseline="0" dirty="0" smtClean="0">
                <a:latin typeface="Courier"/>
              </a:rPr>
              <a:t>Obtaining a separate DODAAC for each unit requesting supplies.</a:t>
            </a:r>
          </a:p>
          <a:p>
            <a:r>
              <a:rPr lang="en-US" b="0" i="0" u="none" strike="noStrike" baseline="0" dirty="0" smtClean="0">
                <a:latin typeface="Courier"/>
              </a:rPr>
              <a:t>2. Providing, by DF, separate blocks of document serial numbers to</a:t>
            </a:r>
          </a:p>
          <a:p>
            <a:r>
              <a:rPr lang="en-US" b="0" i="0" u="none" strike="noStrike" baseline="0" dirty="0" smtClean="0">
                <a:latin typeface="Courier"/>
              </a:rPr>
              <a:t>elements within a unit. Separate blocks are required when supply requests</a:t>
            </a:r>
          </a:p>
          <a:p>
            <a:r>
              <a:rPr lang="en-US" b="0" i="0" u="none" strike="noStrike" baseline="0" dirty="0" smtClean="0">
                <a:latin typeface="Courier"/>
              </a:rPr>
              <a:t>are sent by more than one element of a unit assigned a DODA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2863272"/>
      </p:ext>
    </p:extLst>
  </p:cSld>
  <p:clrMapOvr>
    <a:masterClrMapping/>
  </p:clrMapOvr>
</p:sld>
</file>

<file path=ppt/slides/slide2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37273" cy="1223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1997839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u="none" strike="noStrike" baseline="0" dirty="0" smtClean="0">
                <a:latin typeface="Courier"/>
              </a:rPr>
              <a:t>SUPPLY STATUS</a:t>
            </a:r>
          </a:p>
          <a:p>
            <a:r>
              <a:rPr lang="en-US" b="0" i="0" u="none" strike="noStrike" baseline="0" dirty="0" smtClean="0">
                <a:latin typeface="Courier"/>
              </a:rPr>
              <a:t>Supply status tells the requester of a decision made by a supplier on a</a:t>
            </a:r>
          </a:p>
          <a:p>
            <a:r>
              <a:rPr lang="en-US" b="0" i="0" u="none" strike="noStrike" baseline="0" dirty="0" smtClean="0">
                <a:latin typeface="Courier"/>
              </a:rPr>
              <a:t>specific supply request. Supply status is received from the SSA on status</a:t>
            </a:r>
          </a:p>
          <a:p>
            <a:r>
              <a:rPr lang="en-US" b="0" i="0" u="none" strike="noStrike" baseline="0" dirty="0" smtClean="0">
                <a:latin typeface="Courier"/>
              </a:rPr>
              <a:t>cards and/or listings. Supply status is in the form of status codes. The</a:t>
            </a:r>
          </a:p>
          <a:p>
            <a:r>
              <a:rPr lang="en-US" b="0" i="0" u="none" strike="noStrike" baseline="0" dirty="0" smtClean="0">
                <a:latin typeface="Courier"/>
              </a:rPr>
              <a:t>codes are explained in DA Pam 71021.</a:t>
            </a:r>
          </a:p>
          <a:p>
            <a:r>
              <a:rPr lang="en-US" b="0" i="0" u="none" strike="noStrike" baseline="0" dirty="0" smtClean="0">
                <a:latin typeface="Courier"/>
              </a:rPr>
              <a:t>There are two types of supply</a:t>
            </a:r>
          </a:p>
          <a:p>
            <a:r>
              <a:rPr lang="en-US" b="0" i="0" u="none" strike="noStrike" baseline="0" dirty="0" smtClean="0">
                <a:latin typeface="Courier"/>
              </a:rPr>
              <a:t>status: shipment and exception status.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2863272"/>
      </p:ext>
    </p:extLst>
  </p:cSld>
  <p:clrMapOvr>
    <a:masterClrMapping/>
  </p:clrMapOvr>
</p:sld>
</file>

<file path=ppt/slides/slide2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37273" cy="1223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5063" y="690563"/>
            <a:ext cx="4333875" cy="547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2863272"/>
      </p:ext>
    </p:extLst>
  </p:cSld>
  <p:clrMapOvr>
    <a:masterClrMapping/>
  </p:clrMapOvr>
</p:sld>
</file>

<file path=ppt/slides/slide2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37273" cy="1223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1600200" y="152399"/>
            <a:ext cx="7239000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0" i="0" u="none" strike="noStrike" baseline="0" dirty="0" smtClean="0">
                <a:latin typeface="Courier"/>
              </a:rPr>
              <a:t>1. Shipment status is the status of estimated or actual shipment dates.</a:t>
            </a:r>
          </a:p>
          <a:p>
            <a:r>
              <a:rPr lang="en-US" b="0" i="0" u="none" strike="noStrike" baseline="0" dirty="0" smtClean="0">
                <a:latin typeface="Courier"/>
              </a:rPr>
              <a:t>2. Exception status results from any of the following supply decisions</a:t>
            </a:r>
          </a:p>
          <a:p>
            <a:r>
              <a:rPr lang="en-US" b="0" i="0" u="none" strike="noStrike" baseline="0" dirty="0" smtClean="0">
                <a:latin typeface="Courier"/>
              </a:rPr>
              <a:t>made by the supplier:</a:t>
            </a:r>
          </a:p>
          <a:p>
            <a:r>
              <a:rPr lang="en-US" b="0" i="0" u="none" strike="noStrike" baseline="0" dirty="0" smtClean="0">
                <a:latin typeface="Symbol"/>
              </a:rPr>
              <a:t>· </a:t>
            </a:r>
            <a:r>
              <a:rPr lang="en-US" b="0" i="0" u="none" strike="noStrike" baseline="0" dirty="0" smtClean="0">
                <a:latin typeface="Courier"/>
              </a:rPr>
              <a:t>Substitution of an authorized stock number.</a:t>
            </a:r>
          </a:p>
          <a:p>
            <a:r>
              <a:rPr lang="en-US" b="0" i="0" u="none" strike="noStrike" baseline="0" dirty="0" smtClean="0">
                <a:latin typeface="Symbol"/>
              </a:rPr>
              <a:t>· </a:t>
            </a:r>
            <a:r>
              <a:rPr lang="en-US" b="0" i="0" u="none" strike="noStrike" baseline="0" dirty="0" smtClean="0">
                <a:latin typeface="Courier"/>
              </a:rPr>
              <a:t>Change of unit of issue and/or quantity.</a:t>
            </a:r>
          </a:p>
          <a:p>
            <a:r>
              <a:rPr lang="en-US" b="0" i="0" u="none" strike="noStrike" baseline="0" dirty="0" smtClean="0">
                <a:latin typeface="Symbol"/>
              </a:rPr>
              <a:t>· </a:t>
            </a:r>
            <a:r>
              <a:rPr lang="en-US" b="0" i="0" u="none" strike="noStrike" baseline="0" dirty="0" smtClean="0">
                <a:latin typeface="Courier"/>
              </a:rPr>
              <a:t>Establishing a back order when material cannot be sent by the</a:t>
            </a:r>
          </a:p>
          <a:p>
            <a:r>
              <a:rPr lang="en-US" b="0" i="0" u="none" strike="noStrike" baseline="0" dirty="0" smtClean="0">
                <a:latin typeface="Courier"/>
              </a:rPr>
              <a:t>standard delivery date or the required delivery date.</a:t>
            </a:r>
          </a:p>
          <a:p>
            <a:r>
              <a:rPr lang="en-US" b="0" i="0" u="none" strike="noStrike" baseline="0" dirty="0" smtClean="0">
                <a:latin typeface="Symbol"/>
              </a:rPr>
              <a:t>· </a:t>
            </a:r>
            <a:r>
              <a:rPr lang="en-US" b="0" i="0" u="none" strike="noStrike" baseline="0" dirty="0" smtClean="0">
                <a:latin typeface="Courier"/>
              </a:rPr>
              <a:t>Partial supply action on a requested quantity.</a:t>
            </a:r>
          </a:p>
          <a:p>
            <a:r>
              <a:rPr lang="en-US" b="0" i="0" u="none" strike="noStrike" baseline="0" dirty="0" smtClean="0">
                <a:latin typeface="Symbol"/>
              </a:rPr>
              <a:t>· </a:t>
            </a:r>
            <a:r>
              <a:rPr lang="en-US" b="0" i="0" u="none" strike="noStrike" baseline="0" dirty="0" smtClean="0">
                <a:latin typeface="Courier"/>
              </a:rPr>
              <a:t>Request rejection (returned without action) for a specific reason.</a:t>
            </a:r>
          </a:p>
          <a:p>
            <a:r>
              <a:rPr lang="en-US" b="0" i="0" u="none" strike="noStrike" baseline="0" dirty="0" smtClean="0">
                <a:latin typeface="Symbol"/>
              </a:rPr>
              <a:t>· </a:t>
            </a:r>
            <a:r>
              <a:rPr lang="en-US" b="0" i="0" u="none" strike="noStrike" baseline="0" dirty="0" smtClean="0">
                <a:latin typeface="Courier"/>
              </a:rPr>
              <a:t>Cancellation confirmed.</a:t>
            </a:r>
          </a:p>
          <a:p>
            <a:r>
              <a:rPr lang="en-US" b="0" i="0" u="none" strike="noStrike" baseline="0" dirty="0" smtClean="0">
                <a:latin typeface="Symbol"/>
              </a:rPr>
              <a:t>· </a:t>
            </a:r>
            <a:r>
              <a:rPr lang="en-US" b="0" i="0" u="none" strike="noStrike" baseline="0" dirty="0" smtClean="0">
                <a:latin typeface="Courier"/>
              </a:rPr>
              <a:t>Procurement of material for direct shipment from vendor to customer.</a:t>
            </a:r>
          </a:p>
          <a:p>
            <a:r>
              <a:rPr lang="en-US" b="0" i="0" u="none" strike="noStrike" baseline="0" dirty="0" smtClean="0">
                <a:latin typeface="Symbol"/>
              </a:rPr>
              <a:t>· </a:t>
            </a:r>
            <a:r>
              <a:rPr lang="en-US" b="0" i="0" u="none" strike="noStrike" baseline="0" dirty="0" smtClean="0">
                <a:latin typeface="Courier"/>
              </a:rPr>
              <a:t>Indication that material may not be sent to the requester within the</a:t>
            </a:r>
          </a:p>
          <a:p>
            <a:r>
              <a:rPr lang="en-US" b="0" i="0" u="none" strike="noStrike" baseline="0" dirty="0" smtClean="0">
                <a:latin typeface="Courier"/>
              </a:rPr>
              <a:t>set time frame for the assigned priority or the required delivery date.</a:t>
            </a:r>
          </a:p>
          <a:p>
            <a:r>
              <a:rPr lang="en-US" b="0" i="0" u="none" strike="noStrike" baseline="0" dirty="0" err="1" smtClean="0">
                <a:latin typeface="Courier"/>
              </a:rPr>
              <a:t>DueIn</a:t>
            </a:r>
            <a:endParaRPr lang="en-US" b="0" i="0" u="none" strike="noStrike" baseline="0" dirty="0" smtClean="0">
              <a:latin typeface="Courier"/>
            </a:endParaRPr>
          </a:p>
          <a:p>
            <a:r>
              <a:rPr lang="en-US" b="0" i="0" u="none" strike="noStrike" baseline="0" dirty="0" smtClean="0">
                <a:latin typeface="Courier"/>
              </a:rPr>
              <a:t>Status File. A </a:t>
            </a:r>
            <a:r>
              <a:rPr lang="en-US" b="0" i="0" u="none" strike="noStrike" baseline="0" dirty="0" err="1" smtClean="0">
                <a:latin typeface="Courier"/>
              </a:rPr>
              <a:t>duein</a:t>
            </a:r>
            <a:endParaRPr lang="en-US" b="0" i="0" u="none" strike="noStrike" baseline="0" dirty="0" smtClean="0">
              <a:latin typeface="Courier"/>
            </a:endParaRPr>
          </a:p>
          <a:p>
            <a:r>
              <a:rPr lang="en-US" b="0" i="0" u="none" strike="noStrike" baseline="0" dirty="0" smtClean="0">
                <a:latin typeface="Courier"/>
              </a:rPr>
              <a:t>status file is maintained under the manual PLL</a:t>
            </a:r>
          </a:p>
          <a:p>
            <a:r>
              <a:rPr lang="en-US" b="0" i="0" u="none" strike="noStrike" baseline="0" dirty="0" smtClean="0">
                <a:latin typeface="Courier"/>
              </a:rPr>
              <a:t>system. The file contains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2863272"/>
      </p:ext>
    </p:extLst>
  </p:cSld>
  <p:clrMapOvr>
    <a:masterClrMapping/>
  </p:clrMapOvr>
</p:sld>
</file>

<file path=ppt/slides/slide2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37273" cy="1223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889844"/>
            <a:ext cx="4572000" cy="507831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u="none" strike="noStrike" baseline="0" dirty="0" smtClean="0">
                <a:latin typeface="Symbol"/>
              </a:rPr>
              <a:t>· </a:t>
            </a:r>
            <a:r>
              <a:rPr lang="en-US" b="0" i="0" u="none" strike="noStrike" baseline="0" dirty="0" smtClean="0">
                <a:latin typeface="Courier"/>
              </a:rPr>
              <a:t>Status cards with information in the form of status codes about </a:t>
            </a:r>
            <a:r>
              <a:rPr lang="en-US" b="0" i="0" u="none" strike="noStrike" baseline="0" dirty="0" err="1" smtClean="0">
                <a:latin typeface="Courier"/>
              </a:rPr>
              <a:t>duein</a:t>
            </a:r>
            <a:endParaRPr lang="en-US" b="0" i="0" u="none" strike="noStrike" baseline="0" dirty="0" smtClean="0">
              <a:latin typeface="Courier"/>
            </a:endParaRPr>
          </a:p>
          <a:p>
            <a:r>
              <a:rPr lang="en-US" b="0" i="0" u="none" strike="noStrike" baseline="0" dirty="0" smtClean="0">
                <a:latin typeface="Courier"/>
              </a:rPr>
              <a:t>material.</a:t>
            </a:r>
          </a:p>
          <a:p>
            <a:r>
              <a:rPr lang="en-US" b="0" i="0" u="none" strike="noStrike" baseline="0" dirty="0" smtClean="0">
                <a:latin typeface="Symbol"/>
              </a:rPr>
              <a:t>· </a:t>
            </a:r>
            <a:r>
              <a:rPr lang="en-US" b="0" i="0" u="none" strike="noStrike" baseline="0" dirty="0" smtClean="0">
                <a:latin typeface="Courier"/>
              </a:rPr>
              <a:t>Duplicate/carbon copies of requests.</a:t>
            </a:r>
          </a:p>
          <a:p>
            <a:r>
              <a:rPr lang="en-US" b="0" i="0" u="none" strike="noStrike" baseline="0" dirty="0" smtClean="0">
                <a:latin typeface="Courier"/>
              </a:rPr>
              <a:t>When status is received, DA Form 2064 document Register for Supply Actions)</a:t>
            </a:r>
          </a:p>
          <a:p>
            <a:r>
              <a:rPr lang="en-US" b="0" i="0" u="none" strike="noStrike" baseline="0" dirty="0" smtClean="0">
                <a:latin typeface="Courier"/>
              </a:rPr>
              <a:t>is posted with the status and date of status. The status cards are filed by</a:t>
            </a:r>
          </a:p>
          <a:p>
            <a:r>
              <a:rPr lang="en-US" b="0" i="0" u="none" strike="noStrike" baseline="0" dirty="0" smtClean="0">
                <a:latin typeface="Courier"/>
              </a:rPr>
              <a:t>document number sequence.</a:t>
            </a:r>
          </a:p>
          <a:p>
            <a:r>
              <a:rPr lang="en-US" b="0" i="0" u="none" strike="noStrike" baseline="0" dirty="0" smtClean="0">
                <a:latin typeface="Courier"/>
              </a:rPr>
              <a:t>Status cards are destroyed.</a:t>
            </a:r>
          </a:p>
          <a:p>
            <a:r>
              <a:rPr lang="en-US" b="0" i="0" u="none" strike="noStrike" baseline="0" dirty="0" smtClean="0">
                <a:latin typeface="Symbol"/>
              </a:rPr>
              <a:t>· </a:t>
            </a:r>
            <a:r>
              <a:rPr lang="en-US" b="0" i="0" u="none" strike="noStrike" baseline="0" dirty="0" smtClean="0">
                <a:latin typeface="Courier"/>
              </a:rPr>
              <a:t>On receipt of the total quantity of </a:t>
            </a:r>
            <a:r>
              <a:rPr lang="en-US" b="0" i="0" u="none" strike="noStrike" baseline="0" dirty="0" err="1" smtClean="0">
                <a:latin typeface="Courier"/>
              </a:rPr>
              <a:t>duein</a:t>
            </a:r>
            <a:endParaRPr lang="en-US" b="0" i="0" u="none" strike="noStrike" baseline="0" dirty="0" smtClean="0">
              <a:latin typeface="Courier"/>
            </a:endParaRPr>
          </a:p>
          <a:p>
            <a:r>
              <a:rPr lang="en-US" b="0" i="0" u="none" strike="noStrike" baseline="0" dirty="0" smtClean="0">
                <a:latin typeface="Courier"/>
              </a:rPr>
              <a:t>material.</a:t>
            </a:r>
          </a:p>
          <a:p>
            <a:r>
              <a:rPr lang="en-US" b="0" i="0" u="none" strike="noStrike" baseline="0" dirty="0" smtClean="0">
                <a:latin typeface="Symbol"/>
              </a:rPr>
              <a:t>· </a:t>
            </a:r>
            <a:r>
              <a:rPr lang="en-US" b="0" i="0" u="none" strike="noStrike" baseline="0" dirty="0" smtClean="0">
                <a:latin typeface="Courier"/>
              </a:rPr>
              <a:t>On cancellation, verification, or rejection.</a:t>
            </a:r>
          </a:p>
          <a:p>
            <a:r>
              <a:rPr lang="en-US" b="0" i="0" u="none" strike="noStrike" baseline="0" dirty="0" err="1" smtClean="0">
                <a:latin typeface="Courier"/>
              </a:rPr>
              <a:t>Followup</a:t>
            </a:r>
            <a:endParaRPr lang="en-US" b="0" i="0" u="none" strike="noStrike" baseline="0" dirty="0" smtClean="0">
              <a:latin typeface="Courier"/>
            </a:endParaRPr>
          </a:p>
          <a:p>
            <a:r>
              <a:rPr lang="en-US" b="0" i="0" u="none" strike="noStrike" baseline="0" dirty="0" smtClean="0">
                <a:latin typeface="Courier"/>
              </a:rPr>
              <a:t>Procedures. </a:t>
            </a:r>
            <a:r>
              <a:rPr lang="en-US" b="0" i="0" u="none" strike="noStrike" baseline="0" dirty="0" err="1" smtClean="0">
                <a:latin typeface="Courier"/>
              </a:rPr>
              <a:t>Followup</a:t>
            </a:r>
            <a:endParaRPr lang="en-US" b="0" i="0" u="none" strike="noStrike" baseline="0" dirty="0" smtClean="0">
              <a:latin typeface="Courier"/>
            </a:endParaRPr>
          </a:p>
          <a:p>
            <a:r>
              <a:rPr lang="en-US" b="0" i="0" u="none" strike="noStrike" baseline="0" dirty="0" smtClean="0">
                <a:latin typeface="Courier"/>
              </a:rPr>
              <a:t>actions are sometimes needed to determine</a:t>
            </a:r>
          </a:p>
          <a:p>
            <a:r>
              <a:rPr lang="en-US" b="0" i="0" u="none" strike="noStrike" baseline="0" dirty="0" smtClean="0">
                <a:latin typeface="Courier"/>
              </a:rPr>
              <a:t>the status of an unfilled request.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2863272"/>
      </p:ext>
    </p:extLst>
  </p:cSld>
  <p:clrMapOvr>
    <a:masterClrMapping/>
  </p:clrMapOvr>
</p:sld>
</file>

<file path=ppt/slides/slide2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37273" cy="1223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197346"/>
            <a:ext cx="4572000" cy="646330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u="none" strike="noStrike" baseline="0" dirty="0" smtClean="0">
                <a:latin typeface="Courier"/>
              </a:rPr>
              <a:t>1. </a:t>
            </a:r>
            <a:r>
              <a:rPr lang="en-US" b="0" i="0" u="none" strike="noStrike" baseline="0" dirty="0" err="1" smtClean="0">
                <a:latin typeface="Courier"/>
              </a:rPr>
              <a:t>Followup</a:t>
            </a:r>
            <a:endParaRPr lang="en-US" b="0" i="0" u="none" strike="noStrike" baseline="0" dirty="0" smtClean="0">
              <a:latin typeface="Courier"/>
            </a:endParaRPr>
          </a:p>
          <a:p>
            <a:r>
              <a:rPr lang="en-US" b="0" i="0" u="none" strike="noStrike" baseline="0" dirty="0" smtClean="0">
                <a:latin typeface="Courier"/>
              </a:rPr>
              <a:t>actions for PD 01 through PD 08 requests must be initiated,</a:t>
            </a:r>
          </a:p>
          <a:p>
            <a:r>
              <a:rPr lang="en-US" b="0" i="0" u="none" strike="noStrike" baseline="0" dirty="0" smtClean="0">
                <a:latin typeface="Courier"/>
              </a:rPr>
              <a:t>if no status has been received according to the policy established for the</a:t>
            </a:r>
          </a:p>
          <a:p>
            <a:r>
              <a:rPr lang="en-US" b="0" i="0" u="none" strike="noStrike" baseline="0" dirty="0" smtClean="0">
                <a:latin typeface="Courier"/>
              </a:rPr>
              <a:t>PD concerned. If status has been received, </a:t>
            </a:r>
            <a:r>
              <a:rPr lang="en-US" b="0" i="0" u="none" strike="noStrike" baseline="0" dirty="0" err="1" smtClean="0">
                <a:latin typeface="Courier"/>
              </a:rPr>
              <a:t>followup</a:t>
            </a:r>
            <a:endParaRPr lang="en-US" b="0" i="0" u="none" strike="noStrike" baseline="0" dirty="0" smtClean="0">
              <a:latin typeface="Courier"/>
            </a:endParaRPr>
          </a:p>
          <a:p>
            <a:r>
              <a:rPr lang="en-US" b="0" i="0" u="none" strike="noStrike" baseline="0" dirty="0" smtClean="0">
                <a:latin typeface="Courier"/>
              </a:rPr>
              <a:t>actions must be</a:t>
            </a:r>
          </a:p>
          <a:p>
            <a:r>
              <a:rPr lang="en-US" b="0" i="0" u="none" strike="noStrike" baseline="0" dirty="0" smtClean="0">
                <a:latin typeface="Courier"/>
              </a:rPr>
              <a:t>initiated when the expected delivery date on the latest status card has been</a:t>
            </a:r>
          </a:p>
          <a:p>
            <a:r>
              <a:rPr lang="en-US" b="0" i="0" u="none" strike="noStrike" baseline="0" dirty="0" smtClean="0">
                <a:latin typeface="Courier"/>
              </a:rPr>
              <a:t>exceeded.</a:t>
            </a:r>
          </a:p>
          <a:p>
            <a:r>
              <a:rPr lang="en-US" b="0" i="0" u="none" strike="noStrike" baseline="0" dirty="0" smtClean="0">
                <a:latin typeface="Courier"/>
              </a:rPr>
              <a:t>2. </a:t>
            </a:r>
            <a:r>
              <a:rPr lang="en-US" b="0" i="0" u="none" strike="noStrike" baseline="0" dirty="0" err="1" smtClean="0">
                <a:latin typeface="Courier"/>
              </a:rPr>
              <a:t>Followup</a:t>
            </a:r>
            <a:endParaRPr lang="en-US" b="0" i="0" u="none" strike="noStrike" baseline="0" dirty="0" smtClean="0">
              <a:latin typeface="Courier"/>
            </a:endParaRPr>
          </a:p>
          <a:p>
            <a:r>
              <a:rPr lang="en-US" b="0" i="0" u="none" strike="noStrike" baseline="0" dirty="0" smtClean="0">
                <a:latin typeface="Courier"/>
              </a:rPr>
              <a:t>actions for PD 09 through PD 15 are taken at the time of the</a:t>
            </a:r>
          </a:p>
          <a:p>
            <a:r>
              <a:rPr lang="en-US" b="0" i="0" u="none" strike="noStrike" baseline="0" dirty="0" smtClean="0">
                <a:latin typeface="Courier"/>
              </a:rPr>
              <a:t>monthly reconciliation of </a:t>
            </a:r>
            <a:r>
              <a:rPr lang="en-US" b="0" i="0" u="none" strike="noStrike" baseline="0" dirty="0" err="1" smtClean="0">
                <a:latin typeface="Courier"/>
              </a:rPr>
              <a:t>dueins</a:t>
            </a:r>
            <a:r>
              <a:rPr lang="en-US" b="0" i="0" u="none" strike="noStrike" baseline="0" dirty="0" smtClean="0">
                <a:latin typeface="Courier"/>
              </a:rPr>
              <a:t>,</a:t>
            </a:r>
          </a:p>
          <a:p>
            <a:r>
              <a:rPr lang="en-US" b="0" i="0" u="none" strike="noStrike" baseline="0" dirty="0" smtClean="0">
                <a:latin typeface="Courier"/>
              </a:rPr>
              <a:t>if no status has been received. </a:t>
            </a:r>
            <a:r>
              <a:rPr lang="en-US" b="0" i="0" u="none" strike="noStrike" baseline="0" dirty="0" err="1" smtClean="0">
                <a:latin typeface="Courier"/>
              </a:rPr>
              <a:t>Followup</a:t>
            </a:r>
            <a:endParaRPr lang="en-US" b="0" i="0" u="none" strike="noStrike" baseline="0" dirty="0" smtClean="0">
              <a:latin typeface="Courier"/>
            </a:endParaRPr>
          </a:p>
          <a:p>
            <a:r>
              <a:rPr lang="en-US" b="0" i="0" u="none" strike="noStrike" baseline="0" dirty="0" smtClean="0">
                <a:latin typeface="Courier"/>
              </a:rPr>
              <a:t>actions are recorded on the document register and the card is forwarded</a:t>
            </a:r>
          </a:p>
          <a:p>
            <a:r>
              <a:rPr lang="en-US" b="0" i="0" u="none" strike="noStrike" baseline="0" dirty="0" smtClean="0">
                <a:latin typeface="Courier"/>
              </a:rPr>
              <a:t>to the SSA. When status is received, the document register is posted. The</a:t>
            </a:r>
          </a:p>
          <a:p>
            <a:r>
              <a:rPr lang="en-US" b="0" i="0" u="none" strike="noStrike" baseline="0" dirty="0" smtClean="0">
                <a:latin typeface="Courier"/>
              </a:rPr>
              <a:t>status cards are filed in the </a:t>
            </a:r>
            <a:r>
              <a:rPr lang="en-US" b="0" i="0" u="none" strike="noStrike" baseline="0" dirty="0" err="1" smtClean="0">
                <a:latin typeface="Courier"/>
              </a:rPr>
              <a:t>duein</a:t>
            </a:r>
            <a:endParaRPr lang="en-US" b="0" i="0" u="none" strike="noStrike" baseline="0" dirty="0" smtClean="0">
              <a:latin typeface="Courier"/>
            </a:endParaRPr>
          </a:p>
          <a:p>
            <a:r>
              <a:rPr lang="en-US" b="0" i="0" u="none" strike="noStrike" baseline="0" dirty="0" smtClean="0">
                <a:latin typeface="Courier"/>
              </a:rPr>
              <a:t>status file in front of all the other</a:t>
            </a:r>
          </a:p>
          <a:p>
            <a:r>
              <a:rPr lang="en-US" b="0" i="0" u="none" strike="noStrike" baseline="0" dirty="0" smtClean="0">
                <a:latin typeface="Courier"/>
              </a:rPr>
              <a:t>cards for the same supply requests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286327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37273" cy="1223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1443841"/>
            <a:ext cx="4572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u="none" strike="noStrike" baseline="0" dirty="0" smtClean="0">
                <a:latin typeface="Symbol"/>
              </a:rPr>
              <a:t>· </a:t>
            </a:r>
            <a:r>
              <a:rPr lang="en-US" b="0" i="0" u="none" strike="noStrike" baseline="0" dirty="0" smtClean="0">
                <a:latin typeface="Courier"/>
              </a:rPr>
              <a:t>Providing command guidance to the unit motor officer.</a:t>
            </a:r>
          </a:p>
          <a:p>
            <a:r>
              <a:rPr lang="en-US" b="0" i="0" u="none" strike="noStrike" baseline="0" dirty="0" smtClean="0">
                <a:latin typeface="Symbol"/>
              </a:rPr>
              <a:t>· </a:t>
            </a:r>
            <a:r>
              <a:rPr lang="en-US" b="0" i="0" u="none" strike="noStrike" baseline="0" dirty="0" smtClean="0">
                <a:latin typeface="Courier"/>
              </a:rPr>
              <a:t>Directing implementation of the unit maintenance program.</a:t>
            </a:r>
          </a:p>
          <a:p>
            <a:r>
              <a:rPr lang="en-US" b="0" i="0" u="none" strike="noStrike" baseline="0" dirty="0" smtClean="0">
                <a:latin typeface="Symbol"/>
              </a:rPr>
              <a:t>· </a:t>
            </a:r>
            <a:r>
              <a:rPr lang="en-US" b="0" i="0" u="none" strike="noStrike" baseline="0" dirty="0" smtClean="0">
                <a:latin typeface="Courier"/>
              </a:rPr>
              <a:t>Supervising the execution of the maintenance program.</a:t>
            </a:r>
          </a:p>
          <a:p>
            <a:r>
              <a:rPr lang="en-US" b="0" i="0" u="none" strike="noStrike" baseline="0" dirty="0" smtClean="0">
                <a:latin typeface="Symbol"/>
              </a:rPr>
              <a:t>· </a:t>
            </a:r>
            <a:r>
              <a:rPr lang="en-US" b="0" i="0" u="none" strike="noStrike" baseline="0" dirty="0" smtClean="0">
                <a:latin typeface="Courier"/>
              </a:rPr>
              <a:t>Evaluating the maintenance program.</a:t>
            </a:r>
          </a:p>
          <a:p>
            <a:r>
              <a:rPr lang="en-US" b="0" i="0" u="none" strike="noStrike" baseline="0" dirty="0" smtClean="0">
                <a:latin typeface="Symbol"/>
              </a:rPr>
              <a:t>· </a:t>
            </a:r>
            <a:r>
              <a:rPr lang="en-US" b="0" i="0" u="none" strike="noStrike" baseline="0" dirty="0" smtClean="0">
                <a:latin typeface="Courier"/>
              </a:rPr>
              <a:t>Suggesting changes to the battalion maintenance program.</a:t>
            </a:r>
          </a:p>
          <a:p>
            <a:r>
              <a:rPr lang="en-US" b="0" i="0" u="none" strike="noStrike" baseline="0" dirty="0" smtClean="0">
                <a:latin typeface="Courier"/>
              </a:rPr>
              <a:t>Battalion Maintenance Sergeant. The battalion maintenance sergeant is the</a:t>
            </a:r>
          </a:p>
          <a:p>
            <a:r>
              <a:rPr lang="en-US" b="0" i="0" u="none" strike="noStrike" baseline="0" dirty="0" smtClean="0">
                <a:latin typeface="Courier"/>
              </a:rPr>
              <a:t>NCOIC of organic motor pool operations. He is directly responsible for the</a:t>
            </a:r>
          </a:p>
          <a:p>
            <a:r>
              <a:rPr lang="en-US" b="0" i="0" u="none" strike="noStrike" baseline="0" dirty="0" smtClean="0">
                <a:latin typeface="Courier"/>
              </a:rPr>
              <a:t>following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1462046"/>
      </p:ext>
    </p:extLst>
  </p:cSld>
  <p:clrMapOvr>
    <a:masterClrMapping/>
  </p:clrMapOvr>
</p:sld>
</file>

<file path=ppt/slides/slide2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37273" cy="1223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1997839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u="none" strike="noStrike" baseline="0" dirty="0" smtClean="0">
                <a:latin typeface="Courier"/>
              </a:rPr>
              <a:t>CANCELLATION ACTIONS</a:t>
            </a:r>
          </a:p>
          <a:p>
            <a:r>
              <a:rPr lang="en-US" b="0" i="0" u="none" strike="noStrike" baseline="0" dirty="0" smtClean="0">
                <a:latin typeface="Courier"/>
              </a:rPr>
              <a:t>When all or part of a quantity ordered is no longer needed, the unit may</a:t>
            </a:r>
          </a:p>
          <a:p>
            <a:r>
              <a:rPr lang="en-US" b="0" i="0" u="none" strike="noStrike" baseline="0" dirty="0" smtClean="0">
                <a:latin typeface="Courier"/>
              </a:rPr>
              <a:t>request cancellation. Detailed cancellation procedures are in DA Pan 71021.</a:t>
            </a:r>
          </a:p>
          <a:p>
            <a:r>
              <a:rPr lang="en-US" b="0" i="0" u="none" strike="noStrike" baseline="0" dirty="0" smtClean="0">
                <a:latin typeface="Courier"/>
              </a:rPr>
              <a:t>A request for cancellation is not complete until the SSA verifies that</a:t>
            </a:r>
          </a:p>
          <a:p>
            <a:r>
              <a:rPr lang="en-US" b="0" i="0" u="none" strike="noStrike" baseline="0" dirty="0" smtClean="0">
                <a:latin typeface="Courier"/>
              </a:rPr>
              <a:t>the request is cancelled. Upon receipt of cancellation status, the document</a:t>
            </a:r>
          </a:p>
          <a:p>
            <a:r>
              <a:rPr lang="en-US" b="0" i="0" u="none" strike="noStrike" baseline="0" dirty="0" smtClean="0">
                <a:latin typeface="Courier"/>
              </a:rPr>
              <a:t>register is annotated with the cancellation.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2863272"/>
      </p:ext>
    </p:extLst>
  </p:cSld>
  <p:clrMapOvr>
    <a:masterClrMapping/>
  </p:clrMapOvr>
</p:sld>
</file>

<file path=ppt/slides/slide2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37273" cy="1223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335846"/>
            <a:ext cx="4572000" cy="618630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u="none" strike="noStrike" baseline="0" dirty="0" smtClean="0">
                <a:latin typeface="Courier"/>
              </a:rPr>
              <a:t>TURNIN</a:t>
            </a:r>
          </a:p>
          <a:p>
            <a:r>
              <a:rPr lang="en-US" b="0" i="0" u="none" strike="noStrike" baseline="0" dirty="0" smtClean="0">
                <a:latin typeface="Courier"/>
              </a:rPr>
              <a:t>PROCEDURES</a:t>
            </a:r>
          </a:p>
          <a:p>
            <a:r>
              <a:rPr lang="en-US" b="0" i="0" u="none" strike="noStrike" baseline="0" dirty="0" smtClean="0">
                <a:latin typeface="Courier"/>
              </a:rPr>
              <a:t>Items are turned in when they are</a:t>
            </a:r>
          </a:p>
          <a:p>
            <a:r>
              <a:rPr lang="en-US" b="0" i="0" u="none" strike="noStrike" baseline="0" dirty="0" smtClean="0">
                <a:latin typeface="Symbol"/>
              </a:rPr>
              <a:t>· </a:t>
            </a:r>
            <a:r>
              <a:rPr lang="en-US" b="0" i="0" u="none" strike="noStrike" baseline="0" dirty="0" smtClean="0">
                <a:latin typeface="Courier"/>
              </a:rPr>
              <a:t>Excess to authorized allowances.</a:t>
            </a:r>
          </a:p>
          <a:p>
            <a:r>
              <a:rPr lang="en-US" b="0" i="0" u="none" strike="noStrike" baseline="0" dirty="0" smtClean="0">
                <a:latin typeface="Symbol"/>
              </a:rPr>
              <a:t>· </a:t>
            </a:r>
            <a:r>
              <a:rPr lang="en-US" b="0" i="0" u="none" strike="noStrike" baseline="0" dirty="0" smtClean="0">
                <a:latin typeface="Courier"/>
              </a:rPr>
              <a:t>Not needed and the authorization is not mandatory.</a:t>
            </a:r>
          </a:p>
          <a:p>
            <a:r>
              <a:rPr lang="en-US" b="0" i="0" u="none" strike="noStrike" baseline="0" dirty="0" smtClean="0">
                <a:latin typeface="Symbol"/>
              </a:rPr>
              <a:t>· </a:t>
            </a:r>
            <a:r>
              <a:rPr lang="en-US" b="0" i="0" u="none" strike="noStrike" baseline="0" dirty="0" smtClean="0">
                <a:latin typeface="Courier"/>
              </a:rPr>
              <a:t>Unserviceable or not economically repairable.</a:t>
            </a:r>
          </a:p>
          <a:p>
            <a:r>
              <a:rPr lang="en-US" b="0" i="0" u="none" strike="noStrike" baseline="0" dirty="0" smtClean="0">
                <a:latin typeface="Symbol"/>
              </a:rPr>
              <a:t>· </a:t>
            </a:r>
            <a:r>
              <a:rPr lang="en-US" b="0" i="0" u="none" strike="noStrike" baseline="0" dirty="0" smtClean="0">
                <a:latin typeface="Courier"/>
              </a:rPr>
              <a:t>Found on post.</a:t>
            </a:r>
          </a:p>
          <a:p>
            <a:r>
              <a:rPr lang="en-US" b="0" i="0" u="none" strike="noStrike" baseline="0" dirty="0" smtClean="0">
                <a:latin typeface="Courier"/>
              </a:rPr>
              <a:t>NOTE: For detailed </a:t>
            </a:r>
            <a:r>
              <a:rPr lang="en-US" b="0" i="0" u="none" strike="noStrike" baseline="0" dirty="0" err="1" smtClean="0">
                <a:latin typeface="Courier"/>
              </a:rPr>
              <a:t>turnin</a:t>
            </a:r>
            <a:endParaRPr lang="en-US" b="0" i="0" u="none" strike="noStrike" baseline="0" dirty="0" smtClean="0">
              <a:latin typeface="Courier"/>
            </a:endParaRPr>
          </a:p>
          <a:p>
            <a:r>
              <a:rPr lang="en-US" b="0" i="0" u="none" strike="noStrike" baseline="0" dirty="0" smtClean="0">
                <a:latin typeface="Courier"/>
              </a:rPr>
              <a:t>procedures, refer to DA Pam 71021.</a:t>
            </a:r>
          </a:p>
          <a:p>
            <a:r>
              <a:rPr lang="en-US" b="0" i="0" u="none" strike="noStrike" baseline="0" dirty="0" smtClean="0">
                <a:latin typeface="Courier"/>
              </a:rPr>
              <a:t>Where Property Is Turned In. Items are always turned in to the SSA that</a:t>
            </a:r>
          </a:p>
          <a:p>
            <a:r>
              <a:rPr lang="en-US" b="0" i="0" u="none" strike="noStrike" baseline="0" dirty="0" smtClean="0">
                <a:latin typeface="Courier"/>
              </a:rPr>
              <a:t>normally issues the items. The SSA evaluates the property's condition,</a:t>
            </a:r>
          </a:p>
          <a:p>
            <a:r>
              <a:rPr lang="en-US" b="0" i="0" u="none" strike="noStrike" baseline="0" dirty="0" smtClean="0">
                <a:latin typeface="Courier"/>
              </a:rPr>
              <a:t>accounting requirements code (ARC), recoverability code (RC), and may</a:t>
            </a:r>
          </a:p>
          <a:p>
            <a:r>
              <a:rPr lang="en-US" b="0" i="0" u="none" strike="noStrike" baseline="0" dirty="0" smtClean="0">
                <a:latin typeface="Courier"/>
              </a:rPr>
              <a:t>approve direct </a:t>
            </a:r>
            <a:r>
              <a:rPr lang="en-US" b="0" i="0" u="none" strike="noStrike" baseline="0" dirty="0" err="1" smtClean="0">
                <a:latin typeface="Courier"/>
              </a:rPr>
              <a:t>turnin</a:t>
            </a:r>
            <a:endParaRPr lang="en-US" b="0" i="0" u="none" strike="noStrike" baseline="0" dirty="0" smtClean="0">
              <a:latin typeface="Courier"/>
            </a:endParaRPr>
          </a:p>
          <a:p>
            <a:r>
              <a:rPr lang="en-US" b="0" i="0" u="none" strike="noStrike" baseline="0" dirty="0" smtClean="0">
                <a:latin typeface="Courier"/>
              </a:rPr>
              <a:t>to the Defense Reutilization and Marketing Office</a:t>
            </a:r>
          </a:p>
          <a:p>
            <a:r>
              <a:rPr lang="en-US" b="0" i="0" u="none" strike="noStrike" baseline="0" dirty="0" smtClean="0">
                <a:latin typeface="Courier"/>
              </a:rPr>
              <a:t>(DRMO). Items are not turned in directly to the DRMO without SSA approval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2863272"/>
      </p:ext>
    </p:extLst>
  </p:cSld>
  <p:clrMapOvr>
    <a:masterClrMapping/>
  </p:clrMapOvr>
</p:sld>
</file>

<file path=ppt/slides/slide2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37273" cy="1223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474345"/>
            <a:ext cx="4572000" cy="59093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u="none" strike="noStrike" baseline="0" dirty="0" smtClean="0">
                <a:latin typeface="Courier"/>
              </a:rPr>
              <a:t>Forms Used for </a:t>
            </a:r>
            <a:r>
              <a:rPr lang="en-US" b="0" i="0" u="none" strike="noStrike" baseline="0" dirty="0" err="1" smtClean="0">
                <a:latin typeface="Courier"/>
              </a:rPr>
              <a:t>TurnIn</a:t>
            </a:r>
            <a:r>
              <a:rPr lang="en-US" b="0" i="0" u="none" strike="noStrike" baseline="0" dirty="0" smtClean="0">
                <a:latin typeface="Courier"/>
              </a:rPr>
              <a:t>.</a:t>
            </a:r>
          </a:p>
          <a:p>
            <a:r>
              <a:rPr lang="en-US" b="0" i="0" u="none" strike="noStrike" baseline="0" dirty="0" smtClean="0">
                <a:latin typeface="Courier"/>
              </a:rPr>
              <a:t>Listed here are the forms used for </a:t>
            </a:r>
            <a:r>
              <a:rPr lang="en-US" b="0" i="0" u="none" strike="noStrike" baseline="0" dirty="0" err="1" smtClean="0">
                <a:latin typeface="Courier"/>
              </a:rPr>
              <a:t>turnins</a:t>
            </a:r>
            <a:r>
              <a:rPr lang="en-US" b="0" i="0" u="none" strike="noStrike" baseline="0" dirty="0" smtClean="0">
                <a:latin typeface="Courier"/>
              </a:rPr>
              <a:t>,</a:t>
            </a:r>
          </a:p>
          <a:p>
            <a:r>
              <a:rPr lang="en-US" b="0" i="0" u="none" strike="noStrike" baseline="0" dirty="0" smtClean="0">
                <a:latin typeface="Courier"/>
              </a:rPr>
              <a:t>with</a:t>
            </a:r>
          </a:p>
          <a:p>
            <a:r>
              <a:rPr lang="en-US" b="0" i="0" u="none" strike="noStrike" baseline="0" dirty="0" smtClean="0">
                <a:latin typeface="Courier"/>
              </a:rPr>
              <a:t>descriptions of the type of property turned in with each form. No form is</a:t>
            </a:r>
          </a:p>
          <a:p>
            <a:r>
              <a:rPr lang="en-US" b="0" i="0" u="none" strike="noStrike" baseline="0" dirty="0" smtClean="0">
                <a:latin typeface="Courier"/>
              </a:rPr>
              <a:t>used to turn in items "Found on Installation' or excess, serviceable SSSC</a:t>
            </a:r>
          </a:p>
          <a:p>
            <a:r>
              <a:rPr lang="en-US" b="0" i="0" u="none" strike="noStrike" baseline="0" dirty="0" smtClean="0">
                <a:latin typeface="Courier"/>
              </a:rPr>
              <a:t>items.</a:t>
            </a:r>
          </a:p>
          <a:p>
            <a:r>
              <a:rPr lang="en-US" b="0" i="0" u="none" strike="noStrike" baseline="0" dirty="0" smtClean="0">
                <a:latin typeface="Courier"/>
              </a:rPr>
              <a:t>1. The DD Form 13481</a:t>
            </a:r>
          </a:p>
          <a:p>
            <a:r>
              <a:rPr lang="en-US" b="0" i="0" u="none" strike="noStrike" baseline="0" dirty="0" smtClean="0">
                <a:latin typeface="Courier"/>
              </a:rPr>
              <a:t>(DOD Single Line Item Release/Receipt Document),</a:t>
            </a:r>
          </a:p>
          <a:p>
            <a:r>
              <a:rPr lang="en-US" b="0" i="0" u="none" strike="noStrike" baseline="0" dirty="0" smtClean="0">
                <a:latin typeface="Courier"/>
              </a:rPr>
              <a:t>shown in Figure 37, is used when items reviewed by the supporting SSA have</a:t>
            </a:r>
          </a:p>
          <a:p>
            <a:r>
              <a:rPr lang="en-US" b="0" i="0" u="none" strike="noStrike" baseline="0" dirty="0" smtClean="0">
                <a:latin typeface="Courier"/>
              </a:rPr>
              <a:t>been approved for direct </a:t>
            </a:r>
            <a:r>
              <a:rPr lang="en-US" b="0" i="0" u="none" strike="noStrike" baseline="0" dirty="0" err="1" smtClean="0">
                <a:latin typeface="Courier"/>
              </a:rPr>
              <a:t>turnin</a:t>
            </a:r>
            <a:endParaRPr lang="en-US" b="0" i="0" u="none" strike="noStrike" baseline="0" dirty="0" smtClean="0">
              <a:latin typeface="Courier"/>
            </a:endParaRPr>
          </a:p>
          <a:p>
            <a:r>
              <a:rPr lang="en-US" b="0" i="0" u="none" strike="noStrike" baseline="0" dirty="0" smtClean="0">
                <a:latin typeface="Courier"/>
              </a:rPr>
              <a:t>to the DRMO. The items on this form have</a:t>
            </a:r>
          </a:p>
          <a:p>
            <a:r>
              <a:rPr lang="en-US" b="0" i="0" u="none" strike="noStrike" baseline="0" dirty="0" smtClean="0">
                <a:latin typeface="Courier"/>
              </a:rPr>
              <a:t>no value except for their basic content (scrap). This form is also used</a:t>
            </a:r>
          </a:p>
          <a:p>
            <a:r>
              <a:rPr lang="en-US" b="0" i="0" u="none" strike="noStrike" baseline="0" dirty="0" smtClean="0">
                <a:latin typeface="Courier"/>
              </a:rPr>
              <a:t>when items are disposable at the organization level and the items do not</a:t>
            </a:r>
          </a:p>
          <a:p>
            <a:r>
              <a:rPr lang="en-US" b="0" i="0" u="none" strike="noStrike" baseline="0" dirty="0" smtClean="0">
                <a:latin typeface="Courier"/>
              </a:rPr>
              <a:t>require </a:t>
            </a:r>
            <a:r>
              <a:rPr lang="en-US" b="0" i="0" u="none" strike="noStrike" baseline="0" dirty="0" err="1" smtClean="0">
                <a:latin typeface="Courier"/>
              </a:rPr>
              <a:t>turnin</a:t>
            </a:r>
            <a:endParaRPr lang="en-US" b="0" i="0" u="none" strike="noStrike" baseline="0" dirty="0" smtClean="0">
              <a:latin typeface="Courier"/>
            </a:endParaRPr>
          </a:p>
          <a:p>
            <a:r>
              <a:rPr lang="en-US" b="0" i="0" u="none" strike="noStrike" baseline="0" dirty="0" smtClean="0">
                <a:latin typeface="Courier"/>
              </a:rPr>
              <a:t>credit.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2863272"/>
      </p:ext>
    </p:extLst>
  </p:cSld>
  <p:clrMapOvr>
    <a:masterClrMapping/>
  </p:clrMapOvr>
</p:sld>
</file>

<file path=ppt/slides/slide2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37273" cy="1223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8413" y="1223962"/>
            <a:ext cx="5337277" cy="3562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2863272"/>
      </p:ext>
    </p:extLst>
  </p:cSld>
  <p:clrMapOvr>
    <a:masterClrMapping/>
  </p:clrMapOvr>
</p:sld>
</file>

<file path=ppt/slides/slide2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37273" cy="1223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1443841"/>
            <a:ext cx="4572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u="none" strike="noStrike" baseline="0" dirty="0" smtClean="0">
                <a:latin typeface="Courier"/>
              </a:rPr>
              <a:t>2. The DA Form 27651</a:t>
            </a:r>
          </a:p>
          <a:p>
            <a:r>
              <a:rPr lang="en-US" b="0" i="0" u="none" strike="noStrike" baseline="0" dirty="0" smtClean="0">
                <a:latin typeface="Courier"/>
              </a:rPr>
              <a:t>(Request for Issue or </a:t>
            </a:r>
            <a:r>
              <a:rPr lang="en-US" b="0" i="0" u="none" strike="noStrike" baseline="0" dirty="0" err="1" smtClean="0">
                <a:latin typeface="Courier"/>
              </a:rPr>
              <a:t>TurnIn</a:t>
            </a:r>
            <a:r>
              <a:rPr lang="en-US" b="0" i="0" u="none" strike="noStrike" baseline="0" dirty="0" smtClean="0">
                <a:latin typeface="Courier"/>
              </a:rPr>
              <a:t>)</a:t>
            </a:r>
          </a:p>
          <a:p>
            <a:r>
              <a:rPr lang="en-US" b="0" i="0" u="none" strike="noStrike" baseline="0" dirty="0" smtClean="0">
                <a:latin typeface="Courier"/>
              </a:rPr>
              <a:t>shown in Figure 34 is</a:t>
            </a:r>
          </a:p>
          <a:p>
            <a:r>
              <a:rPr lang="en-US" b="0" i="0" u="none" strike="noStrike" baseline="0" dirty="0" smtClean="0">
                <a:latin typeface="Courier"/>
              </a:rPr>
              <a:t>used for all other property not listed above.</a:t>
            </a:r>
          </a:p>
          <a:p>
            <a:r>
              <a:rPr lang="en-US" b="0" i="0" u="none" strike="noStrike" baseline="0" dirty="0" smtClean="0">
                <a:latin typeface="Courier"/>
              </a:rPr>
              <a:t>3. The DA Form 581 (Request of Issue and </a:t>
            </a:r>
            <a:r>
              <a:rPr lang="en-US" b="0" i="0" u="none" strike="noStrike" baseline="0" dirty="0" err="1" smtClean="0">
                <a:latin typeface="Courier"/>
              </a:rPr>
              <a:t>TurnIn</a:t>
            </a:r>
            <a:endParaRPr lang="en-US" b="0" i="0" u="none" strike="noStrike" baseline="0" dirty="0" smtClean="0">
              <a:latin typeface="Courier"/>
            </a:endParaRPr>
          </a:p>
          <a:p>
            <a:r>
              <a:rPr lang="en-US" b="0" i="0" u="none" strike="noStrike" baseline="0" dirty="0" smtClean="0">
                <a:latin typeface="Courier"/>
              </a:rPr>
              <a:t>of Ammunition), shown in</a:t>
            </a:r>
          </a:p>
          <a:p>
            <a:r>
              <a:rPr lang="en-US" b="0" i="0" u="none" strike="noStrike" baseline="0" dirty="0" smtClean="0">
                <a:latin typeface="Courier"/>
              </a:rPr>
              <a:t>Figure 38, is prepared in sufficient copies to meet local needs. The DD</a:t>
            </a:r>
          </a:p>
          <a:p>
            <a:r>
              <a:rPr lang="en-US" b="0" i="0" u="none" strike="noStrike" baseline="0" dirty="0" smtClean="0">
                <a:latin typeface="Courier"/>
              </a:rPr>
              <a:t>Form 13481</a:t>
            </a:r>
          </a:p>
          <a:p>
            <a:r>
              <a:rPr lang="en-US" b="0" i="0" u="none" strike="noStrike" baseline="0" dirty="0" smtClean="0">
                <a:latin typeface="Courier"/>
              </a:rPr>
              <a:t>(Figure 39) and the DA Form 27651</a:t>
            </a:r>
          </a:p>
          <a:p>
            <a:r>
              <a:rPr lang="en-US" b="0" i="0" u="none" strike="noStrike" baseline="0" dirty="0" smtClean="0">
                <a:latin typeface="Courier"/>
              </a:rPr>
              <a:t>(Figure 40) on page L28 are</a:t>
            </a:r>
          </a:p>
          <a:p>
            <a:r>
              <a:rPr lang="en-US" b="0" i="0" u="none" strike="noStrike" baseline="0" dirty="0" smtClean="0">
                <a:latin typeface="Courier"/>
              </a:rPr>
              <a:t>designed as carbon sets and no additional copies should be required.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2863272"/>
      </p:ext>
    </p:extLst>
  </p:cSld>
  <p:clrMapOvr>
    <a:masterClrMapping/>
  </p:clrMapOvr>
</p:sld>
</file>

<file path=ppt/slides/slide2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37273" cy="1223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6013" y="666750"/>
            <a:ext cx="4371975" cy="552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2863272"/>
      </p:ext>
    </p:extLst>
  </p:cSld>
  <p:clrMapOvr>
    <a:masterClrMapping/>
  </p:clrMapOvr>
</p:sld>
</file>

<file path=ppt/slides/slide2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37273" cy="1223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5563" y="1061844"/>
            <a:ext cx="5329237" cy="3762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2863272"/>
      </p:ext>
    </p:extLst>
  </p:cSld>
  <p:clrMapOvr>
    <a:masterClrMapping/>
  </p:clrMapOvr>
</p:sld>
</file>

<file path=ppt/slides/slide2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37273" cy="1223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5563" y="1581472"/>
            <a:ext cx="5253037" cy="2961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2863272"/>
      </p:ext>
    </p:extLst>
  </p:cSld>
  <p:clrMapOvr>
    <a:masterClrMapping/>
  </p:clrMapOvr>
</p:sld>
</file>

<file path=ppt/slides/slide2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37273" cy="1223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1447800" y="304800"/>
            <a:ext cx="7239000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0" i="0" u="none" strike="noStrike" baseline="0" dirty="0" err="1" smtClean="0">
                <a:latin typeface="Courier"/>
              </a:rPr>
              <a:t>TurnIn</a:t>
            </a:r>
            <a:endParaRPr lang="en-US" b="0" i="0" u="none" strike="noStrike" baseline="0" dirty="0" smtClean="0">
              <a:latin typeface="Courier"/>
            </a:endParaRPr>
          </a:p>
          <a:p>
            <a:r>
              <a:rPr lang="en-US" b="0" i="0" u="none" strike="noStrike" baseline="0" dirty="0" smtClean="0">
                <a:latin typeface="Courier"/>
              </a:rPr>
              <a:t>of Property Book Items. Property book items must be either excess</a:t>
            </a:r>
          </a:p>
          <a:p>
            <a:r>
              <a:rPr lang="en-US" b="0" i="0" u="none" strike="noStrike" baseline="0" dirty="0" smtClean="0">
                <a:latin typeface="Courier"/>
              </a:rPr>
              <a:t>or unserviceable not repairable by support maintenance, before they can be</a:t>
            </a:r>
          </a:p>
          <a:p>
            <a:r>
              <a:rPr lang="en-US" b="0" i="0" u="none" strike="noStrike" baseline="0" dirty="0" smtClean="0">
                <a:latin typeface="Courier"/>
              </a:rPr>
              <a:t>turned in. Do not use a return advice code. If the item is excess and has</a:t>
            </a:r>
          </a:p>
          <a:p>
            <a:r>
              <a:rPr lang="en-US" b="0" i="0" u="none" strike="noStrike" baseline="0" dirty="0" smtClean="0">
                <a:latin typeface="Courier"/>
              </a:rPr>
              <a:t>a technical publication, enter the words "</a:t>
            </a:r>
            <a:r>
              <a:rPr lang="en-US" b="0" i="0" u="none" strike="noStrike" baseline="0" dirty="0" err="1" smtClean="0">
                <a:latin typeface="Courier"/>
              </a:rPr>
              <a:t>TurnIn</a:t>
            </a:r>
            <a:endParaRPr lang="en-US" b="0" i="0" u="none" strike="noStrike" baseline="0" dirty="0" smtClean="0">
              <a:latin typeface="Courier"/>
            </a:endParaRPr>
          </a:p>
          <a:p>
            <a:r>
              <a:rPr lang="en-US" b="0" i="0" u="none" strike="noStrike" baseline="0" dirty="0" smtClean="0">
                <a:latin typeface="Courier"/>
              </a:rPr>
              <a:t>Excess Suspended." The</a:t>
            </a:r>
          </a:p>
          <a:p>
            <a:r>
              <a:rPr lang="en-US" b="0" i="0" u="none" strike="noStrike" baseline="0" dirty="0" smtClean="0">
                <a:latin typeface="Courier"/>
              </a:rPr>
              <a:t>SSA will perform a technical inspection after the item is turned in. If the</a:t>
            </a:r>
          </a:p>
          <a:p>
            <a:r>
              <a:rPr lang="en-US" b="0" i="0" u="none" strike="noStrike" baseline="0" dirty="0" smtClean="0">
                <a:latin typeface="Courier"/>
              </a:rPr>
              <a:t>item is excess but does not have a technical publication and works, enter</a:t>
            </a:r>
          </a:p>
          <a:p>
            <a:r>
              <a:rPr lang="en-US" b="0" i="0" u="none" strike="noStrike" baseline="0" dirty="0" smtClean="0">
                <a:latin typeface="Courier"/>
              </a:rPr>
              <a:t>the words "</a:t>
            </a:r>
            <a:r>
              <a:rPr lang="en-US" b="0" i="0" u="none" strike="noStrike" baseline="0" dirty="0" err="1" smtClean="0">
                <a:latin typeface="Courier"/>
              </a:rPr>
              <a:t>TurnIn</a:t>
            </a:r>
            <a:endParaRPr lang="en-US" b="0" i="0" u="none" strike="noStrike" baseline="0" dirty="0" smtClean="0">
              <a:latin typeface="Courier"/>
            </a:endParaRPr>
          </a:p>
          <a:p>
            <a:r>
              <a:rPr lang="en-US" b="0" i="0" u="none" strike="noStrike" baseline="0" dirty="0" smtClean="0">
                <a:latin typeface="Courier"/>
              </a:rPr>
              <a:t>Excess Serviceable."</a:t>
            </a:r>
          </a:p>
          <a:p>
            <a:r>
              <a:rPr lang="en-US" b="0" i="0" u="none" strike="noStrike" baseline="0" dirty="0" smtClean="0">
                <a:latin typeface="Courier"/>
              </a:rPr>
              <a:t>If it does not work, enter the words "</a:t>
            </a:r>
            <a:r>
              <a:rPr lang="en-US" b="0" i="0" u="none" strike="noStrike" baseline="0" dirty="0" err="1" smtClean="0">
                <a:latin typeface="Courier"/>
              </a:rPr>
              <a:t>TurnIn</a:t>
            </a:r>
            <a:endParaRPr lang="en-US" b="0" i="0" u="none" strike="noStrike" baseline="0" dirty="0" smtClean="0">
              <a:latin typeface="Courier"/>
            </a:endParaRPr>
          </a:p>
          <a:p>
            <a:r>
              <a:rPr lang="en-US" b="0" i="0" u="none" strike="noStrike" baseline="0" dirty="0" smtClean="0">
                <a:latin typeface="Courier"/>
              </a:rPr>
              <a:t>Excess Unserviceable." If the</a:t>
            </a:r>
          </a:p>
          <a:p>
            <a:r>
              <a:rPr lang="en-US" b="0" i="0" u="none" strike="noStrike" baseline="0" dirty="0" smtClean="0">
                <a:latin typeface="Courier"/>
              </a:rPr>
              <a:t>item is not excess, enter the words "</a:t>
            </a:r>
            <a:r>
              <a:rPr lang="en-US" b="0" i="0" u="none" strike="noStrike" baseline="0" dirty="0" err="1" smtClean="0">
                <a:latin typeface="Courier"/>
              </a:rPr>
              <a:t>TurnIn</a:t>
            </a:r>
            <a:endParaRPr lang="en-US" b="0" i="0" u="none" strike="noStrike" baseline="0" dirty="0" smtClean="0">
              <a:latin typeface="Courier"/>
            </a:endParaRPr>
          </a:p>
          <a:p>
            <a:r>
              <a:rPr lang="en-US" b="0" i="0" u="none" strike="noStrike" baseline="0" dirty="0" smtClean="0">
                <a:latin typeface="Courier"/>
              </a:rPr>
              <a:t>Replacement Unserviceable." If</a:t>
            </a:r>
          </a:p>
          <a:p>
            <a:r>
              <a:rPr lang="en-US" b="0" i="0" u="none" strike="noStrike" baseline="0" dirty="0" smtClean="0">
                <a:latin typeface="Courier"/>
              </a:rPr>
              <a:t>the item is also unserviceable, enter an explanation, such as "T" for fair</a:t>
            </a:r>
          </a:p>
          <a:p>
            <a:r>
              <a:rPr lang="en-US" b="0" i="0" u="none" strike="noStrike" baseline="0" dirty="0" smtClean="0">
                <a:latin typeface="Courier"/>
              </a:rPr>
              <a:t>wear and tear. Use the same document number that was assigned to the item.</a:t>
            </a:r>
          </a:p>
          <a:p>
            <a:r>
              <a:rPr lang="en-US" b="0" i="0" u="none" strike="noStrike" baseline="0" dirty="0" smtClean="0">
                <a:latin typeface="Courier"/>
              </a:rPr>
              <a:t>Make sure the following documents accompany the </a:t>
            </a:r>
            <a:r>
              <a:rPr lang="en-US" b="0" i="0" u="none" strike="noStrike" baseline="0" dirty="0" err="1" smtClean="0">
                <a:latin typeface="Courier"/>
              </a:rPr>
              <a:t>turnin</a:t>
            </a:r>
            <a:r>
              <a:rPr lang="en-US" b="0" i="0" u="none" strike="noStrike" baseline="0" dirty="0" smtClean="0">
                <a:latin typeface="Courier"/>
              </a:rPr>
              <a:t>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2863272"/>
      </p:ext>
    </p:extLst>
  </p:cSld>
  <p:clrMapOvr>
    <a:masterClrMapping/>
  </p:clrMapOvr>
</p:sld>
</file>

<file path=ppt/slides/slide2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37273" cy="1223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335846"/>
            <a:ext cx="4572000" cy="618630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u="none" strike="noStrike" baseline="0" dirty="0" smtClean="0">
                <a:latin typeface="Courier"/>
              </a:rPr>
              <a:t>1. Two copies of DA Form 2062 (Hand Receipt/Annex Number) signed by the</a:t>
            </a:r>
          </a:p>
          <a:p>
            <a:r>
              <a:rPr lang="en-US" b="0" i="0" u="none" strike="noStrike" baseline="0" dirty="0" smtClean="0">
                <a:latin typeface="Courier"/>
              </a:rPr>
              <a:t>commander or PBO, one copy of which is for suspense. The suspense copy is</a:t>
            </a:r>
          </a:p>
          <a:p>
            <a:r>
              <a:rPr lang="en-US" b="0" i="0" u="none" strike="noStrike" baseline="0" dirty="0" smtClean="0">
                <a:latin typeface="Courier"/>
              </a:rPr>
              <a:t>destroyed when final credit is received.</a:t>
            </a:r>
          </a:p>
          <a:p>
            <a:r>
              <a:rPr lang="en-US" b="0" i="0" u="none" strike="noStrike" baseline="0" dirty="0" smtClean="0">
                <a:latin typeface="Courier"/>
              </a:rPr>
              <a:t>2. The number 4 (blue) copy of the DA Form 2407 (Maintenance Request)</a:t>
            </a:r>
          </a:p>
          <a:p>
            <a:r>
              <a:rPr lang="en-US" b="0" i="0" u="none" strike="noStrike" baseline="0" dirty="0" smtClean="0">
                <a:latin typeface="Courier"/>
              </a:rPr>
              <a:t>classifying the item as unserviceable, when a replacement is required.</a:t>
            </a:r>
          </a:p>
          <a:p>
            <a:r>
              <a:rPr lang="en-US" b="0" i="0" u="none" strike="noStrike" baseline="0" dirty="0" smtClean="0">
                <a:latin typeface="Courier"/>
              </a:rPr>
              <a:t>3. Two copies of DA Form 4615</a:t>
            </a:r>
          </a:p>
          <a:p>
            <a:r>
              <a:rPr lang="en-US" b="0" i="0" u="none" strike="noStrike" baseline="0" dirty="0" smtClean="0">
                <a:latin typeface="Courier"/>
              </a:rPr>
              <a:t>(Vehicle Classification Inspection) are</a:t>
            </a:r>
          </a:p>
          <a:p>
            <a:r>
              <a:rPr lang="en-US" b="0" i="0" u="none" strike="noStrike" baseline="0" dirty="0" smtClean="0">
                <a:latin typeface="Courier"/>
              </a:rPr>
              <a:t>required if the items are in Federal supply group (FSG) 23, FSG 24, and</a:t>
            </a:r>
          </a:p>
          <a:p>
            <a:r>
              <a:rPr lang="en-US" b="0" i="0" u="none" strike="noStrike" baseline="0" dirty="0" smtClean="0">
                <a:latin typeface="Courier"/>
              </a:rPr>
              <a:t>replacement is required.</a:t>
            </a:r>
          </a:p>
          <a:p>
            <a:r>
              <a:rPr lang="en-US" b="0" i="0" u="none" strike="noStrike" baseline="0" dirty="0" err="1" smtClean="0">
                <a:latin typeface="Courier"/>
              </a:rPr>
              <a:t>TurnIn</a:t>
            </a:r>
            <a:endParaRPr lang="en-US" b="0" i="0" u="none" strike="noStrike" baseline="0" dirty="0" smtClean="0">
              <a:latin typeface="Courier"/>
            </a:endParaRPr>
          </a:p>
          <a:p>
            <a:r>
              <a:rPr lang="en-US" b="0" i="0" u="none" strike="noStrike" baseline="0" dirty="0" smtClean="0">
                <a:latin typeface="Courier"/>
              </a:rPr>
              <a:t>of Expendable and Durable Supplies. Serviceable expendable and</a:t>
            </a:r>
          </a:p>
          <a:p>
            <a:r>
              <a:rPr lang="en-US" b="0" i="0" u="none" strike="noStrike" baseline="0" dirty="0" smtClean="0">
                <a:latin typeface="Courier"/>
              </a:rPr>
              <a:t>durable supplies must be turned in to the SSA, when they are excess.</a:t>
            </a:r>
          </a:p>
          <a:p>
            <a:r>
              <a:rPr lang="en-US" b="0" i="0" u="none" strike="noStrike" baseline="0" dirty="0" smtClean="0">
                <a:latin typeface="Courier"/>
              </a:rPr>
              <a:t>Unserviceable expendable and durable supplies with RCs A, D, F, H, and L</a:t>
            </a:r>
          </a:p>
          <a:p>
            <a:r>
              <a:rPr lang="en-US" b="0" i="0" u="none" strike="noStrike" baseline="0" dirty="0" smtClean="0">
                <a:latin typeface="Courier"/>
              </a:rPr>
              <a:t>must also be turned in to the SSA.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286327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37273" cy="1223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1443841"/>
            <a:ext cx="4572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u="none" strike="noStrike" baseline="0" dirty="0" smtClean="0">
                <a:latin typeface="Symbol"/>
              </a:rPr>
              <a:t>· </a:t>
            </a:r>
            <a:r>
              <a:rPr lang="en-US" b="0" i="0" u="none" strike="noStrike" baseline="0" dirty="0" smtClean="0">
                <a:latin typeface="Courier"/>
              </a:rPr>
              <a:t>Supervising shop operations.</a:t>
            </a:r>
          </a:p>
          <a:p>
            <a:r>
              <a:rPr lang="en-US" b="0" i="0" u="none" strike="noStrike" baseline="0" dirty="0" smtClean="0">
                <a:latin typeface="Symbol"/>
              </a:rPr>
              <a:t>· </a:t>
            </a:r>
            <a:r>
              <a:rPr lang="en-US" b="0" i="0" u="none" strike="noStrike" baseline="0" dirty="0" smtClean="0">
                <a:latin typeface="Courier"/>
              </a:rPr>
              <a:t>Making daily work assignments.</a:t>
            </a:r>
          </a:p>
          <a:p>
            <a:r>
              <a:rPr lang="en-US" b="0" i="0" u="none" strike="noStrike" baseline="0" dirty="0" smtClean="0">
                <a:latin typeface="Symbol"/>
              </a:rPr>
              <a:t>· </a:t>
            </a:r>
            <a:r>
              <a:rPr lang="en-US" b="0" i="0" u="none" strike="noStrike" baseline="0" dirty="0" smtClean="0">
                <a:latin typeface="Courier"/>
              </a:rPr>
              <a:t>Supervising scheduled maintenance services, tests, troubleshooting</a:t>
            </a:r>
          </a:p>
          <a:p>
            <a:r>
              <a:rPr lang="en-US" b="0" i="0" u="none" strike="noStrike" baseline="0" dirty="0" smtClean="0">
                <a:latin typeface="Courier"/>
              </a:rPr>
              <a:t>repairs, use of tools and test equipment, replacement of parts, safety, and</a:t>
            </a:r>
          </a:p>
          <a:p>
            <a:r>
              <a:rPr lang="en-US" b="0" i="0" u="none" strike="noStrike" baseline="0" dirty="0" err="1" smtClean="0">
                <a:latin typeface="Courier"/>
              </a:rPr>
              <a:t>onthejob</a:t>
            </a:r>
            <a:endParaRPr lang="en-US" b="0" i="0" u="none" strike="noStrike" baseline="0" dirty="0" smtClean="0">
              <a:latin typeface="Courier"/>
            </a:endParaRPr>
          </a:p>
          <a:p>
            <a:r>
              <a:rPr lang="en-US" b="0" i="0" u="none" strike="noStrike" baseline="0" dirty="0" smtClean="0">
                <a:latin typeface="Courier"/>
              </a:rPr>
              <a:t>(OJT) programs.</a:t>
            </a:r>
          </a:p>
          <a:p>
            <a:r>
              <a:rPr lang="en-US" b="0" i="0" u="none" strike="noStrike" baseline="0" dirty="0" smtClean="0">
                <a:latin typeface="Symbol"/>
              </a:rPr>
              <a:t>· </a:t>
            </a:r>
            <a:r>
              <a:rPr lang="en-US" b="0" i="0" u="none" strike="noStrike" baseline="0" dirty="0" smtClean="0">
                <a:latin typeface="Courier"/>
              </a:rPr>
              <a:t>Drafting and maintaining the shop operation SOP.</a:t>
            </a:r>
          </a:p>
          <a:p>
            <a:r>
              <a:rPr lang="en-US" b="0" i="0" u="none" strike="noStrike" baseline="0" dirty="0" smtClean="0">
                <a:latin typeface="Symbol"/>
              </a:rPr>
              <a:t>· </a:t>
            </a:r>
            <a:r>
              <a:rPr lang="en-US" b="0" i="0" u="none" strike="noStrike" baseline="0" dirty="0" smtClean="0">
                <a:latin typeface="Courier"/>
              </a:rPr>
              <a:t>Controlling the daily dispatching of battalion vehicles.</a:t>
            </a:r>
          </a:p>
          <a:p>
            <a:r>
              <a:rPr lang="en-US" b="0" i="0" u="none" strike="noStrike" baseline="0" dirty="0" smtClean="0">
                <a:latin typeface="Symbol"/>
              </a:rPr>
              <a:t>· </a:t>
            </a:r>
            <a:r>
              <a:rPr lang="en-US" b="0" i="0" u="none" strike="noStrike" baseline="0" dirty="0" smtClean="0">
                <a:latin typeface="Courier"/>
              </a:rPr>
              <a:t>Providing assistance to company motor sergeants when needed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1462046"/>
      </p:ext>
    </p:extLst>
  </p:cSld>
  <p:clrMapOvr>
    <a:masterClrMapping/>
  </p:clrMapOvr>
</p:sld>
</file>

<file path=ppt/slides/slide2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37273" cy="1223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1028343"/>
            <a:ext cx="4572000" cy="480131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u="none" strike="noStrike" baseline="0" dirty="0" err="1" smtClean="0">
                <a:latin typeface="Courier"/>
              </a:rPr>
              <a:t>TurnIn</a:t>
            </a:r>
            <a:endParaRPr lang="en-US" b="0" i="0" u="none" strike="noStrike" baseline="0" dirty="0" smtClean="0">
              <a:latin typeface="Courier"/>
            </a:endParaRPr>
          </a:p>
          <a:p>
            <a:r>
              <a:rPr lang="en-US" b="0" i="0" u="none" strike="noStrike" baseline="0" dirty="0" smtClean="0">
                <a:latin typeface="Courier"/>
              </a:rPr>
              <a:t>of "Found on Installation Property." All "found on installation</a:t>
            </a:r>
          </a:p>
          <a:p>
            <a:r>
              <a:rPr lang="en-US" b="0" i="0" u="none" strike="noStrike" baseline="0" dirty="0" smtClean="0">
                <a:latin typeface="Courier"/>
              </a:rPr>
              <a:t>property" is required to be turned in to a stock record accountable officer.</a:t>
            </a:r>
          </a:p>
          <a:p>
            <a:r>
              <a:rPr lang="en-US" b="0" i="0" u="none" strike="noStrike" baseline="0" dirty="0" smtClean="0">
                <a:latin typeface="Courier"/>
              </a:rPr>
              <a:t>When known, "found on installation property" is turned in to the SSA that</a:t>
            </a:r>
          </a:p>
          <a:p>
            <a:r>
              <a:rPr lang="en-US" b="0" i="0" u="none" strike="noStrike" baseline="0" dirty="0" smtClean="0">
                <a:latin typeface="Courier"/>
              </a:rPr>
              <a:t>would supply the item. If not known, it can be turned in to any SSA.</a:t>
            </a:r>
          </a:p>
          <a:p>
            <a:r>
              <a:rPr lang="en-US" b="0" i="0" u="none" strike="noStrike" baseline="0" dirty="0" err="1" smtClean="0">
                <a:latin typeface="Courier"/>
              </a:rPr>
              <a:t>TurnIn</a:t>
            </a:r>
            <a:endParaRPr lang="en-US" b="0" i="0" u="none" strike="noStrike" baseline="0" dirty="0" smtClean="0">
              <a:latin typeface="Courier"/>
            </a:endParaRPr>
          </a:p>
          <a:p>
            <a:r>
              <a:rPr lang="en-US" b="0" i="0" u="none" strike="noStrike" baseline="0" dirty="0" smtClean="0">
                <a:latin typeface="Courier"/>
              </a:rPr>
              <a:t>of Inventory Temporarily In Use (ITIU). The ITIU items are owned by</a:t>
            </a:r>
          </a:p>
          <a:p>
            <a:r>
              <a:rPr lang="en-US" b="0" i="0" u="none" strike="noStrike" baseline="0" dirty="0" smtClean="0">
                <a:latin typeface="Courier"/>
              </a:rPr>
              <a:t>the SSA that issued the items. They remain on the SSA's accountable</a:t>
            </a:r>
          </a:p>
          <a:p>
            <a:r>
              <a:rPr lang="en-US" b="0" i="0" u="none" strike="noStrike" baseline="0" dirty="0" smtClean="0">
                <a:latin typeface="Courier"/>
              </a:rPr>
              <a:t>records. The ITIU items must always be turned in to the SSA that issued</a:t>
            </a:r>
          </a:p>
          <a:p>
            <a:r>
              <a:rPr lang="en-US" b="0" i="0" u="none" strike="noStrike" baseline="0" dirty="0" smtClean="0">
                <a:latin typeface="Courier"/>
              </a:rPr>
              <a:t>them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2863272"/>
      </p:ext>
    </p:extLst>
  </p:cSld>
  <p:clrMapOvr>
    <a:masterClrMapping/>
  </p:clrMapOvr>
</p:sld>
</file>

<file path=ppt/slides/slide2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37273" cy="1223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-79653"/>
            <a:ext cx="4572000" cy="701730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u="none" strike="noStrike" baseline="0" dirty="0" err="1" smtClean="0">
                <a:latin typeface="Courier"/>
              </a:rPr>
              <a:t>TurnIn</a:t>
            </a:r>
            <a:endParaRPr lang="en-US" b="0" i="0" u="none" strike="noStrike" baseline="0" dirty="0" smtClean="0">
              <a:latin typeface="Courier"/>
            </a:endParaRPr>
          </a:p>
          <a:p>
            <a:r>
              <a:rPr lang="en-US" b="0" i="0" u="none" strike="noStrike" baseline="0" dirty="0" smtClean="0">
                <a:latin typeface="Courier"/>
              </a:rPr>
              <a:t>of Returnable Containers. There are two types of returnable</a:t>
            </a:r>
          </a:p>
          <a:p>
            <a:r>
              <a:rPr lang="en-US" b="0" i="0" u="none" strike="noStrike" baseline="0" dirty="0" smtClean="0">
                <a:latin typeface="Courier"/>
              </a:rPr>
              <a:t>containers: </a:t>
            </a:r>
            <a:r>
              <a:rPr lang="en-US" b="0" i="0" u="none" strike="noStrike" baseline="0" dirty="0" err="1" smtClean="0">
                <a:latin typeface="Courier"/>
              </a:rPr>
              <a:t>vendorowned</a:t>
            </a:r>
            <a:endParaRPr lang="en-US" b="0" i="0" u="none" strike="noStrike" baseline="0" dirty="0" smtClean="0">
              <a:latin typeface="Courier"/>
            </a:endParaRPr>
          </a:p>
          <a:p>
            <a:r>
              <a:rPr lang="en-US" b="0" i="0" u="none" strike="noStrike" baseline="0" dirty="0" smtClean="0">
                <a:latin typeface="Courier"/>
              </a:rPr>
              <a:t>and </a:t>
            </a:r>
            <a:r>
              <a:rPr lang="en-US" b="0" i="0" u="none" strike="noStrike" baseline="0" dirty="0" err="1" smtClean="0">
                <a:latin typeface="Courier"/>
              </a:rPr>
              <a:t>governmentowned</a:t>
            </a:r>
            <a:endParaRPr lang="en-US" b="0" i="0" u="none" strike="noStrike" baseline="0" dirty="0" smtClean="0">
              <a:latin typeface="Courier"/>
            </a:endParaRPr>
          </a:p>
          <a:p>
            <a:r>
              <a:rPr lang="en-US" b="0" i="0" u="none" strike="noStrike" baseline="0" dirty="0" smtClean="0">
                <a:latin typeface="Courier"/>
              </a:rPr>
              <a:t>containers.</a:t>
            </a:r>
          </a:p>
          <a:p>
            <a:r>
              <a:rPr lang="en-US" b="0" i="0" u="none" strike="noStrike" baseline="0" dirty="0" smtClean="0">
                <a:latin typeface="Symbol"/>
              </a:rPr>
              <a:t>· </a:t>
            </a:r>
            <a:r>
              <a:rPr lang="en-US" b="0" i="0" u="none" strike="noStrike" baseline="0" dirty="0" err="1" smtClean="0">
                <a:latin typeface="Courier"/>
              </a:rPr>
              <a:t>Vendorowned</a:t>
            </a:r>
            <a:endParaRPr lang="en-US" b="0" i="0" u="none" strike="noStrike" baseline="0" dirty="0" smtClean="0">
              <a:latin typeface="Courier"/>
            </a:endParaRPr>
          </a:p>
          <a:p>
            <a:r>
              <a:rPr lang="en-US" b="0" i="0" u="none" strike="noStrike" baseline="0" dirty="0" smtClean="0">
                <a:latin typeface="Courier"/>
              </a:rPr>
              <a:t>containers are assigned local management control</a:t>
            </a:r>
          </a:p>
          <a:p>
            <a:r>
              <a:rPr lang="en-US" b="0" i="0" u="none" strike="noStrike" baseline="0" dirty="0" smtClean="0">
                <a:latin typeface="Courier"/>
              </a:rPr>
              <a:t>numbers by the SSA before issue to the unit. Prior to turning in </a:t>
            </a:r>
            <a:r>
              <a:rPr lang="en-US" b="0" i="0" u="none" strike="noStrike" baseline="0" dirty="0" err="1" smtClean="0">
                <a:latin typeface="Courier"/>
              </a:rPr>
              <a:t>vendorowned</a:t>
            </a:r>
            <a:endParaRPr lang="en-US" b="0" i="0" u="none" strike="noStrike" baseline="0" dirty="0" smtClean="0">
              <a:latin typeface="Courier"/>
            </a:endParaRPr>
          </a:p>
          <a:p>
            <a:r>
              <a:rPr lang="en-US" b="0" i="0" u="none" strike="noStrike" baseline="0" dirty="0" smtClean="0">
                <a:latin typeface="Courier"/>
              </a:rPr>
              <a:t>containers, a new document number must be assigned.</a:t>
            </a:r>
          </a:p>
          <a:p>
            <a:r>
              <a:rPr lang="en-US" b="0" i="0" u="none" strike="noStrike" baseline="0" dirty="0" smtClean="0">
                <a:latin typeface="Symbol"/>
              </a:rPr>
              <a:t>· </a:t>
            </a:r>
            <a:r>
              <a:rPr lang="en-US" b="0" i="0" u="none" strike="noStrike" baseline="0" dirty="0" err="1" smtClean="0">
                <a:latin typeface="Courier"/>
              </a:rPr>
              <a:t>Governmentowned</a:t>
            </a:r>
            <a:endParaRPr lang="en-US" b="0" i="0" u="none" strike="noStrike" baseline="0" dirty="0" smtClean="0">
              <a:latin typeface="Courier"/>
            </a:endParaRPr>
          </a:p>
          <a:p>
            <a:r>
              <a:rPr lang="en-US" b="0" i="0" u="none" strike="noStrike" baseline="0" dirty="0" smtClean="0">
                <a:latin typeface="Courier"/>
              </a:rPr>
              <a:t>containers are containers with NSNs, such as drums</a:t>
            </a:r>
          </a:p>
          <a:p>
            <a:r>
              <a:rPr lang="en-US" b="0" i="0" u="none" strike="noStrike" baseline="0" dirty="0" smtClean="0">
                <a:latin typeface="Courier"/>
              </a:rPr>
              <a:t>or cylinders, and are not assigned document numbers. Use the same document</a:t>
            </a:r>
          </a:p>
          <a:p>
            <a:r>
              <a:rPr lang="en-US" b="0" i="0" u="none" strike="noStrike" baseline="0" dirty="0" smtClean="0">
                <a:latin typeface="Courier"/>
              </a:rPr>
              <a:t>number on which the container was received from the SSA.</a:t>
            </a:r>
          </a:p>
          <a:p>
            <a:r>
              <a:rPr lang="en-US" b="0" i="0" u="none" strike="noStrike" baseline="0" dirty="0" smtClean="0">
                <a:latin typeface="Courier"/>
              </a:rPr>
              <a:t>Return of Discrepant Shipments. There are two types of discrepant</a:t>
            </a:r>
          </a:p>
          <a:p>
            <a:r>
              <a:rPr lang="en-US" b="0" i="0" u="none" strike="noStrike" baseline="0" dirty="0" smtClean="0">
                <a:latin typeface="Courier"/>
              </a:rPr>
              <a:t>shipments: items that were not requested and items with hidden defects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2863272"/>
      </p:ext>
    </p:extLst>
  </p:cSld>
  <p:clrMapOvr>
    <a:masterClrMapping/>
  </p:clrMapOvr>
</p:sld>
</file>

<file path=ppt/slides/slide2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37273" cy="1223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1166843"/>
            <a:ext cx="4572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u="none" strike="noStrike" baseline="0" dirty="0" smtClean="0">
                <a:latin typeface="Courier"/>
              </a:rPr>
              <a:t>Turn in items not requested by using. DA Form 27651.</a:t>
            </a:r>
          </a:p>
          <a:p>
            <a:r>
              <a:rPr lang="en-US" b="0" i="0" u="none" strike="noStrike" baseline="0" dirty="0" smtClean="0">
                <a:latin typeface="Courier"/>
              </a:rPr>
              <a:t>Do not assign a new</a:t>
            </a:r>
          </a:p>
          <a:p>
            <a:r>
              <a:rPr lang="en-US" b="0" i="0" u="none" strike="noStrike" baseline="0" dirty="0" smtClean="0">
                <a:latin typeface="Courier"/>
              </a:rPr>
              <a:t>document number. Use the same one on which the item was received from the</a:t>
            </a:r>
          </a:p>
          <a:p>
            <a:r>
              <a:rPr lang="en-US" b="0" i="0" u="none" strike="noStrike" baseline="0" dirty="0" smtClean="0">
                <a:latin typeface="Courier"/>
              </a:rPr>
              <a:t>SSA. Do not enter the </a:t>
            </a:r>
            <a:r>
              <a:rPr lang="en-US" b="0" i="0" u="none" strike="noStrike" baseline="0" dirty="0" err="1" smtClean="0">
                <a:latin typeface="Courier"/>
              </a:rPr>
              <a:t>turnin</a:t>
            </a:r>
            <a:endParaRPr lang="en-US" b="0" i="0" u="none" strike="noStrike" baseline="0" dirty="0" smtClean="0">
              <a:latin typeface="Courier"/>
            </a:endParaRPr>
          </a:p>
          <a:p>
            <a:r>
              <a:rPr lang="en-US" b="0" i="0" u="none" strike="noStrike" baseline="0" dirty="0" smtClean="0">
                <a:latin typeface="Courier"/>
              </a:rPr>
              <a:t>on the document register. Enter return</a:t>
            </a:r>
          </a:p>
          <a:p>
            <a:r>
              <a:rPr lang="en-US" b="0" i="0" u="none" strike="noStrike" baseline="0" dirty="0" smtClean="0">
                <a:latin typeface="Courier"/>
              </a:rPr>
              <a:t>advice code 1T in Block 22.</a:t>
            </a:r>
          </a:p>
          <a:p>
            <a:r>
              <a:rPr lang="en-US" b="0" i="0" u="none" strike="noStrike" baseline="0" dirty="0" smtClean="0">
                <a:latin typeface="Courier"/>
              </a:rPr>
              <a:t>Turn in items having hidden defects using DA Form 27651.</a:t>
            </a:r>
          </a:p>
          <a:p>
            <a:r>
              <a:rPr lang="en-US" b="0" i="0" u="none" strike="noStrike" baseline="0" dirty="0" smtClean="0">
                <a:latin typeface="Courier"/>
              </a:rPr>
              <a:t>Do not assign a</a:t>
            </a:r>
          </a:p>
          <a:p>
            <a:r>
              <a:rPr lang="en-US" b="0" i="0" u="none" strike="noStrike" baseline="0" dirty="0" smtClean="0">
                <a:latin typeface="Courier"/>
              </a:rPr>
              <a:t>new document number. Use the same one on which the item was received from</a:t>
            </a:r>
          </a:p>
          <a:p>
            <a:r>
              <a:rPr lang="en-US" b="0" i="0" u="none" strike="noStrike" baseline="0" dirty="0" smtClean="0">
                <a:latin typeface="Courier"/>
              </a:rPr>
              <a:t>the SSA. Do not enter the </a:t>
            </a:r>
            <a:r>
              <a:rPr lang="en-US" b="0" i="0" u="none" strike="noStrike" baseline="0" dirty="0" err="1" smtClean="0">
                <a:latin typeface="Courier"/>
              </a:rPr>
              <a:t>turnin</a:t>
            </a:r>
            <a:endParaRPr lang="en-US" b="0" i="0" u="none" strike="noStrike" baseline="0" dirty="0" smtClean="0">
              <a:latin typeface="Courier"/>
            </a:endParaRPr>
          </a:p>
          <a:p>
            <a:r>
              <a:rPr lang="en-US" b="0" i="0" u="none" strike="noStrike" baseline="0" dirty="0" smtClean="0">
                <a:latin typeface="Courier"/>
              </a:rPr>
              <a:t>on the document register. Enter return</a:t>
            </a:r>
          </a:p>
          <a:p>
            <a:r>
              <a:rPr lang="en-US" b="0" i="0" u="none" strike="noStrike" baseline="0" dirty="0" smtClean="0">
                <a:latin typeface="Courier"/>
              </a:rPr>
              <a:t>advice code 7U in Block 22.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2863272"/>
      </p:ext>
    </p:extLst>
  </p:cSld>
  <p:clrMapOvr>
    <a:masterClrMapping/>
  </p:clrMapOvr>
</p:sld>
</file>

<file path=ppt/slides/slide2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37273" cy="1223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751344"/>
            <a:ext cx="4572000" cy="535531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u="none" strike="noStrike" baseline="0" dirty="0" smtClean="0">
                <a:latin typeface="Courier"/>
              </a:rPr>
              <a:t>For property book items, check the property book to see if the document was</a:t>
            </a:r>
          </a:p>
          <a:p>
            <a:r>
              <a:rPr lang="en-US" b="0" i="0" u="none" strike="noStrike" baseline="0" dirty="0" smtClean="0">
                <a:latin typeface="Courier"/>
              </a:rPr>
              <a:t>posted as an increase to the balance. If it was, post the </a:t>
            </a:r>
            <a:r>
              <a:rPr lang="en-US" b="0" i="0" u="none" strike="noStrike" baseline="0" dirty="0" err="1" smtClean="0">
                <a:latin typeface="Courier"/>
              </a:rPr>
              <a:t>turnin</a:t>
            </a:r>
            <a:endParaRPr lang="en-US" b="0" i="0" u="none" strike="noStrike" baseline="0" dirty="0" smtClean="0">
              <a:latin typeface="Courier"/>
            </a:endParaRPr>
          </a:p>
          <a:p>
            <a:r>
              <a:rPr lang="en-US" b="0" i="0" u="none" strike="noStrike" baseline="0" dirty="0" smtClean="0">
                <a:latin typeface="Courier"/>
              </a:rPr>
              <a:t>as a</a:t>
            </a:r>
          </a:p>
          <a:p>
            <a:r>
              <a:rPr lang="en-US" b="0" i="0" u="none" strike="noStrike" baseline="0" dirty="0" smtClean="0">
                <a:latin typeface="Courier"/>
              </a:rPr>
              <a:t>decrease. If it was not, file the document in the supporting document file</a:t>
            </a:r>
          </a:p>
          <a:p>
            <a:r>
              <a:rPr lang="en-US" b="0" i="0" u="none" strike="noStrike" baseline="0" dirty="0" smtClean="0">
                <a:latin typeface="Courier"/>
              </a:rPr>
              <a:t>along with the original document, after posting.</a:t>
            </a:r>
          </a:p>
          <a:p>
            <a:r>
              <a:rPr lang="en-US" b="0" i="0" u="none" strike="noStrike" baseline="0" dirty="0" smtClean="0">
                <a:latin typeface="Courier"/>
              </a:rPr>
              <a:t>For other than property book items, destroy the </a:t>
            </a:r>
            <a:r>
              <a:rPr lang="en-US" b="0" i="0" u="none" strike="noStrike" baseline="0" dirty="0" err="1" smtClean="0">
                <a:latin typeface="Courier"/>
              </a:rPr>
              <a:t>turnin</a:t>
            </a:r>
            <a:endParaRPr lang="en-US" b="0" i="0" u="none" strike="noStrike" baseline="0" dirty="0" smtClean="0">
              <a:latin typeface="Courier"/>
            </a:endParaRPr>
          </a:p>
          <a:p>
            <a:r>
              <a:rPr lang="en-US" b="0" i="0" u="none" strike="noStrike" baseline="0" dirty="0" smtClean="0">
                <a:latin typeface="Courier"/>
              </a:rPr>
              <a:t>document.</a:t>
            </a:r>
          </a:p>
          <a:p>
            <a:r>
              <a:rPr lang="en-US" b="0" i="0" u="none" strike="noStrike" baseline="0" dirty="0" smtClean="0">
                <a:latin typeface="Courier"/>
              </a:rPr>
              <a:t>Return of Property Issued to Support </a:t>
            </a:r>
            <a:r>
              <a:rPr lang="en-US" b="0" i="0" u="none" strike="noStrike" baseline="0" dirty="0" err="1" smtClean="0">
                <a:latin typeface="Courier"/>
              </a:rPr>
              <a:t>DAApproved</a:t>
            </a:r>
            <a:endParaRPr lang="en-US" b="0" i="0" u="none" strike="noStrike" baseline="0" dirty="0" smtClean="0">
              <a:latin typeface="Courier"/>
            </a:endParaRPr>
          </a:p>
          <a:p>
            <a:r>
              <a:rPr lang="en-US" b="0" i="0" u="none" strike="noStrike" baseline="0" dirty="0" smtClean="0">
                <a:latin typeface="Courier"/>
              </a:rPr>
              <a:t>Emergency Requirements.</a:t>
            </a:r>
          </a:p>
          <a:p>
            <a:r>
              <a:rPr lang="en-US" b="0" i="0" u="none" strike="noStrike" baseline="0" dirty="0" smtClean="0">
                <a:latin typeface="Courier"/>
              </a:rPr>
              <a:t>Property issued to support </a:t>
            </a:r>
            <a:r>
              <a:rPr lang="en-US" b="0" i="0" u="none" strike="noStrike" baseline="0" dirty="0" err="1" smtClean="0">
                <a:latin typeface="Courier"/>
              </a:rPr>
              <a:t>DAapproved</a:t>
            </a:r>
            <a:endParaRPr lang="en-US" b="0" i="0" u="none" strike="noStrike" baseline="0" dirty="0" smtClean="0">
              <a:latin typeface="Courier"/>
            </a:endParaRPr>
          </a:p>
          <a:p>
            <a:r>
              <a:rPr lang="en-US" b="0" i="0" u="none" strike="noStrike" baseline="0" dirty="0" smtClean="0">
                <a:latin typeface="Courier"/>
              </a:rPr>
              <a:t>emergency requirements will be turned</a:t>
            </a:r>
          </a:p>
          <a:p>
            <a:r>
              <a:rPr lang="en-US" b="0" i="0" u="none" strike="noStrike" baseline="0" dirty="0" smtClean="0">
                <a:latin typeface="Courier"/>
              </a:rPr>
              <a:t>in when the emergency is over. This includes property rented or leased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2863272"/>
      </p:ext>
    </p:extLst>
  </p:cSld>
  <p:clrMapOvr>
    <a:masterClrMapping/>
  </p:clrMapOvr>
</p:sld>
</file>

<file path=ppt/slides/slide2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37273" cy="1223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1997839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u="none" strike="noStrike" baseline="0" dirty="0" smtClean="0">
                <a:latin typeface="Courier"/>
              </a:rPr>
              <a:t>Do not assign a new document number. Use the same one on which the item was</a:t>
            </a:r>
          </a:p>
          <a:p>
            <a:r>
              <a:rPr lang="en-US" b="0" i="0" u="none" strike="noStrike" baseline="0" dirty="0" smtClean="0">
                <a:latin typeface="Courier"/>
              </a:rPr>
              <a:t>received from the SSA. Do not enter on the </a:t>
            </a:r>
            <a:r>
              <a:rPr lang="en-US" b="0" i="0" u="none" strike="noStrike" baseline="0" dirty="0" err="1" smtClean="0">
                <a:latin typeface="Courier"/>
              </a:rPr>
              <a:t>turnin</a:t>
            </a:r>
            <a:endParaRPr lang="en-US" b="0" i="0" u="none" strike="noStrike" baseline="0" dirty="0" smtClean="0">
              <a:latin typeface="Courier"/>
            </a:endParaRPr>
          </a:p>
          <a:p>
            <a:r>
              <a:rPr lang="en-US" b="0" i="0" u="none" strike="noStrike" baseline="0" dirty="0" smtClean="0">
                <a:latin typeface="Courier"/>
              </a:rPr>
              <a:t>document register.</a:t>
            </a:r>
          </a:p>
          <a:p>
            <a:r>
              <a:rPr lang="en-US" b="0" i="0" u="none" strike="noStrike" baseline="0" dirty="0" smtClean="0">
                <a:latin typeface="Courier"/>
              </a:rPr>
              <a:t>Enter return advice code 7P in Block 22. On completion of the </a:t>
            </a:r>
            <a:r>
              <a:rPr lang="en-US" b="0" i="0" u="none" strike="noStrike" baseline="0" dirty="0" err="1" smtClean="0">
                <a:latin typeface="Courier"/>
              </a:rPr>
              <a:t>turnin</a:t>
            </a:r>
            <a:r>
              <a:rPr lang="en-US" b="0" i="0" u="none" strike="noStrike" baseline="0" dirty="0" smtClean="0">
                <a:latin typeface="Courier"/>
              </a:rPr>
              <a:t>,</a:t>
            </a:r>
          </a:p>
          <a:p>
            <a:r>
              <a:rPr lang="en-US" b="0" i="0" u="none" strike="noStrike" baseline="0" dirty="0" smtClean="0">
                <a:latin typeface="Courier"/>
              </a:rPr>
              <a:t>file</a:t>
            </a:r>
          </a:p>
          <a:p>
            <a:r>
              <a:rPr lang="en-US" b="0" i="0" u="none" strike="noStrike" baseline="0" dirty="0" smtClean="0">
                <a:latin typeface="Courier"/>
              </a:rPr>
              <a:t>the document in the general administrative logistics file.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2863272"/>
      </p:ext>
    </p:extLst>
  </p:cSld>
  <p:clrMapOvr>
    <a:masterClrMapping/>
  </p:clrMapOvr>
</p:sld>
</file>

<file path=ppt/slides/slide2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37273" cy="1223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1582341"/>
            <a:ext cx="4572000" cy="369331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u="none" strike="noStrike" baseline="0" dirty="0" smtClean="0">
                <a:latin typeface="Courier"/>
              </a:rPr>
              <a:t>For property book items, after receipt by the SSA, post the </a:t>
            </a:r>
            <a:r>
              <a:rPr lang="en-US" b="0" i="0" u="none" strike="noStrike" baseline="0" dirty="0" err="1" smtClean="0">
                <a:latin typeface="Courier"/>
              </a:rPr>
              <a:t>turnin</a:t>
            </a:r>
            <a:endParaRPr lang="en-US" b="0" i="0" u="none" strike="noStrike" baseline="0" dirty="0" smtClean="0">
              <a:latin typeface="Courier"/>
            </a:endParaRPr>
          </a:p>
          <a:p>
            <a:r>
              <a:rPr lang="en-US" b="0" i="0" u="none" strike="noStrike" baseline="0" dirty="0" smtClean="0">
                <a:latin typeface="Courier"/>
              </a:rPr>
              <a:t>as a</a:t>
            </a:r>
          </a:p>
          <a:p>
            <a:r>
              <a:rPr lang="en-US" b="0" i="0" u="none" strike="noStrike" baseline="0" dirty="0" smtClean="0">
                <a:latin typeface="Courier"/>
              </a:rPr>
              <a:t>decrease to the property book balance. Complete the document register, then</a:t>
            </a:r>
          </a:p>
          <a:p>
            <a:r>
              <a:rPr lang="en-US" b="0" i="0" u="none" strike="noStrike" baseline="0" dirty="0" smtClean="0">
                <a:latin typeface="Courier"/>
              </a:rPr>
              <a:t>file it in the supporting document files. Destroy other </a:t>
            </a:r>
            <a:r>
              <a:rPr lang="en-US" b="0" i="0" u="none" strike="noStrike" baseline="0" dirty="0" err="1" smtClean="0">
                <a:latin typeface="Courier"/>
              </a:rPr>
              <a:t>turnin</a:t>
            </a:r>
            <a:endParaRPr lang="en-US" b="0" i="0" u="none" strike="noStrike" baseline="0" dirty="0" smtClean="0">
              <a:latin typeface="Courier"/>
            </a:endParaRPr>
          </a:p>
          <a:p>
            <a:r>
              <a:rPr lang="en-US" b="0" i="0" u="none" strike="noStrike" baseline="0" dirty="0" smtClean="0">
                <a:latin typeface="Courier"/>
              </a:rPr>
              <a:t>documents.</a:t>
            </a:r>
          </a:p>
          <a:p>
            <a:r>
              <a:rPr lang="en-US" b="0" i="0" u="none" strike="noStrike" baseline="0" dirty="0" smtClean="0">
                <a:latin typeface="Courier"/>
              </a:rPr>
              <a:t>Return of Items to the SSSC. The SSSC items that are no longer required are</a:t>
            </a:r>
          </a:p>
          <a:p>
            <a:r>
              <a:rPr lang="en-US" b="0" i="0" u="none" strike="noStrike" baseline="0" dirty="0" smtClean="0">
                <a:latin typeface="Courier"/>
              </a:rPr>
              <a:t>returned when they are in the same condition or the same unit pack as</a:t>
            </a:r>
          </a:p>
          <a:p>
            <a:r>
              <a:rPr lang="en-US" b="0" i="0" u="none" strike="noStrike" baseline="0" dirty="0" smtClean="0">
                <a:latin typeface="Courier"/>
              </a:rPr>
              <a:t>purchased.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2863272"/>
      </p:ext>
    </p:extLst>
  </p:cSld>
  <p:clrMapOvr>
    <a:masterClrMapping/>
  </p:clrMapOvr>
</p:sld>
</file>

<file path=ppt/slides/slide2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37273" cy="1223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2413338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u="none" strike="noStrike" baseline="0" dirty="0" smtClean="0">
                <a:latin typeface="Courier"/>
              </a:rPr>
              <a:t>No paperwork is required when returning SSSC items. Simply return the</a:t>
            </a:r>
          </a:p>
          <a:p>
            <a:r>
              <a:rPr lang="en-US" b="0" i="0" u="none" strike="noStrike" baseline="0" dirty="0" smtClean="0">
                <a:latin typeface="Courier"/>
              </a:rPr>
              <a:t>items. Credit will be given to the unit.</a:t>
            </a:r>
          </a:p>
          <a:p>
            <a:r>
              <a:rPr lang="en-US" b="0" i="0" u="none" strike="noStrike" baseline="0" dirty="0" smtClean="0">
                <a:latin typeface="Courier"/>
              </a:rPr>
              <a:t>If the items do not meet the above criteria, use the procedure for </a:t>
            </a:r>
            <a:r>
              <a:rPr lang="en-US" b="0" i="0" u="none" strike="noStrike" baseline="0" dirty="0" err="1" smtClean="0">
                <a:latin typeface="Courier"/>
              </a:rPr>
              <a:t>turnin</a:t>
            </a:r>
            <a:endParaRPr lang="en-US" b="0" i="0" u="none" strike="noStrike" baseline="0" dirty="0" smtClean="0">
              <a:latin typeface="Courier"/>
            </a:endParaRPr>
          </a:p>
          <a:p>
            <a:r>
              <a:rPr lang="en-US" b="0" i="0" u="none" strike="noStrike" baseline="0" dirty="0" smtClean="0">
                <a:latin typeface="Courier"/>
              </a:rPr>
              <a:t>of expendable and durable supplies to turn them in.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2863272"/>
      </p:ext>
    </p:extLst>
  </p:cSld>
  <p:clrMapOvr>
    <a:masterClrMapping/>
  </p:clrMapOvr>
</p:sld>
</file>

<file path=ppt/slides/slide2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37273" cy="1223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1166843"/>
            <a:ext cx="4572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u="none" strike="noStrike" baseline="0" dirty="0" smtClean="0">
                <a:latin typeface="Courier"/>
              </a:rPr>
              <a:t>Learning Event 3</a:t>
            </a:r>
          </a:p>
          <a:p>
            <a:r>
              <a:rPr lang="en-US" b="0" i="0" u="none" strike="noStrike" baseline="0" dirty="0" smtClean="0">
                <a:latin typeface="Courier"/>
              </a:rPr>
              <a:t>INVENTORIES, TOOLROOM CONTROL, HAND RECEIPTS</a:t>
            </a:r>
          </a:p>
          <a:p>
            <a:r>
              <a:rPr lang="en-US" b="0" i="0" u="none" strike="noStrike" baseline="0" dirty="0" smtClean="0">
                <a:latin typeface="Courier"/>
              </a:rPr>
              <a:t>This learning event describes how supply room supervisors train their</a:t>
            </a:r>
          </a:p>
          <a:p>
            <a:r>
              <a:rPr lang="en-US" b="0" i="0" u="none" strike="noStrike" baseline="0" dirty="0" smtClean="0">
                <a:latin typeface="Courier"/>
              </a:rPr>
              <a:t>subordinates in inventory procedures, </a:t>
            </a:r>
            <a:r>
              <a:rPr lang="en-US" b="0" i="0" u="none" strike="noStrike" baseline="0" dirty="0" err="1" smtClean="0">
                <a:latin typeface="Courier"/>
              </a:rPr>
              <a:t>toolroom</a:t>
            </a:r>
            <a:r>
              <a:rPr lang="en-US" b="0" i="0" u="none" strike="noStrike" baseline="0" dirty="0" smtClean="0">
                <a:latin typeface="Courier"/>
              </a:rPr>
              <a:t> control, and accounting for</a:t>
            </a:r>
          </a:p>
          <a:p>
            <a:r>
              <a:rPr lang="en-US" b="0" i="0" u="none" strike="noStrike" baseline="0" dirty="0" smtClean="0">
                <a:latin typeface="Courier"/>
              </a:rPr>
              <a:t>property through hand receipting. Also covered in this learning event are</a:t>
            </a:r>
          </a:p>
          <a:p>
            <a:r>
              <a:rPr lang="en-US" b="0" i="0" u="none" strike="noStrike" baseline="0" dirty="0" smtClean="0">
                <a:latin typeface="Courier"/>
              </a:rPr>
              <a:t>the regulations governing procedures in these areas, the forms used, and the</a:t>
            </a:r>
          </a:p>
          <a:p>
            <a:r>
              <a:rPr lang="en-US" b="0" i="0" u="none" strike="noStrike" baseline="0" dirty="0" smtClean="0">
                <a:latin typeface="Courier"/>
              </a:rPr>
              <a:t>assignment of responsibilities.</a:t>
            </a:r>
          </a:p>
          <a:p>
            <a:r>
              <a:rPr lang="en-US" b="0" i="0" u="none" strike="noStrike" baseline="0" dirty="0" smtClean="0">
                <a:latin typeface="Courier"/>
              </a:rPr>
              <a:t>INVENTORIES</a:t>
            </a:r>
          </a:p>
          <a:p>
            <a:r>
              <a:rPr lang="en-US" b="0" i="0" u="none" strike="noStrike" baseline="0" dirty="0" smtClean="0">
                <a:latin typeface="Courier"/>
              </a:rPr>
              <a:t>Persons receiving inventories must observe the following procedures to</a:t>
            </a:r>
          </a:p>
          <a:p>
            <a:r>
              <a:rPr lang="en-US" b="0" i="0" u="none" strike="noStrike" baseline="0" dirty="0" smtClean="0">
                <a:latin typeface="Courier"/>
              </a:rPr>
              <a:t>ensure accuracy of records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2863272"/>
      </p:ext>
    </p:extLst>
  </p:cSld>
  <p:clrMapOvr>
    <a:masterClrMapping/>
  </p:clrMapOvr>
</p:sld>
</file>

<file path=ppt/slides/slide2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37273" cy="1223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1582341"/>
            <a:ext cx="4572000" cy="369331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u="none" strike="noStrike" baseline="0" dirty="0" smtClean="0">
                <a:latin typeface="Courier"/>
              </a:rPr>
              <a:t>1. Make sure items are for the unit.</a:t>
            </a:r>
          </a:p>
          <a:p>
            <a:r>
              <a:rPr lang="en-US" b="0" i="0" u="none" strike="noStrike" baseline="0" dirty="0" smtClean="0">
                <a:latin typeface="Courier"/>
              </a:rPr>
              <a:t>2. Make sure items match description on receipt.</a:t>
            </a:r>
          </a:p>
          <a:p>
            <a:r>
              <a:rPr lang="en-US" b="0" i="0" u="none" strike="noStrike" baseline="0" dirty="0" smtClean="0">
                <a:latin typeface="Courier"/>
              </a:rPr>
              <a:t>3. Count all items. Make sure quantity agrees with quantity recorded on</a:t>
            </a:r>
          </a:p>
          <a:p>
            <a:r>
              <a:rPr lang="en-US" b="0" i="0" u="none" strike="noStrike" baseline="0" dirty="0" smtClean="0">
                <a:latin typeface="Courier"/>
              </a:rPr>
              <a:t>document.</a:t>
            </a:r>
          </a:p>
          <a:p>
            <a:r>
              <a:rPr lang="en-US" b="0" i="0" u="none" strike="noStrike" baseline="0" dirty="0" smtClean="0">
                <a:latin typeface="Courier"/>
              </a:rPr>
              <a:t>4. Check end items for completeness.</a:t>
            </a:r>
          </a:p>
          <a:p>
            <a:r>
              <a:rPr lang="en-US" b="0" i="0" u="none" strike="noStrike" baseline="0" dirty="0" smtClean="0">
                <a:latin typeface="Courier"/>
              </a:rPr>
              <a:t>5. Check serial numbers if items have them. Make sure they match receipt</a:t>
            </a:r>
          </a:p>
          <a:p>
            <a:r>
              <a:rPr lang="en-US" b="0" i="0" u="none" strike="noStrike" baseline="0" dirty="0" smtClean="0">
                <a:latin typeface="Courier"/>
              </a:rPr>
              <a:t>documents.</a:t>
            </a:r>
          </a:p>
          <a:p>
            <a:r>
              <a:rPr lang="en-US" b="0" i="0" u="none" strike="noStrike" baseline="0" dirty="0" smtClean="0">
                <a:latin typeface="Courier"/>
              </a:rPr>
              <a:t>6. Visually check condition of items for damage.</a:t>
            </a:r>
          </a:p>
          <a:p>
            <a:r>
              <a:rPr lang="en-US" b="0" i="0" u="none" strike="noStrike" baseline="0" dirty="0" smtClean="0">
                <a:latin typeface="Courier"/>
              </a:rPr>
              <a:t>7. Sign receipt document.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2863272"/>
      </p:ext>
    </p:extLst>
  </p:cSld>
  <p:clrMapOvr>
    <a:masterClrMapping/>
  </p:clrMapOvr>
</p:sld>
</file>

<file path=ppt/slides/slide2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37273" cy="1223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889844"/>
            <a:ext cx="4572000" cy="507831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u="none" strike="noStrike" baseline="0" dirty="0" smtClean="0">
                <a:latin typeface="Courier"/>
              </a:rPr>
              <a:t>When the property is to be issued on hand or </a:t>
            </a:r>
            <a:r>
              <a:rPr lang="en-US" b="0" i="0" u="none" strike="noStrike" baseline="0" dirty="0" err="1" smtClean="0">
                <a:latin typeface="Courier"/>
              </a:rPr>
              <a:t>subhand</a:t>
            </a:r>
            <a:r>
              <a:rPr lang="en-US" b="0" i="0" u="none" strike="noStrike" baseline="0" dirty="0" smtClean="0">
                <a:latin typeface="Courier"/>
              </a:rPr>
              <a:t> receipts, the receiving</a:t>
            </a:r>
          </a:p>
          <a:p>
            <a:r>
              <a:rPr lang="en-US" b="0" i="0" u="none" strike="noStrike" baseline="0" dirty="0" smtClean="0">
                <a:latin typeface="Courier"/>
              </a:rPr>
              <a:t>person must also take the following actions:</a:t>
            </a:r>
          </a:p>
          <a:p>
            <a:r>
              <a:rPr lang="en-US" b="0" i="0" u="none" strike="noStrike" baseline="0" dirty="0" smtClean="0">
                <a:latin typeface="Courier"/>
              </a:rPr>
              <a:t>1. Make sure items and their description on hand or </a:t>
            </a:r>
            <a:r>
              <a:rPr lang="en-US" b="0" i="0" u="none" strike="noStrike" baseline="0" dirty="0" err="1" smtClean="0">
                <a:latin typeface="Courier"/>
              </a:rPr>
              <a:t>subhand</a:t>
            </a:r>
            <a:r>
              <a:rPr lang="en-US" b="0" i="0" u="none" strike="noStrike" baseline="0" dirty="0" smtClean="0">
                <a:latin typeface="Courier"/>
              </a:rPr>
              <a:t> receipts</a:t>
            </a:r>
          </a:p>
          <a:p>
            <a:r>
              <a:rPr lang="en-US" b="0" i="0" u="none" strike="noStrike" baseline="0" dirty="0" smtClean="0">
                <a:latin typeface="Courier"/>
              </a:rPr>
              <a:t>match.</a:t>
            </a:r>
          </a:p>
          <a:p>
            <a:r>
              <a:rPr lang="en-US" b="0" i="0" u="none" strike="noStrike" baseline="0" dirty="0" smtClean="0">
                <a:latin typeface="Courier"/>
              </a:rPr>
              <a:t>2. Make sure quantities match and end items are complete.</a:t>
            </a:r>
          </a:p>
          <a:p>
            <a:r>
              <a:rPr lang="en-US" b="0" i="0" u="none" strike="noStrike" baseline="0" dirty="0" smtClean="0">
                <a:latin typeface="Courier"/>
              </a:rPr>
              <a:t>3. Verify serial numbers with receipts.</a:t>
            </a:r>
          </a:p>
          <a:p>
            <a:r>
              <a:rPr lang="en-US" b="0" i="0" u="none" strike="noStrike" baseline="0" dirty="0" smtClean="0">
                <a:latin typeface="Courier"/>
              </a:rPr>
              <a:t>4. Sign hand or </a:t>
            </a:r>
            <a:r>
              <a:rPr lang="en-US" b="0" i="0" u="none" strike="noStrike" baseline="0" dirty="0" err="1" smtClean="0">
                <a:latin typeface="Courier"/>
              </a:rPr>
              <a:t>subhand</a:t>
            </a:r>
            <a:r>
              <a:rPr lang="en-US" b="0" i="0" u="none" strike="noStrike" baseline="0" dirty="0" smtClean="0">
                <a:latin typeface="Courier"/>
              </a:rPr>
              <a:t> receipts.</a:t>
            </a:r>
          </a:p>
          <a:p>
            <a:r>
              <a:rPr lang="en-US" b="0" i="0" u="none" strike="noStrike" baseline="0" dirty="0" smtClean="0">
                <a:latin typeface="Courier"/>
              </a:rPr>
              <a:t>The clerk must record all discrepancies and report them to the proper</a:t>
            </a:r>
          </a:p>
          <a:p>
            <a:r>
              <a:rPr lang="en-US" b="0" i="0" u="none" strike="noStrike" baseline="0" dirty="0" smtClean="0">
                <a:latin typeface="Courier"/>
              </a:rPr>
              <a:t>authority. The clerk must make sure all errors are corrected before signing</a:t>
            </a:r>
          </a:p>
          <a:p>
            <a:r>
              <a:rPr lang="en-US" b="0" i="0" u="none" strike="noStrike" baseline="0" dirty="0" smtClean="0">
                <a:latin typeface="Courier"/>
              </a:rPr>
              <a:t>the hand or </a:t>
            </a:r>
            <a:r>
              <a:rPr lang="en-US" b="0" i="0" u="none" strike="noStrike" baseline="0" dirty="0" err="1" smtClean="0">
                <a:latin typeface="Courier"/>
              </a:rPr>
              <a:t>subhand</a:t>
            </a:r>
            <a:r>
              <a:rPr lang="en-US" b="0" i="0" u="none" strike="noStrike" baseline="0" dirty="0" smtClean="0">
                <a:latin typeface="Courier"/>
              </a:rPr>
              <a:t> receipts, or, if serviceability is questionable, he must</a:t>
            </a:r>
          </a:p>
          <a:p>
            <a:r>
              <a:rPr lang="en-US" b="0" i="0" u="none" strike="noStrike" baseline="0" dirty="0" smtClean="0">
                <a:latin typeface="Courier"/>
              </a:rPr>
              <a:t>inform the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28632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37273" cy="1223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2286000" y="2967335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u="none" strike="noStrike" baseline="0" dirty="0" smtClean="0">
                <a:latin typeface="Courier"/>
              </a:rPr>
              <a:t>LESSON 1</a:t>
            </a:r>
          </a:p>
          <a:p>
            <a:r>
              <a:rPr lang="en-US" b="0" i="0" u="none" strike="noStrike" baseline="0" dirty="0" smtClean="0">
                <a:latin typeface="Courier"/>
              </a:rPr>
              <a:t>FUNDAMENTALS OF MAINTENANCE SUPERVISION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202667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37273" cy="1223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474345"/>
            <a:ext cx="4572000" cy="59093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u="none" strike="noStrike" baseline="0" dirty="0" smtClean="0">
                <a:latin typeface="Courier"/>
              </a:rPr>
              <a:t>Battalion Maintenance Technician (Combat Service Support units only). The</a:t>
            </a:r>
          </a:p>
          <a:p>
            <a:r>
              <a:rPr lang="en-US" b="0" i="0" u="none" strike="noStrike" baseline="0" dirty="0" smtClean="0">
                <a:latin typeface="Courier"/>
              </a:rPr>
              <a:t>battalion maintenance technician is the technical expert in the battalion</a:t>
            </a:r>
          </a:p>
          <a:p>
            <a:r>
              <a:rPr lang="en-US" b="0" i="0" u="none" strike="noStrike" baseline="0" dirty="0" smtClean="0">
                <a:latin typeface="Courier"/>
              </a:rPr>
              <a:t>maintenance operation. He is the principal assistant to the battalion</a:t>
            </a:r>
          </a:p>
          <a:p>
            <a:r>
              <a:rPr lang="en-US" b="0" i="0" u="none" strike="noStrike" baseline="0" dirty="0" smtClean="0">
                <a:latin typeface="Courier"/>
              </a:rPr>
              <a:t>maintenance officer (BMO). His responsibilities include</a:t>
            </a:r>
          </a:p>
          <a:p>
            <a:r>
              <a:rPr lang="en-US" b="0" i="0" u="none" strike="noStrike" baseline="0" dirty="0" smtClean="0">
                <a:latin typeface="Symbol"/>
              </a:rPr>
              <a:t>· </a:t>
            </a:r>
            <a:r>
              <a:rPr lang="en-US" b="0" i="0" u="none" strike="noStrike" baseline="0" dirty="0" smtClean="0">
                <a:latin typeface="Courier"/>
              </a:rPr>
              <a:t>Organizing and supervising the records and quality control sections.</a:t>
            </a:r>
          </a:p>
          <a:p>
            <a:r>
              <a:rPr lang="en-US" b="0" i="0" u="none" strike="noStrike" baseline="0" dirty="0" smtClean="0">
                <a:latin typeface="Symbol"/>
              </a:rPr>
              <a:t>· </a:t>
            </a:r>
            <a:r>
              <a:rPr lang="en-US" b="0" i="0" u="none" strike="noStrike" baseline="0" dirty="0" smtClean="0">
                <a:latin typeface="Courier"/>
              </a:rPr>
              <a:t>Supervising unit maintenance of material and auxiliary equipment.</a:t>
            </a:r>
          </a:p>
          <a:p>
            <a:r>
              <a:rPr lang="en-US" b="0" i="0" u="none" strike="noStrike" baseline="0" dirty="0" smtClean="0">
                <a:latin typeface="Symbol"/>
              </a:rPr>
              <a:t>· </a:t>
            </a:r>
            <a:r>
              <a:rPr lang="en-US" b="0" i="0" u="none" strike="noStrike" baseline="0" dirty="0" smtClean="0">
                <a:latin typeface="Courier"/>
              </a:rPr>
              <a:t>Controlling the flow of repair parts requests and assisting in the</a:t>
            </a:r>
          </a:p>
          <a:p>
            <a:r>
              <a:rPr lang="en-US" b="0" i="0" u="none" strike="noStrike" baseline="0" dirty="0" smtClean="0">
                <a:latin typeface="Courier"/>
              </a:rPr>
              <a:t>scheduling of maintenance and repairs from the companies to the IDS unit.</a:t>
            </a:r>
          </a:p>
          <a:p>
            <a:r>
              <a:rPr lang="en-US" b="0" i="0" u="none" strike="noStrike" baseline="0" dirty="0" smtClean="0">
                <a:latin typeface="Symbol"/>
              </a:rPr>
              <a:t>· </a:t>
            </a:r>
            <a:r>
              <a:rPr lang="en-US" b="0" i="0" u="none" strike="noStrike" baseline="0" dirty="0" smtClean="0">
                <a:latin typeface="Courier"/>
              </a:rPr>
              <a:t>Monitoring preventive maintenance services, directing quality control</a:t>
            </a:r>
          </a:p>
          <a:p>
            <a:r>
              <a:rPr lang="en-US" b="0" i="0" u="none" strike="noStrike" baseline="0" dirty="0" smtClean="0">
                <a:latin typeface="Courier"/>
              </a:rPr>
              <a:t>inspections of maintenance operations and records, and analyzing equipment</a:t>
            </a:r>
          </a:p>
          <a:p>
            <a:r>
              <a:rPr lang="en-US" b="0" i="0" u="none" strike="noStrike" baseline="0" dirty="0" smtClean="0">
                <a:latin typeface="Courier"/>
              </a:rPr>
              <a:t>deficiencies and failures.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1462046"/>
      </p:ext>
    </p:extLst>
  </p:cSld>
  <p:clrMapOvr>
    <a:masterClrMapping/>
  </p:clrMapOvr>
</p:sld>
</file>

<file path=ppt/slides/slide3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37273" cy="1223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1447800" y="228600"/>
            <a:ext cx="739140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0" i="0" u="none" strike="noStrike" baseline="0" dirty="0" smtClean="0">
                <a:latin typeface="Courier"/>
              </a:rPr>
              <a:t>PBO, who will resolve the matter. The AR 73511</a:t>
            </a:r>
          </a:p>
          <a:p>
            <a:r>
              <a:rPr lang="en-US" b="0" i="0" u="none" strike="noStrike" baseline="0" dirty="0" smtClean="0">
                <a:latin typeface="Courier"/>
              </a:rPr>
              <a:t>contains the procedures</a:t>
            </a:r>
          </a:p>
          <a:p>
            <a:r>
              <a:rPr lang="en-US" b="0" i="0" u="none" strike="noStrike" baseline="0" dirty="0" smtClean="0">
                <a:latin typeface="Courier"/>
              </a:rPr>
              <a:t>used to account for lost, damaged, or destroyed tools stored in the</a:t>
            </a:r>
          </a:p>
          <a:p>
            <a:r>
              <a:rPr lang="en-US" b="0" i="0" u="none" strike="noStrike" baseline="0" dirty="0" err="1" smtClean="0">
                <a:latin typeface="Courier"/>
              </a:rPr>
              <a:t>toolroom</a:t>
            </a:r>
            <a:r>
              <a:rPr lang="en-US" b="0" i="0" u="none" strike="noStrike" baseline="0" dirty="0" smtClean="0">
                <a:latin typeface="Courier"/>
              </a:rPr>
              <a:t>.</a:t>
            </a:r>
          </a:p>
          <a:p>
            <a:r>
              <a:rPr lang="en-US" b="0" i="0" u="none" strike="noStrike" baseline="0" dirty="0" smtClean="0">
                <a:latin typeface="Courier"/>
              </a:rPr>
              <a:t>In addition to the receipt and issue of property inventories, other</a:t>
            </a:r>
          </a:p>
          <a:p>
            <a:r>
              <a:rPr lang="en-US" b="0" i="0" u="none" strike="noStrike" baseline="0" dirty="0" smtClean="0">
                <a:latin typeface="Courier"/>
              </a:rPr>
              <a:t>inventories are used to account for property.</a:t>
            </a:r>
          </a:p>
          <a:p>
            <a:r>
              <a:rPr lang="en-US" b="0" i="0" u="none" strike="noStrike" baseline="0" dirty="0" smtClean="0">
                <a:latin typeface="Courier"/>
              </a:rPr>
              <a:t>1. Change of responsible officer inventories are taken when the officer</a:t>
            </a:r>
          </a:p>
          <a:p>
            <a:r>
              <a:rPr lang="en-US" b="0" i="0" u="none" strike="noStrike" baseline="0" dirty="0" smtClean="0">
                <a:latin typeface="Courier"/>
              </a:rPr>
              <a:t>is replaced. This inventory is jointly conducted by the incoming and</a:t>
            </a:r>
          </a:p>
          <a:p>
            <a:r>
              <a:rPr lang="en-US" b="0" i="0" u="none" strike="noStrike" baseline="0" dirty="0" smtClean="0">
                <a:latin typeface="Courier"/>
              </a:rPr>
              <a:t>outgoing officers. All the unit property is inventoried at that time.</a:t>
            </a:r>
          </a:p>
          <a:p>
            <a:r>
              <a:rPr lang="en-US" b="0" i="0" u="none" strike="noStrike" baseline="0" dirty="0" smtClean="0">
                <a:latin typeface="Courier"/>
              </a:rPr>
              <a:t>2. Annual inventories are conducted by the responsible officer. This is</a:t>
            </a:r>
          </a:p>
          <a:p>
            <a:r>
              <a:rPr lang="en-US" b="0" i="0" u="none" strike="noStrike" baseline="0" dirty="0" smtClean="0">
                <a:latin typeface="Courier"/>
              </a:rPr>
              <a:t>a 100percent</a:t>
            </a:r>
          </a:p>
          <a:p>
            <a:r>
              <a:rPr lang="en-US" b="0" i="0" u="none" strike="noStrike" baseline="0" dirty="0" smtClean="0">
                <a:latin typeface="Courier"/>
              </a:rPr>
              <a:t>physical inventory of all unit property. The date of the</a:t>
            </a:r>
          </a:p>
          <a:p>
            <a:r>
              <a:rPr lang="en-US" b="0" i="0" u="none" strike="noStrike" baseline="0" dirty="0" smtClean="0">
                <a:latin typeface="Courier"/>
              </a:rPr>
              <a:t>inventory is based either on the date of last change of responsible officer</a:t>
            </a:r>
          </a:p>
          <a:p>
            <a:r>
              <a:rPr lang="en-US" b="0" i="0" u="none" strike="noStrike" baseline="0" dirty="0" smtClean="0">
                <a:latin typeface="Courier"/>
              </a:rPr>
              <a:t>or the annual inventory, whichever is Later. A cyclic inventory may be used</a:t>
            </a:r>
          </a:p>
          <a:p>
            <a:r>
              <a:rPr lang="en-US" b="0" i="0" u="none" strike="noStrike" baseline="0" dirty="0" smtClean="0">
                <a:latin typeface="Courier"/>
              </a:rPr>
              <a:t>in lieu of the annual inventory.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2863272"/>
      </p:ext>
    </p:extLst>
  </p:cSld>
  <p:clrMapOvr>
    <a:masterClrMapping/>
  </p:clrMapOvr>
</p:sld>
</file>

<file path=ppt/slides/slide3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37273" cy="1223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1305342"/>
            <a:ext cx="4572000" cy="424731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u="none" strike="noStrike" baseline="0" dirty="0" smtClean="0">
                <a:latin typeface="Courier"/>
              </a:rPr>
              <a:t>3. Cyclic inventories are conducted by the responsible officer, in lieu</a:t>
            </a:r>
          </a:p>
          <a:p>
            <a:r>
              <a:rPr lang="en-US" b="0" i="0" u="none" strike="noStrike" baseline="0" dirty="0" smtClean="0">
                <a:latin typeface="Courier"/>
              </a:rPr>
              <a:t>of annual inventories, when the officer elects to do so or when the property</a:t>
            </a:r>
          </a:p>
          <a:p>
            <a:r>
              <a:rPr lang="en-US" b="0" i="0" u="none" strike="noStrike" baseline="0" dirty="0" smtClean="0">
                <a:latin typeface="Courier"/>
              </a:rPr>
              <a:t>book is kept at other than unit level and the PBO requires it.</a:t>
            </a:r>
          </a:p>
          <a:p>
            <a:r>
              <a:rPr lang="en-US" b="0" i="0" u="none" strike="noStrike" baseline="0" dirty="0" smtClean="0">
                <a:latin typeface="Courier"/>
              </a:rPr>
              <a:t>4. Change of PBO inventory is taken when the PBO is changed. The</a:t>
            </a:r>
          </a:p>
          <a:p>
            <a:r>
              <a:rPr lang="en-US" b="0" i="0" u="none" strike="noStrike" baseline="0" dirty="0" smtClean="0">
                <a:latin typeface="Courier"/>
              </a:rPr>
              <a:t>inventories are conducted jointly by the outgoing and incoming PBOs.</a:t>
            </a:r>
          </a:p>
          <a:p>
            <a:r>
              <a:rPr lang="en-US" b="0" i="0" u="none" strike="noStrike" baseline="0" dirty="0" smtClean="0">
                <a:latin typeface="Courier"/>
              </a:rPr>
              <a:t>5. Annual property book inventories are required when property books are</a:t>
            </a:r>
          </a:p>
          <a:p>
            <a:r>
              <a:rPr lang="en-US" b="0" i="0" u="none" strike="noStrike" baseline="0" dirty="0" smtClean="0">
                <a:latin typeface="Courier"/>
              </a:rPr>
              <a:t>kept at other than the using unit level. The PBO conducts these</a:t>
            </a:r>
          </a:p>
          <a:p>
            <a:r>
              <a:rPr lang="en-US" b="0" i="0" u="none" strike="noStrike" baseline="0" dirty="0" smtClean="0">
                <a:latin typeface="Courier"/>
              </a:rPr>
              <a:t>inventories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2863272"/>
      </p:ext>
    </p:extLst>
  </p:cSld>
  <p:clrMapOvr>
    <a:masterClrMapping/>
  </p:clrMapOvr>
</p:sld>
</file>

<file path=ppt/slides/slide3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37273" cy="1223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889844"/>
            <a:ext cx="4572000" cy="507831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u="none" strike="noStrike" baseline="0" dirty="0" smtClean="0">
                <a:latin typeface="Courier"/>
              </a:rPr>
              <a:t>TOOLROOM CONTROL</a:t>
            </a:r>
          </a:p>
          <a:p>
            <a:r>
              <a:rPr lang="en-US" b="0" i="0" u="none" strike="noStrike" baseline="0" dirty="0" smtClean="0">
                <a:latin typeface="Courier"/>
              </a:rPr>
              <a:t>Maintenance operations require many tools and equipment. Some tools, such</a:t>
            </a:r>
          </a:p>
          <a:p>
            <a:r>
              <a:rPr lang="en-US" b="0" i="0" u="none" strike="noStrike" baseline="0" dirty="0" smtClean="0">
                <a:latin typeface="Courier"/>
              </a:rPr>
              <a:t>as the general mechanics' tool kit, are usually issued to the mechanic.</a:t>
            </a:r>
          </a:p>
          <a:p>
            <a:r>
              <a:rPr lang="en-US" b="0" i="0" u="none" strike="noStrike" baseline="0" dirty="0" smtClean="0">
                <a:latin typeface="Courier"/>
              </a:rPr>
              <a:t>Other specialized tools and test equipment are made available on an </a:t>
            </a:r>
            <a:r>
              <a:rPr lang="en-US" b="0" i="0" u="none" strike="noStrike" baseline="0" dirty="0" err="1" smtClean="0">
                <a:latin typeface="Courier"/>
              </a:rPr>
              <a:t>asrequired</a:t>
            </a:r>
            <a:endParaRPr lang="en-US" b="0" i="0" u="none" strike="noStrike" baseline="0" dirty="0" smtClean="0">
              <a:latin typeface="Courier"/>
            </a:endParaRPr>
          </a:p>
          <a:p>
            <a:r>
              <a:rPr lang="en-US" b="0" i="0" u="none" strike="noStrike" baseline="0" dirty="0" smtClean="0">
                <a:latin typeface="Courier"/>
              </a:rPr>
              <a:t>basis. Initial issue and replacement tools are obtained through</a:t>
            </a:r>
          </a:p>
          <a:p>
            <a:r>
              <a:rPr lang="en-US" b="0" i="0" u="none" strike="noStrike" baseline="0" dirty="0" smtClean="0">
                <a:latin typeface="Courier"/>
              </a:rPr>
              <a:t>the unit supply.</a:t>
            </a:r>
          </a:p>
          <a:p>
            <a:r>
              <a:rPr lang="en-US" b="0" i="0" u="none" strike="noStrike" baseline="0" dirty="0" smtClean="0">
                <a:latin typeface="Courier"/>
              </a:rPr>
              <a:t>When assuming command of the unit, commanders also assume responsibility for</a:t>
            </a:r>
          </a:p>
          <a:p>
            <a:r>
              <a:rPr lang="en-US" b="0" i="0" u="none" strike="noStrike" baseline="0" dirty="0" smtClean="0">
                <a:latin typeface="Courier"/>
              </a:rPr>
              <a:t>unit property. They may use hand receipts to further assign responsibility</a:t>
            </a:r>
          </a:p>
          <a:p>
            <a:r>
              <a:rPr lang="en-US" b="0" i="0" u="none" strike="noStrike" baseline="0" dirty="0" smtClean="0">
                <a:latin typeface="Courier"/>
              </a:rPr>
              <a:t>to specific individuals. When an item has not been further assigned by a</a:t>
            </a:r>
          </a:p>
          <a:p>
            <a:r>
              <a:rPr lang="en-US" b="0" i="0" u="none" strike="noStrike" baseline="0" dirty="0" smtClean="0">
                <a:latin typeface="Courier"/>
              </a:rPr>
              <a:t>hand receipt, the commander is responsible.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2863272"/>
      </p:ext>
    </p:extLst>
  </p:cSld>
  <p:clrMapOvr>
    <a:masterClrMapping/>
  </p:clrMapOvr>
</p:sld>
</file>

<file path=ppt/slides/slide3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37273" cy="1223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889844"/>
            <a:ext cx="4572000" cy="507831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u="none" strike="noStrike" baseline="0" dirty="0" smtClean="0">
                <a:latin typeface="Courier"/>
              </a:rPr>
              <a:t>Tools are usually components of a larger set, kit, or outfit (SKO).</a:t>
            </a:r>
          </a:p>
          <a:p>
            <a:r>
              <a:rPr lang="en-US" b="0" i="0" u="none" strike="noStrike" baseline="0" dirty="0" smtClean="0">
                <a:latin typeface="Courier"/>
              </a:rPr>
              <a:t>Responsibility is assigned using a hand receipt or </a:t>
            </a:r>
            <a:r>
              <a:rPr lang="en-US" b="0" i="0" u="none" strike="noStrike" baseline="0" dirty="0" err="1" smtClean="0">
                <a:latin typeface="Courier"/>
              </a:rPr>
              <a:t>handreceipt</a:t>
            </a:r>
            <a:endParaRPr lang="en-US" b="0" i="0" u="none" strike="noStrike" baseline="0" dirty="0" smtClean="0">
              <a:latin typeface="Courier"/>
            </a:endParaRPr>
          </a:p>
          <a:p>
            <a:r>
              <a:rPr lang="en-US" b="0" i="0" u="none" strike="noStrike" baseline="0" dirty="0" smtClean="0">
                <a:latin typeface="Courier"/>
              </a:rPr>
              <a:t>annex which</a:t>
            </a:r>
          </a:p>
          <a:p>
            <a:r>
              <a:rPr lang="en-US" b="0" i="0" u="none" strike="noStrike" baseline="0" dirty="0" smtClean="0">
                <a:latin typeface="Courier"/>
              </a:rPr>
              <a:t>lists existing shortages. All components which make up the SKO are listed</a:t>
            </a:r>
          </a:p>
          <a:p>
            <a:r>
              <a:rPr lang="en-US" b="0" i="0" u="none" strike="noStrike" baseline="0" dirty="0" smtClean="0">
                <a:latin typeface="Courier"/>
              </a:rPr>
              <a:t>on the hand receipt. The responsible person signs for all the items listed</a:t>
            </a:r>
          </a:p>
          <a:p>
            <a:r>
              <a:rPr lang="en-US" b="0" i="0" u="none" strike="noStrike" baseline="0" dirty="0" smtClean="0">
                <a:latin typeface="Courier"/>
              </a:rPr>
              <a:t>on the receipt. When more than one SKO is maintained in the </a:t>
            </a:r>
            <a:r>
              <a:rPr lang="en-US" b="0" i="0" u="none" strike="noStrike" baseline="0" dirty="0" err="1" smtClean="0">
                <a:latin typeface="Courier"/>
              </a:rPr>
              <a:t>toolroom</a:t>
            </a:r>
            <a:r>
              <a:rPr lang="en-US" b="0" i="0" u="none" strike="noStrike" baseline="0" dirty="0" smtClean="0">
                <a:latin typeface="Courier"/>
              </a:rPr>
              <a:t>, the</a:t>
            </a:r>
          </a:p>
          <a:p>
            <a:r>
              <a:rPr lang="en-US" b="0" i="0" u="none" strike="noStrike" baseline="0" dirty="0" smtClean="0">
                <a:latin typeface="Courier"/>
              </a:rPr>
              <a:t>tools among the SKO should not be mixed.</a:t>
            </a:r>
          </a:p>
          <a:p>
            <a:r>
              <a:rPr lang="en-US" b="0" i="0" u="none" strike="noStrike" baseline="0" dirty="0" smtClean="0">
                <a:latin typeface="Courier"/>
              </a:rPr>
              <a:t>Formal inventory requirements are outlined in DA Pan 71021.</a:t>
            </a:r>
          </a:p>
          <a:p>
            <a:r>
              <a:rPr lang="en-US" b="0" i="0" u="none" strike="noStrike" baseline="0" dirty="0" smtClean="0">
                <a:latin typeface="Courier"/>
              </a:rPr>
              <a:t>Local</a:t>
            </a:r>
          </a:p>
          <a:p>
            <a:r>
              <a:rPr lang="en-US" b="0" i="0" u="none" strike="noStrike" baseline="0" dirty="0" smtClean="0">
                <a:latin typeface="Courier"/>
              </a:rPr>
              <a:t>commanders usually establish an increased inventory requirement. Tools are</a:t>
            </a:r>
          </a:p>
          <a:p>
            <a:r>
              <a:rPr lang="en-US" b="0" i="0" u="none" strike="noStrike" baseline="0" dirty="0" smtClean="0">
                <a:latin typeface="Courier"/>
              </a:rPr>
              <a:t>normally inventoried—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2863272"/>
      </p:ext>
    </p:extLst>
  </p:cSld>
  <p:clrMapOvr>
    <a:masterClrMapping/>
  </p:clrMapOvr>
</p:sld>
</file>

<file path=ppt/slides/slide3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37273" cy="1223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889844"/>
            <a:ext cx="4572000" cy="507831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u="none" strike="noStrike" baseline="0" dirty="0" smtClean="0">
                <a:latin typeface="Symbol"/>
              </a:rPr>
              <a:t>· </a:t>
            </a:r>
            <a:r>
              <a:rPr lang="en-US" b="0" i="0" u="none" strike="noStrike" baseline="0" dirty="0" smtClean="0">
                <a:latin typeface="Courier"/>
              </a:rPr>
              <a:t>Every 30 days when the tools have been issued to the using</a:t>
            </a:r>
          </a:p>
          <a:p>
            <a:r>
              <a:rPr lang="en-US" b="0" i="0" u="none" strike="noStrike" baseline="0" dirty="0" smtClean="0">
                <a:latin typeface="Courier"/>
              </a:rPr>
              <a:t>individual.</a:t>
            </a:r>
          </a:p>
          <a:p>
            <a:r>
              <a:rPr lang="en-US" b="0" i="0" u="none" strike="noStrike" baseline="0" dirty="0" smtClean="0">
                <a:latin typeface="Symbol"/>
              </a:rPr>
              <a:t>· </a:t>
            </a:r>
            <a:r>
              <a:rPr lang="en-US" b="0" i="0" u="none" strike="noStrike" baseline="0" dirty="0" smtClean="0">
                <a:latin typeface="Courier"/>
              </a:rPr>
              <a:t>Upon change of </a:t>
            </a:r>
            <a:r>
              <a:rPr lang="en-US" b="0" i="0" u="none" strike="noStrike" baseline="0" dirty="0" err="1" smtClean="0">
                <a:latin typeface="Courier"/>
              </a:rPr>
              <a:t>handreceipt</a:t>
            </a:r>
            <a:endParaRPr lang="en-US" b="0" i="0" u="none" strike="noStrike" baseline="0" dirty="0" smtClean="0">
              <a:latin typeface="Courier"/>
            </a:endParaRPr>
          </a:p>
          <a:p>
            <a:r>
              <a:rPr lang="en-US" b="0" i="0" u="none" strike="noStrike" baseline="0" dirty="0" smtClean="0">
                <a:latin typeface="Courier"/>
              </a:rPr>
              <a:t>holder.</a:t>
            </a:r>
          </a:p>
          <a:p>
            <a:r>
              <a:rPr lang="en-US" b="0" i="0" u="none" strike="noStrike" baseline="0" dirty="0" smtClean="0">
                <a:latin typeface="Symbol"/>
              </a:rPr>
              <a:t>· </a:t>
            </a:r>
            <a:r>
              <a:rPr lang="en-US" b="0" i="0" u="none" strike="noStrike" baseline="0" dirty="0" smtClean="0">
                <a:latin typeface="Courier"/>
              </a:rPr>
              <a:t>Upon change of responsible officer.</a:t>
            </a:r>
          </a:p>
          <a:p>
            <a:r>
              <a:rPr lang="en-US" b="0" i="0" u="none" strike="noStrike" baseline="0" dirty="0" smtClean="0">
                <a:latin typeface="Symbol"/>
              </a:rPr>
              <a:t>· </a:t>
            </a:r>
            <a:r>
              <a:rPr lang="en-US" b="0" i="0" u="none" strike="noStrike" baseline="0" dirty="0" smtClean="0">
                <a:latin typeface="Courier"/>
              </a:rPr>
              <a:t>Under special circumstances as directed by the commander:</a:t>
            </a:r>
          </a:p>
          <a:p>
            <a:r>
              <a:rPr lang="en-US" b="0" i="0" u="none" strike="noStrike" baseline="0" dirty="0" smtClean="0">
                <a:latin typeface="Courier"/>
              </a:rPr>
              <a:t>Prior</a:t>
            </a:r>
          </a:p>
          <a:p>
            <a:r>
              <a:rPr lang="en-US" b="0" i="0" u="none" strike="noStrike" baseline="0" dirty="0" smtClean="0">
                <a:latin typeface="Courier"/>
              </a:rPr>
              <a:t>to and following major field exercises.</a:t>
            </a:r>
          </a:p>
          <a:p>
            <a:r>
              <a:rPr lang="en-US" b="0" i="0" u="none" strike="noStrike" baseline="0" dirty="0" smtClean="0">
                <a:latin typeface="Courier"/>
              </a:rPr>
              <a:t>Upon</a:t>
            </a:r>
          </a:p>
          <a:p>
            <a:r>
              <a:rPr lang="en-US" b="0" i="0" u="none" strike="noStrike" baseline="0" dirty="0" smtClean="0">
                <a:latin typeface="Courier"/>
              </a:rPr>
              <a:t>discovery of forced or unlawful entry.</a:t>
            </a:r>
          </a:p>
          <a:p>
            <a:r>
              <a:rPr lang="en-US" b="0" i="0" u="none" strike="noStrike" baseline="0" dirty="0" smtClean="0">
                <a:latin typeface="Courier"/>
              </a:rPr>
              <a:t>Upon</a:t>
            </a:r>
          </a:p>
          <a:p>
            <a:r>
              <a:rPr lang="en-US" b="0" i="0" u="none" strike="noStrike" baseline="0" dirty="0" smtClean="0">
                <a:latin typeface="Courier"/>
              </a:rPr>
              <a:t>discovery of open or unattended storage area.</a:t>
            </a:r>
          </a:p>
          <a:p>
            <a:r>
              <a:rPr lang="en-US" b="0" i="0" u="none" strike="noStrike" baseline="0" dirty="0" smtClean="0">
                <a:latin typeface="Courier"/>
              </a:rPr>
              <a:t>Upon</a:t>
            </a:r>
          </a:p>
          <a:p>
            <a:r>
              <a:rPr lang="en-US" b="0" i="0" u="none" strike="noStrike" baseline="0" dirty="0" smtClean="0">
                <a:latin typeface="Courier"/>
              </a:rPr>
              <a:t>destructive or illegal action by responsible individuals.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2863272"/>
      </p:ext>
    </p:extLst>
  </p:cSld>
  <p:clrMapOvr>
    <a:masterClrMapping/>
  </p:clrMapOvr>
</p:sld>
</file>

<file path=ppt/slides/slide3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37273" cy="1223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1305342"/>
            <a:ext cx="4572000" cy="424731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u="none" strike="noStrike" baseline="0" dirty="0" smtClean="0">
                <a:latin typeface="Courier"/>
              </a:rPr>
              <a:t>Silhouette layout mats are available to assist in the inventory of general</a:t>
            </a:r>
          </a:p>
          <a:p>
            <a:r>
              <a:rPr lang="en-US" b="0" i="0" u="none" strike="noStrike" baseline="0" dirty="0" smtClean="0">
                <a:latin typeface="Courier"/>
              </a:rPr>
              <a:t>mechanics' tool kits. The tools are placed on the corresponding silhouette</a:t>
            </a:r>
          </a:p>
          <a:p>
            <a:r>
              <a:rPr lang="en-US" b="0" i="0" u="none" strike="noStrike" baseline="0" dirty="0" smtClean="0">
                <a:latin typeface="Courier"/>
              </a:rPr>
              <a:t>on the mat. Shortages are readily apparent. A layout may be ordered for</a:t>
            </a:r>
          </a:p>
          <a:p>
            <a:r>
              <a:rPr lang="en-US" b="0" i="0" u="none" strike="noStrike" baseline="0" dirty="0" smtClean="0">
                <a:latin typeface="Courier"/>
              </a:rPr>
              <a:t>each tool kit.</a:t>
            </a:r>
          </a:p>
          <a:p>
            <a:r>
              <a:rPr lang="en-US" b="0" i="0" u="none" strike="noStrike" baseline="0" dirty="0" smtClean="0">
                <a:latin typeface="Courier"/>
              </a:rPr>
              <a:t>Tool control in an organizational maintenance element usually centers around</a:t>
            </a:r>
          </a:p>
          <a:p>
            <a:r>
              <a:rPr lang="en-US" b="0" i="0" u="none" strike="noStrike" baseline="0" dirty="0" smtClean="0">
                <a:latin typeface="Courier"/>
              </a:rPr>
              <a:t>control of general mechanics' tool kits, the tools and equipment in the</a:t>
            </a:r>
          </a:p>
          <a:p>
            <a:r>
              <a:rPr lang="en-US" b="0" i="0" u="none" strike="noStrike" baseline="0" dirty="0" smtClean="0">
                <a:latin typeface="Courier"/>
              </a:rPr>
              <a:t>organizational shop equipment sets, and the physical construction and</a:t>
            </a:r>
          </a:p>
          <a:p>
            <a:r>
              <a:rPr lang="en-US" b="0" i="0" u="none" strike="noStrike" baseline="0" dirty="0" smtClean="0">
                <a:latin typeface="Courier"/>
              </a:rPr>
              <a:t>operation of the </a:t>
            </a:r>
            <a:r>
              <a:rPr lang="en-US" b="0" i="0" u="none" strike="noStrike" baseline="0" dirty="0" err="1" smtClean="0">
                <a:latin typeface="Courier"/>
              </a:rPr>
              <a:t>toolroom</a:t>
            </a:r>
            <a:r>
              <a:rPr lang="en-US" b="0" i="0" u="none" strike="noStrike" baseline="0" dirty="0" smtClean="0">
                <a:latin typeface="Courier"/>
              </a:rPr>
              <a:t> itself.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2863272"/>
      </p:ext>
    </p:extLst>
  </p:cSld>
  <p:clrMapOvr>
    <a:masterClrMapping/>
  </p:clrMapOvr>
</p:sld>
</file>

<file path=ppt/slides/slide3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37273" cy="1223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2136339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u="none" strike="noStrike" baseline="0" dirty="0" smtClean="0">
                <a:latin typeface="Courier"/>
              </a:rPr>
              <a:t>Tool kits are usually hand receipted to the users, kept locked by the</a:t>
            </a:r>
          </a:p>
          <a:p>
            <a:r>
              <a:rPr lang="en-US" b="0" i="0" u="none" strike="noStrike" baseline="0" dirty="0" smtClean="0">
                <a:latin typeface="Courier"/>
              </a:rPr>
              <a:t>mechanics, and stored in the </a:t>
            </a:r>
            <a:r>
              <a:rPr lang="en-US" b="0" i="0" u="none" strike="noStrike" baseline="0" dirty="0" err="1" smtClean="0">
                <a:latin typeface="Courier"/>
              </a:rPr>
              <a:t>toolroom</a:t>
            </a:r>
            <a:r>
              <a:rPr lang="en-US" b="0" i="0" u="none" strike="noStrike" baseline="0" dirty="0" smtClean="0">
                <a:latin typeface="Courier"/>
              </a:rPr>
              <a:t>. At the beginning of the work period,</a:t>
            </a:r>
          </a:p>
          <a:p>
            <a:r>
              <a:rPr lang="en-US" b="0" i="0" u="none" strike="noStrike" baseline="0" dirty="0" smtClean="0">
                <a:latin typeface="Courier"/>
              </a:rPr>
              <a:t>the </a:t>
            </a:r>
            <a:r>
              <a:rPr lang="en-US" b="0" i="0" u="none" strike="noStrike" baseline="0" dirty="0" err="1" smtClean="0">
                <a:latin typeface="Courier"/>
              </a:rPr>
              <a:t>toolroom</a:t>
            </a:r>
            <a:r>
              <a:rPr lang="en-US" b="0" i="0" u="none" strike="noStrike" baseline="0" dirty="0" smtClean="0">
                <a:latin typeface="Courier"/>
              </a:rPr>
              <a:t> attendant issues the locked tool kits to the mechanics, who</a:t>
            </a:r>
          </a:p>
          <a:p>
            <a:r>
              <a:rPr lang="en-US" b="0" i="0" u="none" strike="noStrike" baseline="0" dirty="0" smtClean="0">
                <a:latin typeface="Courier"/>
              </a:rPr>
              <a:t>return the locked tool kits when finished. The users are responsible for</a:t>
            </a:r>
          </a:p>
          <a:p>
            <a:r>
              <a:rPr lang="en-US" b="0" i="0" u="none" strike="noStrike" baseline="0" dirty="0" smtClean="0">
                <a:latin typeface="Courier"/>
              </a:rPr>
              <a:t>the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2863272"/>
      </p:ext>
    </p:extLst>
  </p:cSld>
  <p:clrMapOvr>
    <a:masterClrMapping/>
  </p:clrMapOvr>
</p:sld>
</file>

<file path=ppt/slides/slide3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37273" cy="1223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1166843"/>
            <a:ext cx="4572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u="none" strike="noStrike" baseline="0" dirty="0" smtClean="0">
                <a:latin typeface="Courier"/>
              </a:rPr>
              <a:t>contents, while the </a:t>
            </a:r>
            <a:r>
              <a:rPr lang="en-US" b="0" i="0" u="none" strike="noStrike" baseline="0" dirty="0" err="1" smtClean="0">
                <a:latin typeface="Courier"/>
              </a:rPr>
              <a:t>toolroom</a:t>
            </a:r>
            <a:r>
              <a:rPr lang="en-US" b="0" i="0" u="none" strike="noStrike" baseline="0" dirty="0" smtClean="0">
                <a:latin typeface="Courier"/>
              </a:rPr>
              <a:t> attendant is responsible for the locked tool</a:t>
            </a:r>
          </a:p>
          <a:p>
            <a:r>
              <a:rPr lang="en-US" b="0" i="0" u="none" strike="noStrike" baseline="0" dirty="0" smtClean="0">
                <a:latin typeface="Courier"/>
              </a:rPr>
              <a:t>kit. Each tool kit is identified by a control number and is receipted for</a:t>
            </a:r>
          </a:p>
          <a:p>
            <a:r>
              <a:rPr lang="en-US" b="0" i="0" u="none" strike="noStrike" baseline="0" dirty="0" smtClean="0">
                <a:latin typeface="Courier"/>
              </a:rPr>
              <a:t>by the users in a manner similar to other tools issued by the </a:t>
            </a:r>
            <a:r>
              <a:rPr lang="en-US" b="0" i="0" u="none" strike="noStrike" baseline="0" dirty="0" err="1" smtClean="0">
                <a:latin typeface="Courier"/>
              </a:rPr>
              <a:t>toolroom</a:t>
            </a:r>
            <a:r>
              <a:rPr lang="en-US" b="0" i="0" u="none" strike="noStrike" baseline="0" dirty="0" smtClean="0">
                <a:latin typeface="Courier"/>
              </a:rPr>
              <a:t>. A</a:t>
            </a:r>
          </a:p>
          <a:p>
            <a:r>
              <a:rPr lang="en-US" b="0" i="0" u="none" strike="noStrike" baseline="0" dirty="0" smtClean="0">
                <a:latin typeface="Courier"/>
              </a:rPr>
              <a:t>storage rack is normally provided for storage of the tool kits. For</a:t>
            </a:r>
          </a:p>
          <a:p>
            <a:r>
              <a:rPr lang="en-US" b="0" i="0" u="none" strike="noStrike" baseline="0" dirty="0" smtClean="0">
                <a:latin typeface="Courier"/>
              </a:rPr>
              <a:t>additional security, at the end of the work period a chain may be run</a:t>
            </a:r>
          </a:p>
          <a:p>
            <a:r>
              <a:rPr lang="en-US" b="0" i="0" u="none" strike="noStrike" baseline="0" dirty="0" smtClean="0">
                <a:latin typeface="Courier"/>
              </a:rPr>
              <a:t>through the tool kit handles and secured to some object.</a:t>
            </a:r>
          </a:p>
          <a:p>
            <a:r>
              <a:rPr lang="en-US" b="0" i="0" u="none" strike="noStrike" baseline="0" dirty="0" smtClean="0">
                <a:latin typeface="Courier"/>
              </a:rPr>
              <a:t>Equipment, sets, and special tools are made available to mechanics on an </a:t>
            </a:r>
            <a:r>
              <a:rPr lang="en-US" b="0" i="0" u="none" strike="noStrike" baseline="0" dirty="0" err="1" smtClean="0">
                <a:latin typeface="Courier"/>
              </a:rPr>
              <a:t>asrequired</a:t>
            </a:r>
            <a:endParaRPr lang="en-US" b="0" i="0" u="none" strike="noStrike" baseline="0" dirty="0" smtClean="0">
              <a:latin typeface="Courier"/>
            </a:endParaRPr>
          </a:p>
          <a:p>
            <a:r>
              <a:rPr lang="en-US" b="0" i="0" u="none" strike="noStrike" baseline="0" dirty="0" smtClean="0">
                <a:latin typeface="Courier"/>
              </a:rPr>
              <a:t>basis: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2863272"/>
      </p:ext>
    </p:extLst>
  </p:cSld>
  <p:clrMapOvr>
    <a:masterClrMapping/>
  </p:clrMapOvr>
</p:sld>
</file>

<file path=ppt/slides/slide3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37273" cy="1223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474345"/>
            <a:ext cx="4572000" cy="59093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u="none" strike="noStrike" baseline="0" dirty="0" smtClean="0">
                <a:latin typeface="Symbol"/>
              </a:rPr>
              <a:t>· </a:t>
            </a:r>
            <a:r>
              <a:rPr lang="en-US" b="0" i="0" u="none" strike="noStrike" baseline="0" dirty="0" smtClean="0">
                <a:latin typeface="Courier"/>
              </a:rPr>
              <a:t>The small tools contained in shop equipment sets may be stored in</a:t>
            </a:r>
          </a:p>
          <a:p>
            <a:r>
              <a:rPr lang="en-US" b="0" i="0" u="none" strike="noStrike" baseline="0" dirty="0" smtClean="0">
                <a:latin typeface="Courier"/>
              </a:rPr>
              <a:t>cabinets or other containers. A locator system allows the </a:t>
            </a:r>
            <a:r>
              <a:rPr lang="en-US" b="0" i="0" u="none" strike="noStrike" baseline="0" dirty="0" err="1" smtClean="0">
                <a:latin typeface="Courier"/>
              </a:rPr>
              <a:t>toolroom</a:t>
            </a:r>
            <a:endParaRPr lang="en-US" b="0" i="0" u="none" strike="noStrike" baseline="0" dirty="0" smtClean="0">
              <a:latin typeface="Courier"/>
            </a:endParaRPr>
          </a:p>
          <a:p>
            <a:r>
              <a:rPr lang="en-US" b="0" i="0" u="none" strike="noStrike" baseline="0" dirty="0" smtClean="0">
                <a:latin typeface="Courier"/>
              </a:rPr>
              <a:t>attendant to find the needed tools. If more than one tool has the same NSN,</a:t>
            </a:r>
          </a:p>
          <a:p>
            <a:r>
              <a:rPr lang="en-US" b="0" i="0" u="none" strike="noStrike" baseline="0" dirty="0" smtClean="0">
                <a:latin typeface="Courier"/>
              </a:rPr>
              <a:t>a separate card should be prepared for each tool.</a:t>
            </a:r>
          </a:p>
          <a:p>
            <a:r>
              <a:rPr lang="en-US" b="0" i="0" u="none" strike="noStrike" baseline="0" dirty="0" smtClean="0">
                <a:latin typeface="Symbol"/>
              </a:rPr>
              <a:t>· </a:t>
            </a:r>
            <a:r>
              <a:rPr lang="en-US" b="0" i="0" u="none" strike="noStrike" baseline="0" dirty="0" smtClean="0">
                <a:latin typeface="Courier"/>
              </a:rPr>
              <a:t>Frequently used larger tools may be displayed on a locally produced</a:t>
            </a:r>
          </a:p>
          <a:p>
            <a:r>
              <a:rPr lang="en-US" b="0" i="0" u="none" strike="noStrike" baseline="0" dirty="0" smtClean="0">
                <a:latin typeface="Courier"/>
              </a:rPr>
              <a:t>shadow board. This shadow board makes it easier to identify, issue, and</a:t>
            </a:r>
          </a:p>
          <a:p>
            <a:r>
              <a:rPr lang="en-US" b="0" i="0" u="none" strike="noStrike" baseline="0" dirty="0" smtClean="0">
                <a:latin typeface="Courier"/>
              </a:rPr>
              <a:t>control frequently used tools.</a:t>
            </a:r>
          </a:p>
          <a:p>
            <a:r>
              <a:rPr lang="en-US" b="0" i="0" u="none" strike="noStrike" baseline="0" dirty="0" smtClean="0">
                <a:latin typeface="Symbol"/>
              </a:rPr>
              <a:t>· </a:t>
            </a:r>
            <a:r>
              <a:rPr lang="en-US" b="0" i="0" u="none" strike="noStrike" baseline="0" dirty="0" smtClean="0">
                <a:latin typeface="Courier"/>
              </a:rPr>
              <a:t>When space is limited, prime storage space should be given to</a:t>
            </a:r>
          </a:p>
          <a:p>
            <a:r>
              <a:rPr lang="en-US" b="0" i="0" u="none" strike="noStrike" baseline="0" dirty="0" smtClean="0">
                <a:latin typeface="Courier"/>
              </a:rPr>
              <a:t>frequently used items. Less frequently used items can be stored in less</a:t>
            </a:r>
          </a:p>
          <a:p>
            <a:r>
              <a:rPr lang="en-US" b="0" i="0" u="none" strike="noStrike" baseline="0" dirty="0" smtClean="0">
                <a:latin typeface="Courier"/>
              </a:rPr>
              <a:t>convenient locations.</a:t>
            </a:r>
          </a:p>
          <a:p>
            <a:r>
              <a:rPr lang="en-US" b="0" i="0" u="none" strike="noStrike" baseline="0" dirty="0" smtClean="0">
                <a:latin typeface="Symbol"/>
              </a:rPr>
              <a:t>· </a:t>
            </a:r>
            <a:r>
              <a:rPr lang="en-US" b="0" i="0" u="none" strike="noStrike" baseline="0" dirty="0" smtClean="0">
                <a:latin typeface="Courier"/>
              </a:rPr>
              <a:t>The commander should prescribe policy for storage and issue of bolt</a:t>
            </a:r>
          </a:p>
          <a:p>
            <a:r>
              <a:rPr lang="en-US" b="0" i="0" u="none" strike="noStrike" baseline="0" dirty="0" smtClean="0">
                <a:latin typeface="Courier"/>
              </a:rPr>
              <a:t>cutters.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2863272"/>
      </p:ext>
    </p:extLst>
  </p:cSld>
  <p:clrMapOvr>
    <a:masterClrMapping/>
  </p:clrMapOvr>
</p:sld>
</file>

<file path=ppt/slides/slide3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37273" cy="1223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1582341"/>
            <a:ext cx="4572000" cy="369331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u="none" strike="noStrike" baseline="0" dirty="0" smtClean="0">
                <a:latin typeface="Courier"/>
              </a:rPr>
              <a:t>The </a:t>
            </a:r>
            <a:r>
              <a:rPr lang="en-US" b="0" i="0" u="none" strike="noStrike" baseline="0" dirty="0" err="1" smtClean="0">
                <a:latin typeface="Courier"/>
              </a:rPr>
              <a:t>toolroom</a:t>
            </a:r>
            <a:r>
              <a:rPr lang="en-US" b="0" i="0" u="none" strike="noStrike" baseline="0" dirty="0" smtClean="0">
                <a:latin typeface="Courier"/>
              </a:rPr>
              <a:t> should provide both security for the tools and convenience for</a:t>
            </a:r>
          </a:p>
          <a:p>
            <a:r>
              <a:rPr lang="en-US" b="0" i="0" u="none" strike="noStrike" baseline="0" dirty="0" smtClean="0">
                <a:latin typeface="Courier"/>
              </a:rPr>
              <a:t>the mechanics by limiting access to unauthorized personnel. Field</a:t>
            </a:r>
          </a:p>
          <a:p>
            <a:r>
              <a:rPr lang="en-US" b="0" i="0" u="none" strike="noStrike" baseline="0" dirty="0" smtClean="0">
                <a:latin typeface="Courier"/>
              </a:rPr>
              <a:t>expedients and limited access should be used to provide storage and security</a:t>
            </a:r>
          </a:p>
          <a:p>
            <a:r>
              <a:rPr lang="en-US" b="0" i="0" u="none" strike="noStrike" baseline="0" dirty="0" smtClean="0">
                <a:latin typeface="Courier"/>
              </a:rPr>
              <a:t>in the field. The unit MTOE may permit use of a shop van or a cargo vehicle</a:t>
            </a:r>
          </a:p>
          <a:p>
            <a:r>
              <a:rPr lang="en-US" b="0" i="0" u="none" strike="noStrike" baseline="0" dirty="0" smtClean="0">
                <a:latin typeface="Courier"/>
              </a:rPr>
              <a:t>to support field operations.</a:t>
            </a:r>
          </a:p>
          <a:p>
            <a:r>
              <a:rPr lang="en-US" b="0" i="0" u="none" strike="noStrike" baseline="0" dirty="0" smtClean="0">
                <a:latin typeface="Courier"/>
              </a:rPr>
              <a:t>The unit motor sergeant is usually in charge of </a:t>
            </a:r>
            <a:r>
              <a:rPr lang="en-US" b="0" i="0" u="none" strike="noStrike" baseline="0" dirty="0" err="1" smtClean="0">
                <a:latin typeface="Courier"/>
              </a:rPr>
              <a:t>toolroom</a:t>
            </a:r>
            <a:r>
              <a:rPr lang="en-US" b="0" i="0" u="none" strike="noStrike" baseline="0" dirty="0" smtClean="0">
                <a:latin typeface="Courier"/>
              </a:rPr>
              <a:t> operations:</a:t>
            </a:r>
          </a:p>
          <a:p>
            <a:r>
              <a:rPr lang="en-US" b="0" i="0" u="none" strike="noStrike" baseline="0" dirty="0" smtClean="0">
                <a:latin typeface="Symbol"/>
              </a:rPr>
              <a:t>· </a:t>
            </a:r>
            <a:r>
              <a:rPr lang="en-US" b="0" i="0" u="none" strike="noStrike" baseline="0" dirty="0" smtClean="0">
                <a:latin typeface="Courier"/>
              </a:rPr>
              <a:t>A primary and alternate </a:t>
            </a:r>
            <a:r>
              <a:rPr lang="en-US" b="0" i="0" u="none" strike="noStrike" baseline="0" dirty="0" err="1" smtClean="0">
                <a:latin typeface="Courier"/>
              </a:rPr>
              <a:t>toolroom</a:t>
            </a:r>
            <a:r>
              <a:rPr lang="en-US" b="0" i="0" u="none" strike="noStrike" baseline="0" dirty="0" smtClean="0">
                <a:latin typeface="Courier"/>
              </a:rPr>
              <a:t> attendant should be appointed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286327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37273" cy="1223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1582341"/>
            <a:ext cx="4572000" cy="369331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u="none" strike="noStrike" baseline="0" dirty="0" smtClean="0">
                <a:latin typeface="Symbol"/>
              </a:rPr>
              <a:t>· </a:t>
            </a:r>
            <a:r>
              <a:rPr lang="en-US" b="0" i="0" u="none" strike="noStrike" baseline="0" dirty="0" smtClean="0">
                <a:latin typeface="Courier"/>
              </a:rPr>
              <a:t>Recommending new maintenance procedures to the BMO.</a:t>
            </a:r>
          </a:p>
          <a:p>
            <a:r>
              <a:rPr lang="en-US" b="0" i="0" u="none" strike="noStrike" baseline="0" dirty="0" smtClean="0">
                <a:latin typeface="Symbol"/>
              </a:rPr>
              <a:t>· </a:t>
            </a:r>
            <a:r>
              <a:rPr lang="en-US" b="0" i="0" u="none" strike="noStrike" baseline="0" dirty="0" smtClean="0">
                <a:latin typeface="Courier"/>
              </a:rPr>
              <a:t>Reviewing equipment status reports for the BMO.</a:t>
            </a:r>
          </a:p>
          <a:p>
            <a:r>
              <a:rPr lang="en-US" b="0" i="0" u="none" strike="noStrike" baseline="0" dirty="0" smtClean="0">
                <a:latin typeface="Symbol"/>
              </a:rPr>
              <a:t>· </a:t>
            </a:r>
            <a:r>
              <a:rPr lang="en-US" b="0" i="0" u="none" strike="noStrike" baseline="0" dirty="0" smtClean="0">
                <a:latin typeface="Courier"/>
              </a:rPr>
              <a:t>Serving as battalion maintenance officer in the absence of the BMO.</a:t>
            </a:r>
          </a:p>
          <a:p>
            <a:r>
              <a:rPr lang="en-US" b="0" i="0" u="none" strike="noStrike" baseline="0" dirty="0" smtClean="0">
                <a:latin typeface="Courier"/>
              </a:rPr>
              <a:t>Battalion Maintenance Officer. The BMO is the battalion commander for</a:t>
            </a:r>
          </a:p>
          <a:p>
            <a:r>
              <a:rPr lang="en-US" b="0" i="0" u="none" strike="noStrike" baseline="0" dirty="0" smtClean="0">
                <a:latin typeface="Courier"/>
              </a:rPr>
              <a:t>maintenance operations. The BMO keeps the commander and staff informed of</a:t>
            </a:r>
          </a:p>
          <a:p>
            <a:r>
              <a:rPr lang="en-US" b="0" i="0" u="none" strike="noStrike" baseline="0" dirty="0" smtClean="0">
                <a:latin typeface="Courier"/>
              </a:rPr>
              <a:t>the operational status of material and auxiliary equipment. The BMO's</a:t>
            </a:r>
          </a:p>
          <a:p>
            <a:r>
              <a:rPr lang="en-US" b="0" i="0" u="none" strike="noStrike" baseline="0" dirty="0" smtClean="0">
                <a:latin typeface="Courier"/>
              </a:rPr>
              <a:t>responsibilities include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1462046"/>
      </p:ext>
    </p:extLst>
  </p:cSld>
  <p:clrMapOvr>
    <a:masterClrMapping/>
  </p:clrMapOvr>
</p:sld>
</file>

<file path=ppt/slides/slide3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37273" cy="1223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1859340"/>
            <a:ext cx="4572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u="none" strike="noStrike" baseline="0" dirty="0" smtClean="0">
                <a:latin typeface="Symbol"/>
              </a:rPr>
              <a:t>· </a:t>
            </a:r>
            <a:r>
              <a:rPr lang="en-US" b="0" i="0" u="none" strike="noStrike" baseline="0" dirty="0" smtClean="0">
                <a:latin typeface="Courier"/>
              </a:rPr>
              <a:t>The </a:t>
            </a:r>
            <a:r>
              <a:rPr lang="en-US" b="0" i="0" u="none" strike="noStrike" baseline="0" dirty="0" err="1" smtClean="0">
                <a:latin typeface="Courier"/>
              </a:rPr>
              <a:t>toolroom</a:t>
            </a:r>
            <a:r>
              <a:rPr lang="en-US" b="0" i="0" u="none" strike="noStrike" baseline="0" dirty="0" smtClean="0">
                <a:latin typeface="Courier"/>
              </a:rPr>
              <a:t> attendant checks the condition of tools before issue</a:t>
            </a:r>
          </a:p>
          <a:p>
            <a:r>
              <a:rPr lang="en-US" b="0" i="0" u="none" strike="noStrike" baseline="0" dirty="0" smtClean="0">
                <a:latin typeface="Courier"/>
              </a:rPr>
              <a:t>and after return. Tools should be cleaned by the user before return. The</a:t>
            </a:r>
          </a:p>
          <a:p>
            <a:r>
              <a:rPr lang="en-US" b="0" i="0" u="none" strike="noStrike" baseline="0" dirty="0" smtClean="0">
                <a:latin typeface="Courier"/>
              </a:rPr>
              <a:t>attendant is responsible for cleaning dirty tools found in the </a:t>
            </a:r>
            <a:r>
              <a:rPr lang="en-US" b="0" i="0" u="none" strike="noStrike" baseline="0" dirty="0" err="1" smtClean="0">
                <a:latin typeface="Courier"/>
              </a:rPr>
              <a:t>toolroom</a:t>
            </a:r>
            <a:r>
              <a:rPr lang="en-US" b="0" i="0" u="none" strike="noStrike" baseline="0" dirty="0" smtClean="0">
                <a:latin typeface="Courier"/>
              </a:rPr>
              <a:t>.</a:t>
            </a:r>
          </a:p>
          <a:p>
            <a:r>
              <a:rPr lang="en-US" b="0" i="0" u="none" strike="noStrike" baseline="0" dirty="0" smtClean="0">
                <a:latin typeface="Courier"/>
              </a:rPr>
              <a:t>Tools should be returned to their storage location immediately upon return</a:t>
            </a:r>
          </a:p>
          <a:p>
            <a:r>
              <a:rPr lang="en-US" b="0" i="0" u="none" strike="noStrike" baseline="0" dirty="0" smtClean="0">
                <a:latin typeface="Courier"/>
              </a:rPr>
              <a:t>and acceptance. The attendant checks for tools not returned by closing time</a:t>
            </a:r>
          </a:p>
          <a:p>
            <a:r>
              <a:rPr lang="en-US" b="0" i="0" u="none" strike="noStrike" baseline="0" dirty="0" smtClean="0">
                <a:latin typeface="Courier"/>
              </a:rPr>
              <a:t>and notifies the motor sergeant.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2863272"/>
      </p:ext>
    </p:extLst>
  </p:cSld>
  <p:clrMapOvr>
    <a:masterClrMapping/>
  </p:clrMapOvr>
</p:sld>
</file>

<file path=ppt/slides/slide3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37273" cy="1223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474345"/>
            <a:ext cx="4572000" cy="59093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u="none" strike="noStrike" baseline="0" dirty="0" smtClean="0">
                <a:latin typeface="Courier"/>
              </a:rPr>
              <a:t>A tool </a:t>
            </a:r>
            <a:r>
              <a:rPr lang="en-US" b="0" i="0" u="none" strike="noStrike" baseline="0" dirty="0" err="1" smtClean="0">
                <a:latin typeface="Courier"/>
              </a:rPr>
              <a:t>signout</a:t>
            </a:r>
            <a:endParaRPr lang="en-US" b="0" i="0" u="none" strike="noStrike" baseline="0" dirty="0" smtClean="0">
              <a:latin typeface="Courier"/>
            </a:endParaRPr>
          </a:p>
          <a:p>
            <a:r>
              <a:rPr lang="en-US" b="0" i="0" u="none" strike="noStrike" baseline="0" dirty="0" smtClean="0">
                <a:latin typeface="Courier"/>
              </a:rPr>
              <a:t>register provides the easiest control. The attendant prints</a:t>
            </a:r>
          </a:p>
          <a:p>
            <a:r>
              <a:rPr lang="en-US" b="0" i="0" u="none" strike="noStrike" baseline="0" dirty="0" smtClean="0">
                <a:latin typeface="Courier"/>
              </a:rPr>
              <a:t>the name and grade of the individual, the type of tool, and the date and</a:t>
            </a:r>
          </a:p>
          <a:p>
            <a:r>
              <a:rPr lang="en-US" b="0" i="0" u="none" strike="noStrike" baseline="0" dirty="0" smtClean="0">
                <a:latin typeface="Courier"/>
              </a:rPr>
              <a:t>time in and out. The individual drawing the tool then signs the register.</a:t>
            </a:r>
          </a:p>
          <a:p>
            <a:r>
              <a:rPr lang="en-US" b="0" i="0" u="none" strike="noStrike" baseline="0" dirty="0" smtClean="0">
                <a:latin typeface="Courier"/>
              </a:rPr>
              <a:t>A tool check system for tools on the shadow board may speed service and</a:t>
            </a:r>
          </a:p>
          <a:p>
            <a:r>
              <a:rPr lang="en-US" b="0" i="0" u="none" strike="noStrike" baseline="0" dirty="0" smtClean="0">
                <a:latin typeface="Courier"/>
              </a:rPr>
              <a:t>still provide control. With this system, each mechanic is issued a number</a:t>
            </a:r>
          </a:p>
          <a:p>
            <a:r>
              <a:rPr lang="en-US" b="0" i="0" u="none" strike="noStrike" baseline="0" dirty="0" smtClean="0">
                <a:latin typeface="Courier"/>
              </a:rPr>
              <a:t>of metal tags stamped with a number corresponding to the tool kit. When the</a:t>
            </a:r>
          </a:p>
          <a:p>
            <a:r>
              <a:rPr lang="en-US" b="0" i="0" u="none" strike="noStrike" baseline="0" dirty="0" smtClean="0">
                <a:latin typeface="Courier"/>
              </a:rPr>
              <a:t>mechanic needs a tool from the shadow board, the tag is given to the</a:t>
            </a:r>
          </a:p>
          <a:p>
            <a:r>
              <a:rPr lang="en-US" b="0" i="0" u="none" strike="noStrike" baseline="0" dirty="0" smtClean="0">
                <a:latin typeface="Courier"/>
              </a:rPr>
              <a:t>attendant. The attendant removes the desired tool, issues it, and hangs the</a:t>
            </a:r>
          </a:p>
          <a:p>
            <a:r>
              <a:rPr lang="en-US" b="0" i="0" u="none" strike="noStrike" baseline="0" dirty="0" smtClean="0">
                <a:latin typeface="Courier"/>
              </a:rPr>
              <a:t>metal tag in its place. The same care must be used with this system to</a:t>
            </a:r>
          </a:p>
          <a:p>
            <a:r>
              <a:rPr lang="en-US" b="0" i="0" u="none" strike="noStrike" baseline="0" dirty="0" smtClean="0">
                <a:latin typeface="Courier"/>
              </a:rPr>
              <a:t>safeguard the tool checks as with the actual tools.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2863272"/>
      </p:ext>
    </p:extLst>
  </p:cSld>
  <p:clrMapOvr>
    <a:masterClrMapping/>
  </p:clrMapOvr>
</p:sld>
</file>

<file path=ppt/slides/slide3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37273" cy="1223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889844"/>
            <a:ext cx="4572000" cy="507831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u="none" strike="noStrike" baseline="0" dirty="0" smtClean="0">
                <a:latin typeface="Courier"/>
              </a:rPr>
              <a:t>HAND RECEIPTS</a:t>
            </a:r>
          </a:p>
          <a:p>
            <a:r>
              <a:rPr lang="en-US" b="0" i="0" u="none" strike="noStrike" baseline="0" dirty="0" smtClean="0">
                <a:latin typeface="Courier"/>
              </a:rPr>
              <a:t>Hand receipts are required whenever property book or durable items are</a:t>
            </a:r>
          </a:p>
          <a:p>
            <a:r>
              <a:rPr lang="en-US" b="0" i="0" u="none" strike="noStrike" baseline="0" dirty="0" smtClean="0">
                <a:latin typeface="Courier"/>
              </a:rPr>
              <a:t>issued. The hand receipt lists the property that has been issued. The</a:t>
            </a:r>
          </a:p>
          <a:p>
            <a:r>
              <a:rPr lang="en-US" b="0" i="0" u="none" strike="noStrike" baseline="0" dirty="0" smtClean="0">
                <a:latin typeface="Courier"/>
              </a:rPr>
              <a:t>signature of a person on a hand receipt establishes direct responsibility.</a:t>
            </a:r>
          </a:p>
          <a:p>
            <a:r>
              <a:rPr lang="en-US" b="0" i="0" u="none" strike="noStrike" baseline="0" dirty="0" smtClean="0">
                <a:latin typeface="Courier"/>
              </a:rPr>
              <a:t>Prepare separate hand receipts for installation and organization property.</a:t>
            </a:r>
          </a:p>
          <a:p>
            <a:r>
              <a:rPr lang="en-US" b="0" i="0" u="none" strike="noStrike" baseline="0" dirty="0" smtClean="0">
                <a:latin typeface="Courier"/>
              </a:rPr>
              <a:t>Forms. The following forms are used for hand or </a:t>
            </a:r>
            <a:r>
              <a:rPr lang="en-US" b="0" i="0" u="none" strike="noStrike" baseline="0" dirty="0" err="1" smtClean="0">
                <a:latin typeface="Courier"/>
              </a:rPr>
              <a:t>subhand</a:t>
            </a:r>
            <a:r>
              <a:rPr lang="en-US" b="0" i="0" u="none" strike="noStrike" baseline="0" dirty="0" smtClean="0">
                <a:latin typeface="Courier"/>
              </a:rPr>
              <a:t> receipts:</a:t>
            </a:r>
          </a:p>
          <a:p>
            <a:r>
              <a:rPr lang="en-US" b="0" i="0" u="none" strike="noStrike" baseline="0" dirty="0" smtClean="0">
                <a:latin typeface="Courier"/>
              </a:rPr>
              <a:t>1. Use DA Form 2062 (Figure 41) to record the issue of property book and</a:t>
            </a:r>
          </a:p>
          <a:p>
            <a:r>
              <a:rPr lang="en-US" b="0" i="0" u="none" strike="noStrike" baseline="0" dirty="0" smtClean="0">
                <a:latin typeface="Courier"/>
              </a:rPr>
              <a:t>durable items. Prepare the form in two copies. The DA Form 2062 may be</a:t>
            </a:r>
          </a:p>
          <a:p>
            <a:r>
              <a:rPr lang="en-US" b="0" i="0" u="none" strike="noStrike" baseline="0" dirty="0" smtClean="0">
                <a:latin typeface="Courier"/>
              </a:rPr>
              <a:t>overprinted. The person who prepares the form mast keep all copies of</a:t>
            </a:r>
          </a:p>
          <a:p>
            <a:r>
              <a:rPr lang="en-US" b="0" i="0" u="none" strike="noStrike" baseline="0" dirty="0" smtClean="0">
                <a:latin typeface="Courier"/>
              </a:rPr>
              <a:t>hand/</a:t>
            </a:r>
            <a:r>
              <a:rPr lang="en-US" b="0" i="0" u="none" strike="noStrike" baseline="0" dirty="0" err="1" smtClean="0">
                <a:latin typeface="Courier"/>
              </a:rPr>
              <a:t>subhand</a:t>
            </a:r>
            <a:r>
              <a:rPr lang="en-US" b="0" i="0" u="none" strike="noStrike" baseline="0" dirty="0" smtClean="0">
                <a:latin typeface="Courier"/>
              </a:rPr>
              <a:t> receipts current.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2863272"/>
      </p:ext>
    </p:extLst>
  </p:cSld>
  <p:clrMapOvr>
    <a:masterClrMapping/>
  </p:clrMapOvr>
</p:sld>
</file>

<file path=ppt/slides/slide3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37273" cy="1223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751344"/>
            <a:ext cx="4572000" cy="535531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u="none" strike="noStrike" baseline="0" dirty="0" smtClean="0">
                <a:latin typeface="Courier"/>
              </a:rPr>
              <a:t>a. Hand receipts are prepared by the PBO. The original is kept by the</a:t>
            </a:r>
          </a:p>
          <a:p>
            <a:r>
              <a:rPr lang="en-US" b="0" i="0" u="none" strike="noStrike" baseline="0" dirty="0" smtClean="0">
                <a:latin typeface="Courier"/>
              </a:rPr>
              <a:t>PBO. Copy 2 is provided to the </a:t>
            </a:r>
            <a:r>
              <a:rPr lang="en-US" b="0" i="0" u="none" strike="noStrike" baseline="0" dirty="0" err="1" smtClean="0">
                <a:latin typeface="Courier"/>
              </a:rPr>
              <a:t>handreceipt</a:t>
            </a:r>
            <a:endParaRPr lang="en-US" b="0" i="0" u="none" strike="noStrike" baseline="0" dirty="0" smtClean="0">
              <a:latin typeface="Courier"/>
            </a:endParaRPr>
          </a:p>
          <a:p>
            <a:r>
              <a:rPr lang="en-US" b="0" i="0" u="none" strike="noStrike" baseline="0" dirty="0" smtClean="0">
                <a:latin typeface="Courier"/>
              </a:rPr>
              <a:t>holder.</a:t>
            </a:r>
          </a:p>
          <a:p>
            <a:r>
              <a:rPr lang="en-US" b="0" i="0" u="none" strike="noStrike" baseline="0" dirty="0" smtClean="0">
                <a:latin typeface="Courier"/>
              </a:rPr>
              <a:t>b. </a:t>
            </a:r>
            <a:r>
              <a:rPr lang="en-US" b="0" i="0" u="none" strike="noStrike" baseline="0" dirty="0" err="1" smtClean="0">
                <a:latin typeface="Courier"/>
              </a:rPr>
              <a:t>Subhand</a:t>
            </a:r>
            <a:r>
              <a:rPr lang="en-US" b="0" i="0" u="none" strike="noStrike" baseline="0" dirty="0" smtClean="0">
                <a:latin typeface="Courier"/>
              </a:rPr>
              <a:t> receipts are prepared and issued by the </a:t>
            </a:r>
            <a:r>
              <a:rPr lang="en-US" b="0" i="0" u="none" strike="noStrike" baseline="0" dirty="0" err="1" smtClean="0">
                <a:latin typeface="Courier"/>
              </a:rPr>
              <a:t>handreceipt</a:t>
            </a:r>
            <a:endParaRPr lang="en-US" b="0" i="0" u="none" strike="noStrike" baseline="0" dirty="0" smtClean="0">
              <a:latin typeface="Courier"/>
            </a:endParaRPr>
          </a:p>
          <a:p>
            <a:r>
              <a:rPr lang="en-US" b="0" i="0" u="none" strike="noStrike" baseline="0" dirty="0" smtClean="0">
                <a:latin typeface="Courier"/>
              </a:rPr>
              <a:t>holder.</a:t>
            </a:r>
          </a:p>
          <a:p>
            <a:r>
              <a:rPr lang="en-US" b="0" i="0" u="none" strike="noStrike" baseline="0" dirty="0" smtClean="0">
                <a:latin typeface="Courier"/>
              </a:rPr>
              <a:t>The original is kept by the </a:t>
            </a:r>
            <a:r>
              <a:rPr lang="en-US" b="0" i="0" u="none" strike="noStrike" baseline="0" dirty="0" err="1" smtClean="0">
                <a:latin typeface="Courier"/>
              </a:rPr>
              <a:t>handreceipt</a:t>
            </a:r>
            <a:endParaRPr lang="en-US" b="0" i="0" u="none" strike="noStrike" baseline="0" dirty="0" smtClean="0">
              <a:latin typeface="Courier"/>
            </a:endParaRPr>
          </a:p>
          <a:p>
            <a:r>
              <a:rPr lang="en-US" b="0" i="0" u="none" strike="noStrike" baseline="0" dirty="0" smtClean="0">
                <a:latin typeface="Courier"/>
              </a:rPr>
              <a:t>holder. Copy 2 is given to the</a:t>
            </a:r>
          </a:p>
          <a:p>
            <a:r>
              <a:rPr lang="en-US" b="0" i="0" u="none" strike="noStrike" baseline="0" dirty="0" err="1" smtClean="0">
                <a:latin typeface="Courier"/>
              </a:rPr>
              <a:t>subhandreceipt</a:t>
            </a:r>
            <a:endParaRPr lang="en-US" b="0" i="0" u="none" strike="noStrike" baseline="0" dirty="0" smtClean="0">
              <a:latin typeface="Courier"/>
            </a:endParaRPr>
          </a:p>
          <a:p>
            <a:r>
              <a:rPr lang="en-US" b="0" i="0" u="none" strike="noStrike" baseline="0" dirty="0" smtClean="0">
                <a:latin typeface="Courier"/>
              </a:rPr>
              <a:t>holder. There is no restriction on the number of times</a:t>
            </a:r>
          </a:p>
          <a:p>
            <a:r>
              <a:rPr lang="en-US" b="0" i="0" u="none" strike="noStrike" baseline="0" dirty="0" smtClean="0">
                <a:latin typeface="Courier"/>
              </a:rPr>
              <a:t>property can be subhead receipted, but under normal circumstances this</a:t>
            </a:r>
          </a:p>
          <a:p>
            <a:r>
              <a:rPr lang="en-US" b="0" i="0" u="none" strike="noStrike" baseline="0" dirty="0" smtClean="0">
                <a:latin typeface="Courier"/>
              </a:rPr>
              <a:t>should not exceed from commander to supervisor to user. Figure 41 shows DA</a:t>
            </a:r>
          </a:p>
          <a:p>
            <a:r>
              <a:rPr lang="en-US" b="0" i="0" u="none" strike="noStrike" baseline="0" dirty="0" smtClean="0">
                <a:latin typeface="Courier"/>
              </a:rPr>
              <a:t>Form 2062 prepared as a hand or subhead receipt.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2863272"/>
      </p:ext>
    </p:extLst>
  </p:cSld>
  <p:clrMapOvr>
    <a:masterClrMapping/>
  </p:clrMapOvr>
</p:sld>
</file>

<file path=ppt/slides/slide3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37273" cy="1223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1582341"/>
            <a:ext cx="4572000" cy="369331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u="none" strike="noStrike" baseline="0" dirty="0" smtClean="0">
                <a:latin typeface="Courier"/>
              </a:rPr>
              <a:t>2. Use DA Form 3161 (Figure 42) on page 138 for issue and </a:t>
            </a:r>
            <a:r>
              <a:rPr lang="en-US" b="0" i="0" u="none" strike="noStrike" baseline="0" dirty="0" err="1" smtClean="0">
                <a:latin typeface="Courier"/>
              </a:rPr>
              <a:t>turnin</a:t>
            </a:r>
            <a:endParaRPr lang="en-US" b="0" i="0" u="none" strike="noStrike" baseline="0" dirty="0" smtClean="0">
              <a:latin typeface="Courier"/>
            </a:endParaRPr>
          </a:p>
          <a:p>
            <a:r>
              <a:rPr lang="en-US" b="0" i="0" u="none" strike="noStrike" baseline="0" dirty="0" smtClean="0">
                <a:latin typeface="Courier"/>
              </a:rPr>
              <a:t>transactions between the PBO and the </a:t>
            </a:r>
            <a:r>
              <a:rPr lang="en-US" b="0" i="0" u="none" strike="noStrike" baseline="0" dirty="0" err="1" smtClean="0">
                <a:latin typeface="Courier"/>
              </a:rPr>
              <a:t>handreceipt</a:t>
            </a:r>
            <a:endParaRPr lang="en-US" b="0" i="0" u="none" strike="noStrike" baseline="0" dirty="0" smtClean="0">
              <a:latin typeface="Courier"/>
            </a:endParaRPr>
          </a:p>
          <a:p>
            <a:r>
              <a:rPr lang="en-US" b="0" i="0" u="none" strike="noStrike" baseline="0" dirty="0" smtClean="0">
                <a:latin typeface="Courier"/>
              </a:rPr>
              <a:t>holder. The form is also</a:t>
            </a:r>
          </a:p>
          <a:p>
            <a:r>
              <a:rPr lang="en-US" b="0" i="0" u="none" strike="noStrike" baseline="0" dirty="0" smtClean="0">
                <a:latin typeface="Courier"/>
              </a:rPr>
              <a:t>used for issue and </a:t>
            </a:r>
            <a:r>
              <a:rPr lang="en-US" b="0" i="0" u="none" strike="noStrike" baseline="0" dirty="0" err="1" smtClean="0">
                <a:latin typeface="Courier"/>
              </a:rPr>
              <a:t>turnin</a:t>
            </a:r>
            <a:endParaRPr lang="en-US" b="0" i="0" u="none" strike="noStrike" baseline="0" dirty="0" smtClean="0">
              <a:latin typeface="Courier"/>
            </a:endParaRPr>
          </a:p>
          <a:p>
            <a:r>
              <a:rPr lang="en-US" b="0" i="0" u="none" strike="noStrike" baseline="0" dirty="0" smtClean="0">
                <a:latin typeface="Courier"/>
              </a:rPr>
              <a:t>transactions between the </a:t>
            </a:r>
            <a:r>
              <a:rPr lang="en-US" b="0" i="0" u="none" strike="noStrike" baseline="0" dirty="0" err="1" smtClean="0">
                <a:latin typeface="Courier"/>
              </a:rPr>
              <a:t>handreceipt</a:t>
            </a:r>
            <a:endParaRPr lang="en-US" b="0" i="0" u="none" strike="noStrike" baseline="0" dirty="0" smtClean="0">
              <a:latin typeface="Courier"/>
            </a:endParaRPr>
          </a:p>
          <a:p>
            <a:r>
              <a:rPr lang="en-US" b="0" i="0" u="none" strike="noStrike" baseline="0" dirty="0" smtClean="0">
                <a:latin typeface="Courier"/>
              </a:rPr>
              <a:t>and</a:t>
            </a:r>
          </a:p>
          <a:p>
            <a:r>
              <a:rPr lang="en-US" b="0" i="0" u="none" strike="noStrike" baseline="0" dirty="0" err="1" smtClean="0">
                <a:latin typeface="Courier"/>
              </a:rPr>
              <a:t>subhandreceipt</a:t>
            </a:r>
            <a:endParaRPr lang="en-US" b="0" i="0" u="none" strike="noStrike" baseline="0" dirty="0" smtClean="0">
              <a:latin typeface="Courier"/>
            </a:endParaRPr>
          </a:p>
          <a:p>
            <a:r>
              <a:rPr lang="en-US" b="0" i="0" u="none" strike="noStrike" baseline="0" dirty="0" smtClean="0">
                <a:latin typeface="Courier"/>
              </a:rPr>
              <a:t>holders. Prepare the form in two copies. The original is</a:t>
            </a:r>
          </a:p>
          <a:p>
            <a:r>
              <a:rPr lang="en-US" b="0" i="0" u="none" strike="noStrike" baseline="0" dirty="0" smtClean="0">
                <a:latin typeface="Courier"/>
              </a:rPr>
              <a:t>kept by the person who issues or turns in the item. The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2863272"/>
      </p:ext>
    </p:extLst>
  </p:cSld>
  <p:clrMapOvr>
    <a:masterClrMapping/>
  </p:clrMapOvr>
</p:sld>
</file>

<file path=ppt/slides/slide3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37273" cy="1223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3663" y="895350"/>
            <a:ext cx="3876675" cy="5067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2863272"/>
      </p:ext>
    </p:extLst>
  </p:cSld>
  <p:clrMapOvr>
    <a:masterClrMapping/>
  </p:clrMapOvr>
</p:sld>
</file>

<file path=ppt/slides/slide3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37273" cy="1223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7463" y="819150"/>
            <a:ext cx="4029075" cy="521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2863272"/>
      </p:ext>
    </p:extLst>
  </p:cSld>
  <p:clrMapOvr>
    <a:masterClrMapping/>
  </p:clrMapOvr>
</p:sld>
</file>

<file path=ppt/slides/slide3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37273" cy="1223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474345"/>
            <a:ext cx="4572000" cy="59093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person receiving the property keeps the second copy and files copies of</a:t>
            </a:r>
          </a:p>
          <a:p>
            <a:r>
              <a:rPr lang="en-US" dirty="0" smtClean="0"/>
              <a:t>change documents with the proper hand or </a:t>
            </a:r>
            <a:r>
              <a:rPr lang="en-US" dirty="0" err="1" smtClean="0"/>
              <a:t>subhand</a:t>
            </a:r>
            <a:r>
              <a:rPr lang="en-US" dirty="0" smtClean="0"/>
              <a:t> receipt. The DD Form 1150</a:t>
            </a:r>
          </a:p>
          <a:p>
            <a:r>
              <a:rPr lang="en-US" dirty="0" smtClean="0"/>
              <a:t>may be used in lieu of DA Form 3161 as a change document (Figure 43).</a:t>
            </a:r>
          </a:p>
          <a:p>
            <a:r>
              <a:rPr lang="en-US" dirty="0" smtClean="0"/>
              <a:t>3. The DA Form 2402 (Exchange Tag) and the DA Form 2407 (Maintenance</a:t>
            </a:r>
          </a:p>
          <a:p>
            <a:r>
              <a:rPr lang="en-US" dirty="0" smtClean="0"/>
              <a:t>Request) may be used to document items turned in for repair between the PBO</a:t>
            </a:r>
          </a:p>
          <a:p>
            <a:r>
              <a:rPr lang="en-US" dirty="0" smtClean="0"/>
              <a:t>and the </a:t>
            </a:r>
            <a:r>
              <a:rPr lang="en-US" dirty="0" err="1" smtClean="0"/>
              <a:t>handreceipt</a:t>
            </a:r>
            <a:endParaRPr lang="en-US" dirty="0" smtClean="0"/>
          </a:p>
          <a:p>
            <a:r>
              <a:rPr lang="en-US" dirty="0" smtClean="0"/>
              <a:t>holder. When DA Form 2402 is used, the PBO or</a:t>
            </a:r>
          </a:p>
          <a:p>
            <a:r>
              <a:rPr lang="en-US" dirty="0" smtClean="0"/>
              <a:t>authorized representative must sign and date the reverse side of each tag</a:t>
            </a:r>
          </a:p>
          <a:p>
            <a:r>
              <a:rPr lang="en-US" dirty="0" smtClean="0"/>
              <a:t>used. The DA Pam 738750</a:t>
            </a:r>
          </a:p>
          <a:p>
            <a:r>
              <a:rPr lang="en-US" dirty="0" smtClean="0"/>
              <a:t>gives instructions for preparing these forms. See</a:t>
            </a:r>
          </a:p>
          <a:p>
            <a:r>
              <a:rPr lang="en-US" dirty="0" smtClean="0"/>
              <a:t>Figure 44 on page 140 and Figure 45 on page 141 for examples of these forms</a:t>
            </a:r>
          </a:p>
          <a:p>
            <a:r>
              <a:rPr lang="en-US" dirty="0" smtClean="0"/>
              <a:t>used to turn in items for repair.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2863272"/>
      </p:ext>
    </p:extLst>
  </p:cSld>
  <p:clrMapOvr>
    <a:masterClrMapping/>
  </p:clrMapOvr>
</p:sld>
</file>

<file path=ppt/slides/slide3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37273" cy="1223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6013" y="1216878"/>
            <a:ext cx="5310187" cy="3759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2863272"/>
      </p:ext>
    </p:extLst>
  </p:cSld>
  <p:clrMapOvr>
    <a:masterClrMapping/>
  </p:clrMapOvr>
</p:sld>
</file>

<file path=ppt/slides/slide3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37273" cy="1223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9813" y="1227222"/>
            <a:ext cx="5691187" cy="36543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286327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37273" cy="1223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1305342"/>
            <a:ext cx="4572000" cy="424731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u="none" strike="noStrike" baseline="0" dirty="0" smtClean="0">
                <a:latin typeface="Symbol"/>
              </a:rPr>
              <a:t>· </a:t>
            </a:r>
            <a:r>
              <a:rPr lang="en-US" b="0" i="0" u="none" strike="noStrike" baseline="0" dirty="0" smtClean="0">
                <a:latin typeface="Courier"/>
              </a:rPr>
              <a:t>Analyzing the maintenance situation.</a:t>
            </a:r>
          </a:p>
          <a:p>
            <a:r>
              <a:rPr lang="en-US" b="0" i="0" u="none" strike="noStrike" baseline="0" dirty="0" smtClean="0">
                <a:latin typeface="Symbol"/>
              </a:rPr>
              <a:t>· </a:t>
            </a:r>
            <a:r>
              <a:rPr lang="en-US" b="0" i="0" u="none" strike="noStrike" baseline="0" dirty="0" smtClean="0">
                <a:latin typeface="Courier"/>
              </a:rPr>
              <a:t>Planning and evaluating the maintenance program.</a:t>
            </a:r>
          </a:p>
          <a:p>
            <a:r>
              <a:rPr lang="en-US" b="0" i="0" u="none" strike="noStrike" baseline="0" dirty="0" smtClean="0">
                <a:latin typeface="Symbol"/>
              </a:rPr>
              <a:t>· </a:t>
            </a:r>
            <a:r>
              <a:rPr lang="en-US" b="0" i="0" u="none" strike="noStrike" baseline="0" dirty="0" smtClean="0">
                <a:latin typeface="Courier"/>
              </a:rPr>
              <a:t>Coordinating operations with IDS units and other units, as required.</a:t>
            </a:r>
          </a:p>
          <a:p>
            <a:r>
              <a:rPr lang="en-US" b="0" i="0" u="none" strike="noStrike" baseline="0" dirty="0" smtClean="0">
                <a:latin typeface="Symbol"/>
              </a:rPr>
              <a:t>· </a:t>
            </a:r>
            <a:r>
              <a:rPr lang="en-US" b="0" i="0" u="none" strike="noStrike" baseline="0" dirty="0" smtClean="0">
                <a:latin typeface="Courier"/>
              </a:rPr>
              <a:t>Supervising prescribed load list (PLL) supply as well as recovery and</a:t>
            </a:r>
          </a:p>
          <a:p>
            <a:r>
              <a:rPr lang="en-US" b="0" i="0" u="none" strike="noStrike" baseline="0" dirty="0" smtClean="0">
                <a:latin typeface="Courier"/>
              </a:rPr>
              <a:t>evacuation of equipment, components, and parts.</a:t>
            </a:r>
          </a:p>
          <a:p>
            <a:r>
              <a:rPr lang="en-US" b="0" i="0" u="none" strike="noStrike" baseline="0" dirty="0" smtClean="0">
                <a:latin typeface="Symbol"/>
              </a:rPr>
              <a:t>· </a:t>
            </a:r>
            <a:r>
              <a:rPr lang="en-US" b="0" i="0" u="none" strike="noStrike" baseline="0" dirty="0" smtClean="0">
                <a:latin typeface="Courier"/>
              </a:rPr>
              <a:t>Supervising maintenance services and monitoring the training and</a:t>
            </a:r>
          </a:p>
          <a:p>
            <a:r>
              <a:rPr lang="en-US" b="0" i="0" u="none" strike="noStrike" baseline="0" dirty="0" smtClean="0">
                <a:latin typeface="Courier"/>
              </a:rPr>
              <a:t>licensing of vehicle drivers and equipment operators.</a:t>
            </a:r>
          </a:p>
          <a:p>
            <a:r>
              <a:rPr lang="en-US" b="0" i="0" u="none" strike="noStrike" baseline="0" dirty="0" smtClean="0">
                <a:latin typeface="Symbol"/>
              </a:rPr>
              <a:t>· </a:t>
            </a:r>
            <a:r>
              <a:rPr lang="en-US" b="0" i="0" u="none" strike="noStrike" baseline="0" dirty="0" smtClean="0">
                <a:latin typeface="Courier"/>
              </a:rPr>
              <a:t>Monitoring and coordinating unit maintenance operations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1462046"/>
      </p:ext>
    </p:extLst>
  </p:cSld>
  <p:clrMapOvr>
    <a:masterClrMapping/>
  </p:clrMapOvr>
</p:sld>
</file>

<file path=ppt/slides/slide3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37273" cy="1223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5563" y="666750"/>
            <a:ext cx="3952875" cy="552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2863272"/>
      </p:ext>
    </p:extLst>
  </p:cSld>
  <p:clrMapOvr>
    <a:masterClrMapping/>
  </p:clrMapOvr>
</p:sld>
</file>

<file path=ppt/slides/slide3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37273" cy="1223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751344"/>
            <a:ext cx="4572000" cy="535531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u="none" strike="noStrike" baseline="0" dirty="0" smtClean="0">
                <a:latin typeface="Courier"/>
              </a:rPr>
              <a:t>Temporary </a:t>
            </a:r>
            <a:r>
              <a:rPr lang="en-US" b="0" i="0" u="none" strike="noStrike" baseline="0" dirty="0" err="1" smtClean="0">
                <a:latin typeface="Courier"/>
              </a:rPr>
              <a:t>HandReceipt</a:t>
            </a:r>
            <a:endParaRPr lang="en-US" b="0" i="0" u="none" strike="noStrike" baseline="0" dirty="0" smtClean="0">
              <a:latin typeface="Courier"/>
            </a:endParaRPr>
          </a:p>
          <a:p>
            <a:r>
              <a:rPr lang="en-US" b="0" i="0" u="none" strike="noStrike" baseline="0" dirty="0" smtClean="0">
                <a:latin typeface="Courier"/>
              </a:rPr>
              <a:t>Procedures. When property is issued or loaned for</a:t>
            </a:r>
          </a:p>
          <a:p>
            <a:r>
              <a:rPr lang="en-US" b="0" i="0" u="none" strike="noStrike" baseline="0" dirty="0" smtClean="0">
                <a:latin typeface="Courier"/>
              </a:rPr>
              <a:t>periods of up to 30 calendar days, the following procedures may be used:</a:t>
            </a:r>
          </a:p>
          <a:p>
            <a:r>
              <a:rPr lang="en-US" b="0" i="0" u="none" strike="noStrike" baseline="0" dirty="0" smtClean="0">
                <a:latin typeface="Courier"/>
              </a:rPr>
              <a:t>1. Prepare DA Form 3161 in two copies (Figure 46) as a temporary hand</a:t>
            </a:r>
          </a:p>
          <a:p>
            <a:r>
              <a:rPr lang="en-US" b="0" i="0" u="none" strike="noStrike" baseline="0" dirty="0" smtClean="0">
                <a:latin typeface="Courier"/>
              </a:rPr>
              <a:t>receipt. The person issuing the items keeps the original copy. The person</a:t>
            </a:r>
          </a:p>
          <a:p>
            <a:r>
              <a:rPr lang="en-US" b="0" i="0" u="none" strike="noStrike" baseline="0" dirty="0" smtClean="0">
                <a:latin typeface="Courier"/>
              </a:rPr>
              <a:t>receiving the items keeps the second copy. The DD Form 1150 may be used in</a:t>
            </a:r>
          </a:p>
          <a:p>
            <a:r>
              <a:rPr lang="en-US" b="0" i="0" u="none" strike="noStrike" baseline="0" dirty="0" smtClean="0">
                <a:latin typeface="Courier"/>
              </a:rPr>
              <a:t>lieu of DA Form 3161 as a temporary hand receipt.</a:t>
            </a:r>
          </a:p>
          <a:p>
            <a:r>
              <a:rPr lang="en-US" b="0" i="0" u="none" strike="noStrike" baseline="0" dirty="0" smtClean="0">
                <a:latin typeface="Courier"/>
              </a:rPr>
              <a:t>2. Prepare a folder for filing temporary hand receipts. File the</a:t>
            </a:r>
          </a:p>
          <a:p>
            <a:r>
              <a:rPr lang="en-US" b="0" i="0" u="none" strike="noStrike" baseline="0" dirty="0" smtClean="0">
                <a:latin typeface="Courier"/>
              </a:rPr>
              <a:t>original copies in date sequence.</a:t>
            </a:r>
          </a:p>
          <a:p>
            <a:r>
              <a:rPr lang="en-US" b="0" i="0" u="none" strike="noStrike" baseline="0" dirty="0" smtClean="0">
                <a:latin typeface="Courier"/>
              </a:rPr>
              <a:t>3. Destroy both copies of temporary hand receipts when the property is</a:t>
            </a:r>
          </a:p>
          <a:p>
            <a:r>
              <a:rPr lang="en-US" b="0" i="0" u="none" strike="noStrike" baseline="0" dirty="0" smtClean="0">
                <a:latin typeface="Courier"/>
              </a:rPr>
              <a:t>returned.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2863272"/>
      </p:ext>
    </p:extLst>
  </p:cSld>
  <p:clrMapOvr>
    <a:masterClrMapping/>
  </p:clrMapOvr>
</p:sld>
</file>

<file path=ppt/slides/slide3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37273" cy="1223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751344"/>
            <a:ext cx="4572000" cy="535531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u="none" strike="noStrike" baseline="0" dirty="0" smtClean="0">
                <a:latin typeface="Courier"/>
              </a:rPr>
              <a:t>4. Review the temporary hand receipt file daily to find if any are due to</a:t>
            </a:r>
          </a:p>
          <a:p>
            <a:r>
              <a:rPr lang="en-US" b="0" i="0" u="none" strike="noStrike" baseline="0" dirty="0" smtClean="0">
                <a:latin typeface="Courier"/>
              </a:rPr>
              <a:t>expire shortly. Five days prior to expiration of the temporary hand</a:t>
            </a:r>
          </a:p>
          <a:p>
            <a:r>
              <a:rPr lang="en-US" b="0" i="0" u="none" strike="noStrike" baseline="0" dirty="0" smtClean="0">
                <a:latin typeface="Courier"/>
              </a:rPr>
              <a:t>receipt, take the following actions:</a:t>
            </a:r>
          </a:p>
          <a:p>
            <a:r>
              <a:rPr lang="en-US" b="0" i="0" u="none" strike="noStrike" baseline="0" dirty="0" smtClean="0">
                <a:latin typeface="Courier"/>
              </a:rPr>
              <a:t>a. Notify the hand receipt holder and arrange for return of the</a:t>
            </a:r>
          </a:p>
          <a:p>
            <a:r>
              <a:rPr lang="en-US" b="0" i="0" u="none" strike="noStrike" baseline="0" dirty="0" smtClean="0">
                <a:latin typeface="Courier"/>
              </a:rPr>
              <a:t>property not later than the expiration date. Destroy all copies of the hand</a:t>
            </a:r>
          </a:p>
          <a:p>
            <a:r>
              <a:rPr lang="en-US" b="0" i="0" u="none" strike="noStrike" baseline="0" dirty="0" smtClean="0">
                <a:latin typeface="Courier"/>
              </a:rPr>
              <a:t>receipt when the property is returned.</a:t>
            </a:r>
          </a:p>
          <a:p>
            <a:r>
              <a:rPr lang="en-US" b="0" i="0" u="none" strike="noStrike" baseline="0" dirty="0" smtClean="0">
                <a:latin typeface="Courier"/>
              </a:rPr>
              <a:t>b. If the user still needs the property, issue it using </a:t>
            </a:r>
            <a:r>
              <a:rPr lang="en-US" b="0" i="0" u="none" strike="noStrike" baseline="0" dirty="0" err="1" smtClean="0">
                <a:latin typeface="Courier"/>
              </a:rPr>
              <a:t>handreceipt</a:t>
            </a:r>
            <a:endParaRPr lang="en-US" b="0" i="0" u="none" strike="noStrike" baseline="0" dirty="0" smtClean="0">
              <a:latin typeface="Courier"/>
            </a:endParaRPr>
          </a:p>
          <a:p>
            <a:r>
              <a:rPr lang="en-US" b="0" i="0" u="none" strike="noStrike" baseline="0" dirty="0" smtClean="0">
                <a:latin typeface="Courier"/>
              </a:rPr>
              <a:t>procedures.</a:t>
            </a:r>
          </a:p>
          <a:p>
            <a:r>
              <a:rPr lang="en-US" b="0" i="0" u="none" strike="noStrike" baseline="0" dirty="0" smtClean="0">
                <a:latin typeface="Courier"/>
              </a:rPr>
              <a:t>5. Prepare a log book, a locally designated form, or a card file to be</a:t>
            </a:r>
          </a:p>
          <a:p>
            <a:r>
              <a:rPr lang="en-US" b="0" i="0" u="none" strike="noStrike" baseline="0" dirty="0" smtClean="0">
                <a:latin typeface="Courier"/>
              </a:rPr>
              <a:t>issued for one day or less. Minimum entries for locally designed forms or</a:t>
            </a:r>
          </a:p>
          <a:p>
            <a:r>
              <a:rPr lang="en-US" b="0" i="0" u="none" strike="noStrike" baseline="0" dirty="0" smtClean="0">
                <a:latin typeface="Courier"/>
              </a:rPr>
              <a:t>log books are NSN, noun nomenclature of tool, and signature of individual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2863272"/>
      </p:ext>
    </p:extLst>
  </p:cSld>
  <p:clrMapOvr>
    <a:masterClrMapping/>
  </p:clrMapOvr>
</p:sld>
</file>

<file path=ppt/slides/slide3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37273" cy="1223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0813" y="852488"/>
            <a:ext cx="3762375" cy="5153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2863272"/>
      </p:ext>
    </p:extLst>
  </p:cSld>
  <p:clrMapOvr>
    <a:masterClrMapping/>
  </p:clrMapOvr>
</p:sld>
</file>

<file path=ppt/slides/slide3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37273" cy="1223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1997839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u="none" strike="noStrike" baseline="0" dirty="0" smtClean="0">
                <a:latin typeface="Courier"/>
              </a:rPr>
              <a:t>Learning Event 4</a:t>
            </a:r>
          </a:p>
          <a:p>
            <a:r>
              <a:rPr lang="en-US" b="0" i="0" u="none" strike="noStrike" baseline="0" dirty="0" smtClean="0">
                <a:latin typeface="Courier"/>
              </a:rPr>
              <a:t>ACCOUNTABILITY AND RESPONSIBILITY, HANDLING OF DAMAGED PROPERTY, REPORT OF</a:t>
            </a:r>
          </a:p>
          <a:p>
            <a:r>
              <a:rPr lang="en-US" b="0" i="0" u="none" strike="noStrike" baseline="0" dirty="0" smtClean="0">
                <a:latin typeface="Courier"/>
              </a:rPr>
              <a:t>SURVEY</a:t>
            </a:r>
          </a:p>
          <a:p>
            <a:r>
              <a:rPr lang="en-US" b="0" i="0" u="none" strike="noStrike" baseline="0" dirty="0" smtClean="0">
                <a:latin typeface="Courier"/>
              </a:rPr>
              <a:t>This learning event covers policies and procedures for accounting for US</a:t>
            </a:r>
          </a:p>
          <a:p>
            <a:r>
              <a:rPr lang="en-US" b="0" i="0" u="none" strike="noStrike" baseline="0" dirty="0" smtClean="0">
                <a:latin typeface="Courier"/>
              </a:rPr>
              <a:t>Army property. It defines accountability and responsibility, handling of</a:t>
            </a:r>
          </a:p>
          <a:p>
            <a:r>
              <a:rPr lang="en-US" b="0" i="0" u="none" strike="noStrike" baseline="0" dirty="0" smtClean="0">
                <a:latin typeface="Courier"/>
              </a:rPr>
              <a:t>damaged property, and reports of survey.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2863272"/>
      </p:ext>
    </p:extLst>
  </p:cSld>
  <p:clrMapOvr>
    <a:masterClrMapping/>
  </p:clrMapOvr>
</p:sld>
</file>

<file path=ppt/slides/slide3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37273" cy="1223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1997839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u="none" strike="noStrike" baseline="0" dirty="0" smtClean="0">
                <a:latin typeface="Courier"/>
              </a:rPr>
              <a:t>ACCOUNTABILITY</a:t>
            </a:r>
          </a:p>
          <a:p>
            <a:r>
              <a:rPr lang="en-US" b="0" i="0" u="none" strike="noStrike" baseline="0" dirty="0" smtClean="0">
                <a:latin typeface="Courier"/>
              </a:rPr>
              <a:t>Accountability is the obligation of a person to keep an accurate record of</a:t>
            </a:r>
          </a:p>
          <a:p>
            <a:r>
              <a:rPr lang="en-US" b="0" i="0" u="none" strike="noStrike" baseline="0" dirty="0" smtClean="0">
                <a:latin typeface="Courier"/>
              </a:rPr>
              <a:t>property, documents, or funds. It is imposed by law, lawful order, or</a:t>
            </a:r>
          </a:p>
          <a:p>
            <a:r>
              <a:rPr lang="en-US" b="0" i="0" u="none" strike="noStrike" baseline="0" dirty="0" smtClean="0">
                <a:latin typeface="Courier"/>
              </a:rPr>
              <a:t>regulation. It is concerned primarily with maintaining formal records that</a:t>
            </a:r>
          </a:p>
          <a:p>
            <a:r>
              <a:rPr lang="en-US" b="0" i="0" u="none" strike="noStrike" baseline="0" dirty="0" smtClean="0">
                <a:latin typeface="Courier"/>
              </a:rPr>
              <a:t>contain item identification data, quantities, values, balances, and property</a:t>
            </a:r>
          </a:p>
          <a:p>
            <a:r>
              <a:rPr lang="en-US" b="0" i="0" u="none" strike="noStrike" baseline="0" dirty="0" smtClean="0">
                <a:latin typeface="Courier"/>
              </a:rPr>
              <a:t>transactions.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2863272"/>
      </p:ext>
    </p:extLst>
  </p:cSld>
  <p:clrMapOvr>
    <a:masterClrMapping/>
  </p:clrMapOvr>
</p:sld>
</file>

<file path=ppt/slides/slide3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37273" cy="1223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612845"/>
            <a:ext cx="4572000" cy="563231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u="none" strike="noStrike" baseline="0" dirty="0" smtClean="0">
                <a:latin typeface="Courier"/>
              </a:rPr>
              <a:t>RESPONSIBILITY</a:t>
            </a:r>
          </a:p>
          <a:p>
            <a:r>
              <a:rPr lang="en-US" b="0" i="0" u="none" strike="noStrike" baseline="0" dirty="0" smtClean="0">
                <a:latin typeface="Courier"/>
              </a:rPr>
              <a:t>Responsibility results from the possession of property or the command or</a:t>
            </a:r>
          </a:p>
          <a:p>
            <a:r>
              <a:rPr lang="en-US" b="0" i="0" u="none" strike="noStrike" baseline="0" dirty="0" smtClean="0">
                <a:latin typeface="Courier"/>
              </a:rPr>
              <a:t>supervision of others who have possession of property. It involves a basic</a:t>
            </a:r>
          </a:p>
          <a:p>
            <a:r>
              <a:rPr lang="en-US" b="0" i="0" u="none" strike="noStrike" baseline="0" dirty="0" smtClean="0">
                <a:latin typeface="Courier"/>
              </a:rPr>
              <a:t>obligation for the proper custody, care, use, and safekeeping of government</a:t>
            </a:r>
          </a:p>
          <a:p>
            <a:r>
              <a:rPr lang="en-US" b="0" i="0" u="none" strike="noStrike" baseline="0" dirty="0" smtClean="0">
                <a:latin typeface="Courier"/>
              </a:rPr>
              <a:t>property. Any person may incur responsibility for the care and custody of</a:t>
            </a:r>
          </a:p>
          <a:p>
            <a:r>
              <a:rPr lang="en-US" b="0" i="0" u="none" strike="noStrike" baseline="0" dirty="0" smtClean="0">
                <a:latin typeface="Courier"/>
              </a:rPr>
              <a:t>property, even if the person has not signed a receipt for it.</a:t>
            </a:r>
          </a:p>
          <a:p>
            <a:r>
              <a:rPr lang="en-US" b="0" i="0" u="none" strike="noStrike" baseline="0" dirty="0" smtClean="0">
                <a:latin typeface="Courier"/>
              </a:rPr>
              <a:t>Responsibility is based on possession of the property or the scope of the</a:t>
            </a:r>
          </a:p>
          <a:p>
            <a:r>
              <a:rPr lang="en-US" b="0" i="0" u="none" strike="noStrike" baseline="0" dirty="0" smtClean="0">
                <a:latin typeface="Courier"/>
              </a:rPr>
              <a:t>individual's employment or duty. The assignment to duty may be by written</a:t>
            </a:r>
          </a:p>
          <a:p>
            <a:r>
              <a:rPr lang="en-US" b="0" i="0" u="none" strike="noStrike" baseline="0" dirty="0" smtClean="0">
                <a:latin typeface="Courier"/>
              </a:rPr>
              <a:t>or oral orders of a superior. Examples of responsibility incurred in this</a:t>
            </a:r>
          </a:p>
          <a:p>
            <a:r>
              <a:rPr lang="en-US" b="0" i="0" u="none" strike="noStrike" baseline="0" dirty="0" smtClean="0">
                <a:latin typeface="Courier"/>
              </a:rPr>
              <a:t>way are command responsibility, supervisory responsibility, direct</a:t>
            </a:r>
          </a:p>
          <a:p>
            <a:r>
              <a:rPr lang="en-US" b="0" i="0" u="none" strike="noStrike" baseline="0" dirty="0" smtClean="0">
                <a:latin typeface="Courier"/>
              </a:rPr>
              <a:t>responsibility, and personal responsibility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2863272"/>
      </p:ext>
    </p:extLst>
  </p:cSld>
  <p:clrMapOvr>
    <a:masterClrMapping/>
  </p:clrMapOvr>
</p:sld>
</file>

<file path=ppt/slides/slide3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37273" cy="1223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1859340"/>
            <a:ext cx="4572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u="none" strike="noStrike" baseline="0" dirty="0" smtClean="0">
                <a:latin typeface="Courier"/>
              </a:rPr>
              <a:t>Command Responsibility. This is the obligation of a commander to ensure the</a:t>
            </a:r>
          </a:p>
          <a:p>
            <a:r>
              <a:rPr lang="en-US" b="0" i="0" u="none" strike="noStrike" baseline="0" dirty="0" smtClean="0">
                <a:latin typeface="Courier"/>
              </a:rPr>
              <a:t>proper care, custody, and safekeeping of all government property within his</a:t>
            </a:r>
          </a:p>
          <a:p>
            <a:r>
              <a:rPr lang="en-US" b="0" i="0" u="none" strike="noStrike" baseline="0" dirty="0" smtClean="0">
                <a:latin typeface="Courier"/>
              </a:rPr>
              <a:t>or her command. It is the special relationship between a commander and the</a:t>
            </a:r>
          </a:p>
          <a:p>
            <a:r>
              <a:rPr lang="en-US" b="0" i="0" u="none" strike="noStrike" baseline="0" dirty="0" smtClean="0">
                <a:latin typeface="Courier"/>
              </a:rPr>
              <a:t>property within his or her command. It is inherent in command and cannot be</a:t>
            </a:r>
          </a:p>
          <a:p>
            <a:r>
              <a:rPr lang="en-US" b="0" i="0" u="none" strike="noStrike" baseline="0" dirty="0" smtClean="0">
                <a:latin typeface="Courier"/>
              </a:rPr>
              <a:t>delegated. It is evidenced by assignment to a command position at any level</a:t>
            </a:r>
          </a:p>
          <a:p>
            <a:r>
              <a:rPr lang="en-US" b="0" i="0" u="none" strike="noStrike" baseline="0" dirty="0" smtClean="0">
                <a:latin typeface="Courier"/>
              </a:rPr>
              <a:t>and includes—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2863272"/>
      </p:ext>
    </p:extLst>
  </p:cSld>
  <p:clrMapOvr>
    <a:masterClrMapping/>
  </p:clrMapOvr>
</p:sld>
</file>

<file path=ppt/slides/slide3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37273" cy="1223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2274838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u="none" strike="noStrike" baseline="0" dirty="0" smtClean="0">
                <a:latin typeface="Symbol"/>
              </a:rPr>
              <a:t>· </a:t>
            </a:r>
            <a:r>
              <a:rPr lang="en-US" b="0" i="0" u="none" strike="noStrike" baseline="0" dirty="0" smtClean="0">
                <a:latin typeface="Courier"/>
              </a:rPr>
              <a:t>Ensuring the security of all property of the command, whether in use</a:t>
            </a:r>
          </a:p>
          <a:p>
            <a:r>
              <a:rPr lang="en-US" b="0" i="0" u="none" strike="noStrike" baseline="0" dirty="0" smtClean="0">
                <a:latin typeface="Courier"/>
              </a:rPr>
              <a:t>or in storage.</a:t>
            </a:r>
          </a:p>
          <a:p>
            <a:r>
              <a:rPr lang="en-US" b="0" i="0" u="none" strike="noStrike" baseline="0" dirty="0" smtClean="0">
                <a:latin typeface="Symbol"/>
              </a:rPr>
              <a:t>· </a:t>
            </a:r>
            <a:r>
              <a:rPr lang="en-US" b="0" i="0" u="none" strike="noStrike" baseline="0" dirty="0" smtClean="0">
                <a:latin typeface="Courier"/>
              </a:rPr>
              <a:t>Observing subordinates to ensure that their activities contribute to</a:t>
            </a:r>
          </a:p>
          <a:p>
            <a:r>
              <a:rPr lang="en-US" b="0" i="0" u="none" strike="noStrike" baseline="0" dirty="0" smtClean="0">
                <a:latin typeface="Courier"/>
              </a:rPr>
              <a:t>the proper custody, care, use, and safekeeping of all property within the</a:t>
            </a:r>
          </a:p>
          <a:p>
            <a:r>
              <a:rPr lang="en-US" b="0" i="0" u="none" strike="noStrike" baseline="0" dirty="0" smtClean="0">
                <a:latin typeface="Courier"/>
              </a:rPr>
              <a:t>command.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2863272"/>
      </p:ext>
    </p:extLst>
  </p:cSld>
  <p:clrMapOvr>
    <a:masterClrMapping/>
  </p:clrMapOvr>
</p:sld>
</file>

<file path=ppt/slides/slide3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37273" cy="1223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889844"/>
            <a:ext cx="4572000" cy="507831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u="none" strike="noStrike" baseline="0" dirty="0" smtClean="0">
                <a:latin typeface="Symbol"/>
              </a:rPr>
              <a:t>· </a:t>
            </a:r>
            <a:r>
              <a:rPr lang="en-US" b="0" i="0" u="none" strike="noStrike" baseline="0" dirty="0" smtClean="0">
                <a:latin typeface="Courier"/>
              </a:rPr>
              <a:t>Enforcing all security, safety, and accounting requirements.</a:t>
            </a:r>
          </a:p>
          <a:p>
            <a:r>
              <a:rPr lang="en-US" b="0" i="0" u="none" strike="noStrike" baseline="0" dirty="0" smtClean="0">
                <a:latin typeface="Symbol"/>
              </a:rPr>
              <a:t>· </a:t>
            </a:r>
            <a:r>
              <a:rPr lang="en-US" b="0" i="0" u="none" strike="noStrike" baseline="0" dirty="0" smtClean="0">
                <a:latin typeface="Courier"/>
              </a:rPr>
              <a:t>Taking administrative or disciplinary measures when necessary.</a:t>
            </a:r>
          </a:p>
          <a:p>
            <a:r>
              <a:rPr lang="en-US" b="0" i="0" u="none" strike="noStrike" baseline="0" dirty="0" smtClean="0">
                <a:latin typeface="Courier"/>
              </a:rPr>
              <a:t>Supervisory Responsibility. This is the obligation of a person for the care</a:t>
            </a:r>
          </a:p>
          <a:p>
            <a:r>
              <a:rPr lang="en-US" b="0" i="0" u="none" strike="noStrike" baseline="0" dirty="0" smtClean="0">
                <a:latin typeface="Courier"/>
              </a:rPr>
              <a:t>and safekeeping of government property issued to or used by the person's</a:t>
            </a:r>
          </a:p>
          <a:p>
            <a:r>
              <a:rPr lang="en-US" b="0" i="0" u="none" strike="noStrike" baseline="0" dirty="0" smtClean="0">
                <a:latin typeface="Courier"/>
              </a:rPr>
              <a:t>subordinates. It is inherent in all supervisory positions and is not</a:t>
            </a:r>
          </a:p>
          <a:p>
            <a:r>
              <a:rPr lang="en-US" b="0" i="0" u="none" strike="noStrike" baseline="0" dirty="0" smtClean="0">
                <a:latin typeface="Courier"/>
              </a:rPr>
              <a:t>contingent upon signed receipts or responsibility statements. It is the</a:t>
            </a:r>
          </a:p>
          <a:p>
            <a:r>
              <a:rPr lang="en-US" b="0" i="0" u="none" strike="noStrike" baseline="0" dirty="0" smtClean="0">
                <a:latin typeface="Courier"/>
              </a:rPr>
              <a:t>relationship between a person and the property in the possession of the</a:t>
            </a:r>
          </a:p>
          <a:p>
            <a:r>
              <a:rPr lang="en-US" b="0" i="0" u="none" strike="noStrike" baseline="0" dirty="0" smtClean="0">
                <a:latin typeface="Courier"/>
              </a:rPr>
              <a:t>personnel under that person's direct supervision. It arises because of</a:t>
            </a:r>
          </a:p>
          <a:p>
            <a:r>
              <a:rPr lang="en-US" b="0" i="0" u="none" strike="noStrike" baseline="0" dirty="0" smtClean="0">
                <a:latin typeface="Courier"/>
              </a:rPr>
              <a:t>assignment to a specific position and includes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286327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37273" cy="1223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612845"/>
            <a:ext cx="4572000" cy="563231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u="none" strike="noStrike" baseline="0" dirty="0" smtClean="0">
                <a:latin typeface="Symbol"/>
              </a:rPr>
              <a:t>· </a:t>
            </a:r>
            <a:r>
              <a:rPr lang="en-US" b="0" i="0" u="none" strike="noStrike" baseline="0" dirty="0" smtClean="0">
                <a:latin typeface="Courier"/>
              </a:rPr>
              <a:t>Compiling and consolidating material condition status reports for the</a:t>
            </a:r>
          </a:p>
          <a:p>
            <a:r>
              <a:rPr lang="en-US" b="0" i="0" u="none" strike="noStrike" baseline="0" dirty="0" smtClean="0">
                <a:latin typeface="Courier"/>
              </a:rPr>
              <a:t>commander.</a:t>
            </a:r>
          </a:p>
          <a:p>
            <a:r>
              <a:rPr lang="en-US" b="0" i="0" u="none" strike="noStrike" baseline="0" dirty="0" smtClean="0">
                <a:latin typeface="Symbol"/>
              </a:rPr>
              <a:t>· </a:t>
            </a:r>
            <a:r>
              <a:rPr lang="en-US" b="0" i="0" u="none" strike="noStrike" baseline="0" dirty="0" smtClean="0">
                <a:latin typeface="Courier"/>
              </a:rPr>
              <a:t>Ensuring that all recurring maintenance reports are consolidated and</a:t>
            </a:r>
          </a:p>
          <a:p>
            <a:r>
              <a:rPr lang="en-US" b="0" i="0" u="none" strike="noStrike" baseline="0" dirty="0" smtClean="0">
                <a:latin typeface="Courier"/>
              </a:rPr>
              <a:t>forwarded to higher headquarters as required.</a:t>
            </a:r>
          </a:p>
          <a:p>
            <a:r>
              <a:rPr lang="en-US" b="0" i="0" u="none" strike="noStrike" baseline="0" dirty="0" smtClean="0">
                <a:latin typeface="Symbol"/>
              </a:rPr>
              <a:t>· </a:t>
            </a:r>
            <a:r>
              <a:rPr lang="en-US" b="0" i="0" u="none" strike="noStrike" baseline="0" dirty="0" smtClean="0">
                <a:latin typeface="Courier"/>
              </a:rPr>
              <a:t>Drafting and maintaining the maintenance annex to the battalion SOP.</a:t>
            </a:r>
          </a:p>
          <a:p>
            <a:r>
              <a:rPr lang="en-US" b="0" i="0" u="none" strike="noStrike" baseline="0" dirty="0" smtClean="0">
                <a:latin typeface="Symbol"/>
              </a:rPr>
              <a:t>· </a:t>
            </a:r>
            <a:r>
              <a:rPr lang="en-US" b="0" i="0" u="none" strike="noStrike" baseline="0" dirty="0" smtClean="0">
                <a:latin typeface="Courier"/>
              </a:rPr>
              <a:t>Briefing all incoming officers on the maintenance SOP.</a:t>
            </a:r>
          </a:p>
          <a:p>
            <a:r>
              <a:rPr lang="en-US" b="0" i="0" u="none" strike="noStrike" baseline="0" dirty="0" smtClean="0">
                <a:latin typeface="Courier"/>
              </a:rPr>
              <a:t>Battalion Supply Officer. The battalion supply officer (S4) is very</a:t>
            </a:r>
          </a:p>
          <a:p>
            <a:r>
              <a:rPr lang="en-US" b="0" i="0" u="none" strike="noStrike" baseline="0" dirty="0" smtClean="0">
                <a:latin typeface="Courier"/>
              </a:rPr>
              <a:t>important to the maintenance and supply operations of the battalion. The S4</a:t>
            </a:r>
          </a:p>
          <a:p>
            <a:r>
              <a:rPr lang="en-US" b="0" i="0" u="none" strike="noStrike" baseline="0" dirty="0" smtClean="0">
                <a:latin typeface="Courier"/>
              </a:rPr>
              <a:t>is responsible for</a:t>
            </a:r>
          </a:p>
          <a:p>
            <a:r>
              <a:rPr lang="en-US" b="0" i="0" u="none" strike="noStrike" baseline="0" dirty="0" smtClean="0">
                <a:latin typeface="Symbol"/>
              </a:rPr>
              <a:t>· </a:t>
            </a:r>
            <a:r>
              <a:rPr lang="en-US" b="0" i="0" u="none" strike="noStrike" baseline="0" dirty="0" smtClean="0">
                <a:latin typeface="Courier"/>
              </a:rPr>
              <a:t>Monitoring equipment shortages.</a:t>
            </a:r>
          </a:p>
          <a:p>
            <a:r>
              <a:rPr lang="en-US" b="0" i="0" u="none" strike="noStrike" baseline="0" dirty="0" smtClean="0">
                <a:latin typeface="Symbol"/>
              </a:rPr>
              <a:t>· </a:t>
            </a:r>
            <a:r>
              <a:rPr lang="en-US" b="0" i="0" u="none" strike="noStrike" baseline="0" dirty="0" smtClean="0">
                <a:latin typeface="Courier"/>
              </a:rPr>
              <a:t>Monitoring vehicle age and mileage.</a:t>
            </a:r>
          </a:p>
          <a:p>
            <a:r>
              <a:rPr lang="en-US" b="0" i="0" u="none" strike="noStrike" baseline="0" dirty="0" smtClean="0">
                <a:latin typeface="Symbol"/>
              </a:rPr>
              <a:t>· </a:t>
            </a:r>
            <a:r>
              <a:rPr lang="en-US" b="0" i="0" u="none" strike="noStrike" baseline="0" dirty="0" smtClean="0">
                <a:latin typeface="Courier"/>
              </a:rPr>
              <a:t>Coordinating with the BMO on </a:t>
            </a:r>
            <a:r>
              <a:rPr lang="en-US" b="0" i="0" u="none" strike="noStrike" baseline="0" dirty="0" err="1" smtClean="0">
                <a:latin typeface="Courier"/>
              </a:rPr>
              <a:t>turnin</a:t>
            </a:r>
            <a:endParaRPr lang="en-US" b="0" i="0" u="none" strike="noStrike" baseline="0" dirty="0" smtClean="0">
              <a:latin typeface="Courier"/>
            </a:endParaRPr>
          </a:p>
          <a:p>
            <a:r>
              <a:rPr lang="en-US" b="0" i="0" u="none" strike="noStrike" baseline="0" dirty="0" err="1" smtClean="0">
                <a:latin typeface="Courier"/>
              </a:rPr>
              <a:t>procedu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1462046"/>
      </p:ext>
    </p:extLst>
  </p:cSld>
  <p:clrMapOvr>
    <a:masterClrMapping/>
  </p:clrMapOvr>
</p:sld>
</file>

<file path=ppt/slides/slide3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37273" cy="1223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2413338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u="none" strike="noStrike" baseline="0" dirty="0" smtClean="0">
                <a:latin typeface="Courier"/>
              </a:rPr>
              <a:t>Providing proper guidance and direction</a:t>
            </a:r>
          </a:p>
          <a:p>
            <a:r>
              <a:rPr lang="en-US" b="0" i="0" u="none" strike="noStrike" baseline="0" dirty="0" smtClean="0">
                <a:latin typeface="Symbol"/>
              </a:rPr>
              <a:t>· </a:t>
            </a:r>
            <a:r>
              <a:rPr lang="en-US" b="0" i="0" u="none" strike="noStrike" baseline="0" dirty="0" smtClean="0">
                <a:latin typeface="Courier"/>
              </a:rPr>
              <a:t>Enforcing all security, safety, and accounting requirements.</a:t>
            </a:r>
          </a:p>
          <a:p>
            <a:r>
              <a:rPr lang="en-US" b="0" i="0" u="none" strike="noStrike" baseline="0" dirty="0" smtClean="0">
                <a:latin typeface="Symbol"/>
              </a:rPr>
              <a:t>· </a:t>
            </a:r>
            <a:r>
              <a:rPr lang="en-US" b="0" i="0" u="none" strike="noStrike" baseline="0" dirty="0" smtClean="0">
                <a:latin typeface="Courier"/>
              </a:rPr>
              <a:t>Maintaining the proper physical and psychological environment for</a:t>
            </a:r>
          </a:p>
          <a:p>
            <a:r>
              <a:rPr lang="en-US" b="0" i="0" u="none" strike="noStrike" baseline="0" dirty="0" smtClean="0">
                <a:latin typeface="Courier"/>
              </a:rPr>
              <a:t>the proper care and use of government property.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2863272"/>
      </p:ext>
    </p:extLst>
  </p:cSld>
  <p:clrMapOvr>
    <a:masterClrMapping/>
  </p:clrMapOvr>
</p:sld>
</file>

<file path=ppt/slides/slide3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37273" cy="1223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751344"/>
            <a:ext cx="4572000" cy="535531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u="none" strike="noStrike" baseline="0" dirty="0" smtClean="0">
                <a:latin typeface="Courier"/>
              </a:rPr>
              <a:t>Direct Responsibility. This is the relationship between a responsible</a:t>
            </a:r>
          </a:p>
          <a:p>
            <a:r>
              <a:rPr lang="en-US" b="0" i="0" u="none" strike="noStrike" baseline="0" dirty="0" smtClean="0">
                <a:latin typeface="Courier"/>
              </a:rPr>
              <a:t>officer and the property for which the officer has been formally tasked to</a:t>
            </a:r>
          </a:p>
          <a:p>
            <a:r>
              <a:rPr lang="en-US" b="0" i="0" u="none" strike="noStrike" baseline="0" dirty="0" smtClean="0">
                <a:latin typeface="Courier"/>
              </a:rPr>
              <a:t>provide care and custody. It is inherent in each property account.</a:t>
            </a:r>
          </a:p>
          <a:p>
            <a:r>
              <a:rPr lang="en-US" b="0" i="0" u="none" strike="noStrike" baseline="0" dirty="0" smtClean="0">
                <a:latin typeface="Courier"/>
              </a:rPr>
              <a:t>However, it may be delegated by the accountable officer through formal</a:t>
            </a:r>
          </a:p>
          <a:p>
            <a:r>
              <a:rPr lang="en-US" b="0" i="0" u="none" strike="noStrike" baseline="0" dirty="0" smtClean="0">
                <a:latin typeface="Courier"/>
              </a:rPr>
              <a:t>written designation or issue of property on a hand receipt. Direct</a:t>
            </a:r>
          </a:p>
          <a:p>
            <a:r>
              <a:rPr lang="en-US" b="0" i="0" u="none" strike="noStrike" baseline="0" dirty="0" smtClean="0">
                <a:latin typeface="Courier"/>
              </a:rPr>
              <a:t>responsibility results from assignment as an accountable officer, receipt of</a:t>
            </a:r>
          </a:p>
          <a:p>
            <a:r>
              <a:rPr lang="en-US" b="0" i="0" u="none" strike="noStrike" baseline="0" dirty="0" smtClean="0">
                <a:latin typeface="Courier"/>
              </a:rPr>
              <a:t>formal written delegation, or acceptance of the property on a hand receipt</a:t>
            </a:r>
          </a:p>
          <a:p>
            <a:r>
              <a:rPr lang="en-US" b="0" i="0" u="none" strike="noStrike" baseline="0" dirty="0" smtClean="0">
                <a:latin typeface="Courier"/>
              </a:rPr>
              <a:t>from an accountable officer. It includes taking all reasonable and prudent</a:t>
            </a:r>
          </a:p>
          <a:p>
            <a:r>
              <a:rPr lang="en-US" b="0" i="0" u="none" strike="noStrike" baseline="0" dirty="0" smtClean="0">
                <a:latin typeface="Courier"/>
              </a:rPr>
              <a:t>actions to ensure the specified property is properly used, cared for, and</a:t>
            </a:r>
          </a:p>
          <a:p>
            <a:r>
              <a:rPr lang="en-US" b="0" i="0" u="none" strike="noStrike" baseline="0" dirty="0" smtClean="0">
                <a:latin typeface="Courier"/>
              </a:rPr>
              <a:t>safeguarded.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2863272"/>
      </p:ext>
    </p:extLst>
  </p:cSld>
  <p:clrMapOvr>
    <a:masterClrMapping/>
  </p:clrMapOvr>
</p:sld>
</file>

<file path=ppt/slides/slide3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37273" cy="1223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1582341"/>
            <a:ext cx="4572000" cy="369331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u="none" strike="noStrike" baseline="0" dirty="0" smtClean="0">
                <a:latin typeface="Courier"/>
              </a:rPr>
              <a:t>Direct responsibility is a formal assignment of property responsibility to a</a:t>
            </a:r>
          </a:p>
          <a:p>
            <a:r>
              <a:rPr lang="en-US" b="0" i="0" u="none" strike="noStrike" baseline="0" dirty="0" smtClean="0">
                <a:latin typeface="Courier"/>
              </a:rPr>
              <a:t>person within the supply chain who has the property within their custody,</a:t>
            </a:r>
          </a:p>
          <a:p>
            <a:r>
              <a:rPr lang="en-US" b="0" i="0" u="none" strike="noStrike" baseline="0" dirty="0" smtClean="0">
                <a:latin typeface="Courier"/>
              </a:rPr>
              <a:t>but not necessarily in their possession or for their use. Accountable</a:t>
            </a:r>
          </a:p>
          <a:p>
            <a:r>
              <a:rPr lang="en-US" b="0" i="0" u="none" strike="noStrike" baseline="0" dirty="0" smtClean="0">
                <a:latin typeface="Courier"/>
              </a:rPr>
              <a:t>officers always have direct responsibility unless it has been specifically</a:t>
            </a:r>
          </a:p>
          <a:p>
            <a:r>
              <a:rPr lang="en-US" b="0" i="0" u="none" strike="noStrike" baseline="0" dirty="0" smtClean="0">
                <a:latin typeface="Courier"/>
              </a:rPr>
              <a:t>assigned to another person. Accountable officers may delegate such</a:t>
            </a:r>
          </a:p>
          <a:p>
            <a:r>
              <a:rPr lang="en-US" b="0" i="0" u="none" strike="noStrike" baseline="0" dirty="0" smtClean="0">
                <a:latin typeface="Courier"/>
              </a:rPr>
              <a:t>responsibility by written designation or by issue of the property on a hand</a:t>
            </a:r>
          </a:p>
          <a:p>
            <a:r>
              <a:rPr lang="en-US" b="0" i="0" u="none" strike="noStrike" baseline="0" dirty="0" smtClean="0">
                <a:latin typeface="Courier"/>
              </a:rPr>
              <a:t>receipt.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2863272"/>
      </p:ext>
    </p:extLst>
  </p:cSld>
  <p:clrMapOvr>
    <a:masterClrMapping/>
  </p:clrMapOvr>
</p:sld>
</file>

<file path=ppt/slides/slide3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37273" cy="1223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2690336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u="none" strike="noStrike" baseline="0" dirty="0" smtClean="0">
                <a:latin typeface="Courier"/>
              </a:rPr>
              <a:t>Personal Responsibility. This is the relationship between a person and the</a:t>
            </a:r>
          </a:p>
          <a:p>
            <a:r>
              <a:rPr lang="en-US" b="0" i="0" u="none" strike="noStrike" baseline="0" dirty="0" smtClean="0">
                <a:latin typeface="Courier"/>
              </a:rPr>
              <a:t>property in their physical possession. It applies to all government</a:t>
            </a:r>
          </a:p>
          <a:p>
            <a:r>
              <a:rPr lang="en-US" b="0" i="0" u="none" strike="noStrike" baseline="0" dirty="0" smtClean="0">
                <a:latin typeface="Courier"/>
              </a:rPr>
              <a:t>property issued for, acquired for,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2863272"/>
      </p:ext>
    </p:extLst>
  </p:cSld>
  <p:clrMapOvr>
    <a:masterClrMapping/>
  </p:clrMapOvr>
</p:sld>
</file>

<file path=ppt/slides/slide3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37273" cy="1223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1305342"/>
            <a:ext cx="4572000" cy="424731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u="none" strike="noStrike" baseline="0" dirty="0" smtClean="0">
                <a:latin typeface="Courier"/>
              </a:rPr>
              <a:t>misappropriated, or converted to the person's exclusive use, with or without</a:t>
            </a:r>
          </a:p>
          <a:p>
            <a:r>
              <a:rPr lang="en-US" b="0" i="0" u="none" strike="noStrike" baseline="0" dirty="0" smtClean="0">
                <a:latin typeface="Courier"/>
              </a:rPr>
              <a:t>receipt. It includes taking all reasonable and prudent actions to properly</a:t>
            </a:r>
          </a:p>
          <a:p>
            <a:r>
              <a:rPr lang="en-US" b="0" i="0" u="none" strike="noStrike" baseline="0" dirty="0" smtClean="0">
                <a:latin typeface="Courier"/>
              </a:rPr>
              <a:t>use, care for, and safeguard property. Personal responsibility always</a:t>
            </a:r>
          </a:p>
          <a:p>
            <a:r>
              <a:rPr lang="en-US" b="0" i="0" u="none" strike="noStrike" baseline="0" dirty="0" smtClean="0">
                <a:latin typeface="Courier"/>
              </a:rPr>
              <a:t>accompanies the physical possession of property.</a:t>
            </a:r>
          </a:p>
          <a:p>
            <a:r>
              <a:rPr lang="en-US" b="0" i="0" u="none" strike="noStrike" baseline="0" dirty="0" smtClean="0">
                <a:latin typeface="Courier"/>
              </a:rPr>
              <a:t>Command responsibility and supervisory responsibility depend on the location</a:t>
            </a:r>
          </a:p>
          <a:p>
            <a:r>
              <a:rPr lang="en-US" b="0" i="0" u="none" strike="noStrike" baseline="0" dirty="0" smtClean="0">
                <a:latin typeface="Courier"/>
              </a:rPr>
              <a:t>of the property within the chain of command. This responsibility is a part</a:t>
            </a:r>
          </a:p>
          <a:p>
            <a:r>
              <a:rPr lang="en-US" b="0" i="0" u="none" strike="noStrike" baseline="0" dirty="0" smtClean="0">
                <a:latin typeface="Courier"/>
              </a:rPr>
              <a:t>of a job or position and is incurred by assuming that command or supervisory</a:t>
            </a:r>
          </a:p>
          <a:p>
            <a:r>
              <a:rPr lang="en-US" b="0" i="0" u="none" strike="noStrike" baseline="0" dirty="0" smtClean="0">
                <a:latin typeface="Courier"/>
              </a:rPr>
              <a:t>position. It can be delegated.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2863272"/>
      </p:ext>
    </p:extLst>
  </p:cSld>
  <p:clrMapOvr>
    <a:masterClrMapping/>
  </p:clrMapOvr>
</p:sld>
</file>

<file path=ppt/slides/slide3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37273" cy="1223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197346"/>
            <a:ext cx="4572000" cy="646330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u="none" strike="noStrike" baseline="0" dirty="0" smtClean="0">
                <a:latin typeface="Courier"/>
              </a:rPr>
              <a:t>Responsible Officer. A responsible officer is a person who has been tasked</a:t>
            </a:r>
          </a:p>
          <a:p>
            <a:r>
              <a:rPr lang="en-US" b="0" i="0" u="none" strike="noStrike" baseline="0" dirty="0" smtClean="0">
                <a:latin typeface="Courier"/>
              </a:rPr>
              <a:t>by formal assignment or designation with the direct responsibility for</a:t>
            </a:r>
          </a:p>
          <a:p>
            <a:r>
              <a:rPr lang="en-US" b="0" i="0" u="none" strike="noStrike" baseline="0" dirty="0" smtClean="0">
                <a:latin typeface="Courier"/>
              </a:rPr>
              <a:t>specifically identified government property. The responsible officer will</a:t>
            </a:r>
          </a:p>
          <a:p>
            <a:r>
              <a:rPr lang="en-US" b="0" i="0" u="none" strike="noStrike" baseline="0" dirty="0" smtClean="0">
                <a:latin typeface="Courier"/>
              </a:rPr>
              <a:t>be designated in writing, and will be directly responsible for the care,</a:t>
            </a:r>
          </a:p>
          <a:p>
            <a:r>
              <a:rPr lang="en-US" b="0" i="0" u="none" strike="noStrike" baseline="0" dirty="0" smtClean="0">
                <a:latin typeface="Courier"/>
              </a:rPr>
              <a:t>use, and safekeeping of the property specifically entrusted to their</a:t>
            </a:r>
          </a:p>
          <a:p>
            <a:r>
              <a:rPr lang="en-US" b="0" i="0" u="none" strike="noStrike" baseline="0" dirty="0" smtClean="0">
                <a:latin typeface="Courier"/>
              </a:rPr>
              <a:t>custody. Designation as an accountable officer carries with it designation</a:t>
            </a:r>
          </a:p>
          <a:p>
            <a:r>
              <a:rPr lang="en-US" b="0" i="0" u="none" strike="noStrike" baseline="0" dirty="0" smtClean="0">
                <a:latin typeface="Courier"/>
              </a:rPr>
              <a:t>as a responsible officer unless some other person has been specifically</a:t>
            </a:r>
          </a:p>
          <a:p>
            <a:r>
              <a:rPr lang="en-US" b="0" i="0" u="none" strike="noStrike" baseline="0" dirty="0" smtClean="0">
                <a:latin typeface="Courier"/>
              </a:rPr>
              <a:t>designated as the responsible officer by regulation or other competent</a:t>
            </a:r>
          </a:p>
          <a:p>
            <a:r>
              <a:rPr lang="en-US" b="0" i="0" u="none" strike="noStrike" baseline="0" dirty="0" smtClean="0">
                <a:latin typeface="Courier"/>
              </a:rPr>
              <a:t>authority. Direct responsibility imposed through designation as an</a:t>
            </a:r>
          </a:p>
          <a:p>
            <a:r>
              <a:rPr lang="en-US" b="0" i="0" u="none" strike="noStrike" baseline="0" dirty="0" smtClean="0">
                <a:latin typeface="Courier"/>
              </a:rPr>
              <a:t>accountable officer may be delegated. Such delegation can only be made by</a:t>
            </a:r>
          </a:p>
          <a:p>
            <a:r>
              <a:rPr lang="en-US" b="0" i="0" u="none" strike="noStrike" baseline="0" dirty="0" smtClean="0">
                <a:latin typeface="Courier"/>
              </a:rPr>
              <a:t>the accountable officer and must be in writing. No further delegation is</a:t>
            </a:r>
          </a:p>
          <a:p>
            <a:r>
              <a:rPr lang="en-US" b="0" i="0" u="none" strike="noStrike" baseline="0" dirty="0" smtClean="0">
                <a:latin typeface="Courier"/>
              </a:rPr>
              <a:t>authorized.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2863272"/>
      </p:ext>
    </p:extLst>
  </p:cSld>
  <p:clrMapOvr>
    <a:masterClrMapping/>
  </p:clrMapOvr>
</p:sld>
</file>

<file path=ppt/slides/slide3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37273" cy="1223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1305342"/>
            <a:ext cx="4572000" cy="424731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u="none" strike="noStrike" baseline="0" dirty="0" smtClean="0">
                <a:latin typeface="Courier"/>
              </a:rPr>
              <a:t>Property issued by an accountable officer on a hand receipt (called the</a:t>
            </a:r>
          </a:p>
          <a:p>
            <a:r>
              <a:rPr lang="en-US" b="0" i="0" u="none" strike="noStrike" baseline="0" dirty="0" smtClean="0">
                <a:latin typeface="Courier"/>
              </a:rPr>
              <a:t>primary hand receipt) carries with it the delegation of the direct</a:t>
            </a:r>
          </a:p>
          <a:p>
            <a:r>
              <a:rPr lang="en-US" b="0" i="0" u="none" strike="noStrike" baseline="0" dirty="0" smtClean="0">
                <a:latin typeface="Courier"/>
              </a:rPr>
              <a:t>responsibility and designates the recipient as the responsible officer for</a:t>
            </a:r>
          </a:p>
          <a:p>
            <a:r>
              <a:rPr lang="en-US" b="0" i="0" u="none" strike="noStrike" baseline="0" dirty="0" smtClean="0">
                <a:latin typeface="Courier"/>
              </a:rPr>
              <a:t>the listed property. Further hand receipting (</a:t>
            </a:r>
            <a:r>
              <a:rPr lang="en-US" b="0" i="0" u="none" strike="noStrike" baseline="0" dirty="0" err="1" smtClean="0">
                <a:latin typeface="Courier"/>
              </a:rPr>
              <a:t>subhand</a:t>
            </a:r>
            <a:r>
              <a:rPr lang="en-US" b="0" i="0" u="none" strike="noStrike" baseline="0" dirty="0" smtClean="0">
                <a:latin typeface="Courier"/>
              </a:rPr>
              <a:t> receipting) does not</a:t>
            </a:r>
          </a:p>
          <a:p>
            <a:r>
              <a:rPr lang="en-US" b="0" i="0" u="none" strike="noStrike" baseline="0" dirty="0" smtClean="0">
                <a:latin typeface="Courier"/>
              </a:rPr>
              <a:t>transfer direct responsibility nor relieve the primary </a:t>
            </a:r>
            <a:r>
              <a:rPr lang="en-US" b="0" i="0" u="none" strike="noStrike" baseline="0" dirty="0" err="1" smtClean="0">
                <a:latin typeface="Courier"/>
              </a:rPr>
              <a:t>handreceipt</a:t>
            </a:r>
            <a:endParaRPr lang="en-US" b="0" i="0" u="none" strike="noStrike" baseline="0" dirty="0" smtClean="0">
              <a:latin typeface="Courier"/>
            </a:endParaRPr>
          </a:p>
          <a:p>
            <a:r>
              <a:rPr lang="en-US" b="0" i="0" u="none" strike="noStrike" baseline="0" dirty="0" smtClean="0">
                <a:latin typeface="Courier"/>
              </a:rPr>
              <a:t>signatory of their duties as the responsible officer.</a:t>
            </a:r>
          </a:p>
          <a:p>
            <a:r>
              <a:rPr lang="en-US" b="0" i="0" u="none" strike="noStrike" baseline="0" dirty="0" smtClean="0">
                <a:latin typeface="Courier"/>
              </a:rPr>
              <a:t>Any employee of the US Army, civilian or military, may be designated as a</a:t>
            </a:r>
          </a:p>
          <a:p>
            <a:r>
              <a:rPr lang="en-US" b="0" i="0" u="none" strike="noStrike" baseline="0" dirty="0" smtClean="0">
                <a:latin typeface="Courier"/>
              </a:rPr>
              <a:t>responsible officer.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2863272"/>
      </p:ext>
    </p:extLst>
  </p:cSld>
  <p:clrMapOvr>
    <a:masterClrMapping/>
  </p:clrMapOvr>
</p:sld>
</file>

<file path=ppt/slides/slide3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37273" cy="1223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1582341"/>
            <a:ext cx="4572000" cy="369331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u="none" strike="noStrike" baseline="0" dirty="0" smtClean="0">
                <a:latin typeface="Courier"/>
              </a:rPr>
              <a:t>Responsibilities by Rank in Battalion. Each person within the battalion,</a:t>
            </a:r>
          </a:p>
          <a:p>
            <a:r>
              <a:rPr lang="en-US" b="0" i="0" u="none" strike="noStrike" baseline="0" dirty="0" smtClean="0">
                <a:latin typeface="Courier"/>
              </a:rPr>
              <a:t>from the commander to the individual mechanic, has specific responsibilities</a:t>
            </a:r>
          </a:p>
          <a:p>
            <a:r>
              <a:rPr lang="en-US" b="0" i="0" u="none" strike="noStrike" baseline="0" dirty="0" smtClean="0">
                <a:latin typeface="Courier"/>
              </a:rPr>
              <a:t>within the organization for control and use of tools. For the organization</a:t>
            </a:r>
          </a:p>
          <a:p>
            <a:r>
              <a:rPr lang="en-US" b="0" i="0" u="none" strike="noStrike" baseline="0" dirty="0" smtClean="0">
                <a:latin typeface="Courier"/>
              </a:rPr>
              <a:t>to work smoothly, each person must meet their responsibilities.</a:t>
            </a:r>
          </a:p>
          <a:p>
            <a:r>
              <a:rPr lang="en-US" b="0" i="0" u="none" strike="noStrike" baseline="0" dirty="0" smtClean="0">
                <a:latin typeface="Courier"/>
              </a:rPr>
              <a:t>The commander sets unit tool control policy, establishes a </a:t>
            </a:r>
            <a:r>
              <a:rPr lang="en-US" b="0" i="0" u="none" strike="noStrike" baseline="0" dirty="0" err="1" smtClean="0">
                <a:latin typeface="Courier"/>
              </a:rPr>
              <a:t>toolroom</a:t>
            </a:r>
            <a:r>
              <a:rPr lang="en-US" b="0" i="0" u="none" strike="noStrike" baseline="0" dirty="0" smtClean="0">
                <a:latin typeface="Courier"/>
              </a:rPr>
              <a:t> with</a:t>
            </a:r>
          </a:p>
          <a:p>
            <a:r>
              <a:rPr lang="en-US" b="0" i="0" u="none" strike="noStrike" baseline="0" dirty="0" smtClean="0">
                <a:latin typeface="Courier"/>
              </a:rPr>
              <a:t>adequate security for unit tools, and assigns responsibility by use of hand</a:t>
            </a:r>
          </a:p>
          <a:p>
            <a:r>
              <a:rPr lang="en-US" b="0" i="0" u="none" strike="noStrike" baseline="0" dirty="0" smtClean="0">
                <a:latin typeface="Courier"/>
              </a:rPr>
              <a:t>receipts. Individual use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2863272"/>
      </p:ext>
    </p:extLst>
  </p:cSld>
  <p:clrMapOvr>
    <a:masterClrMapping/>
  </p:clrMapOvr>
</p:sld>
</file>

<file path=ppt/slides/slide3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37273" cy="1223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1524000" y="228600"/>
            <a:ext cx="6934200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0" i="0" u="none" strike="noStrike" baseline="0" dirty="0" smtClean="0">
                <a:latin typeface="Courier"/>
              </a:rPr>
              <a:t>items, such as general mechanics' tool kits, are hand receipted to user.</a:t>
            </a:r>
          </a:p>
          <a:p>
            <a:r>
              <a:rPr lang="en-US" sz="1400" b="0" i="0" u="none" strike="noStrike" baseline="0" dirty="0" smtClean="0">
                <a:latin typeface="Courier"/>
              </a:rPr>
              <a:t>The commander is also responsible for all tools not further hand receipted,</a:t>
            </a:r>
          </a:p>
          <a:p>
            <a:r>
              <a:rPr lang="en-US" sz="1400" b="0" i="0" u="none" strike="noStrike" baseline="0" dirty="0" smtClean="0">
                <a:latin typeface="Courier"/>
              </a:rPr>
              <a:t>for enforcement of supply discipline according to AR 7355,</a:t>
            </a:r>
          </a:p>
          <a:p>
            <a:r>
              <a:rPr lang="en-US" sz="1400" b="0" i="0" u="none" strike="noStrike" baseline="0" dirty="0" smtClean="0">
                <a:latin typeface="Courier"/>
              </a:rPr>
              <a:t>AR 73511,</a:t>
            </a:r>
          </a:p>
          <a:p>
            <a:r>
              <a:rPr lang="en-US" sz="1400" b="0" i="0" u="none" strike="noStrike" baseline="0" dirty="0" smtClean="0">
                <a:latin typeface="Courier"/>
              </a:rPr>
              <a:t>AR</a:t>
            </a:r>
          </a:p>
          <a:p>
            <a:r>
              <a:rPr lang="en-US" sz="1400" b="0" i="0" u="none" strike="noStrike" baseline="0" dirty="0" smtClean="0">
                <a:latin typeface="Courier"/>
              </a:rPr>
              <a:t>7102,</a:t>
            </a:r>
          </a:p>
          <a:p>
            <a:r>
              <a:rPr lang="en-US" sz="1400" b="0" i="0" u="none" strike="noStrike" baseline="0" dirty="0" smtClean="0">
                <a:latin typeface="Courier"/>
              </a:rPr>
              <a:t>and DA Pam 71021,</a:t>
            </a:r>
          </a:p>
          <a:p>
            <a:r>
              <a:rPr lang="en-US" sz="1400" b="0" i="0" u="none" strike="noStrike" baseline="0" dirty="0" smtClean="0">
                <a:latin typeface="Courier"/>
              </a:rPr>
              <a:t>and for conducting command inspections.</a:t>
            </a:r>
          </a:p>
          <a:p>
            <a:r>
              <a:rPr lang="en-US" sz="1400" b="0" i="0" u="none" strike="noStrike" baseline="0" dirty="0" smtClean="0">
                <a:latin typeface="Courier"/>
              </a:rPr>
              <a:t>The unit supply sergeant's responsibilities include ensuring that all</a:t>
            </a:r>
          </a:p>
          <a:p>
            <a:r>
              <a:rPr lang="en-US" sz="1400" b="0" i="0" u="none" strike="noStrike" baseline="0" dirty="0" smtClean="0">
                <a:latin typeface="Courier"/>
              </a:rPr>
              <a:t>authorized tools are on hand or on requisition, turning in excess tools and</a:t>
            </a:r>
          </a:p>
          <a:p>
            <a:r>
              <a:rPr lang="en-US" sz="1400" b="0" i="0" u="none" strike="noStrike" baseline="0" dirty="0" smtClean="0">
                <a:latin typeface="Courier"/>
              </a:rPr>
              <a:t>conducting inventories, and informing the commander of the results. The</a:t>
            </a:r>
          </a:p>
          <a:p>
            <a:r>
              <a:rPr lang="en-US" sz="1400" b="0" i="0" u="none" strike="noStrike" baseline="0" dirty="0" smtClean="0">
                <a:latin typeface="Courier"/>
              </a:rPr>
              <a:t>supply sergeant also takes action to account for tools lost, damaged, or</a:t>
            </a:r>
          </a:p>
          <a:p>
            <a:r>
              <a:rPr lang="en-US" sz="1400" b="0" i="0" u="none" strike="noStrike" baseline="0" dirty="0" smtClean="0">
                <a:latin typeface="Courier"/>
              </a:rPr>
              <a:t>destroyed through other than wear and tear before issuing or requesting a</a:t>
            </a:r>
          </a:p>
          <a:p>
            <a:r>
              <a:rPr lang="en-US" sz="1400" b="0" i="0" u="none" strike="noStrike" baseline="0" dirty="0" smtClean="0">
                <a:latin typeface="Courier"/>
              </a:rPr>
              <a:t>replacement.</a:t>
            </a:r>
          </a:p>
          <a:p>
            <a:r>
              <a:rPr lang="en-US" sz="1400" b="0" i="0" u="none" strike="noStrike" baseline="0" dirty="0" smtClean="0">
                <a:latin typeface="Courier"/>
              </a:rPr>
              <a:t>The BMO provides overall management for the battalion tool control program.</a:t>
            </a:r>
          </a:p>
          <a:p>
            <a:r>
              <a:rPr lang="en-US" sz="1400" b="0" i="0" u="none" strike="noStrike" baseline="0" dirty="0" smtClean="0">
                <a:latin typeface="Courier"/>
              </a:rPr>
              <a:t>The BMO's responsibilities also include enforcing the commander's policies</a:t>
            </a:r>
          </a:p>
          <a:p>
            <a:r>
              <a:rPr lang="en-US" sz="1400" b="0" i="0" u="none" strike="noStrike" baseline="0" dirty="0" smtClean="0">
                <a:latin typeface="Courier"/>
              </a:rPr>
              <a:t>and implementing directives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062863272"/>
      </p:ext>
    </p:extLst>
  </p:cSld>
  <p:clrMapOvr>
    <a:masterClrMapping/>
  </p:clrMapOvr>
</p:sld>
</file>

<file path=ppt/slides/slide3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37273" cy="1223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1371600" y="152399"/>
            <a:ext cx="7162800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0" i="0" u="none" strike="noStrike" baseline="0" dirty="0" smtClean="0">
                <a:latin typeface="Courier"/>
              </a:rPr>
              <a:t>Battalion motor sergeants manage the battalion headquarters tool control</a:t>
            </a:r>
          </a:p>
          <a:p>
            <a:r>
              <a:rPr lang="en-US" b="0" i="0" u="none" strike="noStrike" baseline="0" dirty="0" smtClean="0">
                <a:latin typeface="Courier"/>
              </a:rPr>
              <a:t>program, act as </a:t>
            </a:r>
            <a:r>
              <a:rPr lang="en-US" b="0" i="0" u="none" strike="noStrike" baseline="0" dirty="0" err="1" smtClean="0">
                <a:latin typeface="Courier"/>
              </a:rPr>
              <a:t>handreceipt</a:t>
            </a:r>
            <a:endParaRPr lang="en-US" b="0" i="0" u="none" strike="noStrike" baseline="0" dirty="0" smtClean="0">
              <a:latin typeface="Courier"/>
            </a:endParaRPr>
          </a:p>
          <a:p>
            <a:r>
              <a:rPr lang="en-US" b="0" i="0" u="none" strike="noStrike" baseline="0" dirty="0" smtClean="0">
                <a:latin typeface="Courier"/>
              </a:rPr>
              <a:t>holders for tools issued to tool room, and</a:t>
            </a:r>
          </a:p>
          <a:p>
            <a:r>
              <a:rPr lang="en-US" b="0" i="0" u="none" strike="noStrike" baseline="0" dirty="0" smtClean="0">
                <a:latin typeface="Courier"/>
              </a:rPr>
              <a:t>appoint primary and alternate </a:t>
            </a:r>
            <a:r>
              <a:rPr lang="en-US" b="0" i="0" u="none" strike="noStrike" baseline="0" dirty="0" err="1" smtClean="0">
                <a:latin typeface="Courier"/>
              </a:rPr>
              <a:t>toolroom</a:t>
            </a:r>
            <a:r>
              <a:rPr lang="en-US" b="0" i="0" u="none" strike="noStrike" baseline="0" dirty="0" smtClean="0">
                <a:latin typeface="Courier"/>
              </a:rPr>
              <a:t> attendants. Their responsibilities</a:t>
            </a:r>
          </a:p>
          <a:p>
            <a:r>
              <a:rPr lang="en-US" b="0" i="0" u="none" strike="noStrike" baseline="0" dirty="0" smtClean="0">
                <a:latin typeface="Courier"/>
              </a:rPr>
              <a:t>include supervising layout and operation of the </a:t>
            </a:r>
            <a:r>
              <a:rPr lang="en-US" b="0" i="0" u="none" strike="noStrike" baseline="0" dirty="0" err="1" smtClean="0">
                <a:latin typeface="Courier"/>
              </a:rPr>
              <a:t>toolroom</a:t>
            </a:r>
            <a:r>
              <a:rPr lang="en-US" b="0" i="0" u="none" strike="noStrike" baseline="0" dirty="0" smtClean="0">
                <a:latin typeface="Courier"/>
              </a:rPr>
              <a:t>, conducting daily</a:t>
            </a:r>
          </a:p>
          <a:p>
            <a:r>
              <a:rPr lang="en-US" b="0" i="0" u="none" strike="noStrike" baseline="0" dirty="0" smtClean="0">
                <a:latin typeface="Courier"/>
              </a:rPr>
              <a:t>inspections, determining status of tools not returned by closing time, and</a:t>
            </a:r>
          </a:p>
          <a:p>
            <a:r>
              <a:rPr lang="en-US" b="0" i="0" u="none" strike="noStrike" baseline="0" dirty="0" smtClean="0">
                <a:latin typeface="Courier"/>
              </a:rPr>
              <a:t>supervising inventories. They also initiate appropriate adjustment document</a:t>
            </a:r>
          </a:p>
          <a:p>
            <a:r>
              <a:rPr lang="en-US" b="0" i="0" u="none" strike="noStrike" baseline="0" dirty="0" smtClean="0">
                <a:latin typeface="Courier"/>
              </a:rPr>
              <a:t>action for lost, damaged, or destroyed tools.</a:t>
            </a:r>
          </a:p>
          <a:p>
            <a:r>
              <a:rPr lang="en-US" b="0" i="0" u="none" strike="noStrike" baseline="0" dirty="0" err="1" smtClean="0">
                <a:latin typeface="Courier"/>
              </a:rPr>
              <a:t>Toolroom</a:t>
            </a:r>
            <a:r>
              <a:rPr lang="en-US" b="0" i="0" u="none" strike="noStrike" baseline="0" dirty="0" smtClean="0">
                <a:latin typeface="Courier"/>
              </a:rPr>
              <a:t> attendants follow procedures outlined by the battalion motor</a:t>
            </a:r>
          </a:p>
          <a:p>
            <a:r>
              <a:rPr lang="en-US" b="0" i="0" u="none" strike="noStrike" baseline="0" dirty="0" smtClean="0">
                <a:latin typeface="Courier"/>
              </a:rPr>
              <a:t>sergeant. These procedures include accounting for all tools issued to the</a:t>
            </a:r>
          </a:p>
          <a:p>
            <a:r>
              <a:rPr lang="en-US" b="0" i="0" u="none" strike="noStrike" baseline="0" dirty="0" err="1" smtClean="0">
                <a:latin typeface="Courier"/>
              </a:rPr>
              <a:t>toolrooms</a:t>
            </a:r>
            <a:r>
              <a:rPr lang="en-US" b="0" i="0" u="none" strike="noStrike" baseline="0" dirty="0" smtClean="0">
                <a:latin typeface="Courier"/>
              </a:rPr>
              <a:t>, checking the condition of tools before issue and after return,</a:t>
            </a:r>
          </a:p>
          <a:p>
            <a:r>
              <a:rPr lang="en-US" b="0" i="0" u="none" strike="noStrike" baseline="0" dirty="0" smtClean="0">
                <a:latin typeface="Courier"/>
              </a:rPr>
              <a:t>and putting tools in proper place after return. They also clean and</a:t>
            </a:r>
          </a:p>
          <a:p>
            <a:r>
              <a:rPr lang="en-US" b="0" i="0" u="none" strike="noStrike" baseline="0" dirty="0" smtClean="0">
                <a:latin typeface="Courier"/>
              </a:rPr>
              <a:t>maintain tools in the </a:t>
            </a:r>
            <a:r>
              <a:rPr lang="en-US" b="0" i="0" u="none" strike="noStrike" baseline="0" dirty="0" err="1" smtClean="0">
                <a:latin typeface="Courier"/>
              </a:rPr>
              <a:t>toolroom</a:t>
            </a:r>
            <a:r>
              <a:rPr lang="en-US" b="0" i="0" u="none" strike="noStrike" baseline="0" dirty="0" smtClean="0">
                <a:latin typeface="Courier"/>
              </a:rPr>
              <a:t> and report to motor sergeant all tools not</a:t>
            </a:r>
          </a:p>
          <a:p>
            <a:r>
              <a:rPr lang="en-US" b="0" i="0" u="none" strike="noStrike" baseline="0" dirty="0" smtClean="0">
                <a:latin typeface="Courier"/>
              </a:rPr>
              <a:t>returned by closing time.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286327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37273" cy="1223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1028343"/>
            <a:ext cx="4572000" cy="480131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u="none" strike="noStrike" baseline="0" dirty="0" smtClean="0">
                <a:latin typeface="Symbol"/>
              </a:rPr>
              <a:t>· </a:t>
            </a:r>
            <a:r>
              <a:rPr lang="en-US" b="0" i="0" u="none" strike="noStrike" baseline="0" dirty="0" smtClean="0">
                <a:latin typeface="Courier"/>
              </a:rPr>
              <a:t>Monitoring changes in equipment (deletions and additions of basic</a:t>
            </a:r>
          </a:p>
          <a:p>
            <a:r>
              <a:rPr lang="en-US" b="0" i="0" u="none" strike="noStrike" baseline="0" dirty="0" smtClean="0">
                <a:latin typeface="Courier"/>
              </a:rPr>
              <a:t>issue items (BII), tool sets, and kits).</a:t>
            </a:r>
          </a:p>
          <a:p>
            <a:r>
              <a:rPr lang="en-US" b="0" i="0" u="none" strike="noStrike" baseline="0" dirty="0" smtClean="0">
                <a:latin typeface="Symbol"/>
              </a:rPr>
              <a:t>· </a:t>
            </a:r>
            <a:r>
              <a:rPr lang="en-US" b="0" i="0" u="none" strike="noStrike" baseline="0" dirty="0" smtClean="0">
                <a:latin typeface="Courier"/>
              </a:rPr>
              <a:t>Allocating funds for tools and housekeeping items.</a:t>
            </a:r>
          </a:p>
          <a:p>
            <a:r>
              <a:rPr lang="en-US" b="0" i="0" u="none" strike="noStrike" baseline="0" dirty="0" smtClean="0">
                <a:latin typeface="Symbol"/>
              </a:rPr>
              <a:t>· </a:t>
            </a:r>
            <a:r>
              <a:rPr lang="en-US" b="0" i="0" u="none" strike="noStrike" baseline="0" dirty="0" smtClean="0">
                <a:latin typeface="Courier"/>
              </a:rPr>
              <a:t>Ensuring that organic and attached units are provided rations, water,</a:t>
            </a:r>
          </a:p>
          <a:p>
            <a:r>
              <a:rPr lang="en-US" b="0" i="0" u="none" strike="noStrike" baseline="0" dirty="0" smtClean="0">
                <a:latin typeface="Courier"/>
              </a:rPr>
              <a:t>gasoline, lubricants, unit and individual supplies, and ammunition.</a:t>
            </a:r>
          </a:p>
          <a:p>
            <a:r>
              <a:rPr lang="en-US" b="0" i="0" u="none" strike="noStrike" baseline="0" dirty="0" smtClean="0">
                <a:latin typeface="Symbol"/>
              </a:rPr>
              <a:t>· </a:t>
            </a:r>
            <a:r>
              <a:rPr lang="en-US" b="0" i="0" u="none" strike="noStrike" baseline="0" dirty="0" smtClean="0">
                <a:latin typeface="Courier"/>
              </a:rPr>
              <a:t>Advising the battalion commander on the status of unit supply and</a:t>
            </a:r>
          </a:p>
          <a:p>
            <a:r>
              <a:rPr lang="en-US" b="0" i="0" u="none" strike="noStrike" baseline="0" dirty="0" smtClean="0">
                <a:latin typeface="Courier"/>
              </a:rPr>
              <a:t>maintenance.</a:t>
            </a:r>
          </a:p>
          <a:p>
            <a:r>
              <a:rPr lang="en-US" b="0" i="0" u="none" strike="noStrike" baseline="0" dirty="0" smtClean="0">
                <a:latin typeface="Symbol"/>
              </a:rPr>
              <a:t>· </a:t>
            </a:r>
            <a:r>
              <a:rPr lang="en-US" b="0" i="0" u="none" strike="noStrike" baseline="0" dirty="0" smtClean="0">
                <a:latin typeface="Courier"/>
              </a:rPr>
              <a:t>Maintaining property books for organic units when required.</a:t>
            </a:r>
          </a:p>
          <a:p>
            <a:r>
              <a:rPr lang="en-US" b="0" i="0" u="none" strike="noStrike" baseline="0" dirty="0" smtClean="0">
                <a:latin typeface="Symbol"/>
              </a:rPr>
              <a:t>· </a:t>
            </a:r>
            <a:r>
              <a:rPr lang="en-US" b="0" i="0" u="none" strike="noStrike" baseline="0" dirty="0" smtClean="0">
                <a:latin typeface="Courier"/>
              </a:rPr>
              <a:t>Ensuring that unit supply operations are conducted according to</a:t>
            </a:r>
          </a:p>
          <a:p>
            <a:r>
              <a:rPr lang="en-US" b="0" i="0" u="none" strike="noStrike" baseline="0" dirty="0" smtClean="0">
                <a:latin typeface="Courier"/>
              </a:rPr>
              <a:t>regulations, including repair parts supply.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1462046"/>
      </p:ext>
    </p:extLst>
  </p:cSld>
  <p:clrMapOvr>
    <a:masterClrMapping/>
  </p:clrMapOvr>
</p:sld>
</file>

<file path=ppt/slides/slide3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37273" cy="1223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889844"/>
            <a:ext cx="4572000" cy="507831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u="none" strike="noStrike" baseline="0" dirty="0" smtClean="0">
                <a:latin typeface="Courier"/>
              </a:rPr>
              <a:t>The individual mechanic signs hand receipts for the general mechanics' tool</a:t>
            </a:r>
          </a:p>
          <a:p>
            <a:r>
              <a:rPr lang="en-US" b="0" i="0" u="none" strike="noStrike" baseline="0" dirty="0" smtClean="0">
                <a:latin typeface="Courier"/>
              </a:rPr>
              <a:t>kit and other individual use items as directed by the commander, keeps the</a:t>
            </a:r>
          </a:p>
          <a:p>
            <a:r>
              <a:rPr lang="en-US" b="0" i="0" u="none" strike="noStrike" baseline="0" dirty="0" smtClean="0">
                <a:latin typeface="Courier"/>
              </a:rPr>
              <a:t>tool kit secured with lock when not in use, stores the locked tool kit in</a:t>
            </a:r>
          </a:p>
          <a:p>
            <a:r>
              <a:rPr lang="en-US" b="0" i="0" u="none" strike="noStrike" baseline="0" dirty="0" smtClean="0">
                <a:latin typeface="Courier"/>
              </a:rPr>
              <a:t>the </a:t>
            </a:r>
            <a:r>
              <a:rPr lang="en-US" b="0" i="0" u="none" strike="noStrike" baseline="0" dirty="0" err="1" smtClean="0">
                <a:latin typeface="Courier"/>
              </a:rPr>
              <a:t>toolroom</a:t>
            </a:r>
            <a:r>
              <a:rPr lang="en-US" b="0" i="0" u="none" strike="noStrike" baseline="0" dirty="0" smtClean="0">
                <a:latin typeface="Courier"/>
              </a:rPr>
              <a:t>, and conducts inventories as required.</a:t>
            </a:r>
          </a:p>
          <a:p>
            <a:r>
              <a:rPr lang="en-US" b="0" i="0" u="none" strike="noStrike" baseline="0" dirty="0" smtClean="0">
                <a:latin typeface="Courier"/>
              </a:rPr>
              <a:t>Relationship Between Accountability and Responsibility. Accountability</a:t>
            </a:r>
          </a:p>
          <a:p>
            <a:r>
              <a:rPr lang="en-US" b="0" i="0" u="none" strike="noStrike" baseline="0" dirty="0" smtClean="0">
                <a:latin typeface="Courier"/>
              </a:rPr>
              <a:t>pertains to maintaining formally prescribed property records for a property</a:t>
            </a:r>
          </a:p>
          <a:p>
            <a:r>
              <a:rPr lang="en-US" b="0" i="0" u="none" strike="noStrike" baseline="0" dirty="0" smtClean="0">
                <a:latin typeface="Courier"/>
              </a:rPr>
              <a:t>or sales account. It is an obligation officially assigned to a specific</a:t>
            </a:r>
          </a:p>
          <a:p>
            <a:r>
              <a:rPr lang="en-US" b="0" i="0" u="none" strike="noStrike" baseline="0" dirty="0" smtClean="0">
                <a:latin typeface="Courier"/>
              </a:rPr>
              <a:t>person and may not be delegated. Responsibility pertains to the care,</a:t>
            </a:r>
          </a:p>
          <a:p>
            <a:r>
              <a:rPr lang="en-US" b="0" i="0" u="none" strike="noStrike" baseline="0" dirty="0" smtClean="0">
                <a:latin typeface="Courier"/>
              </a:rPr>
              <a:t>custody, and safekeeping of government property. </a:t>
            </a:r>
            <a:r>
              <a:rPr lang="en-US" b="0" i="0" u="none" strike="noStrike" baseline="0" dirty="0" err="1" smtClean="0">
                <a:latin typeface="Courier"/>
              </a:rPr>
              <a:t>Th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2863272"/>
      </p:ext>
    </p:extLst>
  </p:cSld>
  <p:clrMapOvr>
    <a:masterClrMapping/>
  </p:clrMapOvr>
</p:sld>
</file>

<file path=ppt/slides/slide3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37273" cy="1223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1305342"/>
            <a:ext cx="4572000" cy="424731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u="none" strike="noStrike" baseline="0" dirty="0" smtClean="0">
                <a:latin typeface="Courier"/>
              </a:rPr>
              <a:t>specific type of responsibility depends on the relationship of the person to</a:t>
            </a:r>
          </a:p>
          <a:p>
            <a:r>
              <a:rPr lang="en-US" b="0" i="0" u="none" strike="noStrike" baseline="0" dirty="0" smtClean="0">
                <a:latin typeface="Courier"/>
              </a:rPr>
              <a:t>the property. Accountability and the four types of responsibility described</a:t>
            </a:r>
          </a:p>
          <a:p>
            <a:r>
              <a:rPr lang="en-US" b="0" i="0" u="none" strike="noStrike" baseline="0" dirty="0" smtClean="0">
                <a:latin typeface="Courier"/>
              </a:rPr>
              <a:t>above are separate obligations and they are incurred for separate reasons.</a:t>
            </a:r>
          </a:p>
          <a:p>
            <a:r>
              <a:rPr lang="en-US" b="0" i="0" u="none" strike="noStrike" baseline="0" dirty="0" smtClean="0">
                <a:latin typeface="Courier"/>
              </a:rPr>
              <a:t>Accountability and each of the types of responsibility carry specific</a:t>
            </a:r>
          </a:p>
          <a:p>
            <a:r>
              <a:rPr lang="en-US" b="0" i="0" u="none" strike="noStrike" baseline="0" dirty="0" smtClean="0">
                <a:latin typeface="Courier"/>
              </a:rPr>
              <a:t>duties. Monetary liability can be assessed against any person who fails,</a:t>
            </a:r>
          </a:p>
          <a:p>
            <a:r>
              <a:rPr lang="en-US" b="0" i="0" u="none" strike="noStrike" baseline="0" dirty="0" smtClean="0">
                <a:latin typeface="Courier"/>
              </a:rPr>
              <a:t>through negligence or misconduct, to perform those duties and where such</a:t>
            </a:r>
          </a:p>
          <a:p>
            <a:r>
              <a:rPr lang="en-US" b="0" i="0" u="none" strike="noStrike" baseline="0" dirty="0" smtClean="0">
                <a:latin typeface="Courier"/>
              </a:rPr>
              <a:t>failure is the direct or proximate cause of a loss to the United States</a:t>
            </a:r>
          </a:p>
          <a:p>
            <a:r>
              <a:rPr lang="en-US" b="0" i="0" u="none" strike="noStrike" baseline="0" dirty="0" smtClean="0">
                <a:latin typeface="Courier"/>
              </a:rPr>
              <a:t>government.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2863272"/>
      </p:ext>
    </p:extLst>
  </p:cSld>
  <p:clrMapOvr>
    <a:masterClrMapping/>
  </p:clrMapOvr>
</p:sld>
</file>

<file path=ppt/slides/slide3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37273" cy="1223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751344"/>
            <a:ext cx="4572000" cy="535531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u="none" strike="noStrike" baseline="0" dirty="0" smtClean="0">
                <a:latin typeface="Courier"/>
              </a:rPr>
              <a:t>HANDLING OF DAMAGED PROPERTY</a:t>
            </a:r>
          </a:p>
          <a:p>
            <a:r>
              <a:rPr lang="en-US" b="0" i="0" u="none" strike="noStrike" baseline="0" dirty="0" smtClean="0">
                <a:latin typeface="Courier"/>
              </a:rPr>
              <a:t>Qualified technical inspectors, property classification officers, or other</a:t>
            </a:r>
          </a:p>
          <a:p>
            <a:r>
              <a:rPr lang="en-US" b="0" i="0" u="none" strike="noStrike" baseline="0" dirty="0" smtClean="0">
                <a:latin typeface="Courier"/>
              </a:rPr>
              <a:t>designated officers or persons may classify property physically on hand as</a:t>
            </a:r>
          </a:p>
          <a:p>
            <a:r>
              <a:rPr lang="en-US" b="0" i="0" u="none" strike="noStrike" baseline="0" dirty="0" smtClean="0">
                <a:latin typeface="Courier"/>
              </a:rPr>
              <a:t>unserviceable. From its general condition and appearance, the property may</a:t>
            </a:r>
          </a:p>
          <a:p>
            <a:r>
              <a:rPr lang="en-US" b="0" i="0" u="none" strike="noStrike" baseline="0" dirty="0" smtClean="0">
                <a:latin typeface="Courier"/>
              </a:rPr>
              <a:t>be classified as unserviceable through fair wear and tear (FWT).</a:t>
            </a:r>
          </a:p>
          <a:p>
            <a:r>
              <a:rPr lang="en-US" b="0" i="0" u="none" strike="noStrike" baseline="0" dirty="0" smtClean="0">
                <a:latin typeface="Courier"/>
              </a:rPr>
              <a:t>Damaged property (regardless of Federal supply classification) may be</a:t>
            </a:r>
          </a:p>
          <a:p>
            <a:r>
              <a:rPr lang="en-US" b="0" i="0" u="none" strike="noStrike" baseline="0" dirty="0" smtClean="0">
                <a:latin typeface="Courier"/>
              </a:rPr>
              <a:t>determined unserviceable by technical inspection or may be classified as</a:t>
            </a:r>
          </a:p>
          <a:p>
            <a:r>
              <a:rPr lang="en-US" b="0" i="0" u="none" strike="noStrike" baseline="0" dirty="0" smtClean="0">
                <a:latin typeface="Courier"/>
              </a:rPr>
              <a:t>unserviceable through other than FWT. If so, the commander responsible for</a:t>
            </a:r>
          </a:p>
          <a:p>
            <a:r>
              <a:rPr lang="en-US" b="0" i="0" u="none" strike="noStrike" baseline="0" dirty="0" smtClean="0">
                <a:latin typeface="Courier"/>
              </a:rPr>
              <a:t>the property will investigate the circumstances. Upon completion of the</a:t>
            </a:r>
          </a:p>
          <a:p>
            <a:r>
              <a:rPr lang="en-US" b="0" i="0" u="none" strike="noStrike" baseline="0" dirty="0" smtClean="0">
                <a:latin typeface="Courier"/>
              </a:rPr>
              <a:t>commander's investigation, one of the following actions will be taken: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2863272"/>
      </p:ext>
    </p:extLst>
  </p:cSld>
  <p:clrMapOvr>
    <a:masterClrMapping/>
  </p:clrMapOvr>
</p:sld>
</file>

<file path=ppt/slides/slide3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37273" cy="1223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612845"/>
            <a:ext cx="4572000" cy="563231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u="none" strike="noStrike" baseline="0" dirty="0" smtClean="0">
                <a:latin typeface="Courier"/>
              </a:rPr>
              <a:t>1. If negligence or misconduct is not involved, the commander will attach</a:t>
            </a:r>
          </a:p>
          <a:p>
            <a:r>
              <a:rPr lang="en-US" b="0" i="0" u="none" strike="noStrike" baseline="0" dirty="0" smtClean="0">
                <a:latin typeface="Courier"/>
              </a:rPr>
              <a:t>a statement to the maintenance request or </a:t>
            </a:r>
            <a:r>
              <a:rPr lang="en-US" b="0" i="0" u="none" strike="noStrike" baseline="0" dirty="0" err="1" smtClean="0">
                <a:latin typeface="Courier"/>
              </a:rPr>
              <a:t>turnin</a:t>
            </a:r>
            <a:endParaRPr lang="en-US" b="0" i="0" u="none" strike="noStrike" baseline="0" dirty="0" smtClean="0">
              <a:latin typeface="Courier"/>
            </a:endParaRPr>
          </a:p>
          <a:p>
            <a:r>
              <a:rPr lang="en-US" b="0" i="0" u="none" strike="noStrike" baseline="0" dirty="0" smtClean="0">
                <a:latin typeface="Courier"/>
              </a:rPr>
              <a:t>document stating, "I have</a:t>
            </a:r>
          </a:p>
          <a:p>
            <a:r>
              <a:rPr lang="en-US" b="0" i="0" u="none" strike="noStrike" baseline="0" dirty="0" smtClean="0">
                <a:latin typeface="Courier"/>
              </a:rPr>
              <a:t>reviewed the circumstances surrounding the damage to the above item(s) and</a:t>
            </a:r>
          </a:p>
          <a:p>
            <a:r>
              <a:rPr lang="en-US" b="0" i="0" u="none" strike="noStrike" baseline="0" dirty="0" smtClean="0">
                <a:latin typeface="Courier"/>
              </a:rPr>
              <a:t>find no evidence of negligence or misconduct." The commander will sign the</a:t>
            </a:r>
          </a:p>
          <a:p>
            <a:r>
              <a:rPr lang="en-US" b="0" i="0" u="none" strike="noStrike" baseline="0" dirty="0" smtClean="0">
                <a:latin typeface="Courier"/>
              </a:rPr>
              <a:t>statement.</a:t>
            </a:r>
          </a:p>
          <a:p>
            <a:r>
              <a:rPr lang="en-US" b="0" i="0" u="none" strike="noStrike" baseline="0" dirty="0" smtClean="0">
                <a:latin typeface="Courier"/>
              </a:rPr>
              <a:t>a. The appointing authority will review this statement and concur or</a:t>
            </a:r>
          </a:p>
          <a:p>
            <a:r>
              <a:rPr lang="en-US" b="0" i="0" u="none" strike="noStrike" baseline="0" dirty="0" err="1" smtClean="0">
                <a:latin typeface="Courier"/>
              </a:rPr>
              <a:t>nonconcur</a:t>
            </a:r>
            <a:r>
              <a:rPr lang="en-US" b="0" i="0" u="none" strike="noStrike" baseline="0" dirty="0" smtClean="0">
                <a:latin typeface="Courier"/>
              </a:rPr>
              <a:t>. If the appointing authority concurs, he or she will enter</a:t>
            </a:r>
          </a:p>
          <a:p>
            <a:r>
              <a:rPr lang="en-US" b="0" i="0" u="none" strike="noStrike" baseline="0" dirty="0" smtClean="0">
                <a:latin typeface="Courier"/>
              </a:rPr>
              <a:t>"Concur" on the statement and sign it. If the appointing authority</a:t>
            </a:r>
          </a:p>
          <a:p>
            <a:r>
              <a:rPr lang="en-US" b="0" i="0" u="none" strike="noStrike" baseline="0" dirty="0" err="1" smtClean="0">
                <a:latin typeface="Courier"/>
              </a:rPr>
              <a:t>nonconcurs</a:t>
            </a:r>
            <a:r>
              <a:rPr lang="en-US" b="0" i="0" u="none" strike="noStrike" baseline="0" dirty="0" smtClean="0">
                <a:latin typeface="Courier"/>
              </a:rPr>
              <a:t>, he or she will enter "</a:t>
            </a:r>
            <a:r>
              <a:rPr lang="en-US" b="0" i="0" u="none" strike="noStrike" baseline="0" dirty="0" err="1" smtClean="0">
                <a:latin typeface="Courier"/>
              </a:rPr>
              <a:t>Nonconcurinitiate</a:t>
            </a:r>
            <a:endParaRPr lang="en-US" b="0" i="0" u="none" strike="noStrike" baseline="0" dirty="0" smtClean="0">
              <a:latin typeface="Courier"/>
            </a:endParaRPr>
          </a:p>
          <a:p>
            <a:r>
              <a:rPr lang="en-US" b="0" i="0" u="none" strike="noStrike" baseline="0" dirty="0" smtClean="0">
                <a:latin typeface="Courier"/>
              </a:rPr>
              <a:t>a report of survey" on</a:t>
            </a:r>
          </a:p>
          <a:p>
            <a:r>
              <a:rPr lang="en-US" b="0" i="0" u="none" strike="noStrike" baseline="0" dirty="0" smtClean="0">
                <a:latin typeface="Courier"/>
              </a:rPr>
              <a:t>the statement and sign it.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2863272"/>
      </p:ext>
    </p:extLst>
  </p:cSld>
  <p:clrMapOvr>
    <a:masterClrMapping/>
  </p:clrMapOvr>
</p:sld>
</file>

<file path=ppt/slides/slide3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37273" cy="1223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2136339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u="none" strike="noStrike" baseline="0" dirty="0" smtClean="0">
                <a:latin typeface="Courier"/>
              </a:rPr>
              <a:t>b. The commander must request from the maintenance activity the actual</a:t>
            </a:r>
          </a:p>
          <a:p>
            <a:r>
              <a:rPr lang="en-US" b="0" i="0" u="none" strike="noStrike" baseline="0" dirty="0" smtClean="0">
                <a:latin typeface="Courier"/>
              </a:rPr>
              <a:t>cost of damage only when a report of survey is initiated. The commander of</a:t>
            </a:r>
          </a:p>
          <a:p>
            <a:r>
              <a:rPr lang="en-US" b="0" i="0" u="none" strike="noStrike" baseline="0" dirty="0" smtClean="0">
                <a:latin typeface="Courier"/>
              </a:rPr>
              <a:t>the maintenance support activity will consolidate cost data through the</a:t>
            </a:r>
          </a:p>
          <a:p>
            <a:r>
              <a:rPr lang="en-US" b="0" i="0" u="none" strike="noStrike" baseline="0" dirty="0" smtClean="0">
                <a:latin typeface="Courier"/>
              </a:rPr>
              <a:t>appointing authority to the approving authority as requested by the</a:t>
            </a:r>
          </a:p>
          <a:p>
            <a:r>
              <a:rPr lang="en-US" b="0" i="0" u="none" strike="noStrike" baseline="0" dirty="0" smtClean="0">
                <a:latin typeface="Courier"/>
              </a:rPr>
              <a:t>approving authority.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2863272"/>
      </p:ext>
    </p:extLst>
  </p:cSld>
  <p:clrMapOvr>
    <a:masterClrMapping/>
  </p:clrMapOvr>
</p:sld>
</file>

<file path=ppt/slides/slide3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37273" cy="1223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612845"/>
            <a:ext cx="4572000" cy="563231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u="none" strike="noStrike" baseline="0" dirty="0" smtClean="0">
                <a:latin typeface="Courier"/>
              </a:rPr>
              <a:t>c. For the ARNG, state Adjutant Generals (AG) may authorize the</a:t>
            </a:r>
          </a:p>
          <a:p>
            <a:r>
              <a:rPr lang="en-US" b="0" i="0" u="none" strike="noStrike" baseline="0" dirty="0" smtClean="0">
                <a:latin typeface="Courier"/>
              </a:rPr>
              <a:t>reporting of repair costs using the property accountability management</a:t>
            </a:r>
          </a:p>
          <a:p>
            <a:r>
              <a:rPr lang="en-US" b="0" i="0" u="none" strike="noStrike" baseline="0" dirty="0" smtClean="0">
                <a:latin typeface="Courier"/>
              </a:rPr>
              <a:t>information system (PAMIS) reporting procedures per National Guard Bureau</a:t>
            </a:r>
          </a:p>
          <a:p>
            <a:r>
              <a:rPr lang="en-US" b="0" i="0" u="none" strike="noStrike" baseline="0" dirty="0" smtClean="0">
                <a:latin typeface="Courier"/>
              </a:rPr>
              <a:t>Memorandum (NGBM) 7001,</a:t>
            </a:r>
          </a:p>
          <a:p>
            <a:r>
              <a:rPr lang="en-US" b="0" i="0" u="none" strike="noStrike" baseline="0" dirty="0" smtClean="0">
                <a:latin typeface="Courier"/>
              </a:rPr>
              <a:t>Chapter 18.</a:t>
            </a:r>
          </a:p>
          <a:p>
            <a:r>
              <a:rPr lang="en-US" b="0" i="0" u="none" strike="noStrike" baseline="0" dirty="0" smtClean="0">
                <a:latin typeface="Courier"/>
              </a:rPr>
              <a:t>2. If liability is admitted and the extent of damage does not exceed the</a:t>
            </a:r>
          </a:p>
          <a:p>
            <a:r>
              <a:rPr lang="en-US" b="0" i="0" u="none" strike="noStrike" baseline="0" dirty="0" smtClean="0">
                <a:latin typeface="Courier"/>
              </a:rPr>
              <a:t>responsible person's monthly basic pay, prepare DD Form 362 (Statement of</a:t>
            </a:r>
          </a:p>
          <a:p>
            <a:r>
              <a:rPr lang="en-US" b="0" i="0" u="none" strike="noStrike" baseline="0" dirty="0" smtClean="0">
                <a:latin typeface="Courier"/>
              </a:rPr>
              <a:t>Charges for Government Property Lost, Damaged or Destroyed) or DD Form 1131</a:t>
            </a:r>
          </a:p>
          <a:p>
            <a:r>
              <a:rPr lang="en-US" b="0" i="0" u="none" strike="noStrike" baseline="0" dirty="0" smtClean="0">
                <a:latin typeface="Courier"/>
              </a:rPr>
              <a:t>(Cash Collection Voucher). See Figures 47 and 48 on pages 150 and 151.</a:t>
            </a:r>
          </a:p>
          <a:p>
            <a:r>
              <a:rPr lang="en-US" b="0" i="0" u="none" strike="noStrike" baseline="0" dirty="0" smtClean="0">
                <a:latin typeface="Courier"/>
              </a:rPr>
              <a:t>3. If liability is admitted and the extent of damage exceeds the person's</a:t>
            </a:r>
          </a:p>
          <a:p>
            <a:r>
              <a:rPr lang="en-US" b="0" i="0" u="none" strike="noStrike" baseline="0" dirty="0" smtClean="0">
                <a:latin typeface="Courier"/>
              </a:rPr>
              <a:t>monthly basic pay, initiate a report of survey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2863272"/>
      </p:ext>
    </p:extLst>
  </p:cSld>
  <p:clrMapOvr>
    <a:masterClrMapping/>
  </p:clrMapOvr>
</p:sld>
</file>

<file path=ppt/slides/slide3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37273" cy="1223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1137273" y="152400"/>
            <a:ext cx="7701927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0" i="0" u="none" strike="noStrike" baseline="0" dirty="0" smtClean="0">
                <a:latin typeface="Courier"/>
              </a:rPr>
              <a:t>4. If negligence or misconduct is involved and liability is not admitted,</a:t>
            </a:r>
          </a:p>
          <a:p>
            <a:r>
              <a:rPr lang="en-US" b="0" i="0" u="none" strike="noStrike" baseline="0" dirty="0" smtClean="0">
                <a:latin typeface="Courier"/>
              </a:rPr>
              <a:t>initiate a report of survey (discussed in the next paragraph).</a:t>
            </a:r>
          </a:p>
          <a:p>
            <a:r>
              <a:rPr lang="en-US" b="0" i="0" u="none" strike="noStrike" baseline="0" dirty="0" smtClean="0">
                <a:latin typeface="Courier"/>
              </a:rPr>
              <a:t>a. In no case will separate reports of survey be prepared for the same</a:t>
            </a:r>
          </a:p>
          <a:p>
            <a:r>
              <a:rPr lang="en-US" b="0" i="0" u="none" strike="noStrike" baseline="0" dirty="0" smtClean="0">
                <a:latin typeface="Courier"/>
              </a:rPr>
              <a:t>incident unless the damaged property is recorded on separate property</a:t>
            </a:r>
          </a:p>
          <a:p>
            <a:r>
              <a:rPr lang="en-US" b="0" i="0" u="none" strike="noStrike" baseline="0" dirty="0" smtClean="0">
                <a:latin typeface="Courier"/>
              </a:rPr>
              <a:t>accounts.</a:t>
            </a:r>
          </a:p>
          <a:p>
            <a:r>
              <a:rPr lang="en-US" b="0" i="0" u="none" strike="noStrike" baseline="0" dirty="0" smtClean="0">
                <a:latin typeface="Courier"/>
              </a:rPr>
              <a:t>b. When the report of survey is approved or when the property is</a:t>
            </a:r>
          </a:p>
          <a:p>
            <a:r>
              <a:rPr lang="en-US" b="0" i="0" u="none" strike="noStrike" baseline="0" dirty="0" smtClean="0">
                <a:latin typeface="Courier"/>
              </a:rPr>
              <a:t>released by the survey officer, attach a copy of the report of survey or the</a:t>
            </a:r>
          </a:p>
          <a:p>
            <a:r>
              <a:rPr lang="en-US" b="0" i="0" u="none" strike="noStrike" baseline="0" dirty="0" smtClean="0">
                <a:latin typeface="Courier"/>
              </a:rPr>
              <a:t>survey officer's release statement to the maintenance request. If the item</a:t>
            </a:r>
          </a:p>
          <a:p>
            <a:r>
              <a:rPr lang="en-US" b="0" i="0" u="none" strike="noStrike" baseline="0" dirty="0" smtClean="0">
                <a:latin typeface="Courier"/>
              </a:rPr>
              <a:t>is not economically repairable, attach a copy of the approved report of</a:t>
            </a:r>
          </a:p>
          <a:p>
            <a:r>
              <a:rPr lang="en-US" b="0" i="0" u="none" strike="noStrike" baseline="0" dirty="0" smtClean="0">
                <a:latin typeface="Courier"/>
              </a:rPr>
              <a:t>survey, or the survey officer's release statement, and a copy of the</a:t>
            </a:r>
          </a:p>
          <a:p>
            <a:r>
              <a:rPr lang="en-US" b="0" i="0" u="none" strike="noStrike" baseline="0" dirty="0" smtClean="0">
                <a:latin typeface="Courier"/>
              </a:rPr>
              <a:t>maintenance request classifying the item to the </a:t>
            </a:r>
            <a:r>
              <a:rPr lang="en-US" b="0" i="0" u="none" strike="noStrike" baseline="0" dirty="0" err="1" smtClean="0">
                <a:latin typeface="Courier"/>
              </a:rPr>
              <a:t>turnin</a:t>
            </a:r>
            <a:endParaRPr lang="en-US" b="0" i="0" u="none" strike="noStrike" baseline="0" dirty="0" smtClean="0">
              <a:latin typeface="Courier"/>
            </a:endParaRPr>
          </a:p>
          <a:p>
            <a:r>
              <a:rPr lang="en-US" b="0" i="0" u="none" strike="noStrike" baseline="0" dirty="0" smtClean="0">
                <a:latin typeface="Courier"/>
              </a:rPr>
              <a:t>document. Damaged</a:t>
            </a:r>
          </a:p>
          <a:p>
            <a:r>
              <a:rPr lang="en-US" b="0" i="0" u="none" strike="noStrike" baseline="0" dirty="0" smtClean="0">
                <a:latin typeface="Courier"/>
              </a:rPr>
              <a:t>property for which negligence or misconduct is suspected will not be</a:t>
            </a:r>
          </a:p>
          <a:p>
            <a:r>
              <a:rPr lang="en-US" b="0" i="0" u="none" strike="noStrike" baseline="0" dirty="0" smtClean="0">
                <a:latin typeface="Courier"/>
              </a:rPr>
              <a:t>repaired or disposed of, or continued in use, until the survey officer</a:t>
            </a:r>
          </a:p>
          <a:p>
            <a:r>
              <a:rPr lang="en-US" b="0" i="0" u="none" strike="noStrike" baseline="0" dirty="0" smtClean="0">
                <a:latin typeface="Courier"/>
              </a:rPr>
              <a:t>prepares a release statement.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2863272"/>
      </p:ext>
    </p:extLst>
  </p:cSld>
  <p:clrMapOvr>
    <a:masterClrMapping/>
  </p:clrMapOvr>
</p:sld>
</file>

<file path=ppt/slides/slide3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37273" cy="1223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1305342"/>
            <a:ext cx="4572000" cy="424731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u="none" strike="noStrike" baseline="0" dirty="0" smtClean="0">
                <a:latin typeface="Courier"/>
              </a:rPr>
              <a:t>REPORT OF SURVEY</a:t>
            </a:r>
          </a:p>
          <a:p>
            <a:r>
              <a:rPr lang="en-US" b="0" i="0" u="none" strike="noStrike" baseline="0" dirty="0" smtClean="0">
                <a:latin typeface="Courier"/>
              </a:rPr>
              <a:t>The rest of this learning event outlines the procedures for processing DA</a:t>
            </a:r>
          </a:p>
          <a:p>
            <a:r>
              <a:rPr lang="en-US" b="0" i="0" u="none" strike="noStrike" baseline="0" dirty="0" smtClean="0">
                <a:latin typeface="Courier"/>
              </a:rPr>
              <a:t>Form 4697 (Department of the Army Report of Survey) and/or conducting an AR</a:t>
            </a:r>
          </a:p>
          <a:p>
            <a:r>
              <a:rPr lang="en-US" b="0" i="0" u="none" strike="noStrike" baseline="0" dirty="0" smtClean="0">
                <a:latin typeface="Courier"/>
              </a:rPr>
              <a:t>156</a:t>
            </a:r>
          </a:p>
          <a:p>
            <a:r>
              <a:rPr lang="en-US" b="0" i="0" u="none" strike="noStrike" baseline="0" dirty="0" smtClean="0">
                <a:latin typeface="Courier"/>
              </a:rPr>
              <a:t>investigation. Liability for damage to property, whether by negligence</a:t>
            </a:r>
          </a:p>
          <a:p>
            <a:r>
              <a:rPr lang="en-US" b="0" i="0" u="none" strike="noStrike" baseline="0" dirty="0" smtClean="0">
                <a:latin typeface="Courier"/>
              </a:rPr>
              <a:t>or misconduct, is resolved by the report of survey. This section gives</a:t>
            </a:r>
          </a:p>
          <a:p>
            <a:r>
              <a:rPr lang="en-US" b="0" i="0" u="none" strike="noStrike" baseline="0" dirty="0" smtClean="0">
                <a:latin typeface="Courier"/>
              </a:rPr>
              <a:t>general guidance to those persons who are initiating reports or</a:t>
            </a:r>
          </a:p>
          <a:p>
            <a:r>
              <a:rPr lang="en-US" b="0" i="0" u="none" strike="noStrike" baseline="0" dirty="0" smtClean="0">
                <a:latin typeface="Courier"/>
              </a:rPr>
              <a:t>investigations, when negligence or misconduct is suspected and liability is</a:t>
            </a:r>
          </a:p>
          <a:p>
            <a:r>
              <a:rPr lang="en-US" b="0" i="0" u="none" strike="noStrike" baseline="0" dirty="0" smtClean="0">
                <a:latin typeface="Courier"/>
              </a:rPr>
              <a:t>not admitted.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2863272"/>
      </p:ext>
    </p:extLst>
  </p:cSld>
  <p:clrMapOvr>
    <a:masterClrMapping/>
  </p:clrMapOvr>
</p:sld>
</file>

<file path=ppt/slides/slide3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37273" cy="1223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1763" y="895350"/>
            <a:ext cx="3800475" cy="5067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2863272"/>
      </p:ext>
    </p:extLst>
  </p:cSld>
  <p:clrMapOvr>
    <a:masterClrMapping/>
  </p:clrMapOvr>
</p:sld>
</file>

<file path=ppt/slides/slide3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37273" cy="1223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1263" y="742950"/>
            <a:ext cx="4181475" cy="537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286327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37273" cy="1223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612845"/>
            <a:ext cx="4572000" cy="563231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u="none" strike="noStrike" baseline="0" dirty="0" smtClean="0">
                <a:latin typeface="Courier"/>
              </a:rPr>
              <a:t>Command Sergeant Major. The battalion command sergeant major is the senior</a:t>
            </a:r>
          </a:p>
          <a:p>
            <a:r>
              <a:rPr lang="en-US" b="0" i="0" u="none" strike="noStrike" baseline="0" dirty="0" smtClean="0">
                <a:latin typeface="Courier"/>
              </a:rPr>
              <a:t>NCO of the unit. The command sergeant major should be the source of most of</a:t>
            </a:r>
          </a:p>
          <a:p>
            <a:r>
              <a:rPr lang="en-US" b="0" i="0" u="none" strike="noStrike" baseline="0" dirty="0" smtClean="0">
                <a:latin typeface="Courier"/>
              </a:rPr>
              <a:t>the guidance received by the first sergeant, and should be the battalion</a:t>
            </a:r>
          </a:p>
          <a:p>
            <a:r>
              <a:rPr lang="en-US" b="0" i="0" u="none" strike="noStrike" baseline="0" dirty="0" smtClean="0">
                <a:latin typeface="Courier"/>
              </a:rPr>
              <a:t>commander's source of information and advice on all matters pertaining to</a:t>
            </a:r>
          </a:p>
          <a:p>
            <a:r>
              <a:rPr lang="en-US" b="0" i="0" u="none" strike="noStrike" baseline="0" dirty="0" smtClean="0">
                <a:latin typeface="Courier"/>
              </a:rPr>
              <a:t>soldiers. In the maintenance realm of responsibility, the command sergeant</a:t>
            </a:r>
          </a:p>
          <a:p>
            <a:r>
              <a:rPr lang="en-US" b="0" i="0" u="none" strike="noStrike" baseline="0" dirty="0" smtClean="0">
                <a:latin typeface="Courier"/>
              </a:rPr>
              <a:t>major sets the example for all other soldiers by</a:t>
            </a:r>
          </a:p>
          <a:p>
            <a:r>
              <a:rPr lang="en-US" b="0" i="0" u="none" strike="noStrike" baseline="0" dirty="0" smtClean="0">
                <a:latin typeface="Symbol"/>
              </a:rPr>
              <a:t>· </a:t>
            </a:r>
            <a:r>
              <a:rPr lang="en-US" b="0" i="0" u="none" strike="noStrike" baseline="0" dirty="0" smtClean="0">
                <a:latin typeface="Courier"/>
              </a:rPr>
              <a:t>Attending scheduled maintenance periods.</a:t>
            </a:r>
          </a:p>
          <a:p>
            <a:r>
              <a:rPr lang="en-US" b="0" i="0" u="none" strike="noStrike" baseline="0" dirty="0" smtClean="0">
                <a:latin typeface="Symbol"/>
              </a:rPr>
              <a:t>· </a:t>
            </a:r>
            <a:r>
              <a:rPr lang="en-US" b="0" i="0" u="none" strike="noStrike" baseline="0" dirty="0" smtClean="0">
                <a:latin typeface="Courier"/>
              </a:rPr>
              <a:t>Ensuring that the unit first sergeants and staff NCOs, as well as</a:t>
            </a:r>
          </a:p>
          <a:p>
            <a:r>
              <a:rPr lang="en-US" b="0" i="0" u="none" strike="noStrike" baseline="0" dirty="0" err="1" smtClean="0">
                <a:latin typeface="Courier"/>
              </a:rPr>
              <a:t>firstline</a:t>
            </a:r>
            <a:endParaRPr lang="en-US" b="0" i="0" u="none" strike="noStrike" baseline="0" dirty="0" smtClean="0">
              <a:latin typeface="Courier"/>
            </a:endParaRPr>
          </a:p>
          <a:p>
            <a:r>
              <a:rPr lang="en-US" b="0" i="0" u="none" strike="noStrike" baseline="0" dirty="0" smtClean="0">
                <a:latin typeface="Courier"/>
              </a:rPr>
              <a:t>supervisors, attend and participate in scheduled maintenance</a:t>
            </a:r>
          </a:p>
          <a:p>
            <a:r>
              <a:rPr lang="en-US" b="0" i="0" u="none" strike="noStrike" baseline="0" dirty="0" smtClean="0">
                <a:latin typeface="Courier"/>
              </a:rPr>
              <a:t>periods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1462046"/>
      </p:ext>
    </p:extLst>
  </p:cSld>
  <p:clrMapOvr>
    <a:masterClrMapping/>
  </p:clrMapOvr>
</p:sld>
</file>

<file path=ppt/slides/slide3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37273" cy="1223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1752600" y="228599"/>
            <a:ext cx="632460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0" i="0" u="none" strike="noStrike" baseline="0" dirty="0" smtClean="0">
                <a:latin typeface="Courier"/>
              </a:rPr>
              <a:t>Survey Requirements. A report of survey or an AR 156</a:t>
            </a:r>
          </a:p>
          <a:p>
            <a:r>
              <a:rPr lang="en-US" b="0" i="0" u="none" strike="noStrike" baseline="0" dirty="0" smtClean="0">
                <a:latin typeface="Courier"/>
              </a:rPr>
              <a:t>investigation will be</a:t>
            </a:r>
          </a:p>
          <a:p>
            <a:r>
              <a:rPr lang="en-US" b="0" i="0" u="none" strike="noStrike" baseline="0" dirty="0" smtClean="0">
                <a:latin typeface="Courier"/>
              </a:rPr>
              <a:t>prepared when</a:t>
            </a:r>
          </a:p>
          <a:p>
            <a:r>
              <a:rPr lang="en-US" b="0" i="0" u="none" strike="noStrike" baseline="0" dirty="0" smtClean="0">
                <a:latin typeface="Symbol"/>
              </a:rPr>
              <a:t>· </a:t>
            </a:r>
            <a:r>
              <a:rPr lang="en-US" b="0" i="0" u="none" strike="noStrike" baseline="0" dirty="0" smtClean="0">
                <a:latin typeface="Courier"/>
              </a:rPr>
              <a:t>Sensitive items are lost or destroyed.</a:t>
            </a:r>
          </a:p>
          <a:p>
            <a:r>
              <a:rPr lang="en-US" b="0" i="0" u="none" strike="noStrike" baseline="0" dirty="0" smtClean="0">
                <a:latin typeface="Symbol"/>
              </a:rPr>
              <a:t>· </a:t>
            </a:r>
            <a:r>
              <a:rPr lang="en-US" b="0" i="0" u="none" strike="noStrike" baseline="0" dirty="0" smtClean="0">
                <a:latin typeface="Courier"/>
              </a:rPr>
              <a:t>Directed by higher authority or DA directives.</a:t>
            </a:r>
          </a:p>
          <a:p>
            <a:r>
              <a:rPr lang="en-US" b="0" i="0" u="none" strike="noStrike" baseline="0" dirty="0" smtClean="0">
                <a:latin typeface="Symbol"/>
              </a:rPr>
              <a:t>· </a:t>
            </a:r>
            <a:r>
              <a:rPr lang="en-US" b="0" i="0" u="none" strike="noStrike" baseline="0" dirty="0" smtClean="0">
                <a:latin typeface="Courier"/>
              </a:rPr>
              <a:t>Property loss is discovered as a result of change of accountable</a:t>
            </a:r>
          </a:p>
          <a:p>
            <a:r>
              <a:rPr lang="en-US" b="0" i="0" u="none" strike="noStrike" baseline="0" dirty="0" smtClean="0">
                <a:latin typeface="Courier"/>
              </a:rPr>
              <a:t>officer's inventory, unless voluntary reimbursement is made.</a:t>
            </a:r>
          </a:p>
          <a:p>
            <a:r>
              <a:rPr lang="en-US" b="0" i="0" u="none" strike="noStrike" baseline="0" dirty="0" smtClean="0">
                <a:latin typeface="Symbol"/>
              </a:rPr>
              <a:t>· </a:t>
            </a:r>
            <a:r>
              <a:rPr lang="en-US" b="0" i="0" u="none" strike="noStrike" baseline="0" dirty="0" smtClean="0">
                <a:latin typeface="Courier"/>
              </a:rPr>
              <a:t>The value of the damages/shortages exceeds the responsible person's</a:t>
            </a:r>
          </a:p>
          <a:p>
            <a:r>
              <a:rPr lang="en-US" b="0" i="0" u="none" strike="noStrike" baseline="0" dirty="0" smtClean="0">
                <a:latin typeface="Courier"/>
              </a:rPr>
              <a:t>monthly pay.</a:t>
            </a:r>
          </a:p>
          <a:p>
            <a:r>
              <a:rPr lang="en-US" b="0" i="0" u="none" strike="noStrike" baseline="0" dirty="0" smtClean="0">
                <a:latin typeface="Symbol"/>
              </a:rPr>
              <a:t>· </a:t>
            </a:r>
            <a:r>
              <a:rPr lang="en-US" b="0" i="0" u="none" strike="noStrike" baseline="0" dirty="0" smtClean="0">
                <a:latin typeface="Courier"/>
              </a:rPr>
              <a:t>A person refuses to admit liability and does not offer payment for</a:t>
            </a:r>
          </a:p>
          <a:p>
            <a:r>
              <a:rPr lang="en-US" b="0" i="0" u="none" strike="noStrike" baseline="0" dirty="0" smtClean="0">
                <a:latin typeface="Courier"/>
              </a:rPr>
              <a:t>the value of the property.</a:t>
            </a:r>
          </a:p>
          <a:p>
            <a:r>
              <a:rPr lang="en-US" b="0" i="0" u="none" strike="noStrike" baseline="0" dirty="0" smtClean="0">
                <a:latin typeface="Symbol"/>
              </a:rPr>
              <a:t>· </a:t>
            </a:r>
            <a:r>
              <a:rPr lang="en-US" b="0" i="0" u="none" strike="noStrike" baseline="0" dirty="0" smtClean="0">
                <a:latin typeface="Courier"/>
              </a:rPr>
              <a:t>A person admits liability and the loss, damage, or destruction</a:t>
            </a:r>
          </a:p>
          <a:p>
            <a:r>
              <a:rPr lang="en-US" b="0" i="0" u="none" strike="noStrike" baseline="0" dirty="0" smtClean="0">
                <a:latin typeface="Courier"/>
              </a:rPr>
              <a:t>exceeds the person's monthly basic pay.</a:t>
            </a:r>
          </a:p>
          <a:p>
            <a:r>
              <a:rPr lang="en-US" b="0" i="0" u="none" strike="noStrike" baseline="0" dirty="0" smtClean="0">
                <a:latin typeface="Symbol"/>
              </a:rPr>
              <a:t>· </a:t>
            </a:r>
            <a:r>
              <a:rPr lang="en-US" b="0" i="0" u="none" strike="noStrike" baseline="0" dirty="0" smtClean="0">
                <a:latin typeface="Courier"/>
              </a:rPr>
              <a:t>The total handling loss of a specific bulk petroleum product is</a:t>
            </a:r>
          </a:p>
          <a:p>
            <a:r>
              <a:rPr lang="en-US" b="0" i="0" u="none" strike="noStrike" baseline="0" dirty="0" smtClean="0">
                <a:latin typeface="Courier"/>
              </a:rPr>
              <a:t>above the allowable loss for that product and the dollar value is greater</a:t>
            </a:r>
          </a:p>
          <a:p>
            <a:r>
              <a:rPr lang="en-US" b="0" i="0" u="none" strike="noStrike" baseline="0" dirty="0" smtClean="0">
                <a:latin typeface="Courier"/>
              </a:rPr>
              <a:t>than $250.00.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2863272"/>
      </p:ext>
    </p:extLst>
  </p:cSld>
  <p:clrMapOvr>
    <a:masterClrMapping/>
  </p:clrMapOvr>
</p:sld>
</file>

<file path=ppt/slides/slide3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37273" cy="1223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751344"/>
            <a:ext cx="4572000" cy="535531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u="none" strike="noStrike" baseline="0" dirty="0" smtClean="0">
                <a:latin typeface="Courier"/>
              </a:rPr>
              <a:t>Processing Times. Reports of survey will be initiated and presented to the</a:t>
            </a:r>
          </a:p>
          <a:p>
            <a:r>
              <a:rPr lang="en-US" b="0" i="0" u="none" strike="noStrike" baseline="0" dirty="0" smtClean="0">
                <a:latin typeface="Courier"/>
              </a:rPr>
              <a:t>appointing authority not later than the fifteenth calendar day after the</a:t>
            </a:r>
          </a:p>
          <a:p>
            <a:r>
              <a:rPr lang="en-US" b="0" i="0" u="none" strike="noStrike" baseline="0" dirty="0" smtClean="0">
                <a:latin typeface="Courier"/>
              </a:rPr>
              <a:t>date the discrepancy is discovered. The appointing authority will process</a:t>
            </a:r>
          </a:p>
          <a:p>
            <a:r>
              <a:rPr lang="en-US" b="0" i="0" u="none" strike="noStrike" baseline="0" dirty="0" smtClean="0">
                <a:latin typeface="Courier"/>
              </a:rPr>
              <a:t>and present it to the approving authority not later than 55 calendar days</a:t>
            </a:r>
          </a:p>
          <a:p>
            <a:r>
              <a:rPr lang="en-US" b="0" i="0" u="none" strike="noStrike" baseline="0" dirty="0" smtClean="0">
                <a:latin typeface="Courier"/>
              </a:rPr>
              <a:t>after discovery. The appointing officer/authority should complete his</a:t>
            </a:r>
          </a:p>
          <a:p>
            <a:r>
              <a:rPr lang="en-US" b="0" i="0" u="none" strike="noStrike" baseline="0" dirty="0" smtClean="0">
                <a:latin typeface="Courier"/>
              </a:rPr>
              <a:t>responsibility within 40 calendar days. When an investigator is appointed,</a:t>
            </a:r>
          </a:p>
          <a:p>
            <a:r>
              <a:rPr lang="en-US" b="0" i="0" u="none" strike="noStrike" baseline="0" dirty="0" smtClean="0">
                <a:latin typeface="Courier"/>
              </a:rPr>
              <a:t>he is given 30 days to conduct the investigation. When the approving</a:t>
            </a:r>
          </a:p>
          <a:p>
            <a:r>
              <a:rPr lang="en-US" b="0" i="0" u="none" strike="noStrike" baseline="0" dirty="0" smtClean="0">
                <a:latin typeface="Courier"/>
              </a:rPr>
              <a:t>authority receives the investigation report, he has 20 calendar days,</a:t>
            </a:r>
          </a:p>
          <a:p>
            <a:r>
              <a:rPr lang="en-US" b="0" i="0" u="none" strike="noStrike" baseline="0" dirty="0" smtClean="0">
                <a:latin typeface="Courier"/>
              </a:rPr>
              <a:t>including any legal review, to process it. The total processing time will</a:t>
            </a:r>
          </a:p>
          <a:p>
            <a:r>
              <a:rPr lang="en-US" b="0" i="0" u="none" strike="noStrike" baseline="0" dirty="0" smtClean="0">
                <a:latin typeface="Courier"/>
              </a:rPr>
              <a:t>be no longer than 75 calendar days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2863272"/>
      </p:ext>
    </p:extLst>
  </p:cSld>
  <p:clrMapOvr>
    <a:masterClrMapping/>
  </p:clrMapOvr>
</p:sld>
</file>

<file path=ppt/slides/slide3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37273" cy="1223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1028343"/>
            <a:ext cx="4572000" cy="480131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u="none" strike="noStrike" baseline="0" dirty="0" smtClean="0">
                <a:latin typeface="Courier"/>
              </a:rPr>
              <a:t>Statement of Charges. Immediately upon determining that responsibility</a:t>
            </a:r>
          </a:p>
          <a:p>
            <a:r>
              <a:rPr lang="en-US" b="0" i="0" u="none" strike="noStrike" baseline="0" dirty="0" smtClean="0">
                <a:latin typeface="Courier"/>
              </a:rPr>
              <a:t>should be placed on specific individuals, the surveying officer will inform</a:t>
            </a:r>
          </a:p>
          <a:p>
            <a:r>
              <a:rPr lang="en-US" b="0" i="0" u="none" strike="noStrike" baseline="0" dirty="0" smtClean="0">
                <a:latin typeface="Courier"/>
              </a:rPr>
              <a:t>the appropriate commander so that a statement may be made on the appropriate</a:t>
            </a:r>
          </a:p>
          <a:p>
            <a:r>
              <a:rPr lang="en-US" b="0" i="0" u="none" strike="noStrike" baseline="0" dirty="0" smtClean="0">
                <a:latin typeface="Courier"/>
              </a:rPr>
              <a:t>clearance form that a report of survey is being processed against</a:t>
            </a:r>
          </a:p>
          <a:p>
            <a:r>
              <a:rPr lang="en-US" b="0" i="0" u="none" strike="noStrike" baseline="0" dirty="0" smtClean="0">
                <a:latin typeface="Courier"/>
              </a:rPr>
              <a:t>individuals.</a:t>
            </a:r>
          </a:p>
          <a:p>
            <a:r>
              <a:rPr lang="en-US" b="0" i="0" u="none" strike="noStrike" baseline="0" dirty="0" smtClean="0">
                <a:latin typeface="Courier"/>
              </a:rPr>
              <a:t>The surveying officer must be free from bias or prejudice and must not begin</a:t>
            </a:r>
          </a:p>
          <a:p>
            <a:r>
              <a:rPr lang="en-US" b="0" i="0" u="none" strike="noStrike" baseline="0" dirty="0" smtClean="0">
                <a:latin typeface="Courier"/>
              </a:rPr>
              <a:t>an investigation with predetermined ideas. The surveying officer should</a:t>
            </a:r>
          </a:p>
          <a:p>
            <a:r>
              <a:rPr lang="en-US" b="0" i="0" u="none" strike="noStrike" baseline="0" dirty="0" smtClean="0">
                <a:latin typeface="Courier"/>
              </a:rPr>
              <a:t>determine the actual facts, not as they were reported but as they exist, and</a:t>
            </a:r>
          </a:p>
          <a:p>
            <a:r>
              <a:rPr lang="en-US" b="0" i="0" u="none" strike="noStrike" baseline="0" dirty="0" smtClean="0">
                <a:latin typeface="Courier"/>
              </a:rPr>
              <a:t>should make an intelligent, concise statement of his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2863272"/>
      </p:ext>
    </p:extLst>
  </p:cSld>
  <p:clrMapOvr>
    <a:masterClrMapping/>
  </p:clrMapOvr>
</p:sld>
</file>

<file path=ppt/slides/slide3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37273" cy="1223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197346"/>
            <a:ext cx="4572000" cy="646330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u="none" strike="noStrike" baseline="0" dirty="0" smtClean="0">
                <a:latin typeface="Courier"/>
              </a:rPr>
              <a:t>findings of loss or damage occurred and whether fault or neglect is</a:t>
            </a:r>
          </a:p>
          <a:p>
            <a:r>
              <a:rPr lang="en-US" b="0" i="0" u="none" strike="noStrike" baseline="0" dirty="0" smtClean="0">
                <a:latin typeface="Courier"/>
              </a:rPr>
              <a:t>involved. In instances where fault cannot be established, the surveying</a:t>
            </a:r>
          </a:p>
          <a:p>
            <a:r>
              <a:rPr lang="en-US" b="0" i="0" u="none" strike="noStrike" baseline="0" dirty="0" smtClean="0">
                <a:latin typeface="Courier"/>
              </a:rPr>
              <a:t>officer will recommend that all individuals be relieved of liability for</a:t>
            </a:r>
          </a:p>
          <a:p>
            <a:r>
              <a:rPr lang="en-US" b="0" i="0" u="none" strike="noStrike" baseline="0" dirty="0" smtClean="0">
                <a:latin typeface="Courier"/>
              </a:rPr>
              <a:t>property.</a:t>
            </a:r>
          </a:p>
          <a:p>
            <a:r>
              <a:rPr lang="en-US" b="0" i="0" u="none" strike="noStrike" baseline="0" dirty="0" smtClean="0">
                <a:latin typeface="Courier"/>
              </a:rPr>
              <a:t>After his findings are recorded, the surveying officer makes recommendations</a:t>
            </a:r>
          </a:p>
          <a:p>
            <a:r>
              <a:rPr lang="en-US" b="0" i="0" u="none" strike="noStrike" baseline="0" dirty="0" smtClean="0">
                <a:latin typeface="Courier"/>
              </a:rPr>
              <a:t>based on policies set forth in regulations and places responsibility on some</a:t>
            </a:r>
          </a:p>
          <a:p>
            <a:r>
              <a:rPr lang="en-US" b="0" i="0" u="none" strike="noStrike" baseline="0" dirty="0" smtClean="0">
                <a:latin typeface="Courier"/>
              </a:rPr>
              <a:t>individuals, while absolving others. The surveying officer ensures that the</a:t>
            </a:r>
          </a:p>
          <a:p>
            <a:r>
              <a:rPr lang="en-US" b="0" i="0" u="none" strike="noStrike" baseline="0" dirty="0" smtClean="0">
                <a:latin typeface="Courier"/>
              </a:rPr>
              <a:t>total cost is properly computed and covers loss, damage, or destruction of</a:t>
            </a:r>
          </a:p>
          <a:p>
            <a:r>
              <a:rPr lang="en-US" b="0" i="0" u="none" strike="noStrike" baseline="0" dirty="0" smtClean="0">
                <a:latin typeface="Courier"/>
              </a:rPr>
              <a:t>the property being investigated. The surveying officer's findings will</a:t>
            </a:r>
          </a:p>
          <a:p>
            <a:r>
              <a:rPr lang="en-US" b="0" i="0" u="none" strike="noStrike" baseline="0" dirty="0" smtClean="0">
                <a:latin typeface="Courier"/>
              </a:rPr>
              <a:t>include a decision on monetary liability. Items classified as not</a:t>
            </a:r>
          </a:p>
          <a:p>
            <a:r>
              <a:rPr lang="en-US" b="0" i="0" u="none" strike="noStrike" baseline="0" dirty="0" smtClean="0">
                <a:latin typeface="Courier"/>
              </a:rPr>
              <a:t>economically repairable will be turned in. The surveying officer will</a:t>
            </a:r>
          </a:p>
          <a:p>
            <a:r>
              <a:rPr lang="en-US" b="0" i="0" u="none" strike="noStrike" baseline="0" dirty="0" smtClean="0">
                <a:latin typeface="Courier"/>
              </a:rPr>
              <a:t>recommend disposition of property in his report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2863272"/>
      </p:ext>
    </p:extLst>
  </p:cSld>
  <p:clrMapOvr>
    <a:masterClrMapping/>
  </p:clrMapOvr>
</p:sld>
</file>

<file path=ppt/slides/slide3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37273" cy="1223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1720840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u="none" strike="noStrike" baseline="0" dirty="0" smtClean="0">
                <a:latin typeface="Courier"/>
              </a:rPr>
              <a:t>Based on the facts developed by the investigation, the surveying officer</a:t>
            </a:r>
          </a:p>
          <a:p>
            <a:r>
              <a:rPr lang="en-US" b="0" i="0" u="none" strike="noStrike" baseline="0" dirty="0" smtClean="0">
                <a:latin typeface="Courier"/>
              </a:rPr>
              <a:t>will make recommendations on, but not limited to, the following:</a:t>
            </a:r>
          </a:p>
          <a:p>
            <a:r>
              <a:rPr lang="en-US" b="0" i="0" u="none" strike="noStrike" baseline="0" dirty="0" smtClean="0">
                <a:latin typeface="Symbol"/>
              </a:rPr>
              <a:t>· </a:t>
            </a:r>
            <a:r>
              <a:rPr lang="en-US" b="0" i="0" u="none" strike="noStrike" baseline="0" dirty="0" smtClean="0">
                <a:latin typeface="Courier"/>
              </a:rPr>
              <a:t>Monetary liability.</a:t>
            </a:r>
          </a:p>
          <a:p>
            <a:r>
              <a:rPr lang="en-US" b="0" i="0" u="none" strike="noStrike" baseline="0" dirty="0" smtClean="0">
                <a:latin typeface="Symbol"/>
              </a:rPr>
              <a:t>· </a:t>
            </a:r>
            <a:r>
              <a:rPr lang="en-US" b="0" i="0" u="none" strike="noStrike" baseline="0" dirty="0" smtClean="0">
                <a:latin typeface="Courier"/>
              </a:rPr>
              <a:t>Relief from responsibility and accountability.</a:t>
            </a:r>
          </a:p>
          <a:p>
            <a:r>
              <a:rPr lang="en-US" b="0" i="0" u="none" strike="noStrike" baseline="0" dirty="0" smtClean="0">
                <a:latin typeface="Symbol"/>
              </a:rPr>
              <a:t>· </a:t>
            </a:r>
            <a:r>
              <a:rPr lang="en-US" b="0" i="0" u="none" strike="noStrike" baseline="0" dirty="0" smtClean="0">
                <a:latin typeface="Courier"/>
              </a:rPr>
              <a:t>Disposition of any unserviceable property.</a:t>
            </a:r>
          </a:p>
          <a:p>
            <a:r>
              <a:rPr lang="en-US" b="0" i="0" u="none" strike="noStrike" baseline="0" dirty="0" smtClean="0">
                <a:latin typeface="Courier"/>
              </a:rPr>
              <a:t>Once the investigation is completed, the surveying officer will return all</a:t>
            </a:r>
          </a:p>
          <a:p>
            <a:r>
              <a:rPr lang="en-US" b="0" i="0" u="none" strike="noStrike" baseline="0" dirty="0" smtClean="0">
                <a:latin typeface="Courier"/>
              </a:rPr>
              <a:t>copies of the report, along with all exhibits, to the appointing authority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2863272"/>
      </p:ext>
    </p:extLst>
  </p:cSld>
  <p:clrMapOvr>
    <a:masterClrMapping/>
  </p:clrMapOvr>
</p:sld>
</file>

<file path=ppt/slides/slide3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37273" cy="1223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889844"/>
            <a:ext cx="4572000" cy="507831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u="none" strike="noStrike" baseline="0" dirty="0" smtClean="0">
                <a:latin typeface="Courier"/>
              </a:rPr>
              <a:t>The appointing authority reviews the report for correctness and forwards it</a:t>
            </a:r>
          </a:p>
          <a:p>
            <a:r>
              <a:rPr lang="en-US" b="0" i="0" u="none" strike="noStrike" baseline="0" dirty="0" smtClean="0">
                <a:latin typeface="Courier"/>
              </a:rPr>
              <a:t>to the approving authority. The approving authority will review all reports</a:t>
            </a:r>
          </a:p>
          <a:p>
            <a:r>
              <a:rPr lang="en-US" b="0" i="0" u="none" strike="noStrike" baseline="0" dirty="0" smtClean="0">
                <a:latin typeface="Courier"/>
              </a:rPr>
              <a:t>of survey arising at the activity except those listing property for which he</a:t>
            </a:r>
          </a:p>
          <a:p>
            <a:r>
              <a:rPr lang="en-US" b="0" i="0" u="none" strike="noStrike" baseline="0" dirty="0" smtClean="0">
                <a:latin typeface="Courier"/>
              </a:rPr>
              <a:t>is responsible or accountable. The approving authority will review the</a:t>
            </a:r>
          </a:p>
          <a:p>
            <a:r>
              <a:rPr lang="en-US" b="0" i="0" u="none" strike="noStrike" baseline="0" dirty="0" smtClean="0">
                <a:latin typeface="Courier"/>
              </a:rPr>
              <a:t>reports personally; this authority will not be delegated.</a:t>
            </a:r>
          </a:p>
          <a:p>
            <a:r>
              <a:rPr lang="en-US" b="0" i="0" u="none" strike="noStrike" baseline="0" dirty="0" smtClean="0">
                <a:latin typeface="Courier"/>
              </a:rPr>
              <a:t>If there is no evidence of negligence or willful misconduct, the approving</a:t>
            </a:r>
          </a:p>
          <a:p>
            <a:r>
              <a:rPr lang="en-US" b="0" i="0" u="none" strike="noStrike" baseline="0" dirty="0" smtClean="0">
                <a:latin typeface="Courier"/>
              </a:rPr>
              <a:t>authority must decide whether the evidence submitted supports the decision.</a:t>
            </a:r>
          </a:p>
          <a:p>
            <a:r>
              <a:rPr lang="en-US" b="0" i="0" u="none" strike="noStrike" baseline="0" dirty="0" smtClean="0">
                <a:latin typeface="Courier"/>
              </a:rPr>
              <a:t>After reviewing the report and supporting evidence, the approving authority</a:t>
            </a:r>
          </a:p>
          <a:p>
            <a:r>
              <a:rPr lang="en-US" b="0" i="0" u="none" strike="noStrike" baseline="0" dirty="0" smtClean="0">
                <a:latin typeface="Courier"/>
              </a:rPr>
              <a:t>may select one of the following courses of action: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2863272"/>
      </p:ext>
    </p:extLst>
  </p:cSld>
  <p:clrMapOvr>
    <a:masterClrMapping/>
  </p:clrMapOvr>
</p:sld>
</file>

<file path=ppt/slides/slide3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37273" cy="1223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2690336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u="none" strike="noStrike" baseline="0" dirty="0" smtClean="0">
                <a:latin typeface="Symbol"/>
              </a:rPr>
              <a:t>· </a:t>
            </a:r>
            <a:r>
              <a:rPr lang="en-US" b="0" i="0" u="none" strike="noStrike" baseline="0" dirty="0" smtClean="0">
                <a:latin typeface="Courier"/>
              </a:rPr>
              <a:t>Reject the report and direct that an investigation be made. In this</a:t>
            </a:r>
          </a:p>
          <a:p>
            <a:r>
              <a:rPr lang="en-US" b="0" i="0" u="none" strike="noStrike" baseline="0" dirty="0" smtClean="0">
                <a:latin typeface="Courier"/>
              </a:rPr>
              <a:t>case, the report will be returned to appointing authority for appointment of</a:t>
            </a:r>
          </a:p>
          <a:p>
            <a:r>
              <a:rPr lang="en-US" b="0" i="0" u="none" strike="noStrike" baseline="0" dirty="0" smtClean="0">
                <a:latin typeface="Courier"/>
              </a:rPr>
              <a:t>an investigating officer.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2863272"/>
      </p:ext>
    </p:extLst>
  </p:cSld>
  <p:clrMapOvr>
    <a:masterClrMapping/>
  </p:clrMapOvr>
</p:sld>
</file>

<file path=ppt/slides/slide3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37273" cy="1223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1166843"/>
            <a:ext cx="4572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u="none" strike="noStrike" baseline="0" dirty="0" smtClean="0">
                <a:latin typeface="Symbol"/>
              </a:rPr>
              <a:t>· </a:t>
            </a:r>
            <a:r>
              <a:rPr lang="en-US" b="0" i="0" u="none" strike="noStrike" baseline="0" dirty="0" smtClean="0">
                <a:latin typeface="Courier"/>
              </a:rPr>
              <a:t>Reject the report and request more data. The approving authority</a:t>
            </a:r>
          </a:p>
          <a:p>
            <a:r>
              <a:rPr lang="en-US" b="0" i="0" u="none" strike="noStrike" baseline="0" dirty="0" smtClean="0">
                <a:latin typeface="Courier"/>
              </a:rPr>
              <a:t>will specify the data required.</a:t>
            </a:r>
          </a:p>
          <a:p>
            <a:r>
              <a:rPr lang="en-US" b="0" i="0" u="none" strike="noStrike" baseline="0" dirty="0" smtClean="0">
                <a:latin typeface="Symbol"/>
              </a:rPr>
              <a:t>· </a:t>
            </a:r>
            <a:r>
              <a:rPr lang="en-US" b="0" i="0" u="none" strike="noStrike" baseline="0" dirty="0" smtClean="0">
                <a:latin typeface="Courier"/>
              </a:rPr>
              <a:t>Approve the report and complete the appropriate forms.</a:t>
            </a:r>
          </a:p>
          <a:p>
            <a:r>
              <a:rPr lang="en-US" b="0" i="0" u="none" strike="noStrike" baseline="0" dirty="0" smtClean="0">
                <a:latin typeface="Courier"/>
              </a:rPr>
              <a:t>If there is evidence of negligence or willful misconduct, the approving</a:t>
            </a:r>
          </a:p>
          <a:p>
            <a:r>
              <a:rPr lang="en-US" b="0" i="0" u="none" strike="noStrike" baseline="0" dirty="0" smtClean="0">
                <a:latin typeface="Courier"/>
              </a:rPr>
              <a:t>authority will decide whether—1.</a:t>
            </a:r>
          </a:p>
          <a:p>
            <a:r>
              <a:rPr lang="en-US" b="0" i="0" u="none" strike="noStrike" baseline="0" dirty="0" smtClean="0">
                <a:latin typeface="Courier"/>
              </a:rPr>
              <a:t>Correct procedures were followed.</a:t>
            </a:r>
          </a:p>
          <a:p>
            <a:r>
              <a:rPr lang="en-US" b="0" i="0" u="none" strike="noStrike" baseline="0" dirty="0" smtClean="0">
                <a:latin typeface="Courier"/>
              </a:rPr>
              <a:t>2. An adequate and unbiased investigation has been made by surveying</a:t>
            </a:r>
          </a:p>
          <a:p>
            <a:r>
              <a:rPr lang="en-US" b="0" i="0" u="none" strike="noStrike" baseline="0" dirty="0" smtClean="0">
                <a:latin typeface="Courier"/>
              </a:rPr>
              <a:t>officers.</a:t>
            </a:r>
          </a:p>
          <a:p>
            <a:r>
              <a:rPr lang="en-US" b="0" i="0" u="none" strike="noStrike" baseline="0" dirty="0" smtClean="0">
                <a:latin typeface="Courier"/>
              </a:rPr>
              <a:t>3. The recommendations of the surveying officer and the appointing</a:t>
            </a:r>
          </a:p>
          <a:p>
            <a:r>
              <a:rPr lang="en-US" b="0" i="0" u="none" strike="noStrike" baseline="0" dirty="0" smtClean="0">
                <a:latin typeface="Courier"/>
              </a:rPr>
              <a:t>authority indicate a decision based on the findings.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2863272"/>
      </p:ext>
    </p:extLst>
  </p:cSld>
  <p:clrMapOvr>
    <a:masterClrMapping/>
  </p:clrMapOvr>
</p:sld>
</file>

<file path=ppt/slides/slide3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37273" cy="1223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1028343"/>
            <a:ext cx="4572000" cy="480131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u="none" strike="noStrike" baseline="0" dirty="0" smtClean="0">
                <a:latin typeface="Courier"/>
              </a:rPr>
              <a:t>Where monetary liability is recommended, a judge advocate or civilian</a:t>
            </a:r>
          </a:p>
          <a:p>
            <a:r>
              <a:rPr lang="en-US" b="0" i="0" u="none" strike="noStrike" baseline="0" dirty="0" smtClean="0">
                <a:latin typeface="Courier"/>
              </a:rPr>
              <a:t>attorney will review the findings and give opinions as to adequacy of</a:t>
            </a:r>
          </a:p>
          <a:p>
            <a:r>
              <a:rPr lang="en-US" b="0" i="0" u="none" strike="noStrike" baseline="0" dirty="0" smtClean="0">
                <a:latin typeface="Courier"/>
              </a:rPr>
              <a:t>evidence and propriety of findings, before the approving authority's action</a:t>
            </a:r>
          </a:p>
          <a:p>
            <a:r>
              <a:rPr lang="en-US" b="0" i="0" u="none" strike="noStrike" baseline="0" dirty="0" smtClean="0">
                <a:latin typeface="Courier"/>
              </a:rPr>
              <a:t>on the case.</a:t>
            </a:r>
          </a:p>
          <a:p>
            <a:r>
              <a:rPr lang="en-US" b="0" i="0" u="none" strike="noStrike" baseline="0" dirty="0" smtClean="0">
                <a:latin typeface="Courier"/>
              </a:rPr>
              <a:t>When the monetary charges are assessed, the approving authority will forward</a:t>
            </a:r>
          </a:p>
          <a:p>
            <a:r>
              <a:rPr lang="en-US" b="0" i="0" u="none" strike="noStrike" baseline="0" dirty="0" smtClean="0">
                <a:latin typeface="Courier"/>
              </a:rPr>
              <a:t>the report to the finance and accounting officer (FAO), not later than the</a:t>
            </a:r>
          </a:p>
          <a:p>
            <a:r>
              <a:rPr lang="en-US" b="0" i="0" u="none" strike="noStrike" baseline="0" dirty="0" smtClean="0">
                <a:latin typeface="Courier"/>
              </a:rPr>
              <a:t>second duty day after the date the approving authority signs the document.</a:t>
            </a:r>
          </a:p>
          <a:p>
            <a:r>
              <a:rPr lang="en-US" b="0" i="0" u="none" strike="noStrike" baseline="0" dirty="0" smtClean="0">
                <a:latin typeface="Courier"/>
              </a:rPr>
              <a:t>The final action on reports of survey establishes indebtedness of persons by</a:t>
            </a:r>
          </a:p>
          <a:p>
            <a:r>
              <a:rPr lang="en-US" b="0" i="0" u="none" strike="noStrike" baseline="0" dirty="0" smtClean="0">
                <a:latin typeface="Courier"/>
              </a:rPr>
              <a:t>administrative procedure. The person charged may appeal the decision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286327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37273" cy="1223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1859340"/>
            <a:ext cx="4572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u="none" strike="noStrike" baseline="0" dirty="0" smtClean="0">
                <a:latin typeface="Symbol"/>
              </a:rPr>
              <a:t>· </a:t>
            </a:r>
            <a:r>
              <a:rPr lang="en-US" b="0" i="0" u="none" strike="noStrike" baseline="0" dirty="0" smtClean="0">
                <a:latin typeface="Courier"/>
              </a:rPr>
              <a:t>Checking maintenance operations continually, from the operator through</a:t>
            </a:r>
          </a:p>
          <a:p>
            <a:r>
              <a:rPr lang="en-US" b="0" i="0" u="none" strike="noStrike" baseline="0" dirty="0" smtClean="0">
                <a:latin typeface="Courier"/>
              </a:rPr>
              <a:t>the battalion motor sergeant, and correcting where applicable.</a:t>
            </a:r>
          </a:p>
          <a:p>
            <a:r>
              <a:rPr lang="en-US" b="0" i="0" u="none" strike="noStrike" baseline="0" dirty="0" smtClean="0">
                <a:latin typeface="Symbol"/>
              </a:rPr>
              <a:t>· </a:t>
            </a:r>
            <a:r>
              <a:rPr lang="en-US" b="0" i="0" u="none" strike="noStrike" baseline="0" dirty="0" smtClean="0">
                <a:latin typeface="Courier"/>
              </a:rPr>
              <a:t>Identifying maintenance operational weaknesses and executing</a:t>
            </a:r>
          </a:p>
          <a:p>
            <a:r>
              <a:rPr lang="en-US" b="0" i="0" u="none" strike="noStrike" baseline="0" dirty="0" smtClean="0">
                <a:latin typeface="Courier"/>
              </a:rPr>
              <a:t>corrective action through the NCO chain.</a:t>
            </a:r>
          </a:p>
          <a:p>
            <a:r>
              <a:rPr lang="en-US" b="0" i="0" u="none" strike="noStrike" baseline="0" dirty="0" smtClean="0">
                <a:latin typeface="Symbol"/>
              </a:rPr>
              <a:t>· </a:t>
            </a:r>
            <a:r>
              <a:rPr lang="en-US" b="0" i="0" u="none" strike="noStrike" baseline="0" dirty="0" smtClean="0">
                <a:latin typeface="Courier"/>
              </a:rPr>
              <a:t>Knowing the units' personnel gains, losses, strengths, and weaknesses</a:t>
            </a:r>
          </a:p>
          <a:p>
            <a:r>
              <a:rPr lang="en-US" b="0" i="0" u="none" strike="noStrike" baseline="0" dirty="0" smtClean="0">
                <a:latin typeface="Courier"/>
              </a:rPr>
              <a:t>and advising the battalion commander accordingly.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146204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37273" cy="1223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1443841"/>
            <a:ext cx="4572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u="none" strike="noStrike" baseline="0" dirty="0" smtClean="0">
                <a:latin typeface="Courier"/>
              </a:rPr>
              <a:t>Battalion Executive Officer. The battalion executive officer (XO) acts as</a:t>
            </a:r>
          </a:p>
          <a:p>
            <a:r>
              <a:rPr lang="en-US" b="0" i="0" u="none" strike="noStrike" baseline="0" dirty="0" smtClean="0">
                <a:latin typeface="Courier"/>
              </a:rPr>
              <a:t>principal assistant and advisor to the battalion commander. The XO</a:t>
            </a:r>
          </a:p>
          <a:p>
            <a:r>
              <a:rPr lang="en-US" b="0" i="0" u="none" strike="noStrike" baseline="0" dirty="0" smtClean="0">
                <a:latin typeface="Courier"/>
              </a:rPr>
              <a:t>supervises the details of operation and administration, thereby enabling the</a:t>
            </a:r>
          </a:p>
          <a:p>
            <a:r>
              <a:rPr lang="en-US" b="0" i="0" u="none" strike="noStrike" baseline="0" dirty="0" smtClean="0">
                <a:latin typeface="Courier"/>
              </a:rPr>
              <a:t>commander to devote maximum time to new or unusual problems. The XO keeps</a:t>
            </a:r>
          </a:p>
          <a:p>
            <a:r>
              <a:rPr lang="en-US" b="0" i="0" u="none" strike="noStrike" baseline="0" dirty="0" smtClean="0">
                <a:latin typeface="Courier"/>
              </a:rPr>
              <a:t>abreast of the logistical and tactical situations and future plans and is</a:t>
            </a:r>
          </a:p>
          <a:p>
            <a:r>
              <a:rPr lang="en-US" b="0" i="0" u="none" strike="noStrike" baseline="0" dirty="0" smtClean="0">
                <a:latin typeface="Courier"/>
              </a:rPr>
              <a:t>constantly prepared to assume command in the absence of the commander. The</a:t>
            </a:r>
          </a:p>
          <a:p>
            <a:r>
              <a:rPr lang="en-US" b="0" i="0" u="none" strike="noStrike" baseline="0" dirty="0" smtClean="0">
                <a:latin typeface="Courier"/>
              </a:rPr>
              <a:t>responsibilities of the XO in the maintenance field are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146204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37273" cy="1223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1997839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u="none" strike="noStrike" baseline="0" dirty="0" smtClean="0">
                <a:latin typeface="Symbol"/>
              </a:rPr>
              <a:t>· </a:t>
            </a:r>
            <a:r>
              <a:rPr lang="en-US" b="0" i="0" u="none" strike="noStrike" baseline="0" dirty="0" smtClean="0">
                <a:latin typeface="Courier"/>
              </a:rPr>
              <a:t>Supervising plans and reviewing periodic and special reports to be</a:t>
            </a:r>
          </a:p>
          <a:p>
            <a:r>
              <a:rPr lang="en-US" b="0" i="0" u="none" strike="noStrike" baseline="0" dirty="0" smtClean="0">
                <a:latin typeface="Courier"/>
              </a:rPr>
              <a:t>submitted to higher headquarters.</a:t>
            </a:r>
          </a:p>
          <a:p>
            <a:r>
              <a:rPr lang="en-US" b="0" i="0" u="none" strike="noStrike" baseline="0" dirty="0" smtClean="0">
                <a:latin typeface="Symbol"/>
              </a:rPr>
              <a:t>· </a:t>
            </a:r>
            <a:r>
              <a:rPr lang="en-US" b="0" i="0" u="none" strike="noStrike" baseline="0" dirty="0" smtClean="0">
                <a:latin typeface="Courier"/>
              </a:rPr>
              <a:t>Serving as battalion logistics readiness officer.</a:t>
            </a:r>
          </a:p>
          <a:p>
            <a:r>
              <a:rPr lang="en-US" b="0" i="0" u="none" strike="noStrike" baseline="0" dirty="0" smtClean="0">
                <a:latin typeface="Symbol"/>
              </a:rPr>
              <a:t>· </a:t>
            </a:r>
            <a:r>
              <a:rPr lang="en-US" b="0" i="0" u="none" strike="noStrike" baseline="0" dirty="0" smtClean="0">
                <a:latin typeface="Courier"/>
              </a:rPr>
              <a:t>Directing staff analysis of the maintenance situations.</a:t>
            </a:r>
          </a:p>
          <a:p>
            <a:r>
              <a:rPr lang="en-US" b="0" i="0" u="none" strike="noStrike" baseline="0" dirty="0" smtClean="0">
                <a:latin typeface="Symbol"/>
              </a:rPr>
              <a:t>· </a:t>
            </a:r>
            <a:r>
              <a:rPr lang="en-US" b="0" i="0" u="none" strike="noStrike" baseline="0" dirty="0" smtClean="0">
                <a:latin typeface="Courier"/>
              </a:rPr>
              <a:t>Evaluating the maintenance program.</a:t>
            </a:r>
          </a:p>
          <a:p>
            <a:r>
              <a:rPr lang="en-US" b="0" i="0" u="none" strike="noStrike" baseline="0" dirty="0" smtClean="0">
                <a:latin typeface="Symbol"/>
              </a:rPr>
              <a:t>· </a:t>
            </a:r>
            <a:r>
              <a:rPr lang="en-US" b="0" i="0" u="none" strike="noStrike" baseline="0" dirty="0" smtClean="0">
                <a:latin typeface="Courier"/>
              </a:rPr>
              <a:t>Recommending changes to the maintenance program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146204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37273" cy="1223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612845"/>
            <a:ext cx="4572000" cy="563231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u="none" strike="noStrike" baseline="0" dirty="0" smtClean="0">
                <a:latin typeface="Courier"/>
              </a:rPr>
              <a:t>Battalion Commander. The battalion commander commands and provides</a:t>
            </a:r>
          </a:p>
          <a:p>
            <a:r>
              <a:rPr lang="en-US" b="0" i="0" u="none" strike="noStrike" baseline="0" dirty="0" smtClean="0">
                <a:latin typeface="Courier"/>
              </a:rPr>
              <a:t>direction to the units of the battalion. He assigns the duties of the staff</a:t>
            </a:r>
          </a:p>
          <a:p>
            <a:r>
              <a:rPr lang="en-US" b="0" i="0" u="none" strike="noStrike" baseline="0" dirty="0" smtClean="0">
                <a:latin typeface="Courier"/>
              </a:rPr>
              <a:t>officers and establishes the necessary policies and guidelines that will</a:t>
            </a:r>
          </a:p>
          <a:p>
            <a:r>
              <a:rPr lang="en-US" b="0" i="0" u="none" strike="noStrike" baseline="0" dirty="0" smtClean="0">
                <a:latin typeface="Courier"/>
              </a:rPr>
              <a:t>enable the battalion to effectively accomplish its maintenance program. The</a:t>
            </a:r>
          </a:p>
          <a:p>
            <a:r>
              <a:rPr lang="en-US" b="0" i="0" u="none" strike="noStrike" baseline="0" dirty="0" smtClean="0">
                <a:latin typeface="Courier"/>
              </a:rPr>
              <a:t>battalion commander's specific responsibilities in the maintenance program</a:t>
            </a:r>
          </a:p>
          <a:p>
            <a:r>
              <a:rPr lang="en-US" b="0" i="0" u="none" strike="noStrike" baseline="0" dirty="0" smtClean="0">
                <a:latin typeface="Courier"/>
              </a:rPr>
              <a:t>include</a:t>
            </a:r>
          </a:p>
          <a:p>
            <a:r>
              <a:rPr lang="en-US" b="0" i="0" u="none" strike="noStrike" baseline="0" dirty="0" smtClean="0">
                <a:latin typeface="Symbol"/>
              </a:rPr>
              <a:t>· </a:t>
            </a:r>
            <a:r>
              <a:rPr lang="en-US" b="0" i="0" u="none" strike="noStrike" baseline="0" dirty="0" smtClean="0">
                <a:latin typeface="Courier"/>
              </a:rPr>
              <a:t>Rendering advice and assistance in planning the program for unit</a:t>
            </a:r>
          </a:p>
          <a:p>
            <a:r>
              <a:rPr lang="en-US" b="0" i="0" u="none" strike="noStrike" baseline="0" dirty="0" smtClean="0">
                <a:latin typeface="Courier"/>
              </a:rPr>
              <a:t>maintenance that is performed by maintenance personnel on battalion</a:t>
            </a:r>
          </a:p>
          <a:p>
            <a:r>
              <a:rPr lang="en-US" b="0" i="0" u="none" strike="noStrike" baseline="0" dirty="0" smtClean="0">
                <a:latin typeface="Courier"/>
              </a:rPr>
              <a:t>equipment.</a:t>
            </a:r>
          </a:p>
          <a:p>
            <a:r>
              <a:rPr lang="en-US" b="0" i="0" u="none" strike="noStrike" baseline="0" dirty="0" smtClean="0">
                <a:latin typeface="Symbol"/>
              </a:rPr>
              <a:t>· </a:t>
            </a:r>
            <a:r>
              <a:rPr lang="en-US" b="0" i="0" u="none" strike="noStrike" baseline="0" dirty="0" smtClean="0">
                <a:latin typeface="Courier"/>
              </a:rPr>
              <a:t>Exercising command supervision over maintenance activities throughout</a:t>
            </a:r>
          </a:p>
          <a:p>
            <a:r>
              <a:rPr lang="en-US" b="0" i="0" u="none" strike="noStrike" baseline="0" dirty="0" smtClean="0">
                <a:latin typeface="Courier"/>
              </a:rPr>
              <a:t>the battalion.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14620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37273" cy="1223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2136339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u="none" strike="noStrike" baseline="0" dirty="0" smtClean="0">
                <a:latin typeface="Courier"/>
              </a:rPr>
              <a:t>Learning Event 1</a:t>
            </a:r>
          </a:p>
          <a:p>
            <a:r>
              <a:rPr lang="en-US" b="0" i="0" u="none" strike="noStrike" baseline="0" dirty="0" smtClean="0">
                <a:latin typeface="Courier"/>
              </a:rPr>
              <a:t>THE ARMY MAINTENANCE SYSTEM</a:t>
            </a:r>
          </a:p>
          <a:p>
            <a:r>
              <a:rPr lang="en-US" b="0" i="0" u="none" strike="noStrike" baseline="0" dirty="0" smtClean="0">
                <a:latin typeface="Courier"/>
              </a:rPr>
              <a:t>Unit maintenance is one part of an overall system to provide maintenance</a:t>
            </a:r>
          </a:p>
          <a:p>
            <a:r>
              <a:rPr lang="en-US" b="0" i="0" u="none" strike="noStrike" baseline="0" dirty="0" smtClean="0">
                <a:latin typeface="Courier"/>
              </a:rPr>
              <a:t>support to the Army's equipment. The system is made up of three levels, as</a:t>
            </a:r>
          </a:p>
          <a:p>
            <a:r>
              <a:rPr lang="en-US" b="0" i="0" u="none" strike="noStrike" baseline="0" dirty="0" smtClean="0">
                <a:latin typeface="Courier"/>
              </a:rPr>
              <a:t>shown in Table 1 below. Each level makes a different contribution to the</a:t>
            </a:r>
          </a:p>
          <a:p>
            <a:r>
              <a:rPr lang="en-US" b="0" i="0" u="none" strike="noStrike" baseline="0" dirty="0" smtClean="0">
                <a:latin typeface="Courier"/>
              </a:rPr>
              <a:t>overall system.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146204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37273" cy="1223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1720840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u="none" strike="noStrike" baseline="0" dirty="0" smtClean="0">
                <a:latin typeface="Symbol"/>
              </a:rPr>
              <a:t>· </a:t>
            </a:r>
            <a:r>
              <a:rPr lang="en-US" b="0" i="0" u="none" strike="noStrike" baseline="0" dirty="0" smtClean="0">
                <a:latin typeface="Courier"/>
              </a:rPr>
              <a:t>Advising brigade or higher headquarters of all aspects of maintenance</a:t>
            </a:r>
          </a:p>
          <a:p>
            <a:r>
              <a:rPr lang="en-US" b="0" i="0" u="none" strike="noStrike" baseline="0" dirty="0" smtClean="0">
                <a:latin typeface="Courier"/>
              </a:rPr>
              <a:t>and repair parts supply requirements and repair parts supply support,</a:t>
            </a:r>
          </a:p>
          <a:p>
            <a:r>
              <a:rPr lang="en-US" b="0" i="0" u="none" strike="noStrike" baseline="0" dirty="0" smtClean="0">
                <a:latin typeface="Courier"/>
              </a:rPr>
              <a:t>problem areas, recommended solutions, and anticipated requirements.</a:t>
            </a:r>
          </a:p>
          <a:p>
            <a:r>
              <a:rPr lang="en-US" b="0" i="0" u="none" strike="noStrike" baseline="0" dirty="0" smtClean="0">
                <a:latin typeface="Symbol"/>
              </a:rPr>
              <a:t>· </a:t>
            </a:r>
            <a:r>
              <a:rPr lang="en-US" b="0" i="0" u="none" strike="noStrike" baseline="0" dirty="0" smtClean="0">
                <a:latin typeface="Courier"/>
              </a:rPr>
              <a:t>Directing maintenance and repair parts supply policies and guidelines</a:t>
            </a:r>
          </a:p>
          <a:p>
            <a:r>
              <a:rPr lang="en-US" b="0" i="0" u="none" strike="noStrike" baseline="0" dirty="0" smtClean="0">
                <a:latin typeface="Courier"/>
              </a:rPr>
              <a:t>within the battalion.</a:t>
            </a:r>
          </a:p>
          <a:p>
            <a:r>
              <a:rPr lang="en-US" b="0" i="0" u="none" strike="noStrike" baseline="0" dirty="0" smtClean="0">
                <a:latin typeface="Symbol"/>
              </a:rPr>
              <a:t>· </a:t>
            </a:r>
            <a:r>
              <a:rPr lang="en-US" b="0" i="0" u="none" strike="noStrike" baseline="0" dirty="0" smtClean="0">
                <a:latin typeface="Courier"/>
              </a:rPr>
              <a:t>Monitoring The Army Maintenance Management System (TAMMS) data</a:t>
            </a:r>
          </a:p>
          <a:p>
            <a:r>
              <a:rPr lang="en-US" b="0" i="0" u="none" strike="noStrike" baseline="0" dirty="0" smtClean="0">
                <a:latin typeface="Courier"/>
              </a:rPr>
              <a:t>accumulators, analysis, and transmission.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146204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37273" cy="1223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1859340"/>
            <a:ext cx="4572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u="none" strike="noStrike" baseline="0" dirty="0" smtClean="0">
                <a:latin typeface="Courier"/>
              </a:rPr>
              <a:t>SAFETY RESPONSIBILITIES</a:t>
            </a:r>
          </a:p>
          <a:p>
            <a:r>
              <a:rPr lang="en-US" b="0" i="0" u="none" strike="noStrike" baseline="0" dirty="0" smtClean="0">
                <a:latin typeface="Courier"/>
              </a:rPr>
              <a:t>Safety is a command responsibility, and commanders at every level are</a:t>
            </a:r>
          </a:p>
          <a:p>
            <a:r>
              <a:rPr lang="en-US" b="0" i="0" u="none" strike="noStrike" baseline="0" dirty="0" smtClean="0">
                <a:latin typeface="Courier"/>
              </a:rPr>
              <a:t>responsible for conducting a continuous, vigorous effort to prevent</a:t>
            </a:r>
          </a:p>
          <a:p>
            <a:r>
              <a:rPr lang="en-US" b="0" i="0" u="none" strike="noStrike" baseline="0" dirty="0" smtClean="0">
                <a:latin typeface="Courier"/>
              </a:rPr>
              <a:t>accidents in all operations and activities. Commanders must ensure that</a:t>
            </a:r>
          </a:p>
          <a:p>
            <a:r>
              <a:rPr lang="en-US" b="0" i="0" u="none" strike="noStrike" baseline="0" dirty="0" smtClean="0">
                <a:latin typeface="Courier"/>
              </a:rPr>
              <a:t>adequate provisions for safe practices and physical standards are</a:t>
            </a:r>
          </a:p>
          <a:p>
            <a:r>
              <a:rPr lang="en-US" b="0" i="0" u="none" strike="noStrike" baseline="0" dirty="0" smtClean="0">
                <a:latin typeface="Courier"/>
              </a:rPr>
              <a:t>incorporated into all directives, SOPs, and training doctrine.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146204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37273" cy="1223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751344"/>
            <a:ext cx="4572000" cy="535531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u="none" strike="noStrike" baseline="0" dirty="0" smtClean="0">
                <a:latin typeface="Courier"/>
              </a:rPr>
              <a:t>All supervisory personnel assist the commander in the unit accident</a:t>
            </a:r>
          </a:p>
          <a:p>
            <a:r>
              <a:rPr lang="en-US" b="0" i="0" u="none" strike="noStrike" baseline="0" dirty="0" smtClean="0">
                <a:latin typeface="Courier"/>
              </a:rPr>
              <a:t>prevention program by requiring adherence to established safety procedures.</a:t>
            </a:r>
          </a:p>
          <a:p>
            <a:r>
              <a:rPr lang="en-US" b="0" i="0" u="none" strike="noStrike" baseline="0" dirty="0" smtClean="0">
                <a:latin typeface="Courier"/>
              </a:rPr>
              <a:t>They orient new personnel, teach safe practices, enforce rules and</a:t>
            </a:r>
          </a:p>
          <a:p>
            <a:r>
              <a:rPr lang="en-US" b="0" i="0" u="none" strike="noStrike" baseline="0" dirty="0" smtClean="0">
                <a:latin typeface="Courier"/>
              </a:rPr>
              <a:t>regulations, investigate accidents, prepare and submit accident reports, and</a:t>
            </a:r>
          </a:p>
          <a:p>
            <a:r>
              <a:rPr lang="en-US" b="0" i="0" u="none" strike="noStrike" baseline="0" dirty="0" smtClean="0">
                <a:latin typeface="Courier"/>
              </a:rPr>
              <a:t>conduct safety inspections and safety meetings as required. No one is</a:t>
            </a:r>
          </a:p>
          <a:p>
            <a:r>
              <a:rPr lang="en-US" b="0" i="0" u="none" strike="noStrike" baseline="0" dirty="0" smtClean="0">
                <a:latin typeface="Courier"/>
              </a:rPr>
              <a:t>better qualified or in a more strategic position to discover and correct</a:t>
            </a:r>
          </a:p>
          <a:p>
            <a:r>
              <a:rPr lang="en-US" b="0" i="0" u="none" strike="noStrike" baseline="0" dirty="0" smtClean="0">
                <a:latin typeface="Courier"/>
              </a:rPr>
              <a:t>safety hazards than the supervisors within an activity. They deal directly</a:t>
            </a:r>
          </a:p>
          <a:p>
            <a:r>
              <a:rPr lang="en-US" b="0" i="0" u="none" strike="noStrike" baseline="0" dirty="0" smtClean="0">
                <a:latin typeface="Courier"/>
              </a:rPr>
              <a:t>with both the worker and the job. They are in the best position to improve</a:t>
            </a:r>
          </a:p>
          <a:p>
            <a:r>
              <a:rPr lang="en-US" b="0" i="0" u="none" strike="noStrike" baseline="0" dirty="0" smtClean="0">
                <a:latin typeface="Courier"/>
              </a:rPr>
              <a:t>the worker's skill, knowledge of the job, and attitudes toward the job.</a:t>
            </a:r>
          </a:p>
          <a:p>
            <a:r>
              <a:rPr lang="en-US" b="0" i="0" u="none" strike="noStrike" baseline="0" dirty="0" smtClean="0">
                <a:latin typeface="Courier"/>
              </a:rPr>
              <a:t>Additionally, they insist on safe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146204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37273" cy="1223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335846"/>
            <a:ext cx="4572000" cy="618630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u="none" strike="noStrike" baseline="0" dirty="0" smtClean="0">
                <a:latin typeface="Courier"/>
              </a:rPr>
              <a:t>practices on the job and ensure that unsafe working conditions are</a:t>
            </a:r>
          </a:p>
          <a:p>
            <a:r>
              <a:rPr lang="en-US" b="0" i="0" u="none" strike="noStrike" baseline="0" dirty="0" smtClean="0">
                <a:latin typeface="Courier"/>
              </a:rPr>
              <a:t>corrected. When they fail in any one of these responsibilities, they can</a:t>
            </a:r>
          </a:p>
          <a:p>
            <a:r>
              <a:rPr lang="en-US" b="0" i="0" u="none" strike="noStrike" baseline="0" dirty="0" smtClean="0">
                <a:latin typeface="Courier"/>
              </a:rPr>
              <a:t>expect inefficient and costly results. Supervision is a method of</a:t>
            </a:r>
          </a:p>
          <a:p>
            <a:r>
              <a:rPr lang="en-US" b="0" i="0" u="none" strike="noStrike" baseline="0" dirty="0" smtClean="0">
                <a:latin typeface="Courier"/>
              </a:rPr>
              <a:t>preventing accidents through continuous instruction and guidance, official</a:t>
            </a:r>
          </a:p>
          <a:p>
            <a:r>
              <a:rPr lang="en-US" b="0" i="0" u="none" strike="noStrike" baseline="0" dirty="0" smtClean="0">
                <a:latin typeface="Courier"/>
              </a:rPr>
              <a:t>persuasion, and recourse to enforcement when necessary. Supervision is a</a:t>
            </a:r>
          </a:p>
          <a:p>
            <a:r>
              <a:rPr lang="en-US" b="0" i="0" u="none" strike="noStrike" baseline="0" dirty="0" smtClean="0">
                <a:latin typeface="Courier"/>
              </a:rPr>
              <a:t>basic </a:t>
            </a:r>
            <a:r>
              <a:rPr lang="en-US" b="0" i="0" u="none" strike="noStrike" baseline="0" dirty="0" err="1" smtClean="0">
                <a:latin typeface="Courier"/>
              </a:rPr>
              <a:t>accidentprevention</a:t>
            </a:r>
            <a:endParaRPr lang="en-US" b="0" i="0" u="none" strike="noStrike" baseline="0" dirty="0" smtClean="0">
              <a:latin typeface="Courier"/>
            </a:endParaRPr>
          </a:p>
          <a:p>
            <a:r>
              <a:rPr lang="en-US" b="0" i="0" u="none" strike="noStrike" baseline="0" dirty="0" smtClean="0">
                <a:latin typeface="Courier"/>
              </a:rPr>
              <a:t>control; it is based on the principle that safety</a:t>
            </a:r>
          </a:p>
          <a:p>
            <a:r>
              <a:rPr lang="en-US" b="0" i="0" u="none" strike="noStrike" baseline="0" dirty="0" smtClean="0">
                <a:latin typeface="Courier"/>
              </a:rPr>
              <a:t>standards can be ensured if the training and development of good work habits</a:t>
            </a:r>
          </a:p>
          <a:p>
            <a:r>
              <a:rPr lang="en-US" b="0" i="0" u="none" strike="noStrike" baseline="0" dirty="0" smtClean="0">
                <a:latin typeface="Courier"/>
              </a:rPr>
              <a:t>are provided. Individual competency will then be ensured regardless of</a:t>
            </a:r>
          </a:p>
          <a:p>
            <a:r>
              <a:rPr lang="en-US" b="0" i="0" u="none" strike="noStrike" baseline="0" dirty="0" smtClean="0">
                <a:latin typeface="Courier"/>
              </a:rPr>
              <a:t>whether or not the supervisor is in the area. When a supervisor fails in</a:t>
            </a:r>
          </a:p>
          <a:p>
            <a:r>
              <a:rPr lang="en-US" b="0" i="0" u="none" strike="noStrike" baseline="0" dirty="0" smtClean="0">
                <a:latin typeface="Courier"/>
              </a:rPr>
              <a:t>this respect, constant observation and frequent enforcement become</a:t>
            </a:r>
          </a:p>
          <a:p>
            <a:r>
              <a:rPr lang="en-US" b="0" i="0" u="none" strike="noStrike" baseline="0" dirty="0" smtClean="0">
                <a:latin typeface="Courier"/>
              </a:rPr>
              <a:t>necessary.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146204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37273" cy="1223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2274838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u="none" strike="noStrike" baseline="0" dirty="0" smtClean="0">
                <a:latin typeface="Courier"/>
              </a:rPr>
              <a:t>During this learning event, we discussed the maintenance responsibilities</a:t>
            </a:r>
          </a:p>
          <a:p>
            <a:r>
              <a:rPr lang="en-US" b="0" i="0" u="none" strike="noStrike" baseline="0" dirty="0" smtClean="0">
                <a:latin typeface="Courier"/>
              </a:rPr>
              <a:t>from the squad leader to the battalion commander and how they interface with</a:t>
            </a:r>
          </a:p>
          <a:p>
            <a:r>
              <a:rPr lang="en-US" b="0" i="0" u="none" strike="noStrike" baseline="0" dirty="0" smtClean="0">
                <a:latin typeface="Courier"/>
              </a:rPr>
              <a:t>each other. Remember that however well developed a program may be, it will</a:t>
            </a:r>
          </a:p>
          <a:p>
            <a:r>
              <a:rPr lang="en-US" b="0" i="0" u="none" strike="noStrike" baseline="0" dirty="0" smtClean="0">
                <a:latin typeface="Courier"/>
              </a:rPr>
              <a:t>fail or be inefficient if the supervisors do not apply themselves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146204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37273" cy="1223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751344"/>
            <a:ext cx="4572000" cy="535531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u="none" strike="noStrike" baseline="0" dirty="0" smtClean="0">
                <a:latin typeface="Courier"/>
              </a:rPr>
              <a:t>Learning Event 3</a:t>
            </a:r>
          </a:p>
          <a:p>
            <a:r>
              <a:rPr lang="en-US" b="0" i="0" u="none" strike="noStrike" baseline="0" dirty="0" smtClean="0">
                <a:latin typeface="Courier"/>
              </a:rPr>
              <a:t>MAINTENANCE SUPERVISION</a:t>
            </a:r>
          </a:p>
          <a:p>
            <a:r>
              <a:rPr lang="en-US" b="0" i="0" u="none" strike="noStrike" baseline="0" dirty="0" smtClean="0">
                <a:latin typeface="Courier"/>
              </a:rPr>
              <a:t>Maintenance management is the way the commander brings together people,</a:t>
            </a:r>
          </a:p>
          <a:p>
            <a:r>
              <a:rPr lang="en-US" b="0" i="0" u="none" strike="noStrike" baseline="0" dirty="0" smtClean="0">
                <a:latin typeface="Courier"/>
              </a:rPr>
              <a:t>equipment, tools, supplies, repair parts, facilities, publications, and time</a:t>
            </a:r>
          </a:p>
          <a:p>
            <a:r>
              <a:rPr lang="en-US" b="0" i="0" u="none" strike="noStrike" baseline="0" dirty="0" smtClean="0">
                <a:latin typeface="Courier"/>
              </a:rPr>
              <a:t>to promote operational readiness.</a:t>
            </a:r>
          </a:p>
          <a:p>
            <a:r>
              <a:rPr lang="en-US" b="0" i="0" u="none" strike="noStrike" baseline="0" dirty="0" smtClean="0">
                <a:latin typeface="Courier"/>
              </a:rPr>
              <a:t>SUPERVISORY FUNCTIONS</a:t>
            </a:r>
          </a:p>
          <a:p>
            <a:r>
              <a:rPr lang="en-US" b="0" i="0" u="none" strike="noStrike" baseline="0" dirty="0" smtClean="0">
                <a:latin typeface="Courier"/>
              </a:rPr>
              <a:t>The supervisory process is organized into five functions: planning,</a:t>
            </a:r>
          </a:p>
          <a:p>
            <a:r>
              <a:rPr lang="en-US" b="0" i="0" u="none" strike="noStrike" baseline="0" dirty="0" smtClean="0">
                <a:latin typeface="Courier"/>
              </a:rPr>
              <a:t>organizing, coordinating, directing, and controlling. The supervisor</a:t>
            </a:r>
          </a:p>
          <a:p>
            <a:r>
              <a:rPr lang="en-US" b="0" i="0" u="none" strike="noStrike" baseline="0" dirty="0" smtClean="0">
                <a:latin typeface="Courier"/>
              </a:rPr>
              <a:t>usually deals with several or all of them at the same time. Feedback</a:t>
            </a:r>
          </a:p>
          <a:p>
            <a:r>
              <a:rPr lang="en-US" b="0" i="0" u="none" strike="noStrike" baseline="0" dirty="0" smtClean="0">
                <a:latin typeface="Courier"/>
              </a:rPr>
              <a:t>enables the supervisor to evaluate the situation and adjust the process to</a:t>
            </a:r>
          </a:p>
          <a:p>
            <a:r>
              <a:rPr lang="en-US" b="0" i="0" u="none" strike="noStrike" baseline="0" dirty="0" smtClean="0">
                <a:latin typeface="Courier"/>
              </a:rPr>
              <a:t>reach the desired goal. Let us look briefly at each of the supervisory</a:t>
            </a:r>
          </a:p>
          <a:p>
            <a:r>
              <a:rPr lang="en-US" b="0" i="0" u="none" strike="noStrike" baseline="0" dirty="0" smtClean="0">
                <a:latin typeface="Courier"/>
              </a:rPr>
              <a:t>functions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146204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37273" cy="1223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335846"/>
            <a:ext cx="4572000" cy="618630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u="none" strike="noStrike" baseline="0" dirty="0" smtClean="0">
                <a:latin typeface="Symbol"/>
              </a:rPr>
              <a:t>· </a:t>
            </a:r>
            <a:r>
              <a:rPr lang="en-US" b="0" i="0" u="none" strike="noStrike" baseline="0" dirty="0" smtClean="0">
                <a:latin typeface="Courier"/>
              </a:rPr>
              <a:t>Plan. Planning shows the way to reach a goal or objective. The</a:t>
            </a:r>
          </a:p>
          <a:p>
            <a:r>
              <a:rPr lang="en-US" b="0" i="0" u="none" strike="noStrike" baseline="0" dirty="0" smtClean="0">
                <a:latin typeface="Courier"/>
              </a:rPr>
              <a:t>supervisor must have a clear idea of what needs to be done. Once the</a:t>
            </a:r>
          </a:p>
          <a:p>
            <a:r>
              <a:rPr lang="en-US" b="0" i="0" u="none" strike="noStrike" baseline="0" dirty="0" smtClean="0">
                <a:latin typeface="Courier"/>
              </a:rPr>
              <a:t>objective is known, the supervisor outlines the steps to reach it. Judgment</a:t>
            </a:r>
          </a:p>
          <a:p>
            <a:r>
              <a:rPr lang="en-US" b="0" i="0" u="none" strike="noStrike" baseline="0" dirty="0" smtClean="0">
                <a:latin typeface="Courier"/>
              </a:rPr>
              <a:t>and experience are used to develop a plan that will get the job done on</a:t>
            </a:r>
          </a:p>
          <a:p>
            <a:r>
              <a:rPr lang="en-US" b="0" i="0" u="none" strike="noStrike" baseline="0" dirty="0" smtClean="0">
                <a:latin typeface="Courier"/>
              </a:rPr>
              <a:t>time, within required standards, and with the least resources.</a:t>
            </a:r>
          </a:p>
          <a:p>
            <a:r>
              <a:rPr lang="en-US" b="0" i="0" u="none" strike="noStrike" baseline="0" dirty="0" smtClean="0">
                <a:latin typeface="Symbol"/>
              </a:rPr>
              <a:t>· </a:t>
            </a:r>
            <a:r>
              <a:rPr lang="en-US" b="0" i="0" u="none" strike="noStrike" baseline="0" dirty="0" smtClean="0">
                <a:latin typeface="Courier"/>
              </a:rPr>
              <a:t>Organize. The organizing function provides a tentative list of</a:t>
            </a:r>
          </a:p>
          <a:p>
            <a:r>
              <a:rPr lang="en-US" b="0" i="0" u="none" strike="noStrike" baseline="0" dirty="0" smtClean="0">
                <a:latin typeface="Courier"/>
              </a:rPr>
              <a:t>required resources and a schedule for meeting the plan.</a:t>
            </a:r>
          </a:p>
          <a:p>
            <a:r>
              <a:rPr lang="en-US" b="0" i="0" u="none" strike="noStrike" baseline="0" dirty="0" smtClean="0">
                <a:latin typeface="Symbol"/>
              </a:rPr>
              <a:t>· </a:t>
            </a:r>
            <a:r>
              <a:rPr lang="en-US" b="0" i="0" u="none" strike="noStrike" baseline="0" dirty="0" smtClean="0">
                <a:latin typeface="Courier"/>
              </a:rPr>
              <a:t>Coordinate. Detailed coordination ensures that resources will be</a:t>
            </a:r>
          </a:p>
          <a:p>
            <a:r>
              <a:rPr lang="en-US" b="0" i="0" u="none" strike="noStrike" baseline="0" dirty="0" smtClean="0">
                <a:latin typeface="Courier"/>
              </a:rPr>
              <a:t>available and that the organization can support the plan.</a:t>
            </a:r>
          </a:p>
          <a:p>
            <a:r>
              <a:rPr lang="en-US" b="0" i="0" u="none" strike="noStrike" baseline="0" dirty="0" smtClean="0">
                <a:latin typeface="Symbol"/>
              </a:rPr>
              <a:t>· </a:t>
            </a:r>
            <a:r>
              <a:rPr lang="en-US" b="0" i="0" u="none" strike="noStrike" baseline="0" dirty="0" smtClean="0">
                <a:latin typeface="Courier"/>
              </a:rPr>
              <a:t>Direct. When resources have been organized and coordinated, the</a:t>
            </a:r>
          </a:p>
          <a:p>
            <a:r>
              <a:rPr lang="en-US" b="0" i="0" u="none" strike="noStrike" baseline="0" dirty="0" smtClean="0">
                <a:latin typeface="Courier"/>
              </a:rPr>
              <a:t>supervisor directs their application according to the plan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146204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37273" cy="1223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1720840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u="none" strike="noStrike" baseline="0" dirty="0" smtClean="0">
                <a:latin typeface="Symbol"/>
              </a:rPr>
              <a:t>· </a:t>
            </a:r>
            <a:r>
              <a:rPr lang="en-US" b="0" i="0" u="none" strike="noStrike" baseline="0" dirty="0" smtClean="0">
                <a:latin typeface="Courier"/>
              </a:rPr>
              <a:t>Control. The supervisor controls the use of resources to ensure that</a:t>
            </a:r>
          </a:p>
          <a:p>
            <a:r>
              <a:rPr lang="en-US" b="0" i="0" u="none" strike="noStrike" baseline="0" dirty="0" smtClean="0">
                <a:latin typeface="Courier"/>
              </a:rPr>
              <a:t>work is on schedule and according to the desired standards. The chain of</a:t>
            </a:r>
          </a:p>
          <a:p>
            <a:r>
              <a:rPr lang="en-US" b="0" i="0" u="none" strike="noStrike" baseline="0" dirty="0" smtClean="0">
                <a:latin typeface="Courier"/>
              </a:rPr>
              <a:t>command usually assists in this function. Feedback from reports and</a:t>
            </a:r>
          </a:p>
          <a:p>
            <a:r>
              <a:rPr lang="en-US" b="0" i="0" u="none" strike="noStrike" baseline="0" dirty="0" smtClean="0">
                <a:latin typeface="Courier"/>
              </a:rPr>
              <a:t>personal observation ensures that the operation is being carried out. When</a:t>
            </a:r>
          </a:p>
          <a:p>
            <a:r>
              <a:rPr lang="en-US" b="0" i="0" u="none" strike="noStrike" baseline="0" dirty="0" smtClean="0">
                <a:latin typeface="Courier"/>
              </a:rPr>
              <a:t>the objective or level of resources changes, the supervisor may need to</a:t>
            </a:r>
          </a:p>
          <a:p>
            <a:r>
              <a:rPr lang="en-US" b="0" i="0" u="none" strike="noStrike" baseline="0" dirty="0" smtClean="0">
                <a:latin typeface="Courier"/>
              </a:rPr>
              <a:t>modify the original plan. The cycle repeats until the job is done.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146204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37273" cy="1223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228600"/>
            <a:ext cx="6629400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0" i="0" u="none" strike="noStrike" baseline="0" dirty="0" smtClean="0">
                <a:latin typeface="Courier"/>
              </a:rPr>
              <a:t>SUPERVISORY TECHNIQUES</a:t>
            </a:r>
          </a:p>
          <a:p>
            <a:r>
              <a:rPr lang="en-US" sz="1400" b="0" i="0" u="none" strike="noStrike" baseline="0" dirty="0" smtClean="0">
                <a:latin typeface="Courier"/>
              </a:rPr>
              <a:t>Maintenance supervision is a demanding and difficult job and is influenced</a:t>
            </a:r>
          </a:p>
          <a:p>
            <a:r>
              <a:rPr lang="en-US" sz="1400" b="0" i="0" u="none" strike="noStrike" baseline="0" dirty="0" smtClean="0">
                <a:latin typeface="Courier"/>
              </a:rPr>
              <a:t>by many factors. There is usually a high sense of urgency to get results.</a:t>
            </a:r>
          </a:p>
          <a:p>
            <a:r>
              <a:rPr lang="en-US" sz="1400" b="0" i="0" u="none" strike="noStrike" baseline="0" dirty="0" smtClean="0">
                <a:latin typeface="Courier"/>
              </a:rPr>
              <a:t>There are conflicting demands for the supervisor's time. Each supervisor</a:t>
            </a:r>
          </a:p>
          <a:p>
            <a:r>
              <a:rPr lang="en-US" sz="1400" b="0" i="0" u="none" strike="noStrike" baseline="0" dirty="0" smtClean="0">
                <a:latin typeface="Courier"/>
              </a:rPr>
              <a:t>develops an individual style to meet the challenges of the job. There are</a:t>
            </a:r>
          </a:p>
          <a:p>
            <a:r>
              <a:rPr lang="en-US" sz="1400" b="0" i="0" u="none" strike="noStrike" baseline="0" dirty="0" smtClean="0">
                <a:latin typeface="Courier"/>
              </a:rPr>
              <a:t>different approaches to supervision, but the following are most common:</a:t>
            </a:r>
          </a:p>
          <a:p>
            <a:r>
              <a:rPr lang="en-US" sz="1400" b="0" i="0" u="none" strike="noStrike" baseline="0" dirty="0" smtClean="0">
                <a:latin typeface="Courier"/>
              </a:rPr>
              <a:t>Reactive Management. The inexperienced supervisor usually reacts to</a:t>
            </a:r>
          </a:p>
          <a:p>
            <a:r>
              <a:rPr lang="en-US" sz="1400" b="0" i="0" u="none" strike="noStrike" baseline="0" dirty="0" smtClean="0">
                <a:latin typeface="Courier"/>
              </a:rPr>
              <a:t>requirements as they occur and confronts one challenge at a time. This is</a:t>
            </a:r>
          </a:p>
          <a:p>
            <a:r>
              <a:rPr lang="en-US" sz="1400" b="0" i="0" u="none" strike="noStrike" baseline="0" dirty="0" smtClean="0">
                <a:latin typeface="Courier"/>
              </a:rPr>
              <a:t>called reactive or crisis management. The theory is to concentrate</a:t>
            </a:r>
          </a:p>
          <a:p>
            <a:r>
              <a:rPr lang="en-US" sz="1400" b="0" i="0" u="none" strike="noStrike" baseline="0" dirty="0" smtClean="0">
                <a:latin typeface="Courier"/>
              </a:rPr>
              <a:t>resources against a particular requirement, overwhelm it, and move on. This</a:t>
            </a:r>
          </a:p>
          <a:p>
            <a:r>
              <a:rPr lang="en-US" sz="1400" b="0" i="0" u="none" strike="noStrike" baseline="0" dirty="0" smtClean="0">
                <a:latin typeface="Courier"/>
              </a:rPr>
              <a:t>works well in a true crisis. In </a:t>
            </a:r>
            <a:r>
              <a:rPr lang="en-US" sz="1400" b="0" i="0" u="none" strike="noStrike" baseline="0" dirty="0" err="1" smtClean="0">
                <a:latin typeface="Courier"/>
              </a:rPr>
              <a:t>daytoday</a:t>
            </a:r>
            <a:endParaRPr lang="en-US" sz="1400" b="0" i="0" u="none" strike="noStrike" baseline="0" dirty="0" smtClean="0">
              <a:latin typeface="Courier"/>
            </a:endParaRPr>
          </a:p>
          <a:p>
            <a:r>
              <a:rPr lang="en-US" sz="1400" b="0" i="0" u="none" strike="noStrike" baseline="0" dirty="0" smtClean="0">
                <a:latin typeface="Courier"/>
              </a:rPr>
              <a:t>maintenance operations, however,</a:t>
            </a:r>
          </a:p>
          <a:p>
            <a:r>
              <a:rPr lang="en-US" sz="1400" b="0" i="0" u="none" strike="noStrike" baseline="0" dirty="0" smtClean="0">
                <a:latin typeface="Courier"/>
              </a:rPr>
              <a:t>there is seldom one crisis at a time. Unit mission requirements and the</a:t>
            </a:r>
          </a:p>
          <a:p>
            <a:r>
              <a:rPr lang="en-US" sz="1400" b="0" i="0" u="none" strike="noStrike" baseline="0" dirty="0" smtClean="0">
                <a:latin typeface="Courier"/>
              </a:rPr>
              <a:t>training schedule change frequently. What is important today may not be so</a:t>
            </a:r>
          </a:p>
          <a:p>
            <a:r>
              <a:rPr lang="en-US" sz="1400" b="0" i="0" u="none" strike="noStrike" baseline="0" dirty="0" smtClean="0">
                <a:latin typeface="Courier"/>
              </a:rPr>
              <a:t>important tomorrow. The reactive manager has to constantly juggle limited</a:t>
            </a:r>
          </a:p>
          <a:p>
            <a:r>
              <a:rPr lang="en-US" sz="1400" b="0" i="0" u="none" strike="noStrike" baseline="0" dirty="0" smtClean="0">
                <a:latin typeface="Courier"/>
              </a:rPr>
              <a:t>resources and stays too long on individual projects to effectively manage</a:t>
            </a:r>
          </a:p>
          <a:p>
            <a:r>
              <a:rPr lang="en-US" sz="1400" b="0" i="0" u="none" strike="noStrike" baseline="0" dirty="0" smtClean="0">
                <a:latin typeface="Courier"/>
              </a:rPr>
              <a:t>the overall operation.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18146204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37273" cy="1223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751344"/>
            <a:ext cx="4572000" cy="535531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u="none" strike="noStrike" baseline="0" dirty="0" smtClean="0">
                <a:latin typeface="Courier"/>
              </a:rPr>
              <a:t>Proactive Management. The strategy of proactive management is to influence</a:t>
            </a:r>
          </a:p>
          <a:p>
            <a:r>
              <a:rPr lang="en-US" b="0" i="0" u="none" strike="noStrike" baseline="0" dirty="0" smtClean="0">
                <a:latin typeface="Courier"/>
              </a:rPr>
              <a:t>events before they happen. The proactive manager anticipates requirements</a:t>
            </a:r>
          </a:p>
          <a:p>
            <a:r>
              <a:rPr lang="en-US" b="0" i="0" u="none" strike="noStrike" baseline="0" dirty="0" smtClean="0">
                <a:latin typeface="Courier"/>
              </a:rPr>
              <a:t>and plans for the best use of resources. Time is his most important</a:t>
            </a:r>
          </a:p>
          <a:p>
            <a:r>
              <a:rPr lang="en-US" b="0" i="0" u="none" strike="noStrike" baseline="0" dirty="0" smtClean="0">
                <a:latin typeface="Courier"/>
              </a:rPr>
              <a:t>resource and he uses it to gain the most benefit for the organization. He</a:t>
            </a:r>
          </a:p>
          <a:p>
            <a:r>
              <a:rPr lang="en-US" b="0" i="0" u="none" strike="noStrike" baseline="0" dirty="0" smtClean="0">
                <a:latin typeface="Courier"/>
              </a:rPr>
              <a:t>directs the efforts of personnel productively while finding time for</a:t>
            </a:r>
          </a:p>
          <a:p>
            <a:r>
              <a:rPr lang="en-US" b="0" i="0" u="none" strike="noStrike" baseline="0" dirty="0" smtClean="0">
                <a:latin typeface="Courier"/>
              </a:rPr>
              <a:t>management. The most important part of supervision is identifying</a:t>
            </a:r>
          </a:p>
          <a:p>
            <a:r>
              <a:rPr lang="en-US" b="0" i="0" u="none" strike="noStrike" baseline="0" dirty="0" smtClean="0">
                <a:latin typeface="Courier"/>
              </a:rPr>
              <a:t>objectives and priorities. The proactive manager knows that effective</a:t>
            </a:r>
          </a:p>
          <a:p>
            <a:r>
              <a:rPr lang="en-US" b="0" i="0" u="none" strike="noStrike" baseline="0" dirty="0" smtClean="0">
                <a:latin typeface="Courier"/>
              </a:rPr>
              <a:t>planning depends on determining what needs to be done and in what sequence.</a:t>
            </a:r>
          </a:p>
          <a:p>
            <a:r>
              <a:rPr lang="en-US" b="0" i="0" u="none" strike="noStrike" baseline="0" dirty="0" smtClean="0">
                <a:latin typeface="Courier"/>
              </a:rPr>
              <a:t>He directs available resources first toward those actions that will be most</a:t>
            </a:r>
          </a:p>
          <a:p>
            <a:r>
              <a:rPr lang="en-US" b="0" i="0" u="none" strike="noStrike" baseline="0" dirty="0" smtClean="0">
                <a:latin typeface="Courier"/>
              </a:rPr>
              <a:t>productive for the organization.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14620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37273" cy="1223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6013" y="404906"/>
            <a:ext cx="5538787" cy="4995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146204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37273" cy="1223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1028343"/>
            <a:ext cx="4572000" cy="480131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u="none" strike="noStrike" baseline="0" dirty="0" smtClean="0">
                <a:latin typeface="Courier"/>
              </a:rPr>
              <a:t>SUPERVISORY FACTORS</a:t>
            </a:r>
          </a:p>
          <a:p>
            <a:r>
              <a:rPr lang="en-US" b="0" i="0" u="none" strike="noStrike" baseline="0" dirty="0" smtClean="0">
                <a:latin typeface="Courier"/>
              </a:rPr>
              <a:t>Maintenance supervision deals with various </a:t>
            </a:r>
            <a:r>
              <a:rPr lang="en-US" b="0" i="0" u="none" strike="noStrike" baseline="0" dirty="0" err="1" smtClean="0">
                <a:latin typeface="Courier"/>
              </a:rPr>
              <a:t>factorscommand</a:t>
            </a:r>
            <a:endParaRPr lang="en-US" b="0" i="0" u="none" strike="noStrike" baseline="0" dirty="0" smtClean="0">
              <a:latin typeface="Courier"/>
            </a:endParaRPr>
          </a:p>
          <a:p>
            <a:r>
              <a:rPr lang="en-US" b="0" i="0" u="none" strike="noStrike" baseline="0" dirty="0" smtClean="0">
                <a:latin typeface="Courier"/>
              </a:rPr>
              <a:t>emphasis,</a:t>
            </a:r>
          </a:p>
          <a:p>
            <a:r>
              <a:rPr lang="en-US" b="0" i="0" u="none" strike="noStrike" baseline="0" dirty="0" smtClean="0">
                <a:latin typeface="Courier"/>
              </a:rPr>
              <a:t>management supervision, motivation, skill, and </a:t>
            </a:r>
            <a:r>
              <a:rPr lang="en-US" b="0" i="0" u="none" strike="noStrike" baseline="0" dirty="0" err="1" smtClean="0">
                <a:latin typeface="Courier"/>
              </a:rPr>
              <a:t>resourceswhich</a:t>
            </a:r>
            <a:endParaRPr lang="en-US" b="0" i="0" u="none" strike="noStrike" baseline="0" dirty="0" smtClean="0">
              <a:latin typeface="Courier"/>
            </a:endParaRPr>
          </a:p>
          <a:p>
            <a:r>
              <a:rPr lang="en-US" b="0" i="0" u="none" strike="noStrike" baseline="0" dirty="0" smtClean="0">
                <a:latin typeface="Courier"/>
              </a:rPr>
              <a:t>affect the</a:t>
            </a:r>
          </a:p>
          <a:p>
            <a:r>
              <a:rPr lang="en-US" b="0" i="0" u="none" strike="noStrike" baseline="0" dirty="0" smtClean="0">
                <a:latin typeface="Courier"/>
              </a:rPr>
              <a:t>way the unit does its maintenance mission. The supervisor uses these</a:t>
            </a:r>
          </a:p>
          <a:p>
            <a:r>
              <a:rPr lang="en-US" b="0" i="0" u="none" strike="noStrike" baseline="0" dirty="0" smtClean="0">
                <a:latin typeface="Courier"/>
              </a:rPr>
              <a:t>factors as tools to help him guide the effort in the proper direction.</a:t>
            </a:r>
          </a:p>
          <a:p>
            <a:r>
              <a:rPr lang="en-US" b="0" i="0" u="none" strike="noStrike" baseline="0" dirty="0" smtClean="0">
                <a:latin typeface="Courier"/>
              </a:rPr>
              <a:t>Failure to achieve desired results often stems from failure in one or more</a:t>
            </a:r>
          </a:p>
          <a:p>
            <a:r>
              <a:rPr lang="en-US" b="0" i="0" u="none" strike="noStrike" baseline="0" dirty="0" smtClean="0">
                <a:latin typeface="Courier"/>
              </a:rPr>
              <a:t>of the maintenance factors. Corrective action depends on the supervisor's</a:t>
            </a:r>
          </a:p>
          <a:p>
            <a:r>
              <a:rPr lang="en-US" b="0" i="0" u="none" strike="noStrike" baseline="0" dirty="0" smtClean="0">
                <a:latin typeface="Courier"/>
              </a:rPr>
              <a:t>ability to recognize which factors need to be influenced.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146204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37273" cy="1223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1443841"/>
            <a:ext cx="4572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u="none" strike="noStrike" baseline="0" dirty="0" smtClean="0">
                <a:latin typeface="Courier"/>
              </a:rPr>
              <a:t>Command Emphasis. The commander sets the tone for what is and is not</a:t>
            </a:r>
          </a:p>
          <a:p>
            <a:r>
              <a:rPr lang="en-US" b="0" i="0" u="none" strike="noStrike" baseline="0" dirty="0" smtClean="0">
                <a:latin typeface="Courier"/>
              </a:rPr>
              <a:t>important within his command. To place command emphasis on maintenance</a:t>
            </a:r>
          </a:p>
          <a:p>
            <a:r>
              <a:rPr lang="en-US" b="0" i="0" u="none" strike="noStrike" baseline="0" dirty="0" smtClean="0">
                <a:latin typeface="Courier"/>
              </a:rPr>
              <a:t>operations, the commander must show an active interest in maintenance</a:t>
            </a:r>
          </a:p>
          <a:p>
            <a:r>
              <a:rPr lang="en-US" b="0" i="0" u="none" strike="noStrike" baseline="0" dirty="0" smtClean="0">
                <a:latin typeface="Courier"/>
              </a:rPr>
              <a:t>operations and the material readiness of unit equipment. Command emphasis,</a:t>
            </a:r>
          </a:p>
          <a:p>
            <a:r>
              <a:rPr lang="en-US" b="0" i="0" u="none" strike="noStrike" baseline="0" dirty="0" smtClean="0">
                <a:latin typeface="Courier"/>
              </a:rPr>
              <a:t>the most important supervisory factor, influences maintenance and the</a:t>
            </a:r>
          </a:p>
          <a:p>
            <a:r>
              <a:rPr lang="en-US" b="0" i="0" u="none" strike="noStrike" baseline="0" dirty="0" smtClean="0">
                <a:latin typeface="Courier"/>
              </a:rPr>
              <a:t>supervisor may use it to support the mission. Personal examples, words, and</a:t>
            </a:r>
          </a:p>
          <a:p>
            <a:r>
              <a:rPr lang="en-US" b="0" i="0" u="none" strike="noStrike" baseline="0" dirty="0" smtClean="0">
                <a:latin typeface="Courier"/>
              </a:rPr>
              <a:t>actions are the best means to demonstrate the areas to be emphasized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146204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37273" cy="1223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1166843"/>
            <a:ext cx="4572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u="none" strike="noStrike" baseline="0" dirty="0" smtClean="0">
                <a:latin typeface="Courier"/>
              </a:rPr>
              <a:t>Management. The maintenance supervisor must constantly strive to improve</a:t>
            </a:r>
          </a:p>
          <a:p>
            <a:r>
              <a:rPr lang="en-US" b="0" i="0" u="none" strike="noStrike" baseline="0" dirty="0" smtClean="0">
                <a:latin typeface="Courier"/>
              </a:rPr>
              <a:t>operations. Since the management process itself plays a key role in</a:t>
            </a:r>
          </a:p>
          <a:p>
            <a:r>
              <a:rPr lang="en-US" b="0" i="0" u="none" strike="noStrike" baseline="0" dirty="0" smtClean="0">
                <a:latin typeface="Courier"/>
              </a:rPr>
              <a:t>maintenance operations, the supervisor should always be alert for ways to</a:t>
            </a:r>
          </a:p>
          <a:p>
            <a:r>
              <a:rPr lang="en-US" b="0" i="0" u="none" strike="noStrike" baseline="0" dirty="0" smtClean="0">
                <a:latin typeface="Courier"/>
              </a:rPr>
              <a:t>improve planning, organizing, coordinating, directing, and controlling, as</a:t>
            </a:r>
          </a:p>
          <a:p>
            <a:r>
              <a:rPr lang="en-US" b="0" i="0" u="none" strike="noStrike" baseline="0" dirty="0" smtClean="0">
                <a:latin typeface="Courier"/>
              </a:rPr>
              <a:t>well as obtaining feedback on results. Under the stress of </a:t>
            </a:r>
            <a:r>
              <a:rPr lang="en-US" b="0" i="0" u="none" strike="noStrike" baseline="0" dirty="0" err="1" smtClean="0">
                <a:latin typeface="Courier"/>
              </a:rPr>
              <a:t>daytoday</a:t>
            </a:r>
            <a:endParaRPr lang="en-US" b="0" i="0" u="none" strike="noStrike" baseline="0" dirty="0" smtClean="0">
              <a:latin typeface="Courier"/>
            </a:endParaRPr>
          </a:p>
          <a:p>
            <a:r>
              <a:rPr lang="en-US" b="0" i="0" u="none" strike="noStrike" baseline="0" dirty="0" smtClean="0">
                <a:latin typeface="Courier"/>
              </a:rPr>
              <a:t>operations these elements lose visibility and may not seem to have a direct</a:t>
            </a:r>
          </a:p>
          <a:p>
            <a:r>
              <a:rPr lang="en-US" b="0" i="0" u="none" strike="noStrike" baseline="0" dirty="0" smtClean="0">
                <a:latin typeface="Courier"/>
              </a:rPr>
              <a:t>bearing on material readiness. However, a small improvement in the "system"</a:t>
            </a:r>
          </a:p>
          <a:p>
            <a:r>
              <a:rPr lang="en-US" b="0" i="0" u="none" strike="noStrike" baseline="0" dirty="0" smtClean="0">
                <a:latin typeface="Courier"/>
              </a:rPr>
              <a:t>brings greater overall benefits than a "heroic" effort on one or two items.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146204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37273" cy="1223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228600"/>
            <a:ext cx="66294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0" i="0" u="none" strike="noStrike" baseline="0" dirty="0" smtClean="0">
                <a:latin typeface="Courier"/>
              </a:rPr>
              <a:t>Supervision. The commander depends on the </a:t>
            </a:r>
            <a:r>
              <a:rPr lang="en-US" sz="1400" b="0" i="0" u="none" strike="noStrike" baseline="0" dirty="0" err="1" smtClean="0">
                <a:latin typeface="Courier"/>
              </a:rPr>
              <a:t>firstline</a:t>
            </a:r>
            <a:endParaRPr lang="en-US" sz="1400" b="0" i="0" u="none" strike="noStrike" baseline="0" dirty="0" smtClean="0">
              <a:latin typeface="Courier"/>
            </a:endParaRPr>
          </a:p>
          <a:p>
            <a:r>
              <a:rPr lang="en-US" sz="1400" b="0" i="0" u="none" strike="noStrike" baseline="0" dirty="0" smtClean="0">
                <a:latin typeface="Courier"/>
              </a:rPr>
              <a:t>supervisor for</a:t>
            </a:r>
          </a:p>
          <a:p>
            <a:r>
              <a:rPr lang="en-US" sz="1400" b="0" i="0" u="none" strike="noStrike" baseline="0" dirty="0" smtClean="0">
                <a:latin typeface="Courier"/>
              </a:rPr>
              <a:t>accomplishing the mission and ensuring the welfare of the soldiers. The</a:t>
            </a:r>
          </a:p>
          <a:p>
            <a:r>
              <a:rPr lang="en-US" sz="1400" b="0" i="0" u="none" strike="noStrike" baseline="0" dirty="0" smtClean="0">
                <a:latin typeface="Courier"/>
              </a:rPr>
              <a:t>supervisor is a vital link in the chain of command. Receiving instructions</a:t>
            </a:r>
          </a:p>
          <a:p>
            <a:r>
              <a:rPr lang="en-US" sz="1400" b="0" i="0" u="none" strike="noStrike" baseline="0" dirty="0" smtClean="0">
                <a:latin typeface="Courier"/>
              </a:rPr>
              <a:t>and turning them into tangible results and passing along the commander's</a:t>
            </a:r>
          </a:p>
          <a:p>
            <a:r>
              <a:rPr lang="en-US" sz="1400" b="0" i="0" u="none" strike="noStrike" baseline="0" dirty="0" smtClean="0">
                <a:latin typeface="Courier"/>
              </a:rPr>
              <a:t>requirements are only minor responsibilities. The major challenge lies in</a:t>
            </a:r>
          </a:p>
          <a:p>
            <a:r>
              <a:rPr lang="en-US" sz="1400" b="0" i="0" u="none" strike="noStrike" baseline="0" dirty="0" smtClean="0">
                <a:latin typeface="Courier"/>
              </a:rPr>
              <a:t>making sure the people being supervised can accomplish the mission. The</a:t>
            </a:r>
          </a:p>
          <a:p>
            <a:r>
              <a:rPr lang="en-US" sz="1400" b="0" i="0" u="none" strike="noStrike" baseline="0" dirty="0" smtClean="0">
                <a:latin typeface="Courier"/>
              </a:rPr>
              <a:t>supervisor is the individual soldier's primary source of assistance and</a:t>
            </a:r>
          </a:p>
          <a:p>
            <a:r>
              <a:rPr lang="en-US" sz="1400" b="0" i="0" u="none" strike="noStrike" baseline="0" dirty="0" smtClean="0">
                <a:latin typeface="Courier"/>
              </a:rPr>
              <a:t>further professional development. Knowing proper maintenance procedures and</a:t>
            </a:r>
          </a:p>
          <a:p>
            <a:r>
              <a:rPr lang="en-US" sz="1400" b="0" i="0" u="none" strike="noStrike" baseline="0" dirty="0" smtClean="0">
                <a:latin typeface="Courier"/>
              </a:rPr>
              <a:t>being technically proficient in the tasks to be done by the soldiers, the</a:t>
            </a:r>
          </a:p>
          <a:p>
            <a:r>
              <a:rPr lang="en-US" sz="1400" b="0" i="0" u="none" strike="noStrike" baseline="0" dirty="0" smtClean="0">
                <a:latin typeface="Courier"/>
              </a:rPr>
              <a:t>supervisor also needs to know the standards and objectives set by the chain</a:t>
            </a:r>
          </a:p>
          <a:p>
            <a:r>
              <a:rPr lang="en-US" sz="1400" b="0" i="0" u="none" strike="noStrike" baseline="0" dirty="0" smtClean="0">
                <a:latin typeface="Courier"/>
              </a:rPr>
              <a:t>of command so that the efforts of the soldiers are guided in the proper</a:t>
            </a:r>
          </a:p>
          <a:p>
            <a:r>
              <a:rPr lang="en-US" sz="1400" b="0" i="0" u="none" strike="noStrike" baseline="0" dirty="0" smtClean="0">
                <a:latin typeface="Courier"/>
              </a:rPr>
              <a:t>direction. Being constantly aware of mission requirements and the</a:t>
            </a:r>
          </a:p>
          <a:p>
            <a:r>
              <a:rPr lang="en-US" sz="1400" b="0" i="0" u="none" strike="noStrike" baseline="0" dirty="0" smtClean="0">
                <a:latin typeface="Courier"/>
              </a:rPr>
              <a:t>capabilities and limitations of the soldiers, the supervisor must look</a:t>
            </a:r>
          </a:p>
          <a:p>
            <a:r>
              <a:rPr lang="en-US" sz="1400" b="0" i="0" u="none" strike="noStrike" baseline="0" dirty="0" smtClean="0">
                <a:latin typeface="Courier"/>
              </a:rPr>
              <a:t>beyond peacetime </a:t>
            </a:r>
            <a:r>
              <a:rPr lang="en-US" sz="1400" b="0" i="0" u="none" strike="noStrike" baseline="0" dirty="0" err="1" smtClean="0">
                <a:latin typeface="Courier"/>
              </a:rPr>
              <a:t>daytoday</a:t>
            </a:r>
            <a:endParaRPr lang="en-US" sz="1400" b="0" i="0" u="none" strike="noStrike" baseline="0" dirty="0" smtClean="0">
              <a:latin typeface="Courier"/>
            </a:endParaRPr>
          </a:p>
          <a:p>
            <a:r>
              <a:rPr lang="en-US" sz="1400" b="0" i="0" u="none" strike="noStrike" baseline="0" dirty="0" smtClean="0">
                <a:latin typeface="Courier"/>
              </a:rPr>
              <a:t>operations and train soldiers to support the</a:t>
            </a:r>
          </a:p>
          <a:p>
            <a:r>
              <a:rPr lang="en-US" sz="1400" b="0" i="0" u="none" strike="noStrike" baseline="0" dirty="0" smtClean="0">
                <a:latin typeface="Courier"/>
              </a:rPr>
              <a:t>needs of the battlefield. Next to the mission, the welfare of the soldiers</a:t>
            </a:r>
          </a:p>
          <a:p>
            <a:r>
              <a:rPr lang="en-US" sz="1400" b="0" i="0" u="none" strike="noStrike" baseline="0" dirty="0" smtClean="0">
                <a:latin typeface="Courier"/>
              </a:rPr>
              <a:t>and their professional development should be most important.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18146204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37273" cy="1223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751344"/>
            <a:ext cx="4572000" cy="535531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u="none" strike="noStrike" baseline="0" dirty="0" smtClean="0">
                <a:latin typeface="Courier"/>
              </a:rPr>
              <a:t>Motivation. Motivation is the desire of the individual to perform a</a:t>
            </a:r>
          </a:p>
          <a:p>
            <a:r>
              <a:rPr lang="en-US" b="0" i="0" u="none" strike="noStrike" baseline="0" dirty="0" smtClean="0">
                <a:latin typeface="Courier"/>
              </a:rPr>
              <a:t>specific task. The leadership demonstrated by commanders and supervisors</a:t>
            </a:r>
          </a:p>
          <a:p>
            <a:r>
              <a:rPr lang="en-US" b="0" i="0" u="none" strike="noStrike" baseline="0" dirty="0" smtClean="0">
                <a:latin typeface="Courier"/>
              </a:rPr>
              <a:t>greatly influences the motivation of soldiers under their control. Strong</a:t>
            </a:r>
          </a:p>
          <a:p>
            <a:r>
              <a:rPr lang="en-US" b="0" i="0" u="none" strike="noStrike" baseline="0" dirty="0" smtClean="0">
                <a:latin typeface="Courier"/>
              </a:rPr>
              <a:t>leadership is the key to motivation. The strong leader defines the</a:t>
            </a:r>
          </a:p>
          <a:p>
            <a:r>
              <a:rPr lang="en-US" b="0" i="0" u="none" strike="noStrike" baseline="0" dirty="0" smtClean="0">
                <a:latin typeface="Courier"/>
              </a:rPr>
              <a:t>objectives, communicates them, evaluates how well they are being achieved,</a:t>
            </a:r>
          </a:p>
          <a:p>
            <a:r>
              <a:rPr lang="en-US" b="0" i="0" u="none" strike="noStrike" baseline="0" dirty="0" smtClean="0">
                <a:latin typeface="Courier"/>
              </a:rPr>
              <a:t>and provides feedback to the people doing the work. Most soldiers want to</a:t>
            </a:r>
          </a:p>
          <a:p>
            <a:r>
              <a:rPr lang="en-US" b="0" i="0" u="none" strike="noStrike" baseline="0" dirty="0" smtClean="0">
                <a:latin typeface="Courier"/>
              </a:rPr>
              <a:t>perform well, but they must know "the rules of the game," the standards</a:t>
            </a:r>
          </a:p>
          <a:p>
            <a:r>
              <a:rPr lang="en-US" b="0" i="0" u="none" strike="noStrike" baseline="0" dirty="0" smtClean="0">
                <a:latin typeface="Courier"/>
              </a:rPr>
              <a:t>expected of them, and how they are doing. Superior achievement should be</a:t>
            </a:r>
          </a:p>
          <a:p>
            <a:r>
              <a:rPr lang="en-US" b="0" i="0" u="none" strike="noStrike" baseline="0" dirty="0" smtClean="0">
                <a:latin typeface="Courier"/>
              </a:rPr>
              <a:t>recognized, and the supervisor should have an active interest in the unit</a:t>
            </a:r>
          </a:p>
          <a:p>
            <a:r>
              <a:rPr lang="en-US" b="0" i="0" u="none" strike="noStrike" baseline="0" dirty="0" smtClean="0">
                <a:latin typeface="Courier"/>
              </a:rPr>
              <a:t>award program.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146204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37273" cy="1223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751344"/>
            <a:ext cx="4572000" cy="535531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u="none" strike="noStrike" baseline="0" dirty="0" smtClean="0">
                <a:latin typeface="Courier"/>
              </a:rPr>
              <a:t>Skill. Skill is the technical ability to do the tasks associated with one's</a:t>
            </a:r>
          </a:p>
          <a:p>
            <a:r>
              <a:rPr lang="en-US" b="0" i="0" u="none" strike="noStrike" baseline="0" dirty="0" smtClean="0">
                <a:latin typeface="Courier"/>
              </a:rPr>
              <a:t>duty position. Training is the means which provides skills to individuals.</a:t>
            </a:r>
          </a:p>
          <a:p>
            <a:r>
              <a:rPr lang="en-US" b="0" i="0" u="none" strike="noStrike" baseline="0" dirty="0" smtClean="0">
                <a:latin typeface="Courier"/>
              </a:rPr>
              <a:t>The skill of the soldiers is one of the commander's most important assets.</a:t>
            </a:r>
          </a:p>
          <a:p>
            <a:r>
              <a:rPr lang="en-US" b="0" i="0" u="none" strike="noStrike" baseline="0" dirty="0" smtClean="0">
                <a:latin typeface="Courier"/>
              </a:rPr>
              <a:t>The Army training system depends on the unit commander to continue the</a:t>
            </a:r>
          </a:p>
          <a:p>
            <a:r>
              <a:rPr lang="en-US" b="0" i="0" u="none" strike="noStrike" baseline="0" dirty="0" smtClean="0">
                <a:latin typeface="Courier"/>
              </a:rPr>
              <a:t>training process begun during advanced individual training. A large number</a:t>
            </a:r>
          </a:p>
          <a:p>
            <a:r>
              <a:rPr lang="en-US" b="0" i="0" u="none" strike="noStrike" baseline="0" dirty="0" smtClean="0">
                <a:latin typeface="Courier"/>
              </a:rPr>
              <a:t>of training resources are available, and the commander and maintenance</a:t>
            </a:r>
          </a:p>
          <a:p>
            <a:r>
              <a:rPr lang="en-US" b="0" i="0" u="none" strike="noStrike" baseline="0" dirty="0" smtClean="0">
                <a:latin typeface="Courier"/>
              </a:rPr>
              <a:t>supervisor should use these to the maximum advantages. Soldier's manuals,</a:t>
            </a:r>
          </a:p>
          <a:p>
            <a:r>
              <a:rPr lang="en-US" b="0" i="0" u="none" strike="noStrike" baseline="0" dirty="0" smtClean="0">
                <a:latin typeface="Courier"/>
              </a:rPr>
              <a:t>individual job books, skill qualification test (SQT) results, and personal</a:t>
            </a:r>
          </a:p>
          <a:p>
            <a:r>
              <a:rPr lang="en-US" b="0" i="0" u="none" strike="noStrike" baseline="0" dirty="0" smtClean="0">
                <a:latin typeface="Courier"/>
              </a:rPr>
              <a:t>observation provide the </a:t>
            </a:r>
            <a:r>
              <a:rPr lang="en-US" b="0" i="0" u="none" strike="noStrike" baseline="0" dirty="0" err="1" smtClean="0">
                <a:latin typeface="Courier"/>
              </a:rPr>
              <a:t>firstline</a:t>
            </a:r>
            <a:endParaRPr lang="en-US" b="0" i="0" u="none" strike="noStrike" baseline="0" dirty="0" smtClean="0">
              <a:latin typeface="Courier"/>
            </a:endParaRPr>
          </a:p>
          <a:p>
            <a:r>
              <a:rPr lang="en-US" b="0" i="0" u="none" strike="noStrike" baseline="0" dirty="0" smtClean="0">
                <a:latin typeface="Courier"/>
              </a:rPr>
              <a:t>supervisor the means to evaluate and</a:t>
            </a:r>
          </a:p>
          <a:p>
            <a:r>
              <a:rPr lang="en-US" b="0" i="0" u="none" strike="noStrike" baseline="0" dirty="0" smtClean="0">
                <a:latin typeface="Courier"/>
              </a:rPr>
              <a:t>improve the skills of the soldiers.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146204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37273" cy="1223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1305342"/>
            <a:ext cx="4572000" cy="424731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u="none" strike="noStrike" baseline="0" dirty="0" smtClean="0">
                <a:latin typeface="Courier"/>
              </a:rPr>
              <a:t>Resources. Resources are the tangible and intangible assets needed to get</a:t>
            </a:r>
          </a:p>
          <a:p>
            <a:r>
              <a:rPr lang="en-US" b="0" i="0" u="none" strike="noStrike" baseline="0" dirty="0" smtClean="0">
                <a:latin typeface="Courier"/>
              </a:rPr>
              <a:t>the job done. They include people, tools and test equipment, repair parts,</a:t>
            </a:r>
          </a:p>
          <a:p>
            <a:r>
              <a:rPr lang="en-US" b="0" i="0" u="none" strike="noStrike" baseline="0" dirty="0" smtClean="0">
                <a:latin typeface="Courier"/>
              </a:rPr>
              <a:t>publications, facilities, time, skills, funds, and other items. The</a:t>
            </a:r>
          </a:p>
          <a:p>
            <a:r>
              <a:rPr lang="en-US" b="0" i="0" u="none" strike="noStrike" baseline="0" dirty="0" smtClean="0">
                <a:latin typeface="Courier"/>
              </a:rPr>
              <a:t>maintenance supervisor's goal should be to maintain readiness at the</a:t>
            </a:r>
          </a:p>
          <a:p>
            <a:r>
              <a:rPr lang="en-US" b="0" i="0" u="none" strike="noStrike" baseline="0" dirty="0" smtClean="0">
                <a:latin typeface="Courier"/>
              </a:rPr>
              <a:t>required level with the least amount of resource expenditure. The</a:t>
            </a:r>
          </a:p>
          <a:p>
            <a:r>
              <a:rPr lang="en-US" b="0" i="0" u="none" strike="noStrike" baseline="0" dirty="0" smtClean="0">
                <a:latin typeface="Courier"/>
              </a:rPr>
              <a:t>supervisor determines the resources needed to support specific mission</a:t>
            </a:r>
          </a:p>
          <a:p>
            <a:r>
              <a:rPr lang="en-US" b="0" i="0" u="none" strike="noStrike" baseline="0" dirty="0" smtClean="0">
                <a:latin typeface="Courier"/>
              </a:rPr>
              <a:t>requirements and advises the commander on the logistic impact of various</a:t>
            </a:r>
          </a:p>
          <a:p>
            <a:r>
              <a:rPr lang="en-US" b="0" i="0" u="none" strike="noStrike" baseline="0" dirty="0" smtClean="0">
                <a:latin typeface="Courier"/>
              </a:rPr>
              <a:t>courses of action.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146204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37273" cy="1223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152399"/>
            <a:ext cx="6096000" cy="70173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0" i="0" u="none" strike="noStrike" baseline="0" dirty="0" smtClean="0">
                <a:latin typeface="Courier"/>
              </a:rPr>
              <a:t>Learning Event 4</a:t>
            </a:r>
          </a:p>
          <a:p>
            <a:r>
              <a:rPr lang="en-US" b="0" i="0" u="none" strike="noStrike" baseline="0" dirty="0" smtClean="0">
                <a:latin typeface="Courier"/>
              </a:rPr>
              <a:t>STANDING OPERATING PROCEDURE</a:t>
            </a:r>
          </a:p>
          <a:p>
            <a:r>
              <a:rPr lang="en-US" b="0" i="0" u="none" strike="noStrike" baseline="0" dirty="0" smtClean="0">
                <a:latin typeface="Courier"/>
              </a:rPr>
              <a:t>A standing operating procedure provides the foundation of the unit</a:t>
            </a:r>
          </a:p>
          <a:p>
            <a:r>
              <a:rPr lang="en-US" b="0" i="0" u="none" strike="noStrike" baseline="0" dirty="0" smtClean="0">
                <a:latin typeface="Courier"/>
              </a:rPr>
              <a:t>maintenance program. The SOP is the standing order of the commanding</a:t>
            </a:r>
          </a:p>
          <a:p>
            <a:r>
              <a:rPr lang="en-US" b="0" i="0" u="none" strike="noStrike" baseline="0" dirty="0" smtClean="0">
                <a:latin typeface="Courier"/>
              </a:rPr>
              <a:t>officer. It carries the same weight and authority as any other lawful order</a:t>
            </a:r>
          </a:p>
          <a:p>
            <a:r>
              <a:rPr lang="en-US" b="0" i="0" u="none" strike="noStrike" baseline="0" dirty="0" smtClean="0">
                <a:latin typeface="Courier"/>
              </a:rPr>
              <a:t>of the commander. Failure to comply with the SOP may subject individuals to</a:t>
            </a:r>
          </a:p>
          <a:p>
            <a:r>
              <a:rPr lang="en-US" b="0" i="0" u="none" strike="noStrike" baseline="0" dirty="0" smtClean="0">
                <a:latin typeface="Courier"/>
              </a:rPr>
              <a:t>disciplinary action. The SOP is developed for common and repetitive</a:t>
            </a:r>
          </a:p>
          <a:p>
            <a:r>
              <a:rPr lang="en-US" b="0" i="0" u="none" strike="noStrike" baseline="0" dirty="0" smtClean="0">
                <a:latin typeface="Courier"/>
              </a:rPr>
              <a:t>situations. It frees the supervisor to work on </a:t>
            </a:r>
            <a:r>
              <a:rPr lang="en-US" b="0" i="0" u="none" strike="noStrike" baseline="0" dirty="0" err="1" smtClean="0">
                <a:latin typeface="Courier"/>
              </a:rPr>
              <a:t>nonroutine</a:t>
            </a:r>
            <a:r>
              <a:rPr lang="en-US" b="0" i="0" u="none" strike="noStrike" baseline="0" dirty="0" smtClean="0">
                <a:latin typeface="Courier"/>
              </a:rPr>
              <a:t> projects or</a:t>
            </a:r>
          </a:p>
          <a:p>
            <a:r>
              <a:rPr lang="en-US" b="0" i="0" u="none" strike="noStrike" baseline="0" dirty="0" smtClean="0">
                <a:latin typeface="Courier"/>
              </a:rPr>
              <a:t>problem areas. A sound maintenance SOP is essential to the success of</a:t>
            </a:r>
          </a:p>
          <a:p>
            <a:r>
              <a:rPr lang="en-US" b="0" i="0" u="none" strike="noStrike" baseline="0" dirty="0" smtClean="0">
                <a:latin typeface="Courier"/>
              </a:rPr>
              <a:t>tactical operations and administrative and logistical procedures. The SOP</a:t>
            </a:r>
          </a:p>
          <a:p>
            <a:r>
              <a:rPr lang="en-US" b="0" i="0" u="none" strike="noStrike" baseline="0" dirty="0" smtClean="0">
                <a:latin typeface="Courier"/>
              </a:rPr>
              <a:t>provides a guide for inexperienced personnel. Copies of the SOP should be</a:t>
            </a:r>
          </a:p>
          <a:p>
            <a:r>
              <a:rPr lang="en-US" b="0" i="0" u="none" strike="noStrike" baseline="0" dirty="0" smtClean="0">
                <a:latin typeface="Courier"/>
              </a:rPr>
              <a:t>available for ready reference. New personnel should be briefed on the unit</a:t>
            </a:r>
          </a:p>
          <a:p>
            <a:r>
              <a:rPr lang="en-US" b="0" i="0" u="none" strike="noStrike" baseline="0" dirty="0" smtClean="0">
                <a:latin typeface="Courier"/>
              </a:rPr>
              <a:t>program and either provided a copy of the SOP or shown where they can get</a:t>
            </a:r>
          </a:p>
          <a:p>
            <a:r>
              <a:rPr lang="en-US" b="0" i="0" u="none" strike="noStrike" baseline="0" dirty="0" smtClean="0">
                <a:latin typeface="Courier"/>
              </a:rPr>
              <a:t>one.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146204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37273" cy="1223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335846"/>
            <a:ext cx="4572000" cy="618630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u="none" strike="noStrike" baseline="0" dirty="0" smtClean="0">
                <a:latin typeface="Courier"/>
              </a:rPr>
              <a:t>The SOP is a "living" document. It should be tailored to the needs of the</a:t>
            </a:r>
          </a:p>
          <a:p>
            <a:r>
              <a:rPr lang="en-US" b="0" i="0" u="none" strike="noStrike" baseline="0" dirty="0" smtClean="0">
                <a:latin typeface="Courier"/>
              </a:rPr>
              <a:t>unit. Duties and responsibilities of maintenance personnel need to be</a:t>
            </a:r>
          </a:p>
          <a:p>
            <a:r>
              <a:rPr lang="en-US" b="0" i="0" u="none" strike="noStrike" baseline="0" dirty="0" smtClean="0">
                <a:latin typeface="Courier"/>
              </a:rPr>
              <a:t>spelled out. The soldiers need to know how they are expected to contribute</a:t>
            </a:r>
          </a:p>
          <a:p>
            <a:r>
              <a:rPr lang="en-US" b="0" i="0" u="none" strike="noStrike" baseline="0" dirty="0" smtClean="0">
                <a:latin typeface="Courier"/>
              </a:rPr>
              <a:t>to the overall program. The SOP should be printed in the most effective and</a:t>
            </a:r>
          </a:p>
          <a:p>
            <a:r>
              <a:rPr lang="en-US" b="0" i="0" u="none" strike="noStrike" baseline="0" dirty="0" smtClean="0">
                <a:latin typeface="Courier"/>
              </a:rPr>
              <a:t>convenient form. When a better way is found to do an operation, it should</a:t>
            </a:r>
          </a:p>
          <a:p>
            <a:r>
              <a:rPr lang="en-US" b="0" i="0" u="none" strike="noStrike" baseline="0" dirty="0" smtClean="0">
                <a:latin typeface="Courier"/>
              </a:rPr>
              <a:t>be included in the SOP. Changes to the maintenance program should be posted</a:t>
            </a:r>
          </a:p>
          <a:p>
            <a:r>
              <a:rPr lang="en-US" b="0" i="0" u="none" strike="noStrike" baseline="0" dirty="0" smtClean="0">
                <a:latin typeface="Courier"/>
              </a:rPr>
              <a:t>in the unit SOP. If it is impractical to post the changes to all copies,</a:t>
            </a:r>
          </a:p>
          <a:p>
            <a:r>
              <a:rPr lang="en-US" b="0" i="0" u="none" strike="noStrike" baseline="0" dirty="0" smtClean="0">
                <a:latin typeface="Courier"/>
              </a:rPr>
              <a:t>one or two complete record copies should be maintained. When pen and ink</a:t>
            </a:r>
          </a:p>
          <a:p>
            <a:r>
              <a:rPr lang="en-US" b="0" i="0" u="none" strike="noStrike" baseline="0" dirty="0" smtClean="0">
                <a:latin typeface="Courier"/>
              </a:rPr>
              <a:t>changes interfere with clarity or continuity, a new printing is needed. The</a:t>
            </a:r>
          </a:p>
          <a:p>
            <a:r>
              <a:rPr lang="en-US" b="0" i="0" u="none" strike="noStrike" baseline="0" dirty="0" smtClean="0">
                <a:latin typeface="Courier"/>
              </a:rPr>
              <a:t>commander must ensure that changes to the SOP are coordinated and that</a:t>
            </a:r>
          </a:p>
          <a:p>
            <a:r>
              <a:rPr lang="en-US" b="0" i="0" u="none" strike="noStrike" baseline="0" dirty="0" smtClean="0">
                <a:latin typeface="Courier"/>
              </a:rPr>
              <a:t>everyone understands the new procedures.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146204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37273" cy="1223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1720840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u="none" strike="noStrike" baseline="0" dirty="0" smtClean="0">
                <a:latin typeface="Courier"/>
              </a:rPr>
              <a:t>CONSIDERATIONS FOR AN SOP</a:t>
            </a:r>
          </a:p>
          <a:p>
            <a:r>
              <a:rPr lang="en-US" b="0" i="0" u="none" strike="noStrike" baseline="0" dirty="0" smtClean="0">
                <a:latin typeface="Courier"/>
              </a:rPr>
              <a:t>1. The SOP must provide a functional organization for maintenance and</a:t>
            </a:r>
          </a:p>
          <a:p>
            <a:r>
              <a:rPr lang="en-US" b="0" i="0" u="none" strike="noStrike" baseline="0" dirty="0" smtClean="0">
                <a:latin typeface="Courier"/>
              </a:rPr>
              <a:t>recognize the need for mission accomplishment, quality workmanship,</a:t>
            </a:r>
          </a:p>
          <a:p>
            <a:r>
              <a:rPr lang="en-US" b="0" i="0" u="none" strike="noStrike" baseline="0" dirty="0" smtClean="0">
                <a:latin typeface="Courier"/>
              </a:rPr>
              <a:t>and tool control.</a:t>
            </a:r>
          </a:p>
          <a:p>
            <a:r>
              <a:rPr lang="en-US" b="0" i="0" u="none" strike="noStrike" baseline="0" dirty="0" smtClean="0">
                <a:latin typeface="Courier"/>
              </a:rPr>
              <a:t>2. Command policies should be brief statements of what will be done.</a:t>
            </a:r>
          </a:p>
          <a:p>
            <a:r>
              <a:rPr lang="en-US" b="0" i="0" u="none" strike="noStrike" baseline="0" dirty="0" smtClean="0">
                <a:latin typeface="Courier"/>
              </a:rPr>
              <a:t>3. Appendixes should be used for detailed organization and procedures.</a:t>
            </a:r>
          </a:p>
          <a:p>
            <a:r>
              <a:rPr lang="en-US" b="0" i="0" u="none" strike="noStrike" baseline="0" dirty="0" smtClean="0">
                <a:latin typeface="Courier"/>
              </a:rPr>
              <a:t>4. Terms that are not common should be defined.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14620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37273" cy="1223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1720840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u="none" strike="noStrike" baseline="0" dirty="0" smtClean="0">
                <a:latin typeface="Courier"/>
              </a:rPr>
              <a:t>The maintenance system sustains the combat power which can be placed against</a:t>
            </a:r>
          </a:p>
          <a:p>
            <a:r>
              <a:rPr lang="en-US" b="0" i="0" u="none" strike="noStrike" baseline="0" dirty="0" smtClean="0">
                <a:latin typeface="Courier"/>
              </a:rPr>
              <a:t>the enemy. It influences the outcome of a battle by returning equipment to</a:t>
            </a:r>
          </a:p>
          <a:p>
            <a:r>
              <a:rPr lang="en-US" b="0" i="0" u="none" strike="noStrike" baseline="0" dirty="0" smtClean="0">
                <a:latin typeface="Courier"/>
              </a:rPr>
              <a:t>the combat unit while that battle is still being fought. Obviously,</a:t>
            </a:r>
          </a:p>
          <a:p>
            <a:r>
              <a:rPr lang="en-US" b="0" i="0" u="none" strike="noStrike" baseline="0" dirty="0" smtClean="0">
                <a:latin typeface="Courier"/>
              </a:rPr>
              <a:t>equipment that takes longer to repair cannot be used to help win a current</a:t>
            </a:r>
          </a:p>
          <a:p>
            <a:r>
              <a:rPr lang="en-US" b="0" i="0" u="none" strike="noStrike" baseline="0" dirty="0" smtClean="0">
                <a:latin typeface="Courier"/>
              </a:rPr>
              <a:t>battle, but it can contribute to winning future battles. Table 2</a:t>
            </a:r>
          </a:p>
          <a:p>
            <a:r>
              <a:rPr lang="en-US" b="0" i="0" u="none" strike="noStrike" baseline="0" dirty="0" smtClean="0">
                <a:latin typeface="Courier"/>
              </a:rPr>
              <a:t>illustrates the battlefield role of the various maintenance levels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1462046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37273" cy="1223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2274838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u="none" strike="noStrike" baseline="0" dirty="0" smtClean="0">
                <a:latin typeface="Courier"/>
              </a:rPr>
              <a:t>5. Workflow, inspection, and verification of services should be</a:t>
            </a:r>
          </a:p>
          <a:p>
            <a:r>
              <a:rPr lang="en-US" b="0" i="0" u="none" strike="noStrike" baseline="0" dirty="0" smtClean="0">
                <a:latin typeface="Courier"/>
              </a:rPr>
              <a:t>continuous.</a:t>
            </a:r>
          </a:p>
          <a:p>
            <a:r>
              <a:rPr lang="en-US" b="0" i="0" u="none" strike="noStrike" baseline="0" dirty="0" smtClean="0">
                <a:latin typeface="Courier"/>
              </a:rPr>
              <a:t>6. Scholarly treatment, staff jargon, and directives readily available in</a:t>
            </a:r>
          </a:p>
          <a:p>
            <a:r>
              <a:rPr lang="en-US" b="0" i="0" u="none" strike="noStrike" baseline="0" dirty="0" smtClean="0">
                <a:latin typeface="Courier"/>
              </a:rPr>
              <a:t>Army regulations, technical manuals, and other official publications</a:t>
            </a:r>
          </a:p>
          <a:p>
            <a:r>
              <a:rPr lang="en-US" b="0" i="0" u="none" strike="noStrike" baseline="0" dirty="0" smtClean="0">
                <a:latin typeface="Courier"/>
              </a:rPr>
              <a:t>should be avoided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146204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37273" cy="1223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228600"/>
            <a:ext cx="66294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0" i="0" u="none" strike="noStrike" baseline="0" dirty="0" smtClean="0">
                <a:latin typeface="Courier"/>
              </a:rPr>
              <a:t>SOP FORMAT</a:t>
            </a:r>
          </a:p>
          <a:p>
            <a:r>
              <a:rPr lang="en-US" sz="1600" b="0" i="0" u="none" strike="noStrike" baseline="0" dirty="0" smtClean="0">
                <a:latin typeface="Courier"/>
              </a:rPr>
              <a:t>An SOP generally has a standardized format that includes a heading, a body,</a:t>
            </a:r>
          </a:p>
          <a:p>
            <a:r>
              <a:rPr lang="en-US" sz="1600" b="0" i="0" u="none" strike="noStrike" baseline="0" dirty="0" smtClean="0">
                <a:latin typeface="Courier"/>
              </a:rPr>
              <a:t>and a close (authentication).</a:t>
            </a:r>
          </a:p>
          <a:p>
            <a:r>
              <a:rPr lang="en-US" sz="1600" b="0" i="0" u="none" strike="noStrike" baseline="0" dirty="0" smtClean="0">
                <a:latin typeface="Courier"/>
              </a:rPr>
              <a:t>Heading. The heading identifies the unit which prepared the SOP, its</a:t>
            </a:r>
          </a:p>
          <a:p>
            <a:r>
              <a:rPr lang="en-US" sz="1600" b="0" i="0" u="none" strike="noStrike" baseline="0" dirty="0" smtClean="0">
                <a:latin typeface="Courier"/>
              </a:rPr>
              <a:t>location, and mailing address. It gives the date of issue, provides a file</a:t>
            </a:r>
          </a:p>
          <a:p>
            <a:r>
              <a:rPr lang="en-US" sz="1600" b="0" i="0" u="none" strike="noStrike" baseline="0" dirty="0" smtClean="0">
                <a:latin typeface="Courier"/>
              </a:rPr>
              <a:t>or SOP number for reference, and gives the SOP title.</a:t>
            </a:r>
          </a:p>
          <a:p>
            <a:r>
              <a:rPr lang="en-US" sz="1600" b="0" i="0" u="none" strike="noStrike" baseline="0" dirty="0" smtClean="0">
                <a:latin typeface="Courier"/>
              </a:rPr>
              <a:t>Body. The information in the body of the SOP is tailored to the needs of</a:t>
            </a:r>
          </a:p>
          <a:p>
            <a:r>
              <a:rPr lang="en-US" sz="1600" b="0" i="0" u="none" strike="noStrike" baseline="0" dirty="0" smtClean="0">
                <a:latin typeface="Courier"/>
              </a:rPr>
              <a:t>the preparing unit.</a:t>
            </a:r>
          </a:p>
          <a:p>
            <a:r>
              <a:rPr lang="en-US" sz="1600" b="0" i="0" u="none" strike="noStrike" baseline="0" dirty="0" smtClean="0">
                <a:latin typeface="Courier"/>
              </a:rPr>
              <a:t>Close (Authentication). The close of the SOP contains the signature of the</a:t>
            </a:r>
          </a:p>
          <a:p>
            <a:r>
              <a:rPr lang="en-US" sz="1600" b="0" i="0" u="none" strike="noStrike" baseline="0" dirty="0" smtClean="0">
                <a:latin typeface="Courier"/>
              </a:rPr>
              <a:t>commander, a list of the annexes to the SOP, and the distribution. When the</a:t>
            </a:r>
          </a:p>
          <a:p>
            <a:r>
              <a:rPr lang="en-US" sz="1600" b="0" i="0" u="none" strike="noStrike" baseline="0" dirty="0" smtClean="0">
                <a:latin typeface="Courier"/>
              </a:rPr>
              <a:t>SOP is an annex to a </a:t>
            </a:r>
            <a:r>
              <a:rPr lang="en-US" sz="1600" b="0" i="0" u="none" strike="noStrike" baseline="0" dirty="0" err="1" smtClean="0">
                <a:latin typeface="Courier"/>
              </a:rPr>
              <a:t>higherlevel</a:t>
            </a:r>
            <a:endParaRPr lang="en-US" sz="1600" b="0" i="0" u="none" strike="noStrike" baseline="0" dirty="0" smtClean="0">
              <a:latin typeface="Courier"/>
            </a:endParaRPr>
          </a:p>
          <a:p>
            <a:r>
              <a:rPr lang="en-US" sz="1600" b="0" i="0" u="none" strike="noStrike" baseline="0" dirty="0" smtClean="0">
                <a:latin typeface="Courier"/>
              </a:rPr>
              <a:t>document, the close contains the signature</a:t>
            </a:r>
          </a:p>
          <a:p>
            <a:r>
              <a:rPr lang="en-US" sz="1600" b="0" i="0" u="none" strike="noStrike" baseline="0" dirty="0" smtClean="0">
                <a:latin typeface="Courier"/>
              </a:rPr>
              <a:t>of the authenticating officer of the responsible staff element. In this</a:t>
            </a:r>
          </a:p>
          <a:p>
            <a:r>
              <a:rPr lang="en-US" sz="1600" b="0" i="0" u="none" strike="noStrike" baseline="0" dirty="0" smtClean="0">
                <a:latin typeface="Courier"/>
              </a:rPr>
              <a:t>case, the signature of the commander is not required. Refer to Extract of</a:t>
            </a:r>
          </a:p>
          <a:p>
            <a:r>
              <a:rPr lang="en-US" sz="1600" b="0" i="0" u="none" strike="noStrike" baseline="0" dirty="0" smtClean="0">
                <a:latin typeface="Courier"/>
              </a:rPr>
              <a:t>FM 292,</a:t>
            </a:r>
          </a:p>
          <a:p>
            <a:r>
              <a:rPr lang="en-US" sz="1600" b="0" i="0" u="none" strike="noStrike" baseline="0" dirty="0" smtClean="0">
                <a:latin typeface="Courier"/>
              </a:rPr>
              <a:t>Appendix B, Sample Battalion Maintenance Standing Operating</a:t>
            </a:r>
          </a:p>
          <a:p>
            <a:r>
              <a:rPr lang="en-US" sz="1600" b="0" i="0" u="none" strike="noStrike" baseline="0" dirty="0" smtClean="0">
                <a:latin typeface="Courier"/>
              </a:rPr>
              <a:t>Procedure.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18146204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37273" cy="1223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2967335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u="none" strike="noStrike" baseline="0" dirty="0" smtClean="0">
                <a:latin typeface="Courier"/>
              </a:rPr>
              <a:t>LESSON 2</a:t>
            </a:r>
          </a:p>
          <a:p>
            <a:r>
              <a:rPr lang="en-US" b="0" i="0" u="none" strike="noStrike" baseline="0" dirty="0" smtClean="0">
                <a:latin typeface="Courier"/>
              </a:rPr>
              <a:t>FUNDAMENTALS OF MAINTENANCE OPERATIONS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1462046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37273" cy="1223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197346"/>
            <a:ext cx="4572000" cy="646330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u="none" strike="noStrike" baseline="0" dirty="0" smtClean="0">
                <a:latin typeface="Courier"/>
              </a:rPr>
              <a:t>Learning Event 1</a:t>
            </a:r>
          </a:p>
          <a:p>
            <a:r>
              <a:rPr lang="en-US" b="0" i="0" u="none" strike="noStrike" baseline="0" dirty="0" smtClean="0">
                <a:latin typeface="Courier"/>
              </a:rPr>
              <a:t>WORKLOAD ORGANIZATION</a:t>
            </a:r>
          </a:p>
          <a:p>
            <a:r>
              <a:rPr lang="en-US" b="0" i="0" u="none" strike="noStrike" baseline="0" dirty="0" smtClean="0">
                <a:latin typeface="Courier"/>
              </a:rPr>
              <a:t>The unit maintenance workload can be organized into broad categories for</a:t>
            </a:r>
          </a:p>
          <a:p>
            <a:r>
              <a:rPr lang="en-US" b="0" i="0" u="none" strike="noStrike" baseline="0" dirty="0" smtClean="0">
                <a:latin typeface="Courier"/>
              </a:rPr>
              <a:t>management control as shown in Figure 1. During maintenance operations the</a:t>
            </a:r>
          </a:p>
          <a:p>
            <a:r>
              <a:rPr lang="en-US" b="0" i="0" u="none" strike="noStrike" baseline="0" dirty="0" smtClean="0">
                <a:latin typeface="Courier"/>
              </a:rPr>
              <a:t>right personnel, tools, equipment, publications, records and reports,</a:t>
            </a:r>
          </a:p>
          <a:p>
            <a:r>
              <a:rPr lang="en-US" b="0" i="0" u="none" strike="noStrike" baseline="0" dirty="0" smtClean="0">
                <a:latin typeface="Courier"/>
              </a:rPr>
              <a:t>supplies, repair parts, and time must be brought together to do the job.</a:t>
            </a:r>
          </a:p>
          <a:p>
            <a:r>
              <a:rPr lang="en-US" b="0" i="0" u="none" strike="noStrike" baseline="0" dirty="0" smtClean="0">
                <a:latin typeface="Courier"/>
              </a:rPr>
              <a:t>These operations fall into the areas of operator/crew preventive maintenance</a:t>
            </a:r>
          </a:p>
          <a:p>
            <a:r>
              <a:rPr lang="en-US" b="0" i="0" u="none" strike="noStrike" baseline="0" dirty="0" smtClean="0">
                <a:latin typeface="Courier"/>
              </a:rPr>
              <a:t>checks and services (PMCS), unit level repair, provision of repair parts,</a:t>
            </a:r>
          </a:p>
          <a:p>
            <a:r>
              <a:rPr lang="en-US" b="0" i="0" u="none" strike="noStrike" baseline="0" dirty="0" smtClean="0">
                <a:latin typeface="Courier"/>
              </a:rPr>
              <a:t>requests for </a:t>
            </a:r>
            <a:r>
              <a:rPr lang="en-US" b="0" i="0" u="none" strike="noStrike" baseline="0" dirty="0" err="1" smtClean="0">
                <a:latin typeface="Courier"/>
              </a:rPr>
              <a:t>higherlevel</a:t>
            </a:r>
            <a:endParaRPr lang="en-US" b="0" i="0" u="none" strike="noStrike" baseline="0" dirty="0" smtClean="0">
              <a:latin typeface="Courier"/>
            </a:endParaRPr>
          </a:p>
          <a:p>
            <a:r>
              <a:rPr lang="en-US" b="0" i="0" u="none" strike="noStrike" baseline="0" dirty="0" smtClean="0">
                <a:latin typeface="Courier"/>
              </a:rPr>
              <a:t>support, scheduled services, and dispatch of</a:t>
            </a:r>
          </a:p>
          <a:p>
            <a:r>
              <a:rPr lang="en-US" b="0" i="0" u="none" strike="noStrike" baseline="0" dirty="0" smtClean="0">
                <a:latin typeface="Courier"/>
              </a:rPr>
              <a:t>equipment. The procedures to guide these operations should be provided by</a:t>
            </a:r>
          </a:p>
          <a:p>
            <a:r>
              <a:rPr lang="en-US" b="0" i="0" u="none" strike="noStrike" baseline="0" dirty="0" smtClean="0">
                <a:latin typeface="Courier"/>
              </a:rPr>
              <a:t>the unit SOP. This learning event provides a type of workload organization</a:t>
            </a:r>
          </a:p>
          <a:p>
            <a:r>
              <a:rPr lang="en-US" b="0" i="0" u="none" strike="noStrike" baseline="0" dirty="0" smtClean="0">
                <a:latin typeface="Courier"/>
              </a:rPr>
              <a:t>which may be adapted to suit individual unit requirements.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1462046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37273" cy="1223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2136339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u="none" strike="noStrike" baseline="0" dirty="0" smtClean="0">
                <a:latin typeface="Courier"/>
              </a:rPr>
              <a:t>MAINTENANCE CYCLE</a:t>
            </a:r>
          </a:p>
          <a:p>
            <a:r>
              <a:rPr lang="en-US" b="0" i="0" u="none" strike="noStrike" baseline="0" dirty="0" smtClean="0">
                <a:latin typeface="Courier"/>
              </a:rPr>
              <a:t>Most maintenance requirements are part of the maintenance cycle shown by</a:t>
            </a:r>
          </a:p>
          <a:p>
            <a:r>
              <a:rPr lang="en-US" b="0" i="0" u="none" strike="noStrike" baseline="0" dirty="0" smtClean="0">
                <a:latin typeface="Courier"/>
              </a:rPr>
              <a:t>Figure 1 on page 30. The requirement is usually identified while the</a:t>
            </a:r>
          </a:p>
          <a:p>
            <a:r>
              <a:rPr lang="en-US" b="0" i="0" u="none" strike="noStrike" baseline="0" dirty="0" smtClean="0">
                <a:latin typeface="Courier"/>
              </a:rPr>
              <a:t>equipment is in use. The equipment is taken out of use, the required</a:t>
            </a:r>
          </a:p>
          <a:p>
            <a:r>
              <a:rPr lang="en-US" b="0" i="0" u="none" strike="noStrike" baseline="0" dirty="0" smtClean="0">
                <a:latin typeface="Courier"/>
              </a:rPr>
              <a:t>maintenance operation is performed, and the equipment is put back into use.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1462046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37273" cy="1223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474345"/>
            <a:ext cx="4572000" cy="59093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u="none" strike="noStrike" baseline="0" dirty="0" smtClean="0">
                <a:latin typeface="Courier"/>
              </a:rPr>
              <a:t>OPERATOR/CREW PMCS</a:t>
            </a:r>
          </a:p>
          <a:p>
            <a:r>
              <a:rPr lang="en-US" b="0" i="0" u="none" strike="noStrike" baseline="0" dirty="0" smtClean="0">
                <a:latin typeface="Courier"/>
              </a:rPr>
              <a:t>The daily PMCS is the foundation of the unit's maintenance program. Some</a:t>
            </a:r>
          </a:p>
          <a:p>
            <a:r>
              <a:rPr lang="en-US" b="0" i="0" u="none" strike="noStrike" baseline="0" dirty="0" smtClean="0">
                <a:latin typeface="Courier"/>
              </a:rPr>
              <a:t>types of maintenance requirements are identified by other means, such as</a:t>
            </a:r>
          </a:p>
          <a:p>
            <a:r>
              <a:rPr lang="en-US" b="0" i="0" u="none" strike="noStrike" baseline="0" dirty="0" smtClean="0">
                <a:latin typeface="Courier"/>
              </a:rPr>
              <a:t>malfunctions, oil analysis, and command checks. However, the daily PMCS</a:t>
            </a:r>
          </a:p>
          <a:p>
            <a:r>
              <a:rPr lang="en-US" b="0" i="0" u="none" strike="noStrike" baseline="0" dirty="0" smtClean="0">
                <a:latin typeface="Courier"/>
              </a:rPr>
              <a:t>ensures that the readiness of all applicable equipment is checked on a</a:t>
            </a:r>
          </a:p>
          <a:p>
            <a:r>
              <a:rPr lang="en-US" b="0" i="0" u="none" strike="noStrike" baseline="0" dirty="0" smtClean="0">
                <a:latin typeface="Courier"/>
              </a:rPr>
              <a:t>recurring basis and that a record is made of faults which cannot be</a:t>
            </a:r>
          </a:p>
          <a:p>
            <a:r>
              <a:rPr lang="en-US" b="0" i="0" u="none" strike="noStrike" baseline="0" dirty="0" smtClean="0">
                <a:latin typeface="Courier"/>
              </a:rPr>
              <a:t>corrected on the spot. Maintenance record keeping begins with Department of</a:t>
            </a:r>
          </a:p>
          <a:p>
            <a:r>
              <a:rPr lang="en-US" b="0" i="0" u="none" strike="noStrike" baseline="0" dirty="0" smtClean="0">
                <a:latin typeface="Courier"/>
              </a:rPr>
              <a:t>the Army (DA) Form 2404 (Equipment Inspection and Maintenance Worksheet).</a:t>
            </a:r>
          </a:p>
          <a:p>
            <a:r>
              <a:rPr lang="en-US" b="0" i="0" u="none" strike="noStrike" baseline="0" dirty="0" smtClean="0">
                <a:latin typeface="Courier"/>
              </a:rPr>
              <a:t>Figure 2 on page 31 shows the workflow for the daily PMCS. The</a:t>
            </a:r>
          </a:p>
          <a:p>
            <a:r>
              <a:rPr lang="en-US" b="0" i="0" u="none" strike="noStrike" baseline="0" dirty="0" smtClean="0">
                <a:latin typeface="Courier"/>
              </a:rPr>
              <a:t>operator/crew follow the PMCS inspection steps listed in the applicable</a:t>
            </a:r>
          </a:p>
          <a:p>
            <a:r>
              <a:rPr lang="en-US" b="0" i="0" u="none" strike="noStrike" baseline="0" dirty="0" smtClean="0">
                <a:latin typeface="Courier"/>
              </a:rPr>
              <a:t>operator's manual. </a:t>
            </a:r>
            <a:r>
              <a:rPr lang="en-US" b="0" i="0" u="none" strike="noStrike" baseline="0" dirty="0" err="1" smtClean="0">
                <a:latin typeface="Courier"/>
              </a:rPr>
              <a:t>Onthespot</a:t>
            </a:r>
            <a:endParaRPr lang="en-US" b="0" i="0" u="none" strike="noStrike" baseline="0" dirty="0" smtClean="0">
              <a:latin typeface="Courier"/>
            </a:endParaRPr>
          </a:p>
          <a:p>
            <a:r>
              <a:rPr lang="en-US" b="0" i="0" u="none" strike="noStrike" baseline="0" dirty="0" smtClean="0">
                <a:latin typeface="Courier"/>
              </a:rPr>
              <a:t>corrections are made whenever possible.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1462046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37273" cy="1223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1443841"/>
            <a:ext cx="4572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u="none" strike="noStrike" baseline="0" dirty="0" smtClean="0">
                <a:latin typeface="Courier"/>
              </a:rPr>
              <a:t>Faults beyond the operator's/crew's capability and those which require parts</a:t>
            </a:r>
          </a:p>
          <a:p>
            <a:r>
              <a:rPr lang="en-US" b="0" i="0" u="none" strike="noStrike" baseline="0" dirty="0" smtClean="0">
                <a:latin typeface="Courier"/>
              </a:rPr>
              <a:t>must be recorded on the DA Form 2404. This ensures that repairs are made or</a:t>
            </a:r>
          </a:p>
          <a:p>
            <a:r>
              <a:rPr lang="en-US" b="0" i="0" u="none" strike="noStrike" baseline="0" dirty="0" smtClean="0">
                <a:latin typeface="Courier"/>
              </a:rPr>
              <a:t>parts demand data are recorded. If no faults are noted, the date is</a:t>
            </a:r>
          </a:p>
          <a:p>
            <a:r>
              <a:rPr lang="en-US" b="0" i="0" u="none" strike="noStrike" baseline="0" dirty="0" smtClean="0">
                <a:latin typeface="Courier"/>
              </a:rPr>
              <a:t>recorded on the DA Form 2404 "Daily" and the equipment is made available for</a:t>
            </a:r>
          </a:p>
          <a:p>
            <a:r>
              <a:rPr lang="en-US" b="0" i="0" u="none" strike="noStrike" baseline="0" dirty="0" smtClean="0">
                <a:latin typeface="Courier"/>
              </a:rPr>
              <a:t>use. If a fault beyond the ability of the operator/crew to repair is found,</a:t>
            </a:r>
          </a:p>
          <a:p>
            <a:r>
              <a:rPr lang="en-US" b="0" i="0" u="none" strike="noStrike" baseline="0" dirty="0" smtClean="0">
                <a:latin typeface="Courier"/>
              </a:rPr>
              <a:t>they report it to their supervisor and the equipment dispatcher for</a:t>
            </a:r>
          </a:p>
          <a:p>
            <a:r>
              <a:rPr lang="en-US" b="0" i="0" u="none" strike="noStrike" baseline="0" dirty="0" smtClean="0">
                <a:latin typeface="Courier"/>
              </a:rPr>
              <a:t>corrective action by unit maintenance personnel.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1462046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37273" cy="1223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7463" y="833438"/>
            <a:ext cx="4029075" cy="5191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1462046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37273" cy="1223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3663" y="742950"/>
            <a:ext cx="3876675" cy="537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1462046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37273" cy="1223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751344"/>
            <a:ext cx="4572000" cy="535531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u="none" strike="noStrike" baseline="0" dirty="0" smtClean="0">
                <a:latin typeface="Courier"/>
              </a:rPr>
              <a:t>UNIT MAINTENANCE REPAIR</a:t>
            </a:r>
          </a:p>
          <a:p>
            <a:r>
              <a:rPr lang="en-US" b="0" i="0" u="none" strike="noStrike" baseline="0" dirty="0" err="1" smtClean="0">
                <a:latin typeface="Courier"/>
              </a:rPr>
              <a:t>Unitlevel</a:t>
            </a:r>
            <a:endParaRPr lang="en-US" b="0" i="0" u="none" strike="noStrike" baseline="0" dirty="0" smtClean="0">
              <a:latin typeface="Courier"/>
            </a:endParaRPr>
          </a:p>
          <a:p>
            <a:r>
              <a:rPr lang="en-US" b="0" i="0" u="none" strike="noStrike" baseline="0" dirty="0" smtClean="0">
                <a:latin typeface="Courier"/>
              </a:rPr>
              <a:t>repairs begin with the identification of a unit maintenance</a:t>
            </a:r>
          </a:p>
          <a:p>
            <a:r>
              <a:rPr lang="en-US" b="0" i="0" u="none" strike="noStrike" baseline="0" dirty="0" smtClean="0">
                <a:latin typeface="Courier"/>
              </a:rPr>
              <a:t>requirement. The workflow for unit repair is shown by Figure 3. The</a:t>
            </a:r>
          </a:p>
          <a:p>
            <a:r>
              <a:rPr lang="en-US" b="0" i="0" u="none" strike="noStrike" baseline="0" dirty="0" smtClean="0">
                <a:latin typeface="Courier"/>
              </a:rPr>
              <a:t>records clerk receives the DA Form 2404 from the operator/crew. If the</a:t>
            </a:r>
          </a:p>
          <a:p>
            <a:r>
              <a:rPr lang="en-US" b="0" i="0" u="none" strike="noStrike" baseline="0" dirty="0" smtClean="0">
                <a:latin typeface="Courier"/>
              </a:rPr>
              <a:t>equipment has a fault but is operational, the DA Form 2404 is given to the</a:t>
            </a:r>
          </a:p>
          <a:p>
            <a:r>
              <a:rPr lang="en-US" b="0" i="0" u="none" strike="noStrike" baseline="0" dirty="0" smtClean="0">
                <a:latin typeface="Courier"/>
              </a:rPr>
              <a:t>maintenance supervisor. If the equipment is not operational, Department of</a:t>
            </a:r>
          </a:p>
          <a:p>
            <a:r>
              <a:rPr lang="en-US" b="0" i="0" u="none" strike="noStrike" baseline="0" dirty="0" smtClean="0">
                <a:latin typeface="Courier"/>
              </a:rPr>
              <a:t>Defense (DD) Form 314 (Preventive Maintenance Schedule and Record) is marked</a:t>
            </a:r>
          </a:p>
          <a:p>
            <a:r>
              <a:rPr lang="en-US" b="0" i="0" u="none" strike="noStrike" baseline="0" dirty="0" smtClean="0">
                <a:latin typeface="Courier"/>
              </a:rPr>
              <a:t>with a red tab, in accordance with DA Pam 738750,</a:t>
            </a:r>
          </a:p>
          <a:p>
            <a:r>
              <a:rPr lang="en-US" b="0" i="0" u="none" strike="noStrike" baseline="0" dirty="0" smtClean="0">
                <a:latin typeface="Courier"/>
              </a:rPr>
              <a:t>before forwarding the</a:t>
            </a:r>
          </a:p>
          <a:p>
            <a:r>
              <a:rPr lang="en-US" b="0" i="0" u="none" strike="noStrike" baseline="0" dirty="0" smtClean="0">
                <a:latin typeface="Courier"/>
              </a:rPr>
              <a:t>record to the maintenance supervisor.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14620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37273" cy="1223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5063" y="754131"/>
            <a:ext cx="5519737" cy="4403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1462046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37273" cy="1223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751344"/>
            <a:ext cx="4572000" cy="535531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u="none" strike="noStrike" baseline="0" dirty="0" smtClean="0">
                <a:latin typeface="Courier"/>
              </a:rPr>
              <a:t>The maintenance supervisor reviews the documents and assigns a mechanic to</a:t>
            </a:r>
          </a:p>
          <a:p>
            <a:r>
              <a:rPr lang="en-US" b="0" i="0" u="none" strike="noStrike" baseline="0" dirty="0" smtClean="0">
                <a:latin typeface="Courier"/>
              </a:rPr>
              <a:t>do the work. The mechanic verifies the reported faults. If the maintenance</a:t>
            </a:r>
          </a:p>
          <a:p>
            <a:r>
              <a:rPr lang="en-US" b="0" i="0" u="none" strike="noStrike" baseline="0" dirty="0" smtClean="0">
                <a:latin typeface="Courier"/>
              </a:rPr>
              <a:t>allocation chart shows the fault can be corrected at the unit, the mechanic</a:t>
            </a:r>
          </a:p>
          <a:p>
            <a:r>
              <a:rPr lang="en-US" b="0" i="0" u="none" strike="noStrike" baseline="0" dirty="0" smtClean="0">
                <a:latin typeface="Courier"/>
              </a:rPr>
              <a:t>completes the repair work. If the work is beyond the unit level, a</a:t>
            </a:r>
          </a:p>
          <a:p>
            <a:r>
              <a:rPr lang="en-US" b="0" i="0" u="none" strike="noStrike" baseline="0" dirty="0" smtClean="0">
                <a:latin typeface="Courier"/>
              </a:rPr>
              <a:t>maintenance request is initiated. When repairs are finished, DA Form 2404</a:t>
            </a:r>
          </a:p>
          <a:p>
            <a:r>
              <a:rPr lang="en-US" b="0" i="0" u="none" strike="noStrike" baseline="0" dirty="0" smtClean="0">
                <a:latin typeface="Courier"/>
              </a:rPr>
              <a:t>is posted and the document is forwarded to the maintenance supervisor, who</a:t>
            </a:r>
          </a:p>
          <a:p>
            <a:r>
              <a:rPr lang="en-US" b="0" i="0" u="none" strike="noStrike" baseline="0" dirty="0" smtClean="0">
                <a:latin typeface="Courier"/>
              </a:rPr>
              <a:t>verifies that repairs have been completed and returns the document to the</a:t>
            </a:r>
          </a:p>
          <a:p>
            <a:r>
              <a:rPr lang="en-US" b="0" i="0" u="none" strike="noStrike" baseline="0" dirty="0" smtClean="0">
                <a:latin typeface="Courier"/>
              </a:rPr>
              <a:t>dispatcher. The dispatcher makes the item available for use and posts the</a:t>
            </a:r>
          </a:p>
          <a:p>
            <a:r>
              <a:rPr lang="en-US" b="0" i="0" u="none" strike="noStrike" baseline="0" dirty="0" smtClean="0">
                <a:latin typeface="Courier"/>
              </a:rPr>
              <a:t>equipment records with the current status so that pertinent documents can be</a:t>
            </a:r>
          </a:p>
          <a:p>
            <a:r>
              <a:rPr lang="en-US" b="0" i="0" u="none" strike="noStrike" baseline="0" dirty="0" smtClean="0">
                <a:latin typeface="Courier"/>
              </a:rPr>
              <a:t>annotated, if applicable.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1462046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37273" cy="1223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4613" y="766763"/>
            <a:ext cx="3914775" cy="532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1462046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37273" cy="1223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58847"/>
            <a:ext cx="4572000" cy="67403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u="none" strike="noStrike" baseline="0" dirty="0" smtClean="0">
                <a:latin typeface="Courier"/>
              </a:rPr>
              <a:t>REPAIR PARTS PROCEDURES</a:t>
            </a:r>
          </a:p>
          <a:p>
            <a:r>
              <a:rPr lang="en-US" b="0" i="0" u="none" strike="noStrike" baseline="0" dirty="0" smtClean="0">
                <a:latin typeface="Courier"/>
              </a:rPr>
              <a:t>The general workflow for repair parts requests is outlined in Figure 4.</a:t>
            </a:r>
          </a:p>
          <a:p>
            <a:r>
              <a:rPr lang="en-US" b="0" i="0" u="none" strike="noStrike" baseline="0" dirty="0" smtClean="0">
                <a:latin typeface="Courier"/>
              </a:rPr>
              <a:t>Local procedures may modify the workflow. When parts are needed to correct</a:t>
            </a:r>
          </a:p>
          <a:p>
            <a:r>
              <a:rPr lang="en-US" b="0" i="0" u="none" strike="noStrike" baseline="0" dirty="0" smtClean="0">
                <a:latin typeface="Courier"/>
              </a:rPr>
              <a:t>a unit fault, they are posted on DA Form 2404 "Daily." The PLL clerk issues</a:t>
            </a:r>
          </a:p>
          <a:p>
            <a:r>
              <a:rPr lang="en-US" b="0" i="0" u="none" strike="noStrike" baseline="0" dirty="0" smtClean="0">
                <a:latin typeface="Courier"/>
              </a:rPr>
              <a:t>parts. If parts are not available, the national stock numbers (NSN) are</a:t>
            </a:r>
          </a:p>
          <a:p>
            <a:r>
              <a:rPr lang="en-US" b="0" i="0" u="none" strike="noStrike" baseline="0" dirty="0" smtClean="0">
                <a:latin typeface="Courier"/>
              </a:rPr>
              <a:t>verified using the 20P</a:t>
            </a:r>
          </a:p>
          <a:p>
            <a:r>
              <a:rPr lang="en-US" b="0" i="0" u="none" strike="noStrike" baseline="0" dirty="0" smtClean="0">
                <a:latin typeface="Courier"/>
              </a:rPr>
              <a:t>technical manual or the Army Master Data File (AMDF)</a:t>
            </a:r>
          </a:p>
          <a:p>
            <a:r>
              <a:rPr lang="en-US" b="0" i="0" u="none" strike="noStrike" baseline="0" dirty="0" smtClean="0">
                <a:latin typeface="Courier"/>
              </a:rPr>
              <a:t>and placed on order. For </a:t>
            </a:r>
            <a:r>
              <a:rPr lang="en-US" b="0" i="0" u="none" strike="noStrike" baseline="0" dirty="0" err="1" smtClean="0">
                <a:latin typeface="Courier"/>
              </a:rPr>
              <a:t>nondeadlined</a:t>
            </a:r>
            <a:r>
              <a:rPr lang="en-US" b="0" i="0" u="none" strike="noStrike" baseline="0" dirty="0" smtClean="0">
                <a:latin typeface="Courier"/>
              </a:rPr>
              <a:t> equipment, document numbers for the</a:t>
            </a:r>
          </a:p>
          <a:p>
            <a:r>
              <a:rPr lang="en-US" b="0" i="0" u="none" strike="noStrike" baseline="0" dirty="0" smtClean="0">
                <a:latin typeface="Courier"/>
              </a:rPr>
              <a:t>ordered parts are posted on DA Form 240814</a:t>
            </a:r>
          </a:p>
          <a:p>
            <a:r>
              <a:rPr lang="en-US" b="0" i="0" u="none" strike="noStrike" baseline="0" dirty="0" smtClean="0">
                <a:latin typeface="Courier"/>
              </a:rPr>
              <a:t>(Uncorrected Fault Record). The</a:t>
            </a:r>
          </a:p>
          <a:p>
            <a:r>
              <a:rPr lang="en-US" b="0" i="0" u="none" strike="noStrike" baseline="0" dirty="0" smtClean="0">
                <a:latin typeface="Courier"/>
              </a:rPr>
              <a:t>equipment records clerk receives the DA Form 2404 "Daily." If the equipment</a:t>
            </a:r>
          </a:p>
          <a:p>
            <a:r>
              <a:rPr lang="en-US" b="0" i="0" u="none" strike="noStrike" baseline="0" dirty="0" smtClean="0">
                <a:latin typeface="Courier"/>
              </a:rPr>
              <a:t>remains operational, it may be used until the parts are received. If the</a:t>
            </a:r>
          </a:p>
          <a:p>
            <a:r>
              <a:rPr lang="en-US" b="0" i="0" u="none" strike="noStrike" baseline="0" dirty="0" smtClean="0">
                <a:latin typeface="Courier"/>
              </a:rPr>
              <a:t>equipment is inoperative, DA Form 2404 "Daily" is retained until the parts</a:t>
            </a:r>
          </a:p>
          <a:p>
            <a:r>
              <a:rPr lang="en-US" b="0" i="0" u="none" strike="noStrike" baseline="0" dirty="0" smtClean="0">
                <a:latin typeface="Courier"/>
              </a:rPr>
              <a:t>are received.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1462046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37273" cy="1223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868" y="1752600"/>
            <a:ext cx="7672673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1462046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37273" cy="1223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1997839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u="none" strike="noStrike" baseline="0" dirty="0" smtClean="0">
                <a:latin typeface="Courier"/>
              </a:rPr>
              <a:t>When the parts are received, the mechanic installs them. The DA Forms 2404</a:t>
            </a:r>
          </a:p>
          <a:p>
            <a:r>
              <a:rPr lang="en-US" b="0" i="0" u="none" strike="noStrike" baseline="0" dirty="0" smtClean="0">
                <a:latin typeface="Courier"/>
              </a:rPr>
              <a:t>and 240814</a:t>
            </a:r>
          </a:p>
          <a:p>
            <a:r>
              <a:rPr lang="en-US" b="0" i="0" u="none" strike="noStrike" baseline="0" dirty="0" smtClean="0">
                <a:latin typeface="Courier"/>
              </a:rPr>
              <a:t>are posted as the faults are corrected. The equipment records</a:t>
            </a:r>
          </a:p>
          <a:p>
            <a:r>
              <a:rPr lang="en-US" b="0" i="0" u="none" strike="noStrike" baseline="0" dirty="0" smtClean="0">
                <a:latin typeface="Courier"/>
              </a:rPr>
              <a:t>clerk posts not </a:t>
            </a:r>
            <a:r>
              <a:rPr lang="en-US" b="0" i="0" u="none" strike="noStrike" baseline="0" dirty="0" err="1" smtClean="0">
                <a:latin typeface="Courier"/>
              </a:rPr>
              <a:t>missioncapable</a:t>
            </a:r>
            <a:endParaRPr lang="en-US" b="0" i="0" u="none" strike="noStrike" baseline="0" dirty="0" smtClean="0">
              <a:latin typeface="Courier"/>
            </a:endParaRPr>
          </a:p>
          <a:p>
            <a:r>
              <a:rPr lang="en-US" b="0" i="0" u="none" strike="noStrike" baseline="0" dirty="0" smtClean="0">
                <a:latin typeface="Courier"/>
              </a:rPr>
              <a:t>supply/not </a:t>
            </a:r>
            <a:r>
              <a:rPr lang="en-US" b="0" i="0" u="none" strike="noStrike" baseline="0" dirty="0" err="1" smtClean="0">
                <a:latin typeface="Courier"/>
              </a:rPr>
              <a:t>missioncapable</a:t>
            </a:r>
            <a:endParaRPr lang="en-US" b="0" i="0" u="none" strike="noStrike" baseline="0" dirty="0" smtClean="0">
              <a:latin typeface="Courier"/>
            </a:endParaRPr>
          </a:p>
          <a:p>
            <a:r>
              <a:rPr lang="en-US" b="0" i="0" u="none" strike="noStrike" baseline="0" dirty="0" smtClean="0">
                <a:latin typeface="Courier"/>
              </a:rPr>
              <a:t>maintenance</a:t>
            </a:r>
          </a:p>
          <a:p>
            <a:r>
              <a:rPr lang="en-US" b="0" i="0" u="none" strike="noStrike" baseline="0" dirty="0" smtClean="0">
                <a:latin typeface="Courier"/>
              </a:rPr>
              <a:t>(NMCS/NMCM) data on DD Form 314 and releases the equipment.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1462046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37273" cy="1223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1859340"/>
            <a:ext cx="4572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u="none" strike="noStrike" baseline="0" dirty="0" smtClean="0">
                <a:latin typeface="Courier"/>
              </a:rPr>
              <a:t>MAINTENANCE REQUESTS</a:t>
            </a:r>
          </a:p>
          <a:p>
            <a:r>
              <a:rPr lang="en-US" b="0" i="0" u="none" strike="noStrike" baseline="0" dirty="0" smtClean="0">
                <a:latin typeface="Courier"/>
              </a:rPr>
              <a:t>The workflow for maintenance requests is outlined in Figure 5. The DA Form</a:t>
            </a:r>
          </a:p>
          <a:p>
            <a:r>
              <a:rPr lang="en-US" b="0" i="0" u="none" strike="noStrike" baseline="0" dirty="0" smtClean="0">
                <a:latin typeface="Courier"/>
              </a:rPr>
              <a:t>2407 (Maintenance Request) is used at unit level maintenance for—</a:t>
            </a:r>
          </a:p>
          <a:p>
            <a:r>
              <a:rPr lang="en-US" b="0" i="0" u="none" strike="noStrike" baseline="0" dirty="0" smtClean="0">
                <a:latin typeface="Symbol"/>
              </a:rPr>
              <a:t>· </a:t>
            </a:r>
            <a:r>
              <a:rPr lang="en-US" b="0" i="0" u="none" strike="noStrike" baseline="0" dirty="0" smtClean="0">
                <a:latin typeface="Courier"/>
              </a:rPr>
              <a:t>Requesting maintenance from supporting activities.</a:t>
            </a:r>
          </a:p>
          <a:p>
            <a:r>
              <a:rPr lang="en-US" b="0" i="0" u="none" strike="noStrike" baseline="0" dirty="0" smtClean="0">
                <a:latin typeface="Symbol"/>
              </a:rPr>
              <a:t>· </a:t>
            </a:r>
            <a:r>
              <a:rPr lang="en-US" b="0" i="0" u="none" strike="noStrike" baseline="0" dirty="0" smtClean="0">
                <a:latin typeface="Courier"/>
              </a:rPr>
              <a:t>Reporting warranty claims.</a:t>
            </a:r>
          </a:p>
          <a:p>
            <a:r>
              <a:rPr lang="en-US" b="0" i="0" u="none" strike="noStrike" baseline="0" dirty="0" smtClean="0">
                <a:latin typeface="Symbol"/>
              </a:rPr>
              <a:t>· </a:t>
            </a:r>
            <a:r>
              <a:rPr lang="en-US" b="0" i="0" u="none" strike="noStrike" baseline="0" dirty="0" smtClean="0">
                <a:latin typeface="Courier"/>
              </a:rPr>
              <a:t>Requesting application of modification work orders (MWO) by support.</a:t>
            </a:r>
          </a:p>
          <a:p>
            <a:r>
              <a:rPr lang="en-US" b="0" i="0" u="none" strike="noStrike" baseline="0" dirty="0" smtClean="0">
                <a:latin typeface="Symbol"/>
              </a:rPr>
              <a:t>· </a:t>
            </a:r>
            <a:r>
              <a:rPr lang="en-US" b="0" i="0" u="none" strike="noStrike" baseline="0" dirty="0" smtClean="0">
                <a:latin typeface="Courier"/>
              </a:rPr>
              <a:t>Reporting MWOs done at unit level.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1462046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37273" cy="1223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273" y="2477181"/>
            <a:ext cx="6820071" cy="2747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1462046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37273" cy="1223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335846"/>
            <a:ext cx="4572000" cy="618630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u="none" strike="noStrike" baseline="0" dirty="0" smtClean="0">
                <a:latin typeface="Courier"/>
              </a:rPr>
              <a:t>The unit mechanic verifies that the equipment has a </a:t>
            </a:r>
            <a:r>
              <a:rPr lang="en-US" b="0" i="0" u="none" strike="noStrike" baseline="0" dirty="0" err="1" smtClean="0">
                <a:latin typeface="Courier"/>
              </a:rPr>
              <a:t>higherlevel</a:t>
            </a:r>
            <a:endParaRPr lang="en-US" b="0" i="0" u="none" strike="noStrike" baseline="0" dirty="0" smtClean="0">
              <a:latin typeface="Courier"/>
            </a:endParaRPr>
          </a:p>
          <a:p>
            <a:r>
              <a:rPr lang="en-US" b="0" i="0" u="none" strike="noStrike" baseline="0" dirty="0" smtClean="0">
                <a:latin typeface="Courier"/>
              </a:rPr>
              <a:t>fault and</a:t>
            </a:r>
          </a:p>
          <a:p>
            <a:r>
              <a:rPr lang="en-US" b="0" i="0" u="none" strike="noStrike" baseline="0" dirty="0" smtClean="0">
                <a:latin typeface="Courier"/>
              </a:rPr>
              <a:t>ensures that all unit faults have been corrected. The DA Form 2407 is</a:t>
            </a:r>
          </a:p>
          <a:p>
            <a:r>
              <a:rPr lang="en-US" b="0" i="0" u="none" strike="noStrike" baseline="0" dirty="0" smtClean="0">
                <a:latin typeface="Courier"/>
              </a:rPr>
              <a:t>initiated and recorded on DA Form 2405 (Maintenance Request Register). The</a:t>
            </a:r>
          </a:p>
          <a:p>
            <a:r>
              <a:rPr lang="en-US" b="0" i="0" u="none" strike="noStrike" baseline="0" dirty="0" smtClean="0">
                <a:latin typeface="Courier"/>
              </a:rPr>
              <a:t>equipment is then taken to the supporting maintenance unit. The inspection</a:t>
            </a:r>
          </a:p>
          <a:p>
            <a:r>
              <a:rPr lang="en-US" b="0" i="0" u="none" strike="noStrike" baseline="0" dirty="0" smtClean="0">
                <a:latin typeface="Courier"/>
              </a:rPr>
              <a:t>section will confirm that direct support (DS) work is required and that all</a:t>
            </a:r>
          </a:p>
          <a:p>
            <a:r>
              <a:rPr lang="en-US" b="0" i="0" u="none" strike="noStrike" baseline="0" dirty="0" smtClean="0">
                <a:latin typeface="Courier"/>
              </a:rPr>
              <a:t>maintenance has been performed. The supporting maintenance unit will notify</a:t>
            </a:r>
          </a:p>
          <a:p>
            <a:r>
              <a:rPr lang="en-US" b="0" i="0" u="none" strike="noStrike" baseline="0" dirty="0" smtClean="0">
                <a:latin typeface="Courier"/>
              </a:rPr>
              <a:t>the supported unit when the equipment is repaired. After the equipment is</a:t>
            </a:r>
          </a:p>
          <a:p>
            <a:r>
              <a:rPr lang="en-US" b="0" i="0" u="none" strike="noStrike" baseline="0" dirty="0" smtClean="0">
                <a:latin typeface="Courier"/>
              </a:rPr>
              <a:t>returned, DA Form 2405 is posted to show the maintenance request is closed.</a:t>
            </a:r>
          </a:p>
          <a:p>
            <a:r>
              <a:rPr lang="en-US" b="0" i="0" u="none" strike="noStrike" baseline="0" dirty="0" smtClean="0">
                <a:latin typeface="Courier"/>
              </a:rPr>
              <a:t>The unit and/or support maintenance NMCS/NMCM time is posted onto DD Form</a:t>
            </a:r>
          </a:p>
          <a:p>
            <a:r>
              <a:rPr lang="en-US" b="0" i="0" u="none" strike="noStrike" baseline="0" dirty="0" smtClean="0">
                <a:latin typeface="Courier"/>
              </a:rPr>
              <a:t>314 and the equipment is made available for use.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1462046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37273" cy="1223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1859340"/>
            <a:ext cx="4572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u="none" strike="noStrike" baseline="0" dirty="0" smtClean="0">
                <a:latin typeface="Courier"/>
              </a:rPr>
              <a:t>SCHEDULED MAINTENANCE SERVICES</a:t>
            </a:r>
          </a:p>
          <a:p>
            <a:r>
              <a:rPr lang="en-US" b="0" i="0" u="none" strike="noStrike" baseline="0" dirty="0" smtClean="0">
                <a:latin typeface="Courier"/>
              </a:rPr>
              <a:t>Equipment technical manuals and lubrication orders show maintenance and</a:t>
            </a:r>
          </a:p>
          <a:p>
            <a:r>
              <a:rPr lang="en-US" b="0" i="0" u="none" strike="noStrike" baseline="0" dirty="0" smtClean="0">
                <a:latin typeface="Courier"/>
              </a:rPr>
              <a:t>lubrication services which must be performed at prescribed intervals. The</a:t>
            </a:r>
          </a:p>
          <a:p>
            <a:r>
              <a:rPr lang="en-US" b="0" i="0" u="none" strike="noStrike" baseline="0" dirty="0" smtClean="0">
                <a:latin typeface="Courier"/>
              </a:rPr>
              <a:t>DD Form 314 is used to schedule maintenance services and also to show when</a:t>
            </a:r>
          </a:p>
          <a:p>
            <a:r>
              <a:rPr lang="en-US" b="0" i="0" u="none" strike="noStrike" baseline="0" dirty="0" smtClean="0">
                <a:latin typeface="Courier"/>
              </a:rPr>
              <a:t>services were actually performed. The use of this form is described in DA</a:t>
            </a:r>
          </a:p>
          <a:p>
            <a:r>
              <a:rPr lang="en-US" b="0" i="0" u="none" strike="noStrike" baseline="0" dirty="0" smtClean="0">
                <a:latin typeface="Courier"/>
              </a:rPr>
              <a:t>Pam 738750.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1462046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37273" cy="1223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1582341"/>
            <a:ext cx="4572000" cy="369331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u="none" strike="noStrike" baseline="0" dirty="0" smtClean="0">
                <a:latin typeface="Courier"/>
              </a:rPr>
              <a:t>DISPATCH PROCEDURES</a:t>
            </a:r>
          </a:p>
          <a:p>
            <a:r>
              <a:rPr lang="en-US" b="0" i="0" u="none" strike="noStrike" baseline="0" dirty="0" smtClean="0">
                <a:latin typeface="Courier"/>
              </a:rPr>
              <a:t>The dispatcher uses DA Form 2401 (Organization Control Record for Equipment)</a:t>
            </a:r>
          </a:p>
          <a:p>
            <a:r>
              <a:rPr lang="en-US" b="0" i="0" u="none" strike="noStrike" baseline="0" dirty="0" smtClean="0">
                <a:latin typeface="Courier"/>
              </a:rPr>
              <a:t>to identify the user and location of equipment while it is on dispatch or in</a:t>
            </a:r>
          </a:p>
          <a:p>
            <a:r>
              <a:rPr lang="en-US" b="0" i="0" u="none" strike="noStrike" baseline="0" dirty="0" smtClean="0">
                <a:latin typeface="Courier"/>
              </a:rPr>
              <a:t>use. This tells the commander who is using that equipment, where it is</a:t>
            </a:r>
          </a:p>
          <a:p>
            <a:r>
              <a:rPr lang="en-US" b="0" i="0" u="none" strike="noStrike" baseline="0" dirty="0" smtClean="0">
                <a:latin typeface="Courier"/>
              </a:rPr>
              <a:t>located, and the expected time of return. Figure 6 shows the sequence of</a:t>
            </a:r>
          </a:p>
          <a:p>
            <a:r>
              <a:rPr lang="en-US" b="0" i="0" u="none" strike="noStrike" baseline="0" dirty="0" smtClean="0">
                <a:latin typeface="Courier"/>
              </a:rPr>
              <a:t>actions for equipment dispatch. Additional controls may be set locally by</a:t>
            </a:r>
          </a:p>
          <a:p>
            <a:r>
              <a:rPr lang="en-US" b="0" i="0" u="none" strike="noStrike" baseline="0" dirty="0" smtClean="0">
                <a:latin typeface="Courier"/>
              </a:rPr>
              <a:t>the unit commander.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14620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37273" cy="1223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1997839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u="none" strike="noStrike" baseline="0" dirty="0" smtClean="0">
                <a:latin typeface="Courier"/>
              </a:rPr>
              <a:t>The change to </a:t>
            </a:r>
            <a:r>
              <a:rPr lang="en-US" b="0" i="0" u="none" strike="noStrike" baseline="0" dirty="0" err="1" smtClean="0">
                <a:latin typeface="Courier"/>
              </a:rPr>
              <a:t>threelevel</a:t>
            </a:r>
            <a:endParaRPr lang="en-US" b="0" i="0" u="none" strike="noStrike" baseline="0" dirty="0" smtClean="0">
              <a:latin typeface="Courier"/>
            </a:endParaRPr>
          </a:p>
          <a:p>
            <a:r>
              <a:rPr lang="en-US" b="0" i="0" u="none" strike="noStrike" baseline="0" dirty="0" smtClean="0">
                <a:latin typeface="Courier"/>
              </a:rPr>
              <a:t>Maintenance is based on the need to support a</a:t>
            </a:r>
          </a:p>
          <a:p>
            <a:r>
              <a:rPr lang="en-US" b="0" i="0" u="none" strike="noStrike" baseline="0" dirty="0" smtClean="0">
                <a:latin typeface="Courier"/>
              </a:rPr>
              <a:t>highly mobile and sophisticated fighting system and the relative lack of</a:t>
            </a:r>
          </a:p>
          <a:p>
            <a:r>
              <a:rPr lang="en-US" b="0" i="0" u="none" strike="noStrike" baseline="0" dirty="0" smtClean="0">
                <a:latin typeface="Courier"/>
              </a:rPr>
              <a:t>mobility by the old general support units that were in the corps area.</a:t>
            </a:r>
          </a:p>
          <a:p>
            <a:r>
              <a:rPr lang="en-US" b="0" i="0" u="none" strike="noStrike" baseline="0" dirty="0" smtClean="0">
                <a:latin typeface="Courier"/>
              </a:rPr>
              <a:t>Table 3 shows a comparison of the old and new systems and their array on the</a:t>
            </a:r>
          </a:p>
          <a:p>
            <a:r>
              <a:rPr lang="en-US" b="0" i="0" u="none" strike="noStrike" baseline="0" dirty="0" smtClean="0">
                <a:latin typeface="Courier"/>
              </a:rPr>
              <a:t>battlefield.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1462046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37273" cy="1223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406" y="1559887"/>
            <a:ext cx="7762593" cy="423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1462046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37273" cy="1223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751344"/>
            <a:ext cx="4572000" cy="535531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u="none" strike="noStrike" baseline="0" dirty="0" smtClean="0">
                <a:latin typeface="Courier"/>
              </a:rPr>
              <a:t>1. The equipment operator performs PMCS.</a:t>
            </a:r>
          </a:p>
          <a:p>
            <a:r>
              <a:rPr lang="en-US" b="0" i="0" u="none" strike="noStrike" baseline="0" dirty="0" smtClean="0">
                <a:latin typeface="Courier"/>
              </a:rPr>
              <a:t>2. If faults are found, action is taken as shown in Figure 6. If no</a:t>
            </a:r>
          </a:p>
          <a:p>
            <a:r>
              <a:rPr lang="en-US" b="0" i="0" u="none" strike="noStrike" baseline="0" dirty="0" smtClean="0">
                <a:latin typeface="Courier"/>
              </a:rPr>
              <a:t>faults are found, the dispatcher initiates DD Form 1970 (Motor Equipment</a:t>
            </a:r>
          </a:p>
          <a:p>
            <a:r>
              <a:rPr lang="en-US" b="0" i="0" u="none" strike="noStrike" baseline="0" dirty="0" smtClean="0">
                <a:latin typeface="Courier"/>
              </a:rPr>
              <a:t>Utilization Record) and issues it with the equipment and DA Form 2404 to the</a:t>
            </a:r>
          </a:p>
          <a:p>
            <a:r>
              <a:rPr lang="en-US" b="0" i="0" u="none" strike="noStrike" baseline="0" dirty="0" smtClean="0">
                <a:latin typeface="Courier"/>
              </a:rPr>
              <a:t>operator.</a:t>
            </a:r>
          </a:p>
          <a:p>
            <a:r>
              <a:rPr lang="en-US" b="0" i="0" u="none" strike="noStrike" baseline="0" dirty="0" smtClean="0">
                <a:latin typeface="Courier"/>
              </a:rPr>
              <a:t>3. Equipment operators complete applicable portions of DD Fore 1970 as</a:t>
            </a:r>
          </a:p>
          <a:p>
            <a:r>
              <a:rPr lang="en-US" b="0" i="0" u="none" strike="noStrike" baseline="0" dirty="0" smtClean="0">
                <a:latin typeface="Courier"/>
              </a:rPr>
              <a:t>they use the equipment. Faults found during operation are noted on DA Form</a:t>
            </a:r>
          </a:p>
          <a:p>
            <a:r>
              <a:rPr lang="en-US" b="0" i="0" u="none" strike="noStrike" baseline="0" dirty="0" smtClean="0">
                <a:latin typeface="Courier"/>
              </a:rPr>
              <a:t>2404.</a:t>
            </a:r>
          </a:p>
          <a:p>
            <a:r>
              <a:rPr lang="en-US" b="0" i="0" u="none" strike="noStrike" baseline="0" dirty="0" smtClean="0">
                <a:latin typeface="Courier"/>
              </a:rPr>
              <a:t>4. At the end of the mission, the operator performs </a:t>
            </a:r>
            <a:r>
              <a:rPr lang="en-US" b="0" i="0" u="none" strike="noStrike" baseline="0" dirty="0" err="1" smtClean="0">
                <a:latin typeface="Courier"/>
              </a:rPr>
              <a:t>afteroperations</a:t>
            </a:r>
            <a:endParaRPr lang="en-US" b="0" i="0" u="none" strike="noStrike" baseline="0" dirty="0" smtClean="0">
              <a:latin typeface="Courier"/>
            </a:endParaRPr>
          </a:p>
          <a:p>
            <a:r>
              <a:rPr lang="en-US" b="0" i="0" u="none" strike="noStrike" baseline="0" dirty="0" smtClean="0">
                <a:latin typeface="Courier"/>
              </a:rPr>
              <a:t>PMCS, completes DD Form 1970 and DA Form 2404, and returns them to the</a:t>
            </a:r>
          </a:p>
          <a:p>
            <a:r>
              <a:rPr lang="en-US" b="0" i="0" u="none" strike="noStrike" baseline="0" dirty="0" smtClean="0">
                <a:latin typeface="Courier"/>
              </a:rPr>
              <a:t>dispatcher.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1462046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37273" cy="1223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2274838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u="none" strike="noStrike" baseline="0" dirty="0" smtClean="0">
                <a:latin typeface="Courier"/>
              </a:rPr>
              <a:t>5. When faults have been noted, the dispatcher copies time of return and</a:t>
            </a:r>
          </a:p>
          <a:p>
            <a:r>
              <a:rPr lang="en-US" b="0" i="0" u="none" strike="noStrike" baseline="0" dirty="0" smtClean="0">
                <a:latin typeface="Courier"/>
              </a:rPr>
              <a:t>other pertinent remarks from DD Form 1970 to DA Form 2401. After the</a:t>
            </a:r>
          </a:p>
          <a:p>
            <a:r>
              <a:rPr lang="en-US" b="0" i="0" u="none" strike="noStrike" baseline="0" dirty="0" smtClean="0">
                <a:latin typeface="Courier"/>
              </a:rPr>
              <a:t>information is transcribed, the DD Form 1970 is destroyed unless its</a:t>
            </a:r>
          </a:p>
          <a:p>
            <a:r>
              <a:rPr lang="en-US" b="0" i="0" u="none" strike="noStrike" baseline="0" dirty="0" smtClean="0">
                <a:latin typeface="Courier"/>
              </a:rPr>
              <a:t>retention for administrative purposes is directed by the local commander.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1462046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37273" cy="1223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228600"/>
            <a:ext cx="662940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0" i="0" u="none" strike="noStrike" baseline="0" dirty="0" smtClean="0">
                <a:latin typeface="Courier"/>
              </a:rPr>
              <a:t>MAINTENANCE PLANNING</a:t>
            </a:r>
          </a:p>
          <a:p>
            <a:r>
              <a:rPr lang="en-US" sz="1400" b="0" i="0" u="none" strike="noStrike" baseline="0" dirty="0" smtClean="0">
                <a:latin typeface="Courier"/>
              </a:rPr>
              <a:t>Maintenance planning deals with what needs to be done and how to do it. The</a:t>
            </a:r>
          </a:p>
          <a:p>
            <a:r>
              <a:rPr lang="en-US" sz="1400" b="0" i="0" u="none" strike="noStrike" baseline="0" dirty="0" smtClean="0">
                <a:latin typeface="Courier"/>
              </a:rPr>
              <a:t>maintenance supervisor, guided by the training and operational plans of the</a:t>
            </a:r>
          </a:p>
          <a:p>
            <a:r>
              <a:rPr lang="en-US" sz="1400" b="0" i="0" u="none" strike="noStrike" baseline="0" dirty="0" smtClean="0">
                <a:latin typeface="Courier"/>
              </a:rPr>
              <a:t>commander, uses past experience and estimates to make forecasts of</a:t>
            </a:r>
          </a:p>
          <a:p>
            <a:r>
              <a:rPr lang="en-US" sz="1400" b="0" i="0" u="none" strike="noStrike" baseline="0" dirty="0" smtClean="0">
                <a:latin typeface="Courier"/>
              </a:rPr>
              <a:t>maintenance requirements to support the commander's operational plan. The</a:t>
            </a:r>
          </a:p>
          <a:p>
            <a:r>
              <a:rPr lang="en-US" sz="1400" b="0" i="0" u="none" strike="noStrike" baseline="0" dirty="0" smtClean="0">
                <a:latin typeface="Courier"/>
              </a:rPr>
              <a:t>unit's </a:t>
            </a:r>
            <a:r>
              <a:rPr lang="en-US" sz="1400" b="0" i="0" u="none" strike="noStrike" baseline="0" dirty="0" err="1" smtClean="0">
                <a:latin typeface="Courier"/>
              </a:rPr>
              <a:t>longrange</a:t>
            </a:r>
            <a:endParaRPr lang="en-US" sz="1400" b="0" i="0" u="none" strike="noStrike" baseline="0" dirty="0" smtClean="0">
              <a:latin typeface="Courier"/>
            </a:endParaRPr>
          </a:p>
          <a:p>
            <a:r>
              <a:rPr lang="en-US" sz="1400" b="0" i="0" u="none" strike="noStrike" baseline="0" dirty="0" smtClean="0">
                <a:latin typeface="Courier"/>
              </a:rPr>
              <a:t>training plan outlines the major activities of the unit</a:t>
            </a:r>
          </a:p>
          <a:p>
            <a:r>
              <a:rPr lang="en-US" sz="1400" b="0" i="0" u="none" strike="noStrike" baseline="0" dirty="0" smtClean="0">
                <a:latin typeface="Courier"/>
              </a:rPr>
              <a:t>over an extended time period. It represents events to be supported with</a:t>
            </a:r>
          </a:p>
          <a:p>
            <a:r>
              <a:rPr lang="en-US" sz="1400" b="0" i="0" u="none" strike="noStrike" baseline="0" dirty="0" smtClean="0">
                <a:latin typeface="Courier"/>
              </a:rPr>
              <a:t>operational equipment. The maintenance supervisor forecasts the unit's</a:t>
            </a:r>
          </a:p>
          <a:p>
            <a:r>
              <a:rPr lang="en-US" sz="1400" b="0" i="0" u="none" strike="noStrike" baseline="0" dirty="0" smtClean="0">
                <a:latin typeface="Courier"/>
              </a:rPr>
              <a:t>maintenance resource requirements. Estimates of the operational pieces of</a:t>
            </a:r>
          </a:p>
          <a:p>
            <a:r>
              <a:rPr lang="en-US" sz="1400" b="0" i="0" u="none" strike="noStrike" baseline="0" dirty="0" smtClean="0">
                <a:latin typeface="Courier"/>
              </a:rPr>
              <a:t>equipment required to support the schedule, the number of items in scheduled</a:t>
            </a:r>
          </a:p>
          <a:p>
            <a:r>
              <a:rPr lang="en-US" sz="1400" b="0" i="0" u="none" strike="noStrike" baseline="0" dirty="0" smtClean="0">
                <a:latin typeface="Courier"/>
              </a:rPr>
              <a:t>and unscheduled maintenance, and maintenance personnel available are</a:t>
            </a:r>
          </a:p>
          <a:p>
            <a:r>
              <a:rPr lang="en-US" sz="1400" b="0" i="0" u="none" strike="noStrike" baseline="0" dirty="0" smtClean="0">
                <a:latin typeface="Courier"/>
              </a:rPr>
              <a:t>included. Figures 7 through 10 on pages 38 and 39 show a sample </a:t>
            </a:r>
            <a:r>
              <a:rPr lang="en-US" sz="1400" b="0" i="0" u="none" strike="noStrike" baseline="0" dirty="0" err="1" smtClean="0">
                <a:latin typeface="Courier"/>
              </a:rPr>
              <a:t>longrange</a:t>
            </a:r>
            <a:endParaRPr lang="en-US" sz="1400" b="0" i="0" u="none" strike="noStrike" baseline="0" dirty="0" smtClean="0">
              <a:latin typeface="Courier"/>
            </a:endParaRPr>
          </a:p>
          <a:p>
            <a:r>
              <a:rPr lang="en-US" sz="1400" b="0" i="0" u="none" strike="noStrike" baseline="0" dirty="0" smtClean="0">
                <a:latin typeface="Courier"/>
              </a:rPr>
              <a:t>training plan and a combined requirements forecast. Personnel availability</a:t>
            </a:r>
          </a:p>
          <a:p>
            <a:r>
              <a:rPr lang="en-US" sz="1400" b="0" i="0" u="none" strike="noStrike" baseline="0" dirty="0" smtClean="0">
                <a:latin typeface="Courier"/>
              </a:rPr>
              <a:t>is forecast to enable the supervisor to compare resources with requirements.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181462046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37273" cy="1223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2274838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u="none" strike="noStrike" baseline="0" dirty="0" smtClean="0">
                <a:latin typeface="Courier"/>
              </a:rPr>
              <a:t>The supervisor analyzes the unit activities and identifies when demands on</a:t>
            </a:r>
          </a:p>
          <a:p>
            <a:r>
              <a:rPr lang="en-US" b="0" i="0" u="none" strike="noStrike" baseline="0" dirty="0" smtClean="0">
                <a:latin typeface="Courier"/>
              </a:rPr>
              <a:t>maintenance resources will be heavy, moderate, or light. Since the training</a:t>
            </a:r>
          </a:p>
          <a:p>
            <a:r>
              <a:rPr lang="en-US" b="0" i="0" u="none" strike="noStrike" baseline="0" dirty="0" smtClean="0">
                <a:latin typeface="Courier"/>
              </a:rPr>
              <a:t>schedule is subject to change, the maintenance supervisor may have to change</a:t>
            </a:r>
          </a:p>
          <a:p>
            <a:r>
              <a:rPr lang="en-US" b="0" i="0" u="none" strike="noStrike" baseline="0" dirty="0" smtClean="0">
                <a:latin typeface="Courier"/>
              </a:rPr>
              <a:t>the support plan accordingly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1462046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37273" cy="1223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03" y="1834797"/>
            <a:ext cx="7348597" cy="35754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1462046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37273" cy="1223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133600"/>
            <a:ext cx="6948147" cy="327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1462046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37273" cy="1223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273" y="2605088"/>
            <a:ext cx="7160789" cy="2652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1462046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37273" cy="1223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305050"/>
            <a:ext cx="6249772" cy="310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1462046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37273" cy="1223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1028343"/>
            <a:ext cx="4572000" cy="480131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u="none" strike="noStrike" baseline="0" dirty="0" smtClean="0">
                <a:latin typeface="Courier"/>
              </a:rPr>
              <a:t>The following observations are made on the sample training plan:</a:t>
            </a:r>
          </a:p>
          <a:p>
            <a:r>
              <a:rPr lang="en-US" b="0" i="0" u="none" strike="noStrike" baseline="0" dirty="0" smtClean="0">
                <a:latin typeface="Courier"/>
              </a:rPr>
              <a:t>1. Heavy demands in equipment occur during November, February, April,</a:t>
            </a:r>
          </a:p>
          <a:p>
            <a:r>
              <a:rPr lang="en-US" b="0" i="0" u="none" strike="noStrike" baseline="0" dirty="0" smtClean="0">
                <a:latin typeface="Courier"/>
              </a:rPr>
              <a:t>July, and August. The maintenance supervisor must ensure that unit</a:t>
            </a:r>
          </a:p>
          <a:p>
            <a:r>
              <a:rPr lang="en-US" b="0" i="0" u="none" strike="noStrike" baseline="0" dirty="0" smtClean="0">
                <a:latin typeface="Courier"/>
              </a:rPr>
              <a:t>equipment is in good condition. Personnel needs and maintenance times must</a:t>
            </a:r>
          </a:p>
          <a:p>
            <a:r>
              <a:rPr lang="en-US" b="0" i="0" u="none" strike="noStrike" baseline="0" dirty="0" smtClean="0">
                <a:latin typeface="Courier"/>
              </a:rPr>
              <a:t>be identified.</a:t>
            </a:r>
          </a:p>
          <a:p>
            <a:r>
              <a:rPr lang="en-US" b="0" i="0" u="none" strike="noStrike" baseline="0" dirty="0" smtClean="0">
                <a:latin typeface="Courier"/>
              </a:rPr>
              <a:t>2. Moderate demands on equipment will be made during October, May, and</a:t>
            </a:r>
          </a:p>
          <a:p>
            <a:r>
              <a:rPr lang="en-US" b="0" i="0" u="none" strike="noStrike" baseline="0" dirty="0" smtClean="0">
                <a:latin typeface="Courier"/>
              </a:rPr>
              <a:t>June.</a:t>
            </a:r>
          </a:p>
          <a:p>
            <a:r>
              <a:rPr lang="en-US" b="0" i="0" u="none" strike="noStrike" baseline="0" dirty="0" smtClean="0">
                <a:latin typeface="Courier"/>
              </a:rPr>
              <a:t>3. Light demands on equipment will be made in December, January, March,</a:t>
            </a:r>
          </a:p>
          <a:p>
            <a:r>
              <a:rPr lang="en-US" b="0" i="0" u="none" strike="noStrike" baseline="0" dirty="0" smtClean="0">
                <a:latin typeface="Courier"/>
              </a:rPr>
              <a:t>and September. The supervisor can recover from heavy demands during these</a:t>
            </a:r>
          </a:p>
          <a:p>
            <a:r>
              <a:rPr lang="en-US" b="0" i="0" u="none" strike="noStrike" baseline="0" dirty="0" smtClean="0">
                <a:latin typeface="Courier"/>
              </a:rPr>
              <a:t>times.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14620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37273" cy="1223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4673" y="1122592"/>
            <a:ext cx="6941127" cy="42876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1462046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37273" cy="1223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612845"/>
            <a:ext cx="4572000" cy="563231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u="none" strike="noStrike" baseline="0" dirty="0" smtClean="0">
                <a:latin typeface="Courier"/>
              </a:rPr>
              <a:t>Equipment Operational Requirements. The unit will need all vehicles at the</a:t>
            </a:r>
          </a:p>
          <a:p>
            <a:r>
              <a:rPr lang="en-US" b="0" i="0" u="none" strike="noStrike" baseline="0" dirty="0" smtClean="0">
                <a:latin typeface="Courier"/>
              </a:rPr>
              <a:t>major training areas. Unit training will require about 75 percent of the</a:t>
            </a:r>
          </a:p>
          <a:p>
            <a:r>
              <a:rPr lang="en-US" b="0" i="0" u="none" strike="noStrike" baseline="0" dirty="0" smtClean="0">
                <a:latin typeface="Courier"/>
              </a:rPr>
              <a:t>unit vehicles.</a:t>
            </a:r>
          </a:p>
          <a:p>
            <a:r>
              <a:rPr lang="en-US" b="0" i="0" u="none" strike="noStrike" baseline="0" dirty="0" smtClean="0">
                <a:latin typeface="Courier"/>
              </a:rPr>
              <a:t>Scheduled Services. Scheduled services must be performed according to the</a:t>
            </a:r>
          </a:p>
          <a:p>
            <a:r>
              <a:rPr lang="en-US" b="0" i="0" u="none" strike="noStrike" baseline="0" dirty="0" smtClean="0">
                <a:latin typeface="Courier"/>
              </a:rPr>
              <a:t>technical manual. The supervisor may need to use the 10percent</a:t>
            </a:r>
          </a:p>
          <a:p>
            <a:r>
              <a:rPr lang="en-US" b="0" i="0" u="none" strike="noStrike" baseline="0" dirty="0" smtClean="0">
                <a:latin typeface="Courier"/>
              </a:rPr>
              <a:t>variance to</a:t>
            </a:r>
          </a:p>
          <a:p>
            <a:r>
              <a:rPr lang="en-US" b="0" i="0" u="none" strike="noStrike" baseline="0" dirty="0" smtClean="0">
                <a:latin typeface="Courier"/>
              </a:rPr>
              <a:t>plan services around periods of anticipated heavy use.</a:t>
            </a:r>
          </a:p>
          <a:p>
            <a:r>
              <a:rPr lang="en-US" b="0" i="0" u="none" strike="noStrike" baseline="0" dirty="0" smtClean="0">
                <a:latin typeface="Courier"/>
              </a:rPr>
              <a:t>Unscheduled Maintenance. Unscheduled maintenance requirements and services</a:t>
            </a:r>
          </a:p>
          <a:p>
            <a:r>
              <a:rPr lang="en-US" b="0" i="0" u="none" strike="noStrike" baseline="0" dirty="0" smtClean="0">
                <a:latin typeface="Courier"/>
              </a:rPr>
              <a:t>increase with usage. Older vehicles will require more unscheduled</a:t>
            </a:r>
          </a:p>
          <a:p>
            <a:r>
              <a:rPr lang="en-US" b="0" i="0" u="none" strike="noStrike" baseline="0" dirty="0" smtClean="0">
                <a:latin typeface="Courier"/>
              </a:rPr>
              <a:t>maintenance. Much unscheduled maintenance will take place during periods of</a:t>
            </a:r>
          </a:p>
          <a:p>
            <a:r>
              <a:rPr lang="en-US" b="0" i="0" u="none" strike="noStrike" baseline="0" dirty="0" smtClean="0">
                <a:latin typeface="Courier"/>
              </a:rPr>
              <a:t>heavy use.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1462046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37273" cy="1223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2136339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u="none" strike="noStrike" baseline="0" dirty="0" smtClean="0">
                <a:latin typeface="Courier"/>
              </a:rPr>
              <a:t>Personnel Requirements. Personnel availability is affected by departures,</a:t>
            </a:r>
          </a:p>
          <a:p>
            <a:r>
              <a:rPr lang="en-US" b="0" i="0" u="none" strike="noStrike" baseline="0" dirty="0" smtClean="0">
                <a:latin typeface="Courier"/>
              </a:rPr>
              <a:t>arrivals, leaves, details, and other administrative losses. Available</a:t>
            </a:r>
          </a:p>
          <a:p>
            <a:r>
              <a:rPr lang="en-US" b="0" i="0" u="none" strike="noStrike" baseline="0" dirty="0" smtClean="0">
                <a:latin typeface="Courier"/>
              </a:rPr>
              <a:t>personnel can be compared against anticipated requirements. Supervised </a:t>
            </a:r>
            <a:r>
              <a:rPr lang="en-US" b="0" i="0" u="none" strike="noStrike" baseline="0" dirty="0" err="1" smtClean="0">
                <a:latin typeface="Courier"/>
              </a:rPr>
              <a:t>onthejob</a:t>
            </a:r>
            <a:endParaRPr lang="en-US" b="0" i="0" u="none" strike="noStrike" baseline="0" dirty="0" smtClean="0">
              <a:latin typeface="Courier"/>
            </a:endParaRPr>
          </a:p>
          <a:p>
            <a:r>
              <a:rPr lang="en-US" b="0" i="0" u="none" strike="noStrike" baseline="0" dirty="0" smtClean="0">
                <a:latin typeface="Courier"/>
              </a:rPr>
              <a:t>and cross training can be programmed against anticipated shortages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1462046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37273" cy="1223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2136339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u="none" strike="noStrike" baseline="0" dirty="0" smtClean="0">
                <a:latin typeface="Courier"/>
              </a:rPr>
              <a:t>MAINTENANCE CONTROLS</a:t>
            </a:r>
          </a:p>
          <a:p>
            <a:r>
              <a:rPr lang="en-US" b="0" i="0" u="none" strike="noStrike" baseline="0" dirty="0" smtClean="0">
                <a:latin typeface="Courier"/>
              </a:rPr>
              <a:t>Maintenance controls at the unit level consist of supervisory tools which</a:t>
            </a:r>
          </a:p>
          <a:p>
            <a:r>
              <a:rPr lang="en-US" b="0" i="0" u="none" strike="noStrike" baseline="0" dirty="0" smtClean="0">
                <a:latin typeface="Courier"/>
              </a:rPr>
              <a:t>provide visibility to the situation and assist in maintenance operations.</a:t>
            </a:r>
          </a:p>
          <a:p>
            <a:r>
              <a:rPr lang="en-US" b="0" i="0" u="none" strike="noStrike" baseline="0" dirty="0" smtClean="0">
                <a:latin typeface="Courier"/>
              </a:rPr>
              <a:t>Some of the tools, such as TAMMS forms and records, are prescribed by</a:t>
            </a:r>
          </a:p>
          <a:p>
            <a:r>
              <a:rPr lang="en-US" b="0" i="0" u="none" strike="noStrike" baseline="0" dirty="0" smtClean="0">
                <a:latin typeface="Courier"/>
              </a:rPr>
              <a:t>regulations. Some are developed and maintained on an informal basis.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1462046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37273" cy="1223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612845"/>
            <a:ext cx="4572000" cy="563231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u="none" strike="noStrike" baseline="0" dirty="0" smtClean="0">
                <a:latin typeface="Courier"/>
              </a:rPr>
              <a:t>1. Equipment Status Chart. An equipment status chart lists assigned</a:t>
            </a:r>
          </a:p>
          <a:p>
            <a:r>
              <a:rPr lang="en-US" b="0" i="0" u="none" strike="noStrike" baseline="0" dirty="0" smtClean="0">
                <a:latin typeface="Courier"/>
              </a:rPr>
              <a:t>wheeled and tracked vehicles and other selected major items. It also</a:t>
            </a:r>
          </a:p>
          <a:p>
            <a:r>
              <a:rPr lang="en-US" b="0" i="0" u="none" strike="noStrike" baseline="0" dirty="0" smtClean="0">
                <a:latin typeface="Courier"/>
              </a:rPr>
              <a:t>identifies the assigned operator and shows the equipment status. The</a:t>
            </a:r>
          </a:p>
          <a:p>
            <a:r>
              <a:rPr lang="en-US" b="0" i="0" u="none" strike="noStrike" baseline="0" dirty="0" smtClean="0">
                <a:latin typeface="Courier"/>
              </a:rPr>
              <a:t>Remarks column explains the faults, when applicable, and supply and</a:t>
            </a:r>
          </a:p>
          <a:p>
            <a:r>
              <a:rPr lang="en-US" b="0" i="0" u="none" strike="noStrike" baseline="0" dirty="0" smtClean="0">
                <a:latin typeface="Courier"/>
              </a:rPr>
              <a:t>maintenance information. The status chart is usually maintained by the</a:t>
            </a:r>
          </a:p>
          <a:p>
            <a:r>
              <a:rPr lang="en-US" b="0" i="0" u="none" strike="noStrike" baseline="0" dirty="0" smtClean="0">
                <a:latin typeface="Courier"/>
              </a:rPr>
              <a:t>motor sergeant or a designated representative.</a:t>
            </a:r>
          </a:p>
          <a:p>
            <a:r>
              <a:rPr lang="en-US" b="0" i="0" u="none" strike="noStrike" baseline="0" dirty="0" smtClean="0">
                <a:latin typeface="Courier"/>
              </a:rPr>
              <a:t>2. Workload Control Board. A workload control board (Figure 11) provides</a:t>
            </a:r>
          </a:p>
          <a:p>
            <a:r>
              <a:rPr lang="en-US" b="0" i="0" u="none" strike="noStrike" baseline="0" dirty="0" smtClean="0">
                <a:latin typeface="Courier"/>
              </a:rPr>
              <a:t>the repair or service status of the items in the shop. This board may be</a:t>
            </a:r>
          </a:p>
          <a:p>
            <a:r>
              <a:rPr lang="en-US" b="0" i="0" u="none" strike="noStrike" baseline="0" dirty="0" smtClean="0">
                <a:latin typeface="Courier"/>
              </a:rPr>
              <a:t>used for daily review or planning meetings, assigning work, briefing the</a:t>
            </a:r>
          </a:p>
          <a:p>
            <a:r>
              <a:rPr lang="en-US" b="0" i="0" u="none" strike="noStrike" baseline="0" dirty="0" smtClean="0">
                <a:latin typeface="Courier"/>
              </a:rPr>
              <a:t>commander, and verifying the accuracy of applicable TAMMS documents.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1462046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37273" cy="1223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8997" y="457200"/>
            <a:ext cx="6469097" cy="556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1462046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37273" cy="1223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889844"/>
            <a:ext cx="4572000" cy="507831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u="none" strike="noStrike" baseline="0" dirty="0" smtClean="0">
                <a:latin typeface="Courier"/>
              </a:rPr>
              <a:t>3. Work Assignment Sheet. At the close of the duty day, the unit motor</a:t>
            </a:r>
          </a:p>
          <a:p>
            <a:r>
              <a:rPr lang="en-US" b="0" i="0" u="none" strike="noStrike" baseline="0" dirty="0" smtClean="0">
                <a:latin typeface="Courier"/>
              </a:rPr>
              <a:t>sergeant should review the work accomplished and organize for the following</a:t>
            </a:r>
          </a:p>
          <a:p>
            <a:r>
              <a:rPr lang="en-US" b="0" i="0" u="none" strike="noStrike" baseline="0" dirty="0" smtClean="0">
                <a:latin typeface="Courier"/>
              </a:rPr>
              <a:t>day using a work assignment sheet as shown in Figure 12. Previous sheets</a:t>
            </a:r>
          </a:p>
          <a:p>
            <a:r>
              <a:rPr lang="en-US" b="0" i="0" u="none" strike="noStrike" baseline="0" dirty="0" smtClean="0">
                <a:latin typeface="Courier"/>
              </a:rPr>
              <a:t>show the work still in progress and the mechanics who are involved. A new</a:t>
            </a:r>
          </a:p>
          <a:p>
            <a:r>
              <a:rPr lang="en-US" b="0" i="0" u="none" strike="noStrike" baseline="0" dirty="0" smtClean="0">
                <a:latin typeface="Courier"/>
              </a:rPr>
              <a:t>sheet for the following day assigns new work or reallocates old work. The</a:t>
            </a:r>
          </a:p>
          <a:p>
            <a:r>
              <a:rPr lang="en-US" b="0" i="0" u="none" strike="noStrike" baseline="0" dirty="0" smtClean="0">
                <a:latin typeface="Courier"/>
              </a:rPr>
              <a:t>work assignment sheet provides the basis for the initial daily work</a:t>
            </a:r>
          </a:p>
          <a:p>
            <a:r>
              <a:rPr lang="en-US" b="0" i="0" u="none" strike="noStrike" baseline="0" dirty="0" smtClean="0">
                <a:latin typeface="Courier"/>
              </a:rPr>
              <a:t>assignment and the review meeting at the start of the duty day. The Remarks</a:t>
            </a:r>
          </a:p>
          <a:p>
            <a:r>
              <a:rPr lang="en-US" b="0" i="0" u="none" strike="noStrike" baseline="0" dirty="0" smtClean="0">
                <a:latin typeface="Courier"/>
              </a:rPr>
              <a:t>column may be used to record an individual mechanic's performance or the</a:t>
            </a:r>
          </a:p>
          <a:p>
            <a:r>
              <a:rPr lang="en-US" b="0" i="0" u="none" strike="noStrike" baseline="0" dirty="0" smtClean="0">
                <a:latin typeface="Courier"/>
              </a:rPr>
              <a:t>need for additional training.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1462046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37273" cy="1223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3695" y="762000"/>
            <a:ext cx="6487419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1462046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37273" cy="1223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228600"/>
            <a:ext cx="65532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0" i="0" u="none" strike="noStrike" baseline="0" dirty="0" smtClean="0">
                <a:latin typeface="Courier"/>
              </a:rPr>
              <a:t>Learning Event 2</a:t>
            </a:r>
          </a:p>
          <a:p>
            <a:r>
              <a:rPr lang="en-US" sz="1400" b="0" i="0" u="none" strike="noStrike" baseline="0" dirty="0" smtClean="0">
                <a:latin typeface="Courier"/>
              </a:rPr>
              <a:t>INSPECTIONS</a:t>
            </a:r>
          </a:p>
          <a:p>
            <a:r>
              <a:rPr lang="en-US" sz="1400" b="0" i="0" u="none" strike="noStrike" baseline="0" dirty="0" smtClean="0">
                <a:latin typeface="Courier"/>
              </a:rPr>
              <a:t>Inspections are means by which commanders can determine the serviceability</a:t>
            </a:r>
          </a:p>
          <a:p>
            <a:r>
              <a:rPr lang="en-US" sz="1400" b="0" i="0" u="none" strike="noStrike" baseline="0" dirty="0" smtClean="0">
                <a:latin typeface="Courier"/>
              </a:rPr>
              <a:t>of equipment and promote efficient maintenance operations. Although the</a:t>
            </a:r>
          </a:p>
          <a:p>
            <a:r>
              <a:rPr lang="en-US" sz="1400" b="0" i="0" u="none" strike="noStrike" baseline="0" dirty="0" smtClean="0">
                <a:latin typeface="Courier"/>
              </a:rPr>
              <a:t>most desirable inspection may be one made personally by the commander, the</a:t>
            </a:r>
          </a:p>
          <a:p>
            <a:r>
              <a:rPr lang="en-US" sz="1400" b="0" i="0" u="none" strike="noStrike" baseline="0" dirty="0" smtClean="0">
                <a:latin typeface="Courier"/>
              </a:rPr>
              <a:t>type of inspection most often conducted is one made by technicians and</a:t>
            </a:r>
          </a:p>
          <a:p>
            <a:r>
              <a:rPr lang="en-US" sz="1400" b="0" i="0" u="none" strike="noStrike" baseline="0" dirty="0" smtClean="0">
                <a:latin typeface="Courier"/>
              </a:rPr>
              <a:t>specialists under the direction of the commander or the commander's</a:t>
            </a:r>
          </a:p>
          <a:p>
            <a:r>
              <a:rPr lang="en-US" sz="1400" b="0" i="0" u="none" strike="noStrike" baseline="0" dirty="0" smtClean="0">
                <a:latin typeface="Courier"/>
              </a:rPr>
              <a:t>appointed representative. A commander who is not on the scene of an</a:t>
            </a:r>
          </a:p>
          <a:p>
            <a:r>
              <a:rPr lang="en-US" sz="1400" b="0" i="0" u="none" strike="noStrike" baseline="0" dirty="0" smtClean="0">
                <a:latin typeface="Courier"/>
              </a:rPr>
              <a:t>inspection must rely on a report of the results. This report must mean the</a:t>
            </a:r>
          </a:p>
          <a:p>
            <a:r>
              <a:rPr lang="en-US" sz="1400" b="0" i="0" u="none" strike="noStrike" baseline="0" dirty="0" smtClean="0">
                <a:latin typeface="Courier"/>
              </a:rPr>
              <a:t>same thing to the commander as it did to the inspector who prepared it. The</a:t>
            </a:r>
          </a:p>
          <a:p>
            <a:r>
              <a:rPr lang="en-US" sz="1400" b="0" i="0" u="none" strike="noStrike" baseline="0" dirty="0" smtClean="0">
                <a:latin typeface="Courier"/>
              </a:rPr>
              <a:t>commander's view of this report, actions to require correction of reported</a:t>
            </a:r>
          </a:p>
          <a:p>
            <a:r>
              <a:rPr lang="en-US" sz="1400" b="0" i="0" u="none" strike="noStrike" baseline="0" dirty="0" smtClean="0">
                <a:latin typeface="Courier"/>
              </a:rPr>
              <a:t>faults and of conditions which cause unsatisfactory equipment and</a:t>
            </a:r>
          </a:p>
          <a:p>
            <a:r>
              <a:rPr lang="en-US" sz="1400" b="0" i="0" u="none" strike="noStrike" baseline="0" dirty="0" smtClean="0">
                <a:latin typeface="Courier"/>
              </a:rPr>
              <a:t>maintenance operations, and actions to commend superior performance are</a:t>
            </a:r>
          </a:p>
          <a:p>
            <a:r>
              <a:rPr lang="en-US" sz="1400" b="0" i="0" u="none" strike="noStrike" baseline="0" dirty="0" smtClean="0">
                <a:latin typeface="Courier"/>
              </a:rPr>
              <a:t>almost as important as the inspection itself.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181462046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37273" cy="1223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1720840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u="none" strike="noStrike" baseline="0" dirty="0" smtClean="0">
                <a:latin typeface="Courier"/>
              </a:rPr>
              <a:t>An inspection limited to the condition of equipment and requiring correction</a:t>
            </a:r>
          </a:p>
          <a:p>
            <a:r>
              <a:rPr lang="en-US" b="0" i="0" u="none" strike="noStrike" baseline="0" dirty="0" smtClean="0">
                <a:latin typeface="Courier"/>
              </a:rPr>
              <a:t>of identified faults indicates to the commander the readiness of equipment</a:t>
            </a:r>
          </a:p>
          <a:p>
            <a:r>
              <a:rPr lang="en-US" b="0" i="0" u="none" strike="noStrike" baseline="0" dirty="0" smtClean="0">
                <a:latin typeface="Courier"/>
              </a:rPr>
              <a:t>to perform the mission. The larger the sample inspected, the more valid or</a:t>
            </a:r>
          </a:p>
          <a:p>
            <a:r>
              <a:rPr lang="en-US" b="0" i="0" u="none" strike="noStrike" baseline="0" dirty="0" smtClean="0">
                <a:latin typeface="Courier"/>
              </a:rPr>
              <a:t>reliable is the indication. Some equipment inspections, such as preparation</a:t>
            </a:r>
          </a:p>
          <a:p>
            <a:r>
              <a:rPr lang="en-US" b="0" i="0" u="none" strike="noStrike" baseline="0" dirty="0" smtClean="0">
                <a:latin typeface="Courier"/>
              </a:rPr>
              <a:t>for overseas movement or equipment transfer inspections, must be total in</a:t>
            </a:r>
          </a:p>
          <a:p>
            <a:r>
              <a:rPr lang="en-US" b="0" i="0" u="none" strike="noStrike" baseline="0" dirty="0" smtClean="0">
                <a:latin typeface="Courier"/>
              </a:rPr>
              <a:t>nature in order to accomplish their objective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1462046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37273" cy="1223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1028343"/>
            <a:ext cx="4572000" cy="480131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u="none" strike="noStrike" baseline="0" dirty="0" smtClean="0">
                <a:latin typeface="Courier"/>
              </a:rPr>
              <a:t>An inspection of a unit's maintenance program should include inspections of</a:t>
            </a:r>
          </a:p>
          <a:p>
            <a:r>
              <a:rPr lang="en-US" b="0" i="0" u="none" strike="noStrike" baseline="0" dirty="0" smtClean="0">
                <a:latin typeface="Symbol"/>
              </a:rPr>
              <a:t>· </a:t>
            </a:r>
            <a:r>
              <a:rPr lang="en-US" b="0" i="0" u="none" strike="noStrike" baseline="0" dirty="0" smtClean="0">
                <a:latin typeface="Courier"/>
              </a:rPr>
              <a:t>Sample quantities of various types of equipment.</a:t>
            </a:r>
          </a:p>
          <a:p>
            <a:r>
              <a:rPr lang="en-US" b="0" i="0" u="none" strike="noStrike" baseline="0" dirty="0" smtClean="0">
                <a:latin typeface="Symbol"/>
              </a:rPr>
              <a:t>· </a:t>
            </a:r>
            <a:r>
              <a:rPr lang="en-US" b="0" i="0" u="none" strike="noStrike" baseline="0" dirty="0" smtClean="0">
                <a:latin typeface="Courier"/>
              </a:rPr>
              <a:t>Records of operation, maintenance, and equipment.</a:t>
            </a:r>
          </a:p>
          <a:p>
            <a:r>
              <a:rPr lang="en-US" b="0" i="0" u="none" strike="noStrike" baseline="0" dirty="0" smtClean="0">
                <a:latin typeface="Symbol"/>
              </a:rPr>
              <a:t>· </a:t>
            </a:r>
            <a:r>
              <a:rPr lang="en-US" b="0" i="0" u="none" strike="noStrike" baseline="0" dirty="0" smtClean="0">
                <a:latin typeface="Courier"/>
              </a:rPr>
              <a:t>Personnel strength, training, organization, and productivity.</a:t>
            </a:r>
          </a:p>
          <a:p>
            <a:r>
              <a:rPr lang="en-US" b="0" i="0" u="none" strike="noStrike" baseline="0" dirty="0" smtClean="0">
                <a:latin typeface="Symbol"/>
              </a:rPr>
              <a:t>· </a:t>
            </a:r>
            <a:r>
              <a:rPr lang="en-US" b="0" i="0" u="none" strike="noStrike" baseline="0" dirty="0" smtClean="0">
                <a:latin typeface="Courier"/>
              </a:rPr>
              <a:t>Maintenance and supply procedures and shop operations.</a:t>
            </a:r>
          </a:p>
          <a:p>
            <a:r>
              <a:rPr lang="en-US" b="0" i="0" u="none" strike="noStrike" baseline="0" dirty="0" smtClean="0">
                <a:latin typeface="Symbol"/>
              </a:rPr>
              <a:t>· </a:t>
            </a:r>
            <a:r>
              <a:rPr lang="en-US" b="0" i="0" u="none" strike="noStrike" baseline="0" dirty="0" smtClean="0">
                <a:latin typeface="Courier"/>
              </a:rPr>
              <a:t>Adequacy of tools, facilities, publications, supplies, and repair</a:t>
            </a:r>
          </a:p>
          <a:p>
            <a:r>
              <a:rPr lang="en-US" b="0" i="0" u="none" strike="noStrike" baseline="0" dirty="0" smtClean="0">
                <a:latin typeface="Courier"/>
              </a:rPr>
              <a:t>parts.</a:t>
            </a:r>
          </a:p>
          <a:p>
            <a:r>
              <a:rPr lang="en-US" b="0" i="0" u="none" strike="noStrike" baseline="0" dirty="0" smtClean="0">
                <a:latin typeface="Symbol"/>
              </a:rPr>
              <a:t>· </a:t>
            </a:r>
            <a:r>
              <a:rPr lang="en-US" b="0" i="0" u="none" strike="noStrike" baseline="0" dirty="0" smtClean="0">
                <a:latin typeface="Courier"/>
              </a:rPr>
              <a:t>Personnel capabilities, as determined from results in evidence and</a:t>
            </a:r>
          </a:p>
          <a:p>
            <a:r>
              <a:rPr lang="en-US" b="0" i="0" u="none" strike="noStrike" baseline="0" dirty="0" smtClean="0">
                <a:latin typeface="Courier"/>
              </a:rPr>
              <a:t>from questions and answers during the inspection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14620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</TotalTime>
  <Words>29637</Words>
  <Application>Microsoft Office PowerPoint</Application>
  <PresentationFormat>On-screen Show (4:3)</PresentationFormat>
  <Paragraphs>2938</Paragraphs>
  <Slides>358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358</vt:i4>
      </vt:variant>
    </vt:vector>
  </HeadingPairs>
  <TitlesOfParts>
    <vt:vector size="359" baseType="lpstr">
      <vt:lpstr>Office Theme</vt:lpstr>
      <vt:lpstr>ENGINEER CONSTRUCTION EQUIPMENT MAINTENANCE CONCEPTS AND OPERATIONS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ENGINEER CONSTRUCTION EQUIPMENT MAINTENANCE CONCEPTS AND OPERATIONS</dc:title>
  <dc:creator>NEW ADAM</dc:creator>
  <cp:lastModifiedBy>NEW ADAM</cp:lastModifiedBy>
  <cp:revision>7</cp:revision>
  <dcterms:created xsi:type="dcterms:W3CDTF">2018-05-05T23:15:10Z</dcterms:created>
  <dcterms:modified xsi:type="dcterms:W3CDTF">2018-05-06T00:37:06Z</dcterms:modified>
</cp:coreProperties>
</file>