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62" r:id="rId162"/>
    <p:sldId id="416" r:id="rId163"/>
    <p:sldId id="461" r:id="rId164"/>
    <p:sldId id="418" r:id="rId165"/>
    <p:sldId id="463" r:id="rId166"/>
    <p:sldId id="419" r:id="rId167"/>
    <p:sldId id="420" r:id="rId168"/>
    <p:sldId id="421" r:id="rId169"/>
    <p:sldId id="422" r:id="rId170"/>
    <p:sldId id="423" r:id="rId171"/>
    <p:sldId id="424" r:id="rId172"/>
    <p:sldId id="425" r:id="rId173"/>
    <p:sldId id="426" r:id="rId174"/>
    <p:sldId id="427" r:id="rId175"/>
    <p:sldId id="428" r:id="rId176"/>
    <p:sldId id="429" r:id="rId177"/>
    <p:sldId id="430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438" r:id="rId186"/>
    <p:sldId id="439" r:id="rId187"/>
    <p:sldId id="440" r:id="rId188"/>
    <p:sldId id="441" r:id="rId189"/>
    <p:sldId id="442" r:id="rId190"/>
    <p:sldId id="443" r:id="rId191"/>
    <p:sldId id="444" r:id="rId192"/>
    <p:sldId id="445" r:id="rId193"/>
    <p:sldId id="446" r:id="rId194"/>
    <p:sldId id="447" r:id="rId195"/>
    <p:sldId id="448" r:id="rId196"/>
    <p:sldId id="449" r:id="rId197"/>
    <p:sldId id="450" r:id="rId198"/>
    <p:sldId id="451" r:id="rId199"/>
    <p:sldId id="452" r:id="rId200"/>
    <p:sldId id="453" r:id="rId201"/>
    <p:sldId id="454" r:id="rId202"/>
    <p:sldId id="455" r:id="rId203"/>
    <p:sldId id="456" r:id="rId204"/>
    <p:sldId id="457" r:id="rId205"/>
    <p:sldId id="458" r:id="rId206"/>
    <p:sldId id="459" r:id="rId207"/>
    <p:sldId id="460" r:id="rId2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presProps" Target="pres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tableStyles" Target="tableStyle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98472-156A-4F0D-8707-77524AD9220E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A925-6BC0-4C46-AE30-4C8A9A12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ENGINEER CONSTRUCTION EQUIPMENT</a:t>
            </a:r>
            <a:br>
              <a:rPr lang="en-US" b="0" i="0" u="none" strike="noStrike" baseline="0" dirty="0" smtClean="0">
                <a:latin typeface="Courier"/>
              </a:rPr>
            </a:br>
            <a:r>
              <a:rPr lang="en-US" b="0" i="0" u="none" strike="noStrike" baseline="0" dirty="0" smtClean="0">
                <a:latin typeface="Courier"/>
              </a:rPr>
              <a:t>TEST, MEASURING, AND DIAGNOSTIC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228725"/>
            <a:ext cx="4780529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1665996"/>
            <a:ext cx="6101213" cy="42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Reading a Metric Vernier Caliper</a:t>
            </a:r>
          </a:p>
          <a:p>
            <a:r>
              <a:rPr lang="en-US" b="0" i="0" u="none" strike="noStrike" baseline="0" dirty="0" smtClean="0">
                <a:latin typeface="Courier"/>
              </a:rPr>
              <a:t>Refer to Figure 35, the steel rule (1) is divided into centimeters (cm) (2).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longest lines each represent 10 millimeters. Each millimeter is divided</a:t>
            </a:r>
          </a:p>
          <a:p>
            <a:r>
              <a:rPr lang="en-US" b="0" i="0" u="none" strike="noStrike" baseline="0" dirty="0" smtClean="0">
                <a:latin typeface="Courier"/>
              </a:rPr>
              <a:t>into quarters.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(3) is divided into 25 parts and is</a:t>
            </a:r>
          </a:p>
          <a:p>
            <a:r>
              <a:rPr lang="en-US" b="0" i="0" u="none" strike="noStrike" baseline="0" dirty="0" smtClean="0">
                <a:latin typeface="Courier"/>
              </a:rPr>
              <a:t>numbered 0, 5, 10, 15, 20, and 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8" y="1890860"/>
            <a:ext cx="5878101" cy="35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Again refer to Figure 35. The metric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 would be read as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a. The total number of millimeters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(1) to the left of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zero index (2) and record. 32.00 cm</a:t>
            </a:r>
          </a:p>
          <a:p>
            <a:r>
              <a:rPr lang="en-US" b="0" i="0" u="none" strike="noStrike" baseline="0" dirty="0" smtClean="0">
                <a:latin typeface="Courier"/>
              </a:rPr>
              <a:t>b. The number of quarters</a:t>
            </a:r>
          </a:p>
          <a:p>
            <a:r>
              <a:rPr lang="en-US" b="0" i="0" u="none" strike="noStrike" baseline="0" dirty="0" smtClean="0">
                <a:latin typeface="Courier"/>
              </a:rPr>
              <a:t>(3) between the millimeter</a:t>
            </a:r>
          </a:p>
          <a:p>
            <a:r>
              <a:rPr lang="en-US" b="0" i="0" u="none" strike="noStrike" baseline="0" dirty="0" smtClean="0">
                <a:latin typeface="Courier"/>
              </a:rPr>
              <a:t>mark and the zero index 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record. .25 mm</a:t>
            </a:r>
          </a:p>
          <a:p>
            <a:r>
              <a:rPr lang="en-US" b="0" i="0" u="none" strike="noStrike" baseline="0" dirty="0" smtClean="0">
                <a:latin typeface="Courier"/>
              </a:rPr>
              <a:t>c. The highest line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(4)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lines up with the line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scale (5) and record. .18 mm</a:t>
            </a:r>
          </a:p>
          <a:p>
            <a:r>
              <a:rPr lang="en-US" b="0" i="0" u="none" strike="noStrike" baseline="0" dirty="0" smtClean="0">
                <a:latin typeface="Courier"/>
              </a:rPr>
              <a:t>d. Add the three readings. Total 32.43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2136" y="3244334"/>
            <a:ext cx="321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3: DIAL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IDENTIFY DIAL INDICATORS BY TYPE AND CONSTRUCTION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dial indicator, Figure 40, is a precision measuring instrument. It is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in machine shops to check size variations of machined parts from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desired size. It is also used to measure the runout of a flywheel, the end</a:t>
            </a:r>
          </a:p>
          <a:p>
            <a:r>
              <a:rPr lang="en-US" b="0" i="0" u="none" strike="noStrike" baseline="0" dirty="0" smtClean="0">
                <a:latin typeface="Courier"/>
              </a:rPr>
              <a:t>play of a crankshaft, the lift of a camshaft lobe, the alignment accuracy of</a:t>
            </a:r>
          </a:p>
          <a:p>
            <a:r>
              <a:rPr lang="en-US" b="0" i="0" u="none" strike="noStrike" baseline="0" dirty="0" smtClean="0">
                <a:latin typeface="Courier"/>
              </a:rPr>
              <a:t>work, and the machine in machine setups.</a:t>
            </a:r>
          </a:p>
          <a:p>
            <a:r>
              <a:rPr lang="en-US" b="0" i="0" u="none" strike="noStrike" baseline="0" dirty="0" smtClean="0">
                <a:latin typeface="Courier"/>
              </a:rPr>
              <a:t>Dial indicators range in diameter from about 1 inch to 4 1/2 inches. Each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important part has been named and is indicated in the illustration (Figure</a:t>
            </a:r>
          </a:p>
          <a:p>
            <a:r>
              <a:rPr lang="en-US" b="0" i="0" u="none" strike="noStrike" baseline="0" dirty="0" smtClean="0">
                <a:latin typeface="Courier"/>
              </a:rPr>
              <a:t>40).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5783"/>
            <a:ext cx="4267199" cy="43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70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Dial indicators are usually classified as either 1/1,000 indicators 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1/10,000 indicators. This is marked on the dial face, just below the hand,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Figure 41. The dial may be of the balance type, Figure 41, in which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figures read both to the left or to the right of the zero. Or, it may be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continuous reading type, Figure 42, in which the figures read from zero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only in the clockwise direction. The dial is marked off (graduated) so that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each graduation (space between to adjacent lines) represents a definite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movement of the plunger, which is designed so that it will slide in and out.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On 1/1,000type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indicators, each graduation may represent a plunger movement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of </a:t>
            </a:r>
            <a:r>
              <a:rPr lang="en-US" sz="1400" b="0" i="0" u="none" strike="noStrike" baseline="0" dirty="0" err="1" smtClean="0">
                <a:latin typeface="Courier"/>
              </a:rPr>
              <a:t>onethousandth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err="1" smtClean="0">
                <a:latin typeface="Courier"/>
              </a:rPr>
              <a:t>onehalf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thousandth, or </a:t>
            </a:r>
            <a:r>
              <a:rPr lang="en-US" sz="1400" b="0" i="0" u="none" strike="noStrike" baseline="0" dirty="0" err="1" smtClean="0">
                <a:latin typeface="Courier"/>
              </a:rPr>
              <a:t>onequarter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thousandth of an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inch. On 1/10,000 indicators, each graduation may represent a plunger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movement of one </a:t>
            </a:r>
            <a:r>
              <a:rPr lang="en-US" sz="1400" b="0" i="0" u="none" strike="noStrike" baseline="0" dirty="0" err="1" smtClean="0">
                <a:latin typeface="Courier"/>
              </a:rPr>
              <a:t>tenthousandth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err="1" smtClean="0">
                <a:latin typeface="Courier"/>
              </a:rPr>
              <a:t>onehalf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of one </a:t>
            </a:r>
            <a:r>
              <a:rPr lang="en-US" sz="1400" b="0" i="0" u="none" strike="noStrike" baseline="0" dirty="0" err="1" smtClean="0">
                <a:latin typeface="Courier"/>
              </a:rPr>
              <a:t>tenthousandth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or as small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as </a:t>
            </a:r>
            <a:r>
              <a:rPr lang="en-US" sz="1400" b="0" i="0" u="none" strike="noStrike" baseline="0" dirty="0" err="1" smtClean="0">
                <a:latin typeface="Courier"/>
              </a:rPr>
              <a:t>onequarter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of one </a:t>
            </a:r>
            <a:r>
              <a:rPr lang="en-US" sz="1400" b="0" i="0" u="none" strike="noStrike" baseline="0" dirty="0" err="1" smtClean="0">
                <a:latin typeface="Courier"/>
              </a:rPr>
              <a:t>tenthousandth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of an inch.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54247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789323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average inside micrometer set, Figure 3, has a range that extends from 2</a:t>
            </a:r>
          </a:p>
          <a:p>
            <a:r>
              <a:rPr lang="en-US" b="0" i="0" u="none" strike="noStrike" baseline="0" dirty="0" smtClean="0">
                <a:latin typeface="Courier"/>
              </a:rPr>
              <a:t>to 10 inches. The various steps in covering this range are obtained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means of extension rods. The micrometer set may also contain a collar for</a:t>
            </a:r>
          </a:p>
          <a:p>
            <a:r>
              <a:rPr lang="en-US" b="0" i="0" u="none" strike="noStrike" baseline="0" dirty="0" smtClean="0">
                <a:latin typeface="Courier"/>
              </a:rPr>
              <a:t>splitting the inch step between two rods. The collar, which is 1/2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long, extends the rod another 1/2 inch so the range of each step can be made</a:t>
            </a:r>
          </a:p>
          <a:p>
            <a:r>
              <a:rPr lang="en-US" b="0" i="0" u="none" strike="noStrike" baseline="0" dirty="0" smtClean="0">
                <a:latin typeface="Courier"/>
              </a:rPr>
              <a:t>to overlap the next. The range of the micrometer screw itself is very short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compared to its measuring range. The smallest models have a 1/4inch</a:t>
            </a:r>
          </a:p>
          <a:p>
            <a:r>
              <a:rPr lang="en-US" b="0" i="0" u="none" strike="noStrike" baseline="0" dirty="0" smtClean="0">
                <a:latin typeface="Courier"/>
              </a:rPr>
              <a:t>screw, and the largest inside micrometers have only a 1inch</a:t>
            </a:r>
          </a:p>
          <a:p>
            <a:r>
              <a:rPr lang="en-US" b="0" i="0" u="none" strike="noStrike" baseline="0" dirty="0" smtClean="0">
                <a:latin typeface="Courier"/>
              </a:rPr>
              <a:t>screw.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172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MEASURE USING DIAL INDICATORS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dial indicator can be used for detecting differences in the size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various parts of a workpiece. For example, assume we have a 6inch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long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shaft of 3/4inch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diameter which we wish to check for concentricity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(roundness) and taper. To check or indicate for concentricity, you must use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setup shown in Figure 43. The </a:t>
            </a:r>
            <a:r>
              <a:rPr lang="en-US" sz="1400" b="0" i="0" u="none" strike="noStrike" baseline="0" dirty="0" err="1" smtClean="0">
                <a:latin typeface="Courier"/>
              </a:rPr>
              <a:t>Vblock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clamp screws (not shown) must be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adjusted just enough to permit you to rotate the end of the shaft by hand as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it rests in the blocks. Loosen the spindle </a:t>
            </a:r>
            <a:r>
              <a:rPr lang="en-US" sz="1400" b="0" i="0" u="none" strike="noStrike" baseline="0" dirty="0" err="1" smtClean="0">
                <a:latin typeface="Courier"/>
              </a:rPr>
              <a:t>lockscrew</a:t>
            </a:r>
            <a:r>
              <a:rPr lang="en-US" sz="1400" b="0" i="0" u="none" strike="noStrike" baseline="0" dirty="0" smtClean="0">
                <a:latin typeface="Courier"/>
              </a:rPr>
              <a:t> of the pedestal, so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you can position the indicator at the proper height. Determine the proper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height by watching the pointer of the indicator. Bring the bottom of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indicator to bear on the workpiece between the </a:t>
            </a:r>
            <a:r>
              <a:rPr lang="en-US" sz="1400" b="0" i="0" u="none" strike="noStrike" baseline="0" dirty="0" err="1" smtClean="0">
                <a:latin typeface="Courier"/>
              </a:rPr>
              <a:t>Vblocks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until the pointer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moves clockwise .015. At that point, lock the indicator to the spindle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pedestal by turning the spindle </a:t>
            </a:r>
            <a:r>
              <a:rPr lang="en-US" sz="1400" b="0" i="0" u="none" strike="noStrike" baseline="0" dirty="0" err="1" smtClean="0">
                <a:latin typeface="Courier"/>
              </a:rPr>
              <a:t>lockscrew</a:t>
            </a:r>
            <a:r>
              <a:rPr lang="en-US" sz="1400" b="0" i="0" u="none" strike="noStrike" baseline="0" dirty="0" smtClean="0">
                <a:latin typeface="Courier"/>
              </a:rPr>
              <a:t>. Now loosen the bezel clamp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turn the bezel until the 0 on the face of the dial lines up directly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under the pointer of the indicator. After this, clamp the dial in place by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turning the bezel clamp screw.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check the shaft for concentricity, simply turn the end of the shaft by</a:t>
            </a:r>
          </a:p>
          <a:p>
            <a:r>
              <a:rPr lang="en-US" b="0" i="0" u="none" strike="noStrike" baseline="0" dirty="0" smtClean="0">
                <a:latin typeface="Courier"/>
              </a:rPr>
              <a:t>hand and note the amount of variation detected by the deflection or movement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pointer as the workpiece is revolved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93" y="1775902"/>
            <a:ext cx="6109207" cy="378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check this same piece for taper, first remove the </a:t>
            </a:r>
            <a:r>
              <a:rPr lang="en-US" b="0" i="0" u="none" strike="noStrike" baseline="0" dirty="0" err="1" smtClean="0">
                <a:latin typeface="Courier"/>
              </a:rPr>
              <a:t>Vblock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clamps. It is</a:t>
            </a:r>
          </a:p>
          <a:p>
            <a:r>
              <a:rPr lang="en-US" b="0" i="0" u="none" strike="noStrike" baseline="0" dirty="0" smtClean="0">
                <a:latin typeface="Courier"/>
              </a:rPr>
              <a:t>only necessary to lay the piece in the blocks. Then follow the 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outlined above. Adjust the indicator to the proper height on the pedestal</a:t>
            </a:r>
          </a:p>
          <a:p>
            <a:r>
              <a:rPr lang="en-US" b="0" i="0" u="none" strike="noStrike" baseline="0" dirty="0" smtClean="0">
                <a:latin typeface="Courier"/>
              </a:rPr>
              <a:t>and bring the button of the indicator to bear on one end of the workpiece.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 the dial so the 0 on the dial lines up with the pointer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indicator. Now move the indicator pedestal base so the button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indicator is brought to bear on the opposite end of the workpiece. By</a:t>
            </a:r>
          </a:p>
          <a:p>
            <a:r>
              <a:rPr lang="en-US" b="0" i="0" u="none" strike="noStrike" baseline="0" dirty="0" smtClean="0">
                <a:latin typeface="Courier"/>
              </a:rPr>
              <a:t>noting the deflection of the needle from 0, you can readily see the amount</a:t>
            </a:r>
          </a:p>
          <a:p>
            <a:r>
              <a:rPr lang="en-US" b="0" i="0" u="none" strike="noStrike" baseline="0" dirty="0" smtClean="0">
                <a:latin typeface="Courier"/>
              </a:rPr>
              <a:t>of taper in the shaft.</a:t>
            </a:r>
          </a:p>
          <a:p>
            <a:r>
              <a:rPr lang="en-US" b="0" i="0" u="none" strike="noStrike" baseline="0" dirty="0" smtClean="0">
                <a:latin typeface="Courier"/>
              </a:rPr>
              <a:t>Always mount the dial indicator with the plunger at right angles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object being measured. Failure to do this can result in inaccurate</a:t>
            </a:r>
          </a:p>
          <a:p>
            <a:r>
              <a:rPr lang="en-US" b="0" i="0" u="none" strike="noStrike" baseline="0" dirty="0" smtClean="0">
                <a:latin typeface="Courier"/>
              </a:rPr>
              <a:t>readings.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value of the graduations on the indicator dial of the dial indicator is</a:t>
            </a:r>
          </a:p>
          <a:p>
            <a:r>
              <a:rPr lang="en-US" b="0" i="0" u="none" strike="noStrike" baseline="0" dirty="0" smtClean="0">
                <a:latin typeface="Courier"/>
              </a:rPr>
              <a:t>easily determined. Using Figure 44 as an example, first look at the figure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dial face which identifies the indicator as a 1/1,000 type. (The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is just below the center of the hand.) Then count the number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spaces between the 0 and the first numeral to the left of the 0. The first</a:t>
            </a:r>
          </a:p>
          <a:p>
            <a:r>
              <a:rPr lang="en-US" b="0" i="0" u="none" strike="noStrike" baseline="0" dirty="0" smtClean="0">
                <a:latin typeface="Courier"/>
              </a:rPr>
              <a:t>numeral is a 10, indicating .010 of an inch (10/1,000) of plunger travel.</a:t>
            </a:r>
          </a:p>
          <a:p>
            <a:r>
              <a:rPr lang="en-US" b="0" i="0" u="none" strike="noStrike" baseline="0" dirty="0" smtClean="0">
                <a:latin typeface="Courier"/>
              </a:rPr>
              <a:t>Since there are 10 spaces between the 0 and the 10, the value of each</a:t>
            </a:r>
          </a:p>
          <a:p>
            <a:r>
              <a:rPr lang="en-US" b="0" i="0" u="none" strike="noStrike" baseline="0" dirty="0" smtClean="0">
                <a:latin typeface="Courier"/>
              </a:rPr>
              <a:t>graduation is equal to </a:t>
            </a:r>
            <a:r>
              <a:rPr lang="en-US" b="0" i="0" u="none" strike="noStrike" baseline="0" dirty="0" err="1" smtClean="0">
                <a:latin typeface="Courier"/>
              </a:rPr>
              <a:t>onethousandth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3290888" cy="35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Since it is obvious that such small movements of the plunger cannot be seen,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plunger is linked to the indicator hand or pointer through a train of</a:t>
            </a:r>
          </a:p>
          <a:p>
            <a:r>
              <a:rPr lang="en-US" b="0" i="0" u="none" strike="noStrike" baseline="0" dirty="0" smtClean="0">
                <a:latin typeface="Courier"/>
              </a:rPr>
              <a:t>small gears or through a set of linking levers which multiply any small</a:t>
            </a:r>
          </a:p>
          <a:p>
            <a:r>
              <a:rPr lang="en-US" b="0" i="0" u="none" strike="noStrike" baseline="0" dirty="0" smtClean="0">
                <a:latin typeface="Courier"/>
              </a:rPr>
              <a:t>movement of the plunger into a larger, sore easily seen movement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indicator hand. This is why the dial indicator must be mounted rigidly to</a:t>
            </a:r>
          </a:p>
          <a:p>
            <a:r>
              <a:rPr lang="en-US" b="0" i="0" u="none" strike="noStrike" baseline="0" dirty="0" smtClean="0">
                <a:latin typeface="Courier"/>
              </a:rPr>
              <a:t>some support (magnetic base), Figure 45. Thus only the plunger can move.</a:t>
            </a:r>
          </a:p>
          <a:p>
            <a:r>
              <a:rPr lang="en-US" b="0" i="0" u="none" strike="noStrike" baseline="0" dirty="0" smtClean="0">
                <a:latin typeface="Courier"/>
              </a:rPr>
              <a:t>Any movement of the indicator body, in relation to the plunger, would cause</a:t>
            </a:r>
          </a:p>
          <a:p>
            <a:r>
              <a:rPr lang="en-US" b="0" i="0" u="none" strike="noStrike" baseline="0" dirty="0" smtClean="0">
                <a:latin typeface="Courier"/>
              </a:rPr>
              <a:t>an error in the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73" y="1828801"/>
            <a:ext cx="504967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not in use, the plunger spring naturally pushes the plunger outward,</a:t>
            </a:r>
          </a:p>
          <a:p>
            <a:r>
              <a:rPr lang="en-US" b="0" i="0" u="none" strike="noStrike" baseline="0" dirty="0" smtClean="0">
                <a:latin typeface="Courier"/>
              </a:rPr>
              <a:t>away from the indicator body, to the limit of plunger travel. On most</a:t>
            </a:r>
          </a:p>
          <a:p>
            <a:r>
              <a:rPr lang="en-US" b="0" i="0" u="none" strike="noStrike" baseline="0" dirty="0" smtClean="0">
                <a:latin typeface="Courier"/>
              </a:rPr>
              <a:t>standard indicators, the indicator hand comes to rest as shown in Figure 40.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this position, the hand could only travel to the right, or clockwise.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you use the indicator properly, the pointer could move either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right or left of the 0 (to indicate plus or minus). The indicator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set up for use so the plunger has been pushed inward far enough to allow</a:t>
            </a:r>
          </a:p>
          <a:p>
            <a:r>
              <a:rPr lang="en-US" b="0" i="0" u="none" strike="noStrike" baseline="0" dirty="0" smtClean="0">
                <a:latin typeface="Courier"/>
              </a:rPr>
              <a:t>equal travel to the right or to the left of 0. When using the indicator,</a:t>
            </a:r>
          </a:p>
          <a:p>
            <a:r>
              <a:rPr lang="en-US" b="0" i="0" u="none" strike="noStrike" baseline="0" dirty="0" smtClean="0">
                <a:latin typeface="Courier"/>
              </a:rPr>
              <a:t>remember that as the plunger moves toward the indicator body, the pointer</a:t>
            </a:r>
          </a:p>
          <a:p>
            <a:r>
              <a:rPr lang="en-US" b="0" i="0" u="none" strike="noStrike" baseline="0" dirty="0" smtClean="0">
                <a:latin typeface="Courier"/>
              </a:rPr>
              <a:t>moves clockwise, and as it moves away from the indicator body, the pointer</a:t>
            </a:r>
          </a:p>
          <a:p>
            <a:r>
              <a:rPr lang="en-US" b="0" i="0" u="none" strike="noStrike" baseline="0" dirty="0" smtClean="0">
                <a:latin typeface="Courier"/>
              </a:rPr>
              <a:t>moves counterclockwise.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Handle dial indicators carefully, and store them in their proper cases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you finish using then.</a:t>
            </a:r>
          </a:p>
          <a:p>
            <a:r>
              <a:rPr lang="en-US" b="0" i="0" u="none" strike="noStrike" baseline="0" dirty="0" smtClean="0">
                <a:latin typeface="Courier"/>
              </a:rPr>
              <a:t>As stated earlier, the dial indicator is used to make measurements of</a:t>
            </a:r>
          </a:p>
          <a:p>
            <a:r>
              <a:rPr lang="en-US" b="0" i="0" u="none" strike="noStrike" baseline="0" dirty="0" smtClean="0">
                <a:latin typeface="Courier"/>
              </a:rPr>
              <a:t>flywheel runout, crankshaft end play, and lift of camshaft lobes. They my</a:t>
            </a:r>
          </a:p>
          <a:p>
            <a:r>
              <a:rPr lang="en-US" b="0" i="0" u="none" strike="noStrike" baseline="0" dirty="0" smtClean="0">
                <a:latin typeface="Courier"/>
              </a:rPr>
              <a:t>also be used to measure runout of disk brake rotors, cylinder bores of an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engine, and so forth.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371600"/>
            <a:ext cx="5111084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6132" y="3244334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4: MEASURING GAGES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IDENTIFY TYPES AND USES OF MEASURING GAGES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this lesson we will discuss the following measuring gages:</a:t>
            </a:r>
          </a:p>
          <a:p>
            <a:r>
              <a:rPr lang="en-US" b="0" i="0" u="none" strike="noStrike" baseline="0" dirty="0" smtClean="0">
                <a:latin typeface="Courier"/>
              </a:rPr>
              <a:t>GAGES</a:t>
            </a:r>
          </a:p>
          <a:p>
            <a:r>
              <a:rPr lang="en-US" b="0" i="0" u="none" strike="noStrike" baseline="0" dirty="0" smtClean="0">
                <a:latin typeface="Courier"/>
              </a:rPr>
              <a:t>Thickness (Feeler)</a:t>
            </a:r>
          </a:p>
          <a:p>
            <a:r>
              <a:rPr lang="en-US" b="0" i="0" u="none" strike="noStrike" baseline="0" dirty="0" smtClean="0">
                <a:latin typeface="Courier"/>
              </a:rPr>
              <a:t>These gages are fixed in leaf form which allows you to check and measure</a:t>
            </a:r>
          </a:p>
          <a:p>
            <a:r>
              <a:rPr lang="en-US" b="0" i="0" u="none" strike="noStrike" baseline="0" dirty="0" smtClean="0">
                <a:latin typeface="Courier"/>
              </a:rPr>
              <a:t>small openings such as valve clearances, narrow slots such as point gaps,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so forth. They are widely used to check the flatness of parts in</a:t>
            </a:r>
          </a:p>
          <a:p>
            <a:r>
              <a:rPr lang="en-US" b="0" i="0" u="none" strike="noStrike" baseline="0" dirty="0" smtClean="0">
                <a:latin typeface="Courier"/>
              </a:rPr>
              <a:t>straightening and grinding operations and in squaring objects with a try</a:t>
            </a:r>
          </a:p>
          <a:p>
            <a:r>
              <a:rPr lang="en-US" b="0" i="0" u="none" strike="noStrike" baseline="0" dirty="0" smtClean="0">
                <a:latin typeface="Courier"/>
              </a:rPr>
              <a:t>square.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Wire and Drill</a:t>
            </a:r>
          </a:p>
          <a:p>
            <a:r>
              <a:rPr lang="en-US" b="0" i="0" u="none" strike="noStrike" baseline="0" dirty="0" smtClean="0">
                <a:latin typeface="Courier"/>
              </a:rPr>
              <a:t>Wire gages are used for gaging metal wire. A similar gage is also used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the size of hot and cold rolled steel, sheet and plate iron, and music</a:t>
            </a:r>
          </a:p>
          <a:p>
            <a:r>
              <a:rPr lang="en-US" b="0" i="0" u="none" strike="noStrike" baseline="0" dirty="0" smtClean="0">
                <a:latin typeface="Courier"/>
              </a:rPr>
              <a:t>wire. Drill gages determine the size of a drill and indicate the correct</a:t>
            </a:r>
          </a:p>
          <a:p>
            <a:r>
              <a:rPr lang="en-US" b="0" i="0" u="none" strike="noStrike" baseline="0" dirty="0" smtClean="0">
                <a:latin typeface="Courier"/>
              </a:rPr>
              <a:t>size of drill bit to use for a given tap size. Drill number and decimal</a:t>
            </a:r>
          </a:p>
          <a:p>
            <a:r>
              <a:rPr lang="en-US" b="0" i="0" u="none" strike="noStrike" baseline="0" dirty="0" smtClean="0">
                <a:latin typeface="Courier"/>
              </a:rPr>
              <a:t>size are also shown on this type gage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Thread</a:t>
            </a:r>
          </a:p>
          <a:p>
            <a:r>
              <a:rPr lang="en-US" b="0" i="0" u="none" strike="noStrike" baseline="0" dirty="0" smtClean="0">
                <a:latin typeface="Courier"/>
              </a:rPr>
              <a:t>Among the many gages used in machining and inspecting threads are center</a:t>
            </a:r>
          </a:p>
          <a:p>
            <a:r>
              <a:rPr lang="en-US" b="0" i="0" u="none" strike="noStrike" baseline="0" dirty="0" smtClean="0">
                <a:latin typeface="Courier"/>
              </a:rPr>
              <a:t>gages and screw pitch gages.</a:t>
            </a:r>
          </a:p>
          <a:p>
            <a:r>
              <a:rPr lang="en-US" b="0" i="0" u="none" strike="noStrike" baseline="0" dirty="0" smtClean="0">
                <a:latin typeface="Courier"/>
              </a:rPr>
              <a:t>a. The center gage is used to set thread tools. Four scales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gage are used for determining the number of threads per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b. Screw pitch gages are used to determine the pitch of an unknown</a:t>
            </a:r>
          </a:p>
          <a:p>
            <a:r>
              <a:rPr lang="en-US" b="0" i="0" u="none" strike="noStrike" baseline="0" dirty="0" smtClean="0">
                <a:latin typeface="Courier"/>
              </a:rPr>
              <a:t>thread. The pitch of a screw thread is the distance between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center of one tooth to the center of the next tooth.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Small Hole Set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set of four or more gages is used to check dimensions of small holes,</a:t>
            </a:r>
          </a:p>
          <a:p>
            <a:r>
              <a:rPr lang="en-US" b="0" i="0" u="none" strike="noStrike" baseline="0" dirty="0" smtClean="0">
                <a:latin typeface="Courier"/>
              </a:rPr>
              <a:t>slots, grooves, and so forth. The set can measure diameters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approximately 1/8 to 1/2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Telescoping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These gages are used for measuring the inside size of slots or holes up to 6</a:t>
            </a:r>
          </a:p>
          <a:p>
            <a:r>
              <a:rPr lang="en-US" b="0" i="0" u="none" strike="noStrike" baseline="0" dirty="0" smtClean="0">
                <a:latin typeface="Courier"/>
              </a:rPr>
              <a:t>inches in width or diameter.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Fillet and Radius</a:t>
            </a:r>
          </a:p>
          <a:p>
            <a:r>
              <a:rPr lang="en-US" b="0" i="0" u="none" strike="noStrike" baseline="0" dirty="0" smtClean="0">
                <a:latin typeface="Courier"/>
              </a:rPr>
              <a:t>These gages are used to check convex and concave radii in corners or against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shoulders.</a:t>
            </a:r>
          </a:p>
          <a:p>
            <a:r>
              <a:rPr lang="en-US" b="0" i="0" u="none" strike="noStrike" baseline="0" dirty="0" smtClean="0">
                <a:latin typeface="Courier"/>
              </a:rPr>
              <a:t>Drill Point</a:t>
            </a:r>
          </a:p>
          <a:p>
            <a:r>
              <a:rPr lang="en-US" b="0" i="0" u="none" strike="noStrike" baseline="0" dirty="0" smtClean="0">
                <a:latin typeface="Courier"/>
              </a:rPr>
              <a:t>These gages are used to check the accuracy of drill cutting edges after</a:t>
            </a:r>
          </a:p>
          <a:p>
            <a:r>
              <a:rPr lang="en-US" b="0" i="0" u="none" strike="noStrike" baseline="0" dirty="0" smtClean="0">
                <a:latin typeface="Courier"/>
              </a:rPr>
              <a:t>grinding. They are also equipped with a 6inch</a:t>
            </a:r>
          </a:p>
          <a:p>
            <a:r>
              <a:rPr lang="en-US" b="0" i="0" u="none" strike="noStrike" baseline="0" dirty="0" smtClean="0">
                <a:latin typeface="Courier"/>
              </a:rPr>
              <a:t>hook rule. This tool can be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as a drill point gage, hook rule, plain rule, and a slide caliper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taking outside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TYPES OF GAGES</a:t>
            </a:r>
          </a:p>
          <a:p>
            <a:r>
              <a:rPr lang="en-US" b="0" i="0" u="none" strike="noStrike" baseline="0" dirty="0" smtClean="0">
                <a:latin typeface="Courier"/>
              </a:rPr>
              <a:t>Thickness (Feeler)</a:t>
            </a:r>
          </a:p>
          <a:p>
            <a:r>
              <a:rPr lang="en-US" b="0" i="0" u="none" strike="noStrike" baseline="0" dirty="0" smtClean="0">
                <a:latin typeface="Courier"/>
              </a:rPr>
              <a:t>Thickness (feeler) gages are made in many shapes and sizes. Usually 2 to 26</a:t>
            </a:r>
          </a:p>
          <a:p>
            <a:r>
              <a:rPr lang="en-US" b="0" i="0" u="none" strike="noStrike" baseline="0" dirty="0" smtClean="0">
                <a:latin typeface="Courier"/>
              </a:rPr>
              <a:t>blades are grouped into a single tool and graduated in thousandths of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inch. Most thickness blades are straight. Others are bent at the end at</a:t>
            </a:r>
          </a:p>
          <a:p>
            <a:r>
              <a:rPr lang="en-US" b="0" i="0" u="none" strike="noStrike" baseline="0" dirty="0" smtClean="0">
                <a:latin typeface="Courier"/>
              </a:rPr>
              <a:t>45degree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90degree</a:t>
            </a:r>
          </a:p>
          <a:p>
            <a:r>
              <a:rPr lang="en-US" b="0" i="0" u="none" strike="noStrike" baseline="0" dirty="0" smtClean="0">
                <a:latin typeface="Courier"/>
              </a:rPr>
              <a:t>angles. Some thickness gages are grouped so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 are several short and several long blades together. Thickness gages</a:t>
            </a:r>
          </a:p>
          <a:p>
            <a:r>
              <a:rPr lang="en-US" b="0" i="0" u="none" strike="noStrike" baseline="0" dirty="0" smtClean="0">
                <a:latin typeface="Courier"/>
              </a:rPr>
              <a:t>are also available in single blades and in strip form for specific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measurements. For convenience, many groups of thickness gages are equipped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a locking screw in the case. This screw locks the blade to be used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extended position. Figure 49 shows several types of thickness gages</a:t>
            </a:r>
          </a:p>
          <a:p>
            <a:r>
              <a:rPr lang="en-US" b="0" i="0" u="none" strike="noStrike" baseline="0" dirty="0" smtClean="0">
                <a:latin typeface="Courier"/>
              </a:rPr>
              <a:t>available through the Army Supply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67" y="1175503"/>
            <a:ext cx="5870133" cy="469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a. The twist drill and drill rod gages, Figure 50, Part A, each have a</a:t>
            </a:r>
          </a:p>
          <a:p>
            <a:r>
              <a:rPr lang="en-US" b="0" i="0" u="none" strike="noStrike" baseline="0" dirty="0" smtClean="0">
                <a:latin typeface="Courier"/>
              </a:rPr>
              <a:t>series of holes with size and decimal equivalents stamped adjacent</a:t>
            </a:r>
          </a:p>
          <a:p>
            <a:r>
              <a:rPr lang="en-US" b="0" i="0" u="none" strike="noStrike" baseline="0" dirty="0" smtClean="0">
                <a:latin typeface="Courier"/>
              </a:rPr>
              <a:t>to each hole. One gage measures drill sizes numbers 1 to 60;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gage measures drill sizes 1/16 to 1/2 inch by 1/64inch</a:t>
            </a:r>
          </a:p>
          <a:p>
            <a:r>
              <a:rPr lang="en-US" b="0" i="0" u="none" strike="noStrike" baseline="0" dirty="0" smtClean="0">
                <a:latin typeface="Courier"/>
              </a:rPr>
              <a:t>intervals.</a:t>
            </a:r>
          </a:p>
          <a:p>
            <a:r>
              <a:rPr lang="en-US" b="0" i="0" u="none" strike="noStrike" baseline="0" dirty="0" smtClean="0">
                <a:latin typeface="Courier"/>
              </a:rPr>
              <a:t>b. Wire gages, Figure 50, Part B, are circular in shape with cutouts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outer perimeter. Each cutout gages a different size wire,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0 to 36 of the English standard wire gage. A separate gage is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for American standard wire and another for US standard sheet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plate iron and 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4362"/>
            <a:ext cx="7089375" cy="531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Depth Micrometers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A depth micrometer, as the name implies, is designed to measure the depth of</a:t>
            </a:r>
          </a:p>
          <a:p>
            <a:r>
              <a:rPr lang="en-US" b="0" i="0" u="none" strike="noStrike" baseline="0" dirty="0" smtClean="0">
                <a:latin typeface="Courier"/>
              </a:rPr>
              <a:t>holes, recesses, keyways, and so forth. The tool consists of a base with a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head, Figure 4. Various length measuring rods can be inserted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 a hole in the micrometer screw. The rod protrudes through the base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moves as the thimble is rotated.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Thread</a:t>
            </a:r>
          </a:p>
          <a:p>
            <a:r>
              <a:rPr lang="en-US" b="0" i="0" u="none" strike="noStrike" baseline="0" dirty="0" smtClean="0">
                <a:latin typeface="Courier"/>
              </a:rPr>
              <a:t>a. Center gages, Figure 51, Part A, are graduated in fourteenth,</a:t>
            </a:r>
          </a:p>
          <a:p>
            <a:r>
              <a:rPr lang="en-US" b="0" i="0" u="none" strike="noStrike" baseline="0" dirty="0" smtClean="0">
                <a:latin typeface="Courier"/>
              </a:rPr>
              <a:t>twentieth, </a:t>
            </a:r>
            <a:r>
              <a:rPr lang="en-US" b="0" i="0" u="none" strike="noStrike" baseline="0" dirty="0" err="1" smtClean="0">
                <a:latin typeface="Courier"/>
              </a:rPr>
              <a:t>twentyfourth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thirtieth of an inch. The back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center gage has a table giving the double depth of thread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thousandths of an inch for each pitch. This information helps you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determine the size of tap drills. </a:t>
            </a:r>
            <a:r>
              <a:rPr lang="en-US" b="0" i="0" u="none" strike="noStrike" baseline="0" dirty="0" err="1" smtClean="0">
                <a:latin typeface="Courier"/>
              </a:rPr>
              <a:t>Sixtydegree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angles in the shape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gage are used for checking Unified and American threads or US</a:t>
            </a:r>
          </a:p>
          <a:p>
            <a:r>
              <a:rPr lang="en-US" b="0" i="0" u="none" strike="noStrike" baseline="0" dirty="0" smtClean="0">
                <a:latin typeface="Courier"/>
              </a:rPr>
              <a:t>standard threads and for checking thread cutting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b. Screw pitch gages, Figure 51, Part B, are made for checking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pitch of US standard, metric, national form, </a:t>
            </a:r>
            <a:r>
              <a:rPr lang="en-US" b="0" i="0" u="none" strike="noStrike" baseline="0" dirty="0" err="1" smtClean="0">
                <a:latin typeface="Courier"/>
              </a:rPr>
              <a:t>Vform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</a:t>
            </a:r>
            <a:r>
              <a:rPr lang="en-US" b="0" i="0" u="none" strike="noStrike" baseline="0" dirty="0" err="1" smtClean="0">
                <a:latin typeface="Courier"/>
              </a:rPr>
              <a:t>whitworth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cut threads. These gages come grouped in a case or handle, like</a:t>
            </a:r>
          </a:p>
          <a:p>
            <a:r>
              <a:rPr lang="en-US" b="0" i="0" u="none" strike="noStrike" baseline="0" dirty="0" smtClean="0">
                <a:latin typeface="Courier"/>
              </a:rPr>
              <a:t>thickness gages. The number of threads per inch is stamped on each</a:t>
            </a:r>
          </a:p>
          <a:p>
            <a:r>
              <a:rPr lang="en-US" b="0" i="0" u="none" strike="noStrike" baseline="0" dirty="0" smtClean="0">
                <a:latin typeface="Courier"/>
              </a:rPr>
              <a:t>blade. Some types have blade locks. The triangular shaped gage has</a:t>
            </a:r>
          </a:p>
          <a:p>
            <a:r>
              <a:rPr lang="en-US" b="0" i="0" u="none" strike="noStrike" baseline="0" dirty="0" smtClean="0">
                <a:latin typeface="Courier"/>
              </a:rPr>
              <a:t>51 blades covering a very wide range of pitches, including 11 1/2</a:t>
            </a:r>
          </a:p>
          <a:p>
            <a:r>
              <a:rPr lang="en-US" b="0" i="0" u="none" strike="noStrike" baseline="0" dirty="0" smtClean="0">
                <a:latin typeface="Courier"/>
              </a:rPr>
              <a:t>and 27 threads per inch for </a:t>
            </a:r>
            <a:r>
              <a:rPr lang="en-US" b="0" i="0" u="none" strike="noStrike" baseline="0" dirty="0" err="1" smtClean="0">
                <a:latin typeface="Courier"/>
              </a:rPr>
              <a:t>Vform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47" y="634500"/>
            <a:ext cx="6413453" cy="50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a. Small hole gages, Figure 52, Part A, are adjustable, having a</a:t>
            </a:r>
          </a:p>
          <a:p>
            <a:r>
              <a:rPr lang="en-US" b="0" i="0" u="none" strike="noStrike" baseline="0" dirty="0" smtClean="0">
                <a:latin typeface="Courier"/>
              </a:rPr>
              <a:t>rounded measuring member. A knurled screw in the end of the handle</a:t>
            </a:r>
          </a:p>
          <a:p>
            <a:r>
              <a:rPr lang="en-US" b="0" i="0" u="none" strike="noStrike" baseline="0" dirty="0" smtClean="0">
                <a:latin typeface="Courier"/>
              </a:rPr>
              <a:t>is turned to expand the </a:t>
            </a:r>
            <a:r>
              <a:rPr lang="en-US" b="0" i="0" u="none" strike="noStrike" baseline="0" dirty="0" err="1" smtClean="0">
                <a:latin typeface="Courier"/>
              </a:rPr>
              <a:t>ballshaped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end in small holes and recesses.</a:t>
            </a:r>
          </a:p>
          <a:p>
            <a:r>
              <a:rPr lang="en-US" b="0" i="0" u="none" strike="noStrike" baseline="0" dirty="0" smtClean="0">
                <a:latin typeface="Courier"/>
              </a:rPr>
              <a:t>A micrometer caliper is used to measure the ball end. Maximum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measuring capacity is 1/2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Telescoping gages, Figure 52, Part B, are used to gage larger holes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to measure inside distances. A knurled screw in the end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handle locks the plunger in the measuring position. Maximum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measuring capacity is 6 inches. As with small hole gages,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measurements must be calipered on the gage using a micrometer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8" y="1699005"/>
            <a:ext cx="5875281" cy="41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Fillet and Radius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blades of fillet and radius gages are made of hard rolled steel.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Doubleended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blades, Figure 53, Part A, have a lock which holds the blades</a:t>
            </a:r>
          </a:p>
          <a:p>
            <a:r>
              <a:rPr lang="en-US" b="0" i="0" u="none" strike="noStrike" baseline="0" dirty="0" smtClean="0">
                <a:latin typeface="Courier"/>
              </a:rPr>
              <a:t>in position. Inside and outside measurements are made with the same blade.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other gage, Figure 53, Part B, has separate blades for inside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outside measurements. Each blade of each gage is marked in </a:t>
            </a:r>
            <a:r>
              <a:rPr lang="en-US" b="0" i="0" u="none" strike="noStrike" baseline="0" dirty="0" err="1" smtClean="0">
                <a:latin typeface="Courier"/>
              </a:rPr>
              <a:t>sixtyfourth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Gage A, Figure 53, has a range of sizes from 17/64 to 1/2 inch. Gage 3,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53, ranges in size from 1/32 to 17/64 inch. Each gage has 16 blades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7722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Drill Point</a:t>
            </a:r>
          </a:p>
          <a:p>
            <a:r>
              <a:rPr lang="en-US" b="0" i="0" u="none" strike="noStrike" baseline="0" dirty="0" smtClean="0">
                <a:latin typeface="Courier"/>
              </a:rPr>
              <a:t>Drill point gages, Figure 54, consist of a 6inch</a:t>
            </a:r>
          </a:p>
          <a:p>
            <a:r>
              <a:rPr lang="en-US" b="0" i="0" u="none" strike="noStrike" baseline="0" dirty="0" smtClean="0">
                <a:latin typeface="Courier"/>
              </a:rPr>
              <a:t>hook rule with a 59degree</a:t>
            </a:r>
          </a:p>
          <a:p>
            <a:r>
              <a:rPr lang="en-US" b="0" i="0" u="none" strike="noStrike" baseline="0" dirty="0" smtClean="0">
                <a:latin typeface="Courier"/>
              </a:rPr>
              <a:t>sliding head that slides up and down the rule. The sliding head can be</a:t>
            </a:r>
          </a:p>
          <a:p>
            <a:r>
              <a:rPr lang="en-US" b="0" i="0" u="none" strike="noStrike" baseline="0" dirty="0" smtClean="0">
                <a:latin typeface="Courier"/>
              </a:rPr>
              <a:t>locked at any position on the rule. The sliding head is graduated in 1/32</a:t>
            </a:r>
          </a:p>
          <a:p>
            <a:r>
              <a:rPr lang="en-US" b="0" i="0" u="none" strike="noStrike" baseline="0" dirty="0" smtClean="0">
                <a:latin typeface="Courier"/>
              </a:rPr>
              <a:t>inch increments.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0" y="1913232"/>
            <a:ext cx="6306979" cy="380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a. Exercise care when using thickness gages to measure clearance of</a:t>
            </a:r>
          </a:p>
          <a:p>
            <a:r>
              <a:rPr lang="en-US" b="0" i="0" u="none" strike="noStrike" baseline="0" dirty="0" smtClean="0">
                <a:latin typeface="Courier"/>
              </a:rPr>
              <a:t>knives and cutters on machines. Do not lower a knife on a thickness</a:t>
            </a:r>
          </a:p>
          <a:p>
            <a:r>
              <a:rPr lang="en-US" b="0" i="0" u="none" strike="noStrike" baseline="0" dirty="0" smtClean="0">
                <a:latin typeface="Courier"/>
              </a:rPr>
              <a:t>blade and then try to remove the gage since the blade may be shaved</a:t>
            </a:r>
          </a:p>
          <a:p>
            <a:r>
              <a:rPr lang="en-US" b="0" i="0" u="none" strike="noStrike" baseline="0" dirty="0" smtClean="0">
                <a:latin typeface="Courier"/>
              </a:rPr>
              <a:t>off if it is too tight.</a:t>
            </a:r>
          </a:p>
          <a:p>
            <a:r>
              <a:rPr lang="en-US" b="0" i="0" u="none" strike="noStrike" baseline="0" dirty="0" smtClean="0">
                <a:latin typeface="Courier"/>
              </a:rPr>
              <a:t>b. Never use gages for cleaning slots or holes.</a:t>
            </a:r>
          </a:p>
          <a:p>
            <a:r>
              <a:rPr lang="en-US" b="0" i="0" u="none" strike="noStrike" baseline="0" dirty="0" smtClean="0">
                <a:latin typeface="Courier"/>
              </a:rPr>
              <a:t>c. When blades are damaged or worn, replace them.</a:t>
            </a:r>
          </a:p>
          <a:p>
            <a:r>
              <a:rPr lang="en-US" b="0" i="0" u="none" strike="noStrike" baseline="0" dirty="0" smtClean="0">
                <a:latin typeface="Courier"/>
              </a:rPr>
              <a:t>d. Blades in cases are removed by loosening the clamp and sliding out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damaged blade. Install a new blade and tighten the clamp.</a:t>
            </a:r>
          </a:p>
          <a:p>
            <a:r>
              <a:rPr lang="en-US" b="0" i="0" u="none" strike="noStrike" baseline="0" dirty="0" smtClean="0">
                <a:latin typeface="Courier"/>
              </a:rPr>
              <a:t>e. To prevent rust when storing gages, always coat the metal parts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a light film of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228725"/>
            <a:ext cx="3789164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f. Store gages in separate containers.</a:t>
            </a:r>
          </a:p>
          <a:p>
            <a:r>
              <a:rPr lang="en-US" b="0" i="0" u="none" strike="noStrike" baseline="0" dirty="0" smtClean="0">
                <a:latin typeface="Courier"/>
              </a:rPr>
              <a:t>g. Do not stack or pile gages.</a:t>
            </a:r>
          </a:p>
          <a:p>
            <a:r>
              <a:rPr lang="en-US" b="0" i="0" u="none" strike="noStrike" baseline="0" dirty="0" smtClean="0">
                <a:latin typeface="Courier"/>
              </a:rPr>
              <a:t>h. Always return blades of </a:t>
            </a:r>
            <a:r>
              <a:rPr lang="en-US" b="0" i="0" u="none" strike="noStrike" baseline="0" dirty="0" err="1" smtClean="0">
                <a:latin typeface="Courier"/>
              </a:rPr>
              <a:t>leaftype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gages to their cases after use.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i</a:t>
            </a:r>
            <a:r>
              <a:rPr lang="en-US" b="0" i="0" u="none" strike="noStrike" baseline="0" dirty="0" smtClean="0">
                <a:latin typeface="Courier"/>
              </a:rPr>
              <a:t>. Keep graduations and markings on gages clean and legible.</a:t>
            </a:r>
          </a:p>
          <a:p>
            <a:r>
              <a:rPr lang="en-US" b="0" i="0" u="none" strike="noStrike" baseline="0" dirty="0" smtClean="0">
                <a:latin typeface="Courier"/>
              </a:rPr>
              <a:t>j. Do not drop gages. Minute scratches or nicks will result in</a:t>
            </a:r>
          </a:p>
          <a:p>
            <a:r>
              <a:rPr lang="en-US" b="0" i="0" u="none" strike="noStrike" baseline="0" dirty="0" smtClean="0">
                <a:latin typeface="Courier"/>
              </a:rPr>
              <a:t>inaccurate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GAGE USES</a:t>
            </a:r>
          </a:p>
          <a:p>
            <a:r>
              <a:rPr lang="en-US" b="0" i="0" u="none" strike="noStrike" baseline="0" dirty="0" smtClean="0">
                <a:latin typeface="Courier"/>
              </a:rPr>
              <a:t>Thickness (Feeler)</a:t>
            </a:r>
          </a:p>
          <a:p>
            <a:r>
              <a:rPr lang="en-US" b="0" i="0" u="none" strike="noStrike" baseline="0" dirty="0" smtClean="0">
                <a:latin typeface="Courier"/>
              </a:rPr>
              <a:t>Thickness (feeler) gages are used in one of two ways, as a means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determining a measure or as a means for adjusting to a definite limit.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55, Part A, shows a thickness gage being used to check piston ring</a:t>
            </a:r>
          </a:p>
          <a:p>
            <a:r>
              <a:rPr lang="en-US" b="0" i="0" u="none" strike="noStrike" baseline="0" dirty="0" smtClean="0">
                <a:latin typeface="Courier"/>
              </a:rPr>
              <a:t>gap clearance in a cylinder bore. A long blade thickness gage is being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determine the fit between large mating surfaces in Figure 55, Part B. By</a:t>
            </a:r>
          </a:p>
          <a:p>
            <a:r>
              <a:rPr lang="en-US" b="0" i="0" u="none" strike="noStrike" baseline="0" dirty="0" smtClean="0">
                <a:latin typeface="Courier"/>
              </a:rPr>
              <a:t>combining blades, it is possible to measure a wide variation of thicknesses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39815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Wire and Drill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use of a drill gage is illustrated in Figure 56, Part A. The size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drill is being determined. The drill size or number and decimal size are</a:t>
            </a:r>
          </a:p>
          <a:p>
            <a:r>
              <a:rPr lang="en-US" b="0" i="0" u="none" strike="noStrike" baseline="0" dirty="0" smtClean="0">
                <a:latin typeface="Courier"/>
              </a:rPr>
              <a:t>stamped on the gage beside each hole. A chart on the gage indicates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 size of drill to use for a given tap size. To determine the size of</a:t>
            </a:r>
          </a:p>
          <a:p>
            <a:r>
              <a:rPr lang="en-US" b="0" i="0" u="none" strike="noStrike" baseline="0" dirty="0" smtClean="0">
                <a:latin typeface="Courier"/>
              </a:rPr>
              <a:t>both sheet stock and wire, you can use the wire gage shown in Figure 56,</a:t>
            </a:r>
          </a:p>
          <a:p>
            <a:r>
              <a:rPr lang="en-US" b="0" i="0" u="none" strike="noStrike" baseline="0" dirty="0" smtClean="0">
                <a:latin typeface="Courier"/>
              </a:rPr>
              <a:t>Part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6751841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a. Center gages check the angle of thread cutting tools, Figure 57.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gage is also used to check cut threads and the scales are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measure the number of threads per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b. Screw pitch gages measure the pitch of screws. If the pitch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screw is not known, it can be determined by comparing it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standards on various screw pitch gages as shown in Figure 58. Place</a:t>
            </a:r>
          </a:p>
          <a:p>
            <a:r>
              <a:rPr lang="en-US" b="0" i="0" u="none" strike="noStrike" baseline="0" dirty="0" smtClean="0">
                <a:latin typeface="Courier"/>
              </a:rPr>
              <a:t>a blade of a gage over the threads, and check to see whether it</a:t>
            </a:r>
          </a:p>
          <a:p>
            <a:r>
              <a:rPr lang="en-US" b="0" i="0" u="none" strike="noStrike" baseline="0" dirty="0" smtClean="0">
                <a:latin typeface="Courier"/>
              </a:rPr>
              <a:t>meshes; if not, successively check each blade of the gage against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thread until it matches. The pitch can be read off the correct</a:t>
            </a:r>
          </a:p>
          <a:p>
            <a:r>
              <a:rPr lang="en-US" b="0" i="0" u="none" strike="noStrike" baseline="0" dirty="0" smtClean="0">
                <a:latin typeface="Courier"/>
              </a:rPr>
              <a:t>blade. The blades are made pointed so they can be inserted in small</a:t>
            </a:r>
          </a:p>
          <a:p>
            <a:r>
              <a:rPr lang="en-US" b="0" i="0" u="none" strike="noStrike" baseline="0" dirty="0" smtClean="0">
                <a:latin typeface="Courier"/>
              </a:rPr>
              <a:t>nuts to check inside threads as well as outside 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47" y="2127422"/>
            <a:ext cx="5256353" cy="32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60796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Small Hole and Telescoping</a:t>
            </a:r>
          </a:p>
          <a:p>
            <a:r>
              <a:rPr lang="en-US" b="0" i="0" u="none" strike="noStrike" baseline="0" dirty="0" smtClean="0">
                <a:latin typeface="Courier"/>
              </a:rPr>
              <a:t>a. Use these gages when measurements cannot be taken with a standard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micrometer, or when no plug gages are available.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Telescoping gages are particularly adaptable for rough bored work</a:t>
            </a:r>
          </a:p>
          <a:p>
            <a:r>
              <a:rPr lang="en-US" b="0" i="0" u="none" strike="noStrike" baseline="0" dirty="0" smtClean="0">
                <a:latin typeface="Courier"/>
              </a:rPr>
              <a:t>and odd sizes and shapes of holes.</a:t>
            </a:r>
          </a:p>
          <a:p>
            <a:r>
              <a:rPr lang="en-US" b="0" i="0" u="none" strike="noStrike" baseline="0" dirty="0" smtClean="0">
                <a:latin typeface="Courier"/>
              </a:rPr>
              <a:t>c. Use compress plungers and lock by turning the handle screw. Insert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gage in the hole, Figure 59. Release the lock and the plunger</a:t>
            </a:r>
          </a:p>
          <a:p>
            <a:r>
              <a:rPr lang="en-US" b="0" i="0" u="none" strike="noStrike" baseline="0" dirty="0" smtClean="0">
                <a:latin typeface="Courier"/>
              </a:rPr>
              <a:t>expands to the exact size of the hole. Lock the plunger by turning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handle. After locking the plunger, remove the gage and check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measurement with a micrometer.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024438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MECHANICS</a:t>
            </a:r>
          </a:p>
          <a:p>
            <a:r>
              <a:rPr lang="en-US" b="0" i="0" u="none" strike="noStrike" baseline="0" dirty="0" smtClean="0">
                <a:latin typeface="Courier"/>
              </a:rPr>
              <a:t>Design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micrometer, Figure 5, makes use of the relation of the circular movement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of a screw to its axial movement. The amount of axial movement of a screw</a:t>
            </a:r>
          </a:p>
          <a:p>
            <a:r>
              <a:rPr lang="en-US" b="0" i="0" u="none" strike="noStrike" baseline="0" dirty="0" smtClean="0">
                <a:latin typeface="Courier"/>
              </a:rPr>
              <a:t>per revolution depends on the thread, and is known as the lead. For</a:t>
            </a:r>
          </a:p>
          <a:p>
            <a:r>
              <a:rPr lang="en-US" b="0" i="0" u="none" strike="noStrike" baseline="0" dirty="0" smtClean="0">
                <a:latin typeface="Courier"/>
              </a:rPr>
              <a:t>example, a circular nut on a screw has its circumference divided into 25</a:t>
            </a:r>
          </a:p>
          <a:p>
            <a:r>
              <a:rPr lang="en-US" b="0" i="0" u="none" strike="noStrike" baseline="0" dirty="0" smtClean="0">
                <a:latin typeface="Courier"/>
              </a:rPr>
              <a:t>equal spaces. If the nut advances axially 1/40 inch for each revolution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is then turned one division or 1/25 of a revolution, it will move axially</a:t>
            </a:r>
          </a:p>
          <a:p>
            <a:r>
              <a:rPr lang="en-US" b="0" i="0" u="none" strike="noStrike" baseline="0" dirty="0" smtClean="0">
                <a:latin typeface="Courier"/>
              </a:rPr>
              <a:t>1/25 x 1/40 or 1/1,000 of an inch. In the micrometer, the nut is stationary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screw moves forward axially a distance proportional to the amount it</a:t>
            </a:r>
          </a:p>
          <a:p>
            <a:r>
              <a:rPr lang="en-US" b="0" i="0" u="none" strike="noStrike" baseline="0" dirty="0" smtClean="0">
                <a:latin typeface="Courier"/>
              </a:rPr>
              <a:t>is turned. The screw on a micrometer has 40 threads to the inch,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thimble has its circumference divided into 25 parts, so one division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thimble represents an advancement of 1/1,000 of an inch axially.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d. Small hole gages perform the same function as telescoping gages</a:t>
            </a:r>
          </a:p>
          <a:p>
            <a:r>
              <a:rPr lang="en-US" b="0" i="0" u="none" strike="noStrike" baseline="0" dirty="0" smtClean="0">
                <a:latin typeface="Courier"/>
              </a:rPr>
              <a:t>except that they are used in small work.</a:t>
            </a:r>
          </a:p>
          <a:p>
            <a:r>
              <a:rPr lang="en-US" b="0" i="0" u="none" strike="noStrike" baseline="0" dirty="0" smtClean="0">
                <a:latin typeface="Courier"/>
              </a:rPr>
              <a:t>e. To use the small hole gage, fit the </a:t>
            </a:r>
            <a:r>
              <a:rPr lang="en-US" b="0" i="0" u="none" strike="noStrike" baseline="0" dirty="0" err="1" smtClean="0">
                <a:latin typeface="Courier"/>
              </a:rPr>
              <a:t>ballshaped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point into the hole</a:t>
            </a:r>
          </a:p>
          <a:p>
            <a:r>
              <a:rPr lang="en-US" b="0" i="0" u="none" strike="noStrike" baseline="0" dirty="0" smtClean="0">
                <a:latin typeface="Courier"/>
              </a:rPr>
              <a:t>or slot, Figure 60, Part A. Expand the </a:t>
            </a:r>
            <a:r>
              <a:rPr lang="en-US" b="0" i="0" u="none" strike="noStrike" baseline="0" dirty="0" err="1" smtClean="0">
                <a:latin typeface="Courier"/>
              </a:rPr>
              <a:t>ballshaped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end by turning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screw at the end of the handle.</a:t>
            </a:r>
          </a:p>
          <a:p>
            <a:r>
              <a:rPr lang="en-US" b="0" i="0" u="none" strike="noStrike" baseline="0" dirty="0" smtClean="0">
                <a:latin typeface="Courier"/>
              </a:rPr>
              <a:t>f. Use a micrometer to gage the measurement, Figure 60, Part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Thread Cutting Tool</a:t>
            </a:r>
          </a:p>
          <a:p>
            <a:r>
              <a:rPr lang="en-US" b="0" i="0" u="none" strike="noStrike" baseline="0" dirty="0" smtClean="0">
                <a:latin typeface="Courier"/>
              </a:rPr>
              <a:t>To check the correct form of a thread cutting tool, place the proper gage</a:t>
            </a:r>
          </a:p>
          <a:p>
            <a:r>
              <a:rPr lang="en-US" b="0" i="0" u="none" strike="noStrike" baseline="0" dirty="0" smtClean="0">
                <a:latin typeface="Courier"/>
              </a:rPr>
              <a:t>over the tool, Figure 61. (The Acme standard gage is used here.) The tool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mesh properly with no light showing between the tool and the gage. Use</a:t>
            </a:r>
          </a:p>
          <a:p>
            <a:r>
              <a:rPr lang="en-US" b="0" i="0" u="none" strike="noStrike" baseline="0" dirty="0" smtClean="0">
                <a:latin typeface="Courier"/>
              </a:rPr>
              <a:t>a 29degree</a:t>
            </a:r>
          </a:p>
          <a:p>
            <a:r>
              <a:rPr lang="en-US" b="0" i="0" u="none" strike="noStrike" baseline="0" dirty="0" smtClean="0">
                <a:latin typeface="Courier"/>
              </a:rPr>
              <a:t>angle as a guide when grinding a cutting tool.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the tool fits the angle, grind the point to fit the proper place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gage. This indicates the number of threads per inch to be cut.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75050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Fillet and Radius</a:t>
            </a:r>
          </a:p>
          <a:p>
            <a:r>
              <a:rPr lang="en-US" b="0" i="0" u="none" strike="noStrike" baseline="0" dirty="0" smtClean="0">
                <a:latin typeface="Courier"/>
              </a:rPr>
              <a:t>A double ended radius gage blade is used to check the inside corner or</a:t>
            </a:r>
          </a:p>
          <a:p>
            <a:r>
              <a:rPr lang="en-US" b="0" i="0" u="none" strike="noStrike" baseline="0" dirty="0" smtClean="0">
                <a:latin typeface="Courier"/>
              </a:rPr>
              <a:t>fillet of a machine part, Figure 62, Part A. Each blade can be locked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any position and at any angle for both inside and outside radii, Figure 62,</a:t>
            </a:r>
          </a:p>
          <a:p>
            <a:r>
              <a:rPr lang="en-US" b="0" i="0" u="none" strike="noStrike" baseline="0" dirty="0" smtClean="0">
                <a:latin typeface="Courier"/>
              </a:rPr>
              <a:t>Part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5785676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Drill Point (Rod)</a:t>
            </a:r>
          </a:p>
          <a:p>
            <a:r>
              <a:rPr lang="en-US" b="0" i="0" u="none" strike="noStrike" baseline="0" dirty="0" smtClean="0">
                <a:latin typeface="Courier"/>
              </a:rPr>
              <a:t>Sharpen the cutting edges of a drill one lip at a time. Each lip must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same length and angle in relation to the axis of the drill. Set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sliding head securely on the rule at the mark equal to the length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drill. Place the drill vertically against the rule so that the drill lip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contracts the 59 degrees angle of the sliding head. Hold the drill and gage</a:t>
            </a:r>
          </a:p>
          <a:p>
            <a:r>
              <a:rPr lang="en-US" b="0" i="0" u="none" strike="noStrike" baseline="0" dirty="0" smtClean="0">
                <a:latin typeface="Courier"/>
              </a:rPr>
              <a:t>up to light. The correct angle is obtained when no light is seen between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gage and drill.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2591" y="3244334"/>
            <a:ext cx="363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5: TORQUE WRENCHES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IDENTIFY TORQUE WRENCHES BY TYPES AND USE</a:t>
            </a:r>
          </a:p>
          <a:p>
            <a:r>
              <a:rPr lang="en-US" b="0" i="0" u="none" strike="noStrike" baseline="0" dirty="0" smtClean="0">
                <a:latin typeface="Courier"/>
              </a:rPr>
              <a:t>A torque wrench is used for work requiring a particular force (torque). It</a:t>
            </a:r>
          </a:p>
          <a:p>
            <a:r>
              <a:rPr lang="en-US" b="0" i="0" u="none" strike="noStrike" baseline="0" dirty="0" smtClean="0">
                <a:latin typeface="Courier"/>
              </a:rPr>
              <a:t>has a measuring device that indicates the amount of torque or twist being</a:t>
            </a:r>
          </a:p>
          <a:p>
            <a:r>
              <a:rPr lang="en-US" b="0" i="0" u="none" strike="noStrike" baseline="0" dirty="0" smtClean="0">
                <a:latin typeface="Courier"/>
              </a:rPr>
              <a:t>applied to a nut or bolt. In much of today's machinery, engineers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carefully worked out the degree of tightness to which nuts or bolts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tightened. If they are not tightened enough, they may loosen in service.</a:t>
            </a:r>
          </a:p>
          <a:p>
            <a:r>
              <a:rPr lang="en-US" b="0" i="0" u="none" strike="noStrike" baseline="0" dirty="0" smtClean="0">
                <a:latin typeface="Courier"/>
              </a:rPr>
              <a:t>If they are tightened too much, the bolts or machine parts may be strained</a:t>
            </a:r>
          </a:p>
          <a:p>
            <a:r>
              <a:rPr lang="en-US" b="0" i="0" u="none" strike="noStrike" baseline="0" dirty="0" smtClean="0">
                <a:latin typeface="Courier"/>
              </a:rPr>
              <a:t>excessively and break. In either case, the result could severely damage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machine. The torque wrench allows nuts and bolts to be tightened just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right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Torque can be defined as a twisting force. A </a:t>
            </a:r>
            <a:r>
              <a:rPr lang="en-US" b="0" i="0" u="none" strike="noStrike" baseline="0" dirty="0" err="1" smtClean="0">
                <a:latin typeface="Courier"/>
              </a:rPr>
              <a:t>onepound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pull on a 1foot</a:t>
            </a:r>
          </a:p>
          <a:p>
            <a:r>
              <a:rPr lang="en-US" b="0" i="0" u="none" strike="noStrike" baseline="0" dirty="0" smtClean="0">
                <a:latin typeface="Courier"/>
              </a:rPr>
              <a:t>wrench (center of bolt to point of pull) equals 1 </a:t>
            </a:r>
            <a:r>
              <a:rPr lang="en-US" b="0" i="0" u="none" strike="noStrike" baseline="0" dirty="0" err="1" smtClean="0">
                <a:latin typeface="Courier"/>
              </a:rPr>
              <a:t>footpound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Force times</a:t>
            </a:r>
          </a:p>
          <a:p>
            <a:r>
              <a:rPr lang="en-US" b="0" i="0" u="none" strike="noStrike" baseline="0" dirty="0" smtClean="0">
                <a:latin typeface="Courier"/>
              </a:rPr>
              <a:t>distance equals torque. The formula for determining torque would be as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(F x D = T) or 1 pound x 1 foot = 1 </a:t>
            </a:r>
            <a:r>
              <a:rPr lang="en-US" b="0" i="0" u="none" strike="noStrike" baseline="0" dirty="0" err="1" smtClean="0">
                <a:latin typeface="Courier"/>
              </a:rPr>
              <a:t>footpound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torque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38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an extension (adapter) is used to lengthen a torque wrench,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effective length is increased. Increasing the effective length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wrench changes the actual torque reading on the dial. To calculate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actual torque, the following formula may be used:</a:t>
            </a:r>
          </a:p>
          <a:p>
            <a:r>
              <a:rPr lang="en-US" b="0" i="0" u="none" strike="noStrike" baseline="0" dirty="0" smtClean="0">
                <a:latin typeface="Courier"/>
              </a:rPr>
              <a:t>A Torque</a:t>
            </a:r>
          </a:p>
          <a:p>
            <a:r>
              <a:rPr lang="en-US" b="0" i="0" u="none" strike="noStrike" baseline="0" dirty="0" smtClean="0">
                <a:latin typeface="Courier"/>
              </a:rPr>
              <a:t>reading on dial</a:t>
            </a:r>
          </a:p>
          <a:p>
            <a:r>
              <a:rPr lang="en-US" b="0" i="0" u="none" strike="noStrike" baseline="0" dirty="0" smtClean="0">
                <a:latin typeface="Courier"/>
              </a:rPr>
              <a:t>B Length</a:t>
            </a:r>
          </a:p>
          <a:p>
            <a:r>
              <a:rPr lang="en-US" b="0" i="0" u="none" strike="noStrike" baseline="0" dirty="0" smtClean="0">
                <a:latin typeface="Courier"/>
              </a:rPr>
              <a:t>of torque wrench without adapter</a:t>
            </a:r>
          </a:p>
          <a:p>
            <a:r>
              <a:rPr lang="en-US" b="0" i="0" u="none" strike="noStrike" baseline="0" dirty="0" smtClean="0">
                <a:latin typeface="Courier"/>
              </a:rPr>
              <a:t>C Length</a:t>
            </a:r>
          </a:p>
          <a:p>
            <a:r>
              <a:rPr lang="en-US" b="0" i="0" u="none" strike="noStrike" baseline="0" dirty="0" smtClean="0">
                <a:latin typeface="Courier"/>
              </a:rPr>
              <a:t>of adapter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1"/>
            <a:ext cx="758298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86" y="1183642"/>
            <a:ext cx="6350113" cy="44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9" y="3124200"/>
            <a:ext cx="7703409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7635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TYPES OF TORQUE WRENCHES</a:t>
            </a:r>
          </a:p>
          <a:p>
            <a:r>
              <a:rPr lang="en-US" b="0" i="0" u="none" strike="noStrike" baseline="0" dirty="0" smtClean="0">
                <a:latin typeface="Courier"/>
              </a:rPr>
              <a:t>Dial Indicating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dialindicating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torque wrench, Figure 63, indicates the amount of torque</a:t>
            </a:r>
          </a:p>
          <a:p>
            <a:r>
              <a:rPr lang="en-US" b="0" i="0" u="none" strike="noStrike" baseline="0" dirty="0" smtClean="0">
                <a:latin typeface="Courier"/>
              </a:rPr>
              <a:t>applied at any given moment. </a:t>
            </a:r>
            <a:r>
              <a:rPr lang="en-US" b="0" i="0" u="none" strike="noStrike" baseline="0" dirty="0" err="1" smtClean="0">
                <a:latin typeface="Courier"/>
              </a:rPr>
              <a:t>Dialindicating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wrenches are especially suited</a:t>
            </a:r>
          </a:p>
          <a:p>
            <a:r>
              <a:rPr lang="en-US" b="0" i="0" u="none" strike="noStrike" baseline="0" dirty="0" smtClean="0">
                <a:latin typeface="Courier"/>
              </a:rPr>
              <a:t>for jobs requiring many different torque values because the dial does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have to be reset each time. To measure bearing or preload, use a </a:t>
            </a:r>
            <a:r>
              <a:rPr lang="en-US" b="0" i="0" u="none" strike="noStrike" baseline="0" dirty="0" err="1" smtClean="0">
                <a:latin typeface="Courier"/>
              </a:rPr>
              <a:t>dialindicating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torque wrench.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77576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7635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Deflecting Beam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Beamtype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torque wrenches, Figure 64, are made of flexible alloy steel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deflects when torque is applied. A pointer attached to the end of the beam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indicates the torque reading on a scale. This type torque wrench has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advantage of simple design. It does not use a multiplying device or a cam</a:t>
            </a:r>
          </a:p>
          <a:p>
            <a:r>
              <a:rPr lang="en-US" b="0" i="0" u="none" strike="noStrike" baseline="0" dirty="0" smtClean="0">
                <a:latin typeface="Courier"/>
              </a:rPr>
              <a:t>mechanism that can be ruined easily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21429"/>
            <a:ext cx="56192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2657"/>
            <a:ext cx="127476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08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Micrometer or Clicker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micrometertype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torque wrench, Figure 65, has a </a:t>
            </a:r>
            <a:r>
              <a:rPr lang="en-US" b="0" i="0" u="none" strike="noStrike" baseline="0" dirty="0" err="1" smtClean="0">
                <a:latin typeface="Courier"/>
              </a:rPr>
              <a:t>builtin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micrometer at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end of the handle where a specified torque can be set by turning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handle. When the specified torque is reached, a loud click is heard.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type torque wrench permits very accurate tightening of nuts and bolts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54803"/>
            <a:ext cx="7760429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latin typeface="Courier"/>
              </a:rPr>
              <a:t>Regardless of their type, most torque wrenches measure torque in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(</a:t>
            </a:r>
            <a:r>
              <a:rPr lang="en-US" sz="1200" b="0" i="0" u="none" strike="noStrike" baseline="0" dirty="0" err="1" smtClean="0">
                <a:latin typeface="Courier"/>
              </a:rPr>
              <a:t>ftlb</a:t>
            </a:r>
            <a:r>
              <a:rPr lang="en-US" sz="1200" b="0" i="0" u="none" strike="noStrike" baseline="0" dirty="0" smtClean="0">
                <a:latin typeface="Courier"/>
              </a:rPr>
              <a:t>).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However, some torque wrenches (mainly those used for more accurate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readings on smaller nuts and bolts) measure torque in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(</a:t>
            </a:r>
            <a:r>
              <a:rPr lang="en-US" sz="1200" b="0" i="0" u="none" strike="noStrike" baseline="0" dirty="0" err="1" smtClean="0">
                <a:latin typeface="Courier"/>
              </a:rPr>
              <a:t>inlb</a:t>
            </a:r>
            <a:r>
              <a:rPr lang="en-US" sz="1200" b="0" i="0" u="none" strike="noStrike" baseline="0" dirty="0" smtClean="0">
                <a:latin typeface="Courier"/>
              </a:rPr>
              <a:t>).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Twelve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equal 1 </a:t>
            </a:r>
            <a:r>
              <a:rPr lang="en-US" sz="1200" b="0" i="0" u="none" strike="noStrike" baseline="0" dirty="0" err="1" smtClean="0">
                <a:latin typeface="Courier"/>
              </a:rPr>
              <a:t>footpound</a:t>
            </a:r>
            <a:r>
              <a:rPr lang="en-US" sz="1200" b="0" i="0" u="none" strike="noStrike" baseline="0" dirty="0" smtClean="0">
                <a:latin typeface="Courier"/>
              </a:rPr>
              <a:t>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To convert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to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r>
              <a:rPr lang="en-US" sz="12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multiply the </a:t>
            </a:r>
            <a:r>
              <a:rPr lang="en-US" sz="1200" b="0" i="0" u="none" strike="noStrike" baseline="0" dirty="0" err="1" smtClean="0">
                <a:latin typeface="Courier"/>
              </a:rPr>
              <a:t>footpound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by 12. To convert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to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r>
              <a:rPr lang="en-US" sz="12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divide the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by 12.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Example of converting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to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r>
              <a:rPr lang="en-US" sz="1200" b="0" i="0" u="none" strike="noStrike" baseline="0" dirty="0" smtClean="0">
                <a:latin typeface="Courier"/>
              </a:rPr>
              <a:t>: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75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x 12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= 900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r>
              <a:rPr lang="en-US" sz="1200" b="0" i="0" u="none" strike="noStrike" baseline="0" dirty="0" smtClean="0">
                <a:latin typeface="Courier"/>
              </a:rPr>
              <a:t>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Example of converting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to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r>
              <a:rPr lang="en-US" sz="1200" b="0" i="0" u="none" strike="noStrike" baseline="0" dirty="0" smtClean="0">
                <a:latin typeface="Courier"/>
              </a:rPr>
              <a:t>: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1,260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Symbol"/>
              </a:rPr>
              <a:t>¸ </a:t>
            </a:r>
            <a:r>
              <a:rPr lang="en-US" sz="1200" b="0" i="0" u="none" strike="noStrike" baseline="0" dirty="0" smtClean="0">
                <a:latin typeface="Courier"/>
              </a:rPr>
              <a:t>12 </a:t>
            </a:r>
            <a:r>
              <a:rPr lang="en-US" sz="1200" b="0" i="0" u="none" strike="noStrike" baseline="0" dirty="0" err="1" smtClean="0">
                <a:latin typeface="Courier"/>
              </a:rPr>
              <a:t>inchpounds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= 105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r>
              <a:rPr lang="en-US" sz="1200" b="0" i="0" u="none" strike="noStrike" baseline="0" dirty="0" smtClean="0">
                <a:latin typeface="Courier"/>
              </a:rPr>
              <a:t>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Torque wrenches are issued in several sizes; they may have a 1/4,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1/2,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or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3/4inch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square drive to receive socket wrenches, and the capacity may range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up to 600 </a:t>
            </a:r>
            <a:r>
              <a:rPr lang="en-US" sz="1200" b="0" i="0" u="none" strike="noStrike" baseline="0" dirty="0" err="1" smtClean="0">
                <a:latin typeface="Courier"/>
              </a:rPr>
              <a:t>footpounds</a:t>
            </a:r>
            <a:r>
              <a:rPr lang="en-US" sz="1200" b="0" i="0" u="none" strike="noStrike" baseline="0" dirty="0" smtClean="0">
                <a:latin typeface="Courier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SELECTING A TORQUE WRENCH FOR A SPECIFIC JOB</a:t>
            </a:r>
          </a:p>
          <a:p>
            <a:r>
              <a:rPr lang="en-US" b="0" i="0" u="none" strike="noStrike" baseline="0" dirty="0" smtClean="0">
                <a:latin typeface="Courier"/>
              </a:rPr>
              <a:t>Before selecting a torque wrench for a job, note the torque specification.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Then select and use a torque wrench that will read about midrange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specified torque. For example, a typical 1/2inch</a:t>
            </a:r>
          </a:p>
          <a:p>
            <a:r>
              <a:rPr lang="en-US" b="0" i="0" u="none" strike="noStrike" baseline="0" dirty="0" smtClean="0">
                <a:latin typeface="Courier"/>
              </a:rPr>
              <a:t>drive micrometer torque</a:t>
            </a:r>
          </a:p>
          <a:p>
            <a:r>
              <a:rPr lang="en-US" b="0" i="0" u="none" strike="noStrike" baseline="0" dirty="0" smtClean="0">
                <a:latin typeface="Courier"/>
              </a:rPr>
              <a:t>wrench measures from 30 to 200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It would be the best torque</a:t>
            </a:r>
          </a:p>
          <a:p>
            <a:r>
              <a:rPr lang="en-US" b="0" i="0" u="none" strike="noStrike" baseline="0" dirty="0" smtClean="0">
                <a:latin typeface="Courier"/>
              </a:rPr>
              <a:t>wrench for a job requiring about 100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torque. Typically, a</a:t>
            </a:r>
          </a:p>
          <a:p>
            <a:r>
              <a:rPr lang="en-US" b="0" i="0" u="none" strike="noStrike" baseline="0" dirty="0" smtClean="0">
                <a:latin typeface="Courier"/>
              </a:rPr>
              <a:t>3/8inchdrive</a:t>
            </a:r>
          </a:p>
          <a:p>
            <a:r>
              <a:rPr lang="en-US" b="0" i="0" u="none" strike="noStrike" baseline="0" dirty="0" smtClean="0">
                <a:latin typeface="Courier"/>
              </a:rPr>
              <a:t>torque wrench reads from 15 to 100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A 1/4inchdrive</a:t>
            </a:r>
          </a:p>
          <a:p>
            <a:r>
              <a:rPr lang="en-US" b="0" i="0" u="none" strike="noStrike" baseline="0" dirty="0" smtClean="0">
                <a:latin typeface="Courier"/>
              </a:rPr>
              <a:t>torque wrench measures from 30 to 300 </a:t>
            </a:r>
            <a:r>
              <a:rPr lang="en-US" b="0" i="0" u="none" strike="noStrike" baseline="0" dirty="0" err="1" smtClean="0">
                <a:latin typeface="Courier"/>
              </a:rPr>
              <a:t>inchpounds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Construction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Refer to Figure 5. You can see the various components that make up a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micrometer. The following is an explanation of how the components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assembled to make it work:</a:t>
            </a:r>
          </a:p>
          <a:p>
            <a:r>
              <a:rPr lang="en-US" b="0" i="0" u="none" strike="noStrike" baseline="0" dirty="0" smtClean="0">
                <a:latin typeface="Courier"/>
              </a:rPr>
              <a:t>a. One end of the </a:t>
            </a:r>
            <a:r>
              <a:rPr lang="en-US" b="0" i="0" u="none" strike="noStrike" baseline="0" dirty="0" err="1" smtClean="0">
                <a:latin typeface="Courier"/>
              </a:rPr>
              <a:t>Ushaped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steel frame holds a stationary anvil.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anvil is a hardened button either pressed or screwed onto the frame.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The unthreaded part of the screw is the steel spindle. The spindle</a:t>
            </a:r>
          </a:p>
          <a:p>
            <a:r>
              <a:rPr lang="en-US" b="0" i="0" u="none" strike="noStrike" baseline="0" dirty="0" smtClean="0">
                <a:latin typeface="Courier"/>
              </a:rPr>
              <a:t>advances or retracts to open or close the open side of the </a:t>
            </a:r>
            <a:r>
              <a:rPr lang="en-US" b="0" i="0" u="none" strike="noStrike" baseline="0" dirty="0" err="1" smtClean="0">
                <a:latin typeface="Courier"/>
              </a:rPr>
              <a:t>Uframe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spindle bearing is a plain bearing and is part of the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USING THE TORQUE WRENCH</a:t>
            </a:r>
          </a:p>
          <a:p>
            <a:r>
              <a:rPr lang="en-US" b="0" i="0" u="none" strike="noStrike" baseline="0" dirty="0" smtClean="0">
                <a:latin typeface="Courier"/>
              </a:rPr>
              <a:t>To use a torque wrench, set the specification on the micrometer handle or</a:t>
            </a:r>
          </a:p>
          <a:p>
            <a:r>
              <a:rPr lang="en-US" b="0" i="0" u="none" strike="noStrike" baseline="0" dirty="0" smtClean="0">
                <a:latin typeface="Courier"/>
              </a:rPr>
              <a:t>note the specification on the scale or dial. Attach the proper socket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torque wrench. Place the socket on the nut or bolt to be tightened.</a:t>
            </a:r>
          </a:p>
          <a:p>
            <a:r>
              <a:rPr lang="en-US" b="0" i="0" u="none" strike="noStrike" baseline="0" dirty="0" smtClean="0">
                <a:latin typeface="Courier"/>
              </a:rPr>
              <a:t>If an assembly containing many bolts or nuts is to be torqued, it is good</a:t>
            </a:r>
          </a:p>
          <a:p>
            <a:r>
              <a:rPr lang="en-US" b="0" i="0" u="none" strike="noStrike" baseline="0" dirty="0" smtClean="0">
                <a:latin typeface="Courier"/>
              </a:rPr>
              <a:t>practice to use the following </a:t>
            </a:r>
            <a:r>
              <a:rPr lang="en-US" b="0" i="0" u="none" strike="noStrike" baseline="0" dirty="0" err="1" smtClean="0">
                <a:latin typeface="Courier"/>
              </a:rPr>
              <a:t>threestep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procedure:</a:t>
            </a:r>
          </a:p>
          <a:p>
            <a:r>
              <a:rPr lang="en-US" b="0" i="0" u="none" strike="noStrike" baseline="0" dirty="0" smtClean="0">
                <a:latin typeface="Courier"/>
              </a:rPr>
              <a:t>1. First, torque all the bolts to about </a:t>
            </a:r>
            <a:r>
              <a:rPr lang="en-US" b="0" i="0" u="none" strike="noStrike" baseline="0" dirty="0" err="1" smtClean="0">
                <a:latin typeface="Courier"/>
              </a:rPr>
              <a:t>threequarters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specification.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Recheck the specification and the torque wrench setting. Then,</a:t>
            </a:r>
          </a:p>
          <a:p>
            <a:r>
              <a:rPr lang="en-US" b="0" i="0" u="none" strike="noStrike" baseline="0" dirty="0" smtClean="0">
                <a:latin typeface="Courier"/>
              </a:rPr>
              <a:t>apply the specified torque to each bolt.</a:t>
            </a:r>
          </a:p>
          <a:p>
            <a:r>
              <a:rPr lang="en-US" b="0" i="0" u="none" strike="noStrike" baseline="0" dirty="0" smtClean="0">
                <a:latin typeface="Courier"/>
              </a:rPr>
              <a:t>3. Finally, </a:t>
            </a:r>
            <a:r>
              <a:rPr lang="en-US" b="0" i="0" u="none" strike="noStrike" baseline="0" dirty="0" err="1" smtClean="0">
                <a:latin typeface="Courier"/>
              </a:rPr>
              <a:t>retorque</a:t>
            </a:r>
            <a:r>
              <a:rPr lang="en-US" b="0" i="0" u="none" strike="noStrike" baseline="0" dirty="0" smtClean="0">
                <a:latin typeface="Courier"/>
              </a:rPr>
              <a:t> all bolts to the specification, to be sure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none were missed in the final </a:t>
            </a:r>
            <a:r>
              <a:rPr lang="en-US" b="0" i="0" u="none" strike="noStrike" baseline="0" dirty="0" err="1" smtClean="0">
                <a:latin typeface="Courier"/>
              </a:rPr>
              <a:t>torquing</a:t>
            </a:r>
            <a:r>
              <a:rPr lang="en-US" b="0" i="0" u="none" strike="noStrike" baseline="0" dirty="0" smtClean="0">
                <a:latin typeface="Couri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Use a smooth, steady pulling motion with a torque wrench. A fast or a jerky</a:t>
            </a:r>
          </a:p>
          <a:p>
            <a:r>
              <a:rPr lang="en-US" b="0" i="0" u="none" strike="noStrike" baseline="0" dirty="0" smtClean="0">
                <a:latin typeface="Courier"/>
              </a:rPr>
              <a:t>motion will cause the fastener to be tightened to an incorrect torque. Be</a:t>
            </a:r>
          </a:p>
          <a:p>
            <a:r>
              <a:rPr lang="en-US" b="0" i="0" u="none" strike="noStrike" baseline="0" dirty="0" smtClean="0">
                <a:latin typeface="Courier"/>
              </a:rPr>
              <a:t>sure to follow the torque specification for each fastener. Look for</a:t>
            </a:r>
          </a:p>
          <a:p>
            <a:r>
              <a:rPr lang="en-US" b="0" i="0" u="none" strike="noStrike" baseline="0" dirty="0" smtClean="0">
                <a:latin typeface="Courier"/>
              </a:rPr>
              <a:t>footnotes, in the specification charts, that indicate whether the threads</a:t>
            </a:r>
          </a:p>
          <a:p>
            <a:r>
              <a:rPr lang="en-US" b="0" i="0" u="none" strike="noStrike" baseline="0" dirty="0" smtClean="0">
                <a:latin typeface="Courier"/>
              </a:rPr>
              <a:t>are to be dry or lubricated with an </a:t>
            </a:r>
            <a:r>
              <a:rPr lang="en-US" b="0" i="0" u="none" strike="noStrike" baseline="0" dirty="0" err="1" smtClean="0">
                <a:latin typeface="Courier"/>
              </a:rPr>
              <a:t>antiseize</a:t>
            </a:r>
            <a:r>
              <a:rPr lang="en-US" b="0" i="0" u="none" strike="noStrike" baseline="0" dirty="0" smtClean="0">
                <a:latin typeface="Courier"/>
              </a:rPr>
              <a:t> compound. When you are</a:t>
            </a:r>
          </a:p>
          <a:p>
            <a:r>
              <a:rPr lang="en-US" b="0" i="0" u="none" strike="noStrike" baseline="0" dirty="0" smtClean="0">
                <a:latin typeface="Courier"/>
              </a:rPr>
              <a:t>tightening parts such as cylinder heads or intake manifolds, always find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 the recommended bolt tightening pattern, Figure 66.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95438"/>
            <a:ext cx="4953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CARE OF TORQUE WRENCHES</a:t>
            </a:r>
          </a:p>
          <a:p>
            <a:r>
              <a:rPr lang="en-US" b="0" i="0" u="none" strike="noStrike" baseline="0" dirty="0" smtClean="0">
                <a:latin typeface="Courier"/>
              </a:rPr>
              <a:t>A torque wrench is a precision measuring instrument that accurately limits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torque applied to a fastener. Do not use the torque wrench as a general</a:t>
            </a:r>
          </a:p>
          <a:p>
            <a:r>
              <a:rPr lang="en-US" b="0" i="0" u="none" strike="noStrike" baseline="0" dirty="0" smtClean="0">
                <a:latin typeface="Courier"/>
              </a:rPr>
              <a:t>purpose turning tool. When using a torque wrench, observe the following</a:t>
            </a:r>
          </a:p>
          <a:p>
            <a:r>
              <a:rPr lang="en-US" b="0" i="0" u="none" strike="noStrike" baseline="0" dirty="0" smtClean="0">
                <a:latin typeface="Courier"/>
              </a:rPr>
              <a:t>rules: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Never use a micrometer torque wrench in a position below the minimum</a:t>
            </a:r>
          </a:p>
          <a:p>
            <a:r>
              <a:rPr lang="en-US" b="0" i="0" u="none" strike="noStrike" baseline="0" dirty="0" smtClean="0">
                <a:latin typeface="Courier"/>
              </a:rPr>
              <a:t>torque setting on the scale. However, when storing a micrometer</a:t>
            </a:r>
          </a:p>
          <a:p>
            <a:r>
              <a:rPr lang="en-US" b="0" i="0" u="none" strike="noStrike" baseline="0" dirty="0" smtClean="0">
                <a:latin typeface="Courier"/>
              </a:rPr>
              <a:t>torque wrench, always adjust the handle to its lowest setting.</a:t>
            </a:r>
          </a:p>
          <a:p>
            <a:r>
              <a:rPr lang="en-US" b="0" i="0" u="none" strike="noStrike" baseline="0" dirty="0" smtClean="0">
                <a:latin typeface="Courier"/>
              </a:rPr>
              <a:t>2. Never use the torque wrench to tighten a fastener to a higher torque</a:t>
            </a:r>
          </a:p>
          <a:p>
            <a:r>
              <a:rPr lang="en-US" b="0" i="0" u="none" strike="noStrike" baseline="0" dirty="0" smtClean="0">
                <a:latin typeface="Courier"/>
              </a:rPr>
              <a:t>than the maximum reading on the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Never use a torque wrench on a fastener that has been tightened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a wrench or socket. For an accurate torque reading, the final</a:t>
            </a:r>
          </a:p>
          <a:p>
            <a:r>
              <a:rPr lang="en-US" b="0" i="0" u="none" strike="noStrike" baseline="0" dirty="0" smtClean="0">
                <a:latin typeface="Courier"/>
              </a:rPr>
              <a:t>tightening must be done with the torque wrench.</a:t>
            </a:r>
          </a:p>
          <a:p>
            <a:r>
              <a:rPr lang="en-US" b="0" i="0" u="none" strike="noStrike" baseline="0" dirty="0" smtClean="0">
                <a:latin typeface="Courier"/>
              </a:rPr>
              <a:t>4. A torque wrench has a recommended calibration interval. Most torque</a:t>
            </a:r>
          </a:p>
          <a:p>
            <a:r>
              <a:rPr lang="en-US" b="0" i="0" u="none" strike="noStrike" baseline="0" dirty="0" smtClean="0">
                <a:latin typeface="Courier"/>
              </a:rPr>
              <a:t>wrenches are guaranteed to be accurate within four percent. To</a:t>
            </a:r>
          </a:p>
          <a:p>
            <a:r>
              <a:rPr lang="en-US" b="0" i="0" u="none" strike="noStrike" baseline="0" dirty="0" smtClean="0">
                <a:latin typeface="Courier"/>
              </a:rPr>
              <a:t>ensure that the wrench is always this accurate, have it checked at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specified intervals by the manufacturer.</a:t>
            </a:r>
          </a:p>
          <a:p>
            <a:r>
              <a:rPr lang="en-US" b="0" i="0" u="none" strike="noStrike" baseline="0" dirty="0" smtClean="0">
                <a:latin typeface="Courier"/>
              </a:rPr>
              <a:t>5. Examine and try torque wrenches. Note how varying amounts of pull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wrench handle register on the wrench dial. A torque wrench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pulled evenly and steadily; it should not be </a:t>
            </a:r>
            <a:r>
              <a:rPr lang="en-US" b="0" i="0" u="none" strike="noStrike" baseline="0" dirty="0" err="1" smtClean="0">
                <a:latin typeface="Courier"/>
              </a:rPr>
              <a:t>jerke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6. Threads should be cleaned and lubricated before a nut or a bolt is</a:t>
            </a:r>
          </a:p>
          <a:p>
            <a:r>
              <a:rPr lang="en-US" b="0" i="0" u="none" strike="noStrike" baseline="0" dirty="0" smtClean="0">
                <a:latin typeface="Courier"/>
              </a:rPr>
              <a:t>tightened. This reduces thread friction and results in more</a:t>
            </a:r>
          </a:p>
          <a:p>
            <a:r>
              <a:rPr lang="en-US" b="0" i="0" u="none" strike="noStrike" baseline="0" dirty="0" smtClean="0">
                <a:latin typeface="Courier"/>
              </a:rPr>
              <a:t>accurate tightening.</a:t>
            </a:r>
          </a:p>
          <a:p>
            <a:r>
              <a:rPr lang="en-US" b="0" i="0" u="none" strike="noStrike" baseline="0" dirty="0" smtClean="0">
                <a:latin typeface="Courier"/>
              </a:rPr>
              <a:t>7. Take special care of the torque wrench to avoid damaging it or</a:t>
            </a:r>
          </a:p>
          <a:p>
            <a:r>
              <a:rPr lang="en-US" b="0" i="0" u="none" strike="noStrike" baseline="0" dirty="0" smtClean="0">
                <a:latin typeface="Courier"/>
              </a:rPr>
              <a:t>ruining its adjustment. Keep it clean and oiled; put it away in a</a:t>
            </a:r>
          </a:p>
          <a:p>
            <a:r>
              <a:rPr lang="en-US" b="0" i="0" u="none" strike="noStrike" baseline="0" dirty="0" smtClean="0">
                <a:latin typeface="Courier"/>
              </a:rPr>
              <a:t>protected place after each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METRIC SYSTEM VERSUS US CUSTOMARY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Today, knowing how to convert measurements from the US customary system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metric system is very important.</a:t>
            </a:r>
          </a:p>
          <a:p>
            <a:r>
              <a:rPr lang="en-US" b="0" i="0" u="none" strike="noStrike" baseline="0" dirty="0" smtClean="0">
                <a:latin typeface="Courier"/>
              </a:rPr>
              <a:t>Kilograms (</a:t>
            </a:r>
            <a:r>
              <a:rPr lang="en-US" b="0" i="0" u="none" strike="noStrike" baseline="0" dirty="0" err="1" smtClean="0">
                <a:latin typeface="Courier"/>
              </a:rPr>
              <a:t>kiloponds</a:t>
            </a:r>
            <a:r>
              <a:rPr lang="en-US" b="0" i="0" u="none" strike="noStrike" baseline="0" dirty="0" smtClean="0">
                <a:latin typeface="Courier"/>
              </a:rPr>
              <a:t>) or </a:t>
            </a:r>
            <a:r>
              <a:rPr lang="en-US" b="0" i="0" u="none" strike="noStrike" baseline="0" dirty="0" err="1" smtClean="0">
                <a:latin typeface="Courier"/>
              </a:rPr>
              <a:t>newtons</a:t>
            </a:r>
            <a:r>
              <a:rPr lang="en-US" b="0" i="0" u="none" strike="noStrike" baseline="0" dirty="0" smtClean="0">
                <a:latin typeface="Courier"/>
              </a:rPr>
              <a:t> express force in the metric </a:t>
            </a:r>
            <a:r>
              <a:rPr lang="en-US" b="0" i="0" u="none" strike="noStrike" baseline="0" dirty="0" err="1" smtClean="0">
                <a:latin typeface="Courier"/>
              </a:rPr>
              <a:t>syste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Use the appropriate type of torque wrench for specifications given. If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specifications are given in </a:t>
            </a:r>
            <a:r>
              <a:rPr lang="en-US" b="0" i="0" u="none" strike="noStrike" baseline="0" dirty="0" err="1" smtClean="0">
                <a:latin typeface="Courier"/>
              </a:rPr>
              <a:t>centimeterskilograms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then a torque wrench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a </a:t>
            </a:r>
            <a:r>
              <a:rPr lang="en-US" b="0" i="0" u="none" strike="noStrike" baseline="0" dirty="0" err="1" smtClean="0">
                <a:latin typeface="Courier"/>
              </a:rPr>
              <a:t>centimeterkilogram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scale should be used. If torque values stated do not</a:t>
            </a:r>
          </a:p>
          <a:p>
            <a:r>
              <a:rPr lang="en-US" b="0" i="0" u="none" strike="noStrike" baseline="0" dirty="0" smtClean="0">
                <a:latin typeface="Courier"/>
              </a:rPr>
              <a:t>match the valves on your torque wrench, the following formulas can be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convert the values given: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5" y="1371600"/>
            <a:ext cx="598204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NOTE: The </a:t>
            </a:r>
            <a:r>
              <a:rPr lang="en-US" b="0" i="0" u="none" strike="noStrike" baseline="0" dirty="0" err="1" smtClean="0">
                <a:latin typeface="Courier"/>
              </a:rPr>
              <a:t>newtonmeter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is a measurement of torque used by any countries</a:t>
            </a:r>
          </a:p>
          <a:p>
            <a:r>
              <a:rPr lang="en-US" b="0" i="0" u="none" strike="noStrike" baseline="0" dirty="0" smtClean="0">
                <a:latin typeface="Courier"/>
              </a:rPr>
              <a:t>using the metric system. One </a:t>
            </a:r>
            <a:r>
              <a:rPr lang="en-US" b="0" i="0" u="none" strike="noStrike" baseline="0" dirty="0" err="1" smtClean="0">
                <a:latin typeface="Courier"/>
              </a:rPr>
              <a:t>newtonmeter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is equal to .7375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To convert </a:t>
            </a:r>
            <a:r>
              <a:rPr lang="en-US" b="0" i="0" u="none" strike="noStrike" baseline="0" dirty="0" err="1" smtClean="0">
                <a:latin typeface="Courier"/>
              </a:rPr>
              <a:t>newtonmeters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you multiply the total </a:t>
            </a:r>
            <a:r>
              <a:rPr lang="en-US" b="0" i="0" u="none" strike="noStrike" baseline="0" dirty="0" err="1" smtClean="0">
                <a:latin typeface="Courier"/>
              </a:rPr>
              <a:t>newtonmeters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by .7375.</a:t>
            </a:r>
          </a:p>
          <a:p>
            <a:r>
              <a:rPr lang="en-US" b="0" i="0" u="none" strike="noStrike" baseline="0" dirty="0" smtClean="0">
                <a:latin typeface="Courier"/>
              </a:rPr>
              <a:t>Example: 150 </a:t>
            </a:r>
            <a:r>
              <a:rPr lang="en-US" b="0" i="0" u="none" strike="noStrike" baseline="0" dirty="0" err="1" smtClean="0">
                <a:latin typeface="Courier"/>
              </a:rPr>
              <a:t>newtonmeters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x .7375 = 110.6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convert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</a:t>
            </a:r>
            <a:r>
              <a:rPr lang="en-US" b="0" i="0" u="none" strike="noStrike" baseline="0" dirty="0" err="1" smtClean="0">
                <a:latin typeface="Courier"/>
              </a:rPr>
              <a:t>newtonmeters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you would divide the total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by .7375.</a:t>
            </a:r>
          </a:p>
          <a:p>
            <a:r>
              <a:rPr lang="en-US" b="0" i="0" u="none" strike="noStrike" baseline="0" dirty="0" smtClean="0">
                <a:latin typeface="Courier"/>
              </a:rPr>
              <a:t>Example: 80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Symbol"/>
              </a:rPr>
              <a:t>¸ </a:t>
            </a:r>
            <a:r>
              <a:rPr lang="en-US" b="0" i="0" u="none" strike="noStrike" baseline="0" dirty="0" smtClean="0">
                <a:latin typeface="Courier"/>
              </a:rPr>
              <a:t>.7375 = 108.5 </a:t>
            </a:r>
            <a:r>
              <a:rPr lang="en-US" b="0" i="0" u="none" strike="noStrike" baseline="0" dirty="0" err="1" smtClean="0">
                <a:latin typeface="Courier"/>
              </a:rPr>
              <a:t>newtonmete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c. A hollow barrel extends from this bearing. There is a micrometer</a:t>
            </a:r>
          </a:p>
          <a:p>
            <a:r>
              <a:rPr lang="en-US" b="0" i="0" u="none" strike="noStrike" baseline="0" dirty="0" smtClean="0">
                <a:latin typeface="Courier"/>
              </a:rPr>
              <a:t>scale on the side of the barrel which is graduated in tenths of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inch. These are in turn divided into subdivisions of 0.025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end of the barrel supports the nut which engages the screw</a:t>
            </a:r>
          </a:p>
          <a:p>
            <a:r>
              <a:rPr lang="en-US" b="0" i="0" u="none" strike="noStrike" baseline="0" dirty="0" smtClean="0">
                <a:latin typeface="Courier"/>
              </a:rPr>
              <a:t>(adjustment nut). This unit is slotted, and its outer surface has a</a:t>
            </a:r>
          </a:p>
          <a:p>
            <a:r>
              <a:rPr lang="en-US" b="0" i="0" u="none" strike="noStrike" baseline="0" dirty="0" smtClean="0">
                <a:latin typeface="Courier"/>
              </a:rPr>
              <a:t>tapered thread and a nut. These make it possible to adjust, within</a:t>
            </a:r>
          </a:p>
          <a:p>
            <a:r>
              <a:rPr lang="en-US" b="0" i="0" u="none" strike="noStrike" baseline="0" dirty="0" smtClean="0">
                <a:latin typeface="Courier"/>
              </a:rPr>
              <a:t>limits, the diameter of the slotted nut to compensate for wear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759" y="3244334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6: HYDRAULIC FILLER/BLEEDER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USING THE HYDRAULIC FILLER/BLEEDER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hydraulic filler/bleeder is used to purge (remove trapped air) a</a:t>
            </a:r>
          </a:p>
          <a:p>
            <a:r>
              <a:rPr lang="en-US" b="0" i="0" u="none" strike="noStrike" baseline="0" dirty="0" smtClean="0">
                <a:latin typeface="Courier"/>
              </a:rPr>
              <a:t>hydraulic system such as a hydraulic brake or a hydraulic clutch system.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a hydraulic brake or clutch system must have a component repaired or</a:t>
            </a:r>
          </a:p>
          <a:p>
            <a:r>
              <a:rPr lang="en-US" b="0" i="0" u="none" strike="noStrike" baseline="0" dirty="0" smtClean="0">
                <a:latin typeface="Courier"/>
              </a:rPr>
              <a:t>replaced, the system must be opened. This allows air to enter the system.</a:t>
            </a:r>
          </a:p>
          <a:p>
            <a:r>
              <a:rPr lang="en-US" b="0" i="0" u="none" strike="noStrike" baseline="0" dirty="0" smtClean="0">
                <a:latin typeface="Courier"/>
              </a:rPr>
              <a:t>Air in the system results in spongy pedal feel and action. Since air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 is compressible, reduced pressure and force result in poor braking</a:t>
            </a:r>
          </a:p>
          <a:p>
            <a:r>
              <a:rPr lang="en-US" b="0" i="0" u="none" strike="noStrike" baseline="0" dirty="0" smtClean="0">
                <a:latin typeface="Courier"/>
              </a:rPr>
              <a:t>action when the brakes are applied.</a:t>
            </a:r>
          </a:p>
          <a:p>
            <a:r>
              <a:rPr lang="en-US" b="0" i="0" u="none" strike="noStrike" baseline="0" dirty="0" smtClean="0">
                <a:latin typeface="Courier"/>
              </a:rPr>
              <a:t>Although you can bleed a hydraulic brake or clutch system without a</a:t>
            </a:r>
          </a:p>
          <a:p>
            <a:r>
              <a:rPr lang="en-US" b="0" i="0" u="none" strike="noStrike" baseline="0" dirty="0" smtClean="0">
                <a:latin typeface="Courier"/>
              </a:rPr>
              <a:t>filler/bleeder, using it simplifies the job, and allows you to accomplish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task without assistance.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hydraulic filler/bleeder can be used to bleed hydraulic brake systems,</a:t>
            </a:r>
          </a:p>
          <a:p>
            <a:r>
              <a:rPr lang="en-US" b="0" i="0" u="none" strike="noStrike" baseline="0" dirty="0" smtClean="0">
                <a:latin typeface="Courier"/>
              </a:rPr>
              <a:t>hydraulic clutch systems, dual safety cylinders, dual clutch and brake</a:t>
            </a:r>
          </a:p>
          <a:p>
            <a:r>
              <a:rPr lang="en-US" b="0" i="0" u="none" strike="noStrike" baseline="0" dirty="0" smtClean="0">
                <a:latin typeface="Courier"/>
              </a:rPr>
              <a:t>cylinders, all power brake systems, and any master cylinder with or without</a:t>
            </a:r>
          </a:p>
          <a:p>
            <a:r>
              <a:rPr lang="en-US" b="0" i="0" u="none" strike="noStrike" baseline="0" dirty="0" smtClean="0">
                <a:latin typeface="Courier"/>
              </a:rPr>
              <a:t>a check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DESCRIPTION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filler/bleeder, Figure 67, is a round cylinder divided into two chambers</a:t>
            </a:r>
          </a:p>
          <a:p>
            <a:r>
              <a:rPr lang="en-US" b="0" i="0" u="none" strike="noStrike" baseline="0" dirty="0" smtClean="0">
                <a:latin typeface="Courier"/>
              </a:rPr>
              <a:t>by a tank diaphragm. The top chamber holds hydraulic brake fluid.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bottom holds pressurized air. The filler/bleeder is mounted on casters</a:t>
            </a:r>
          </a:p>
          <a:p>
            <a:r>
              <a:rPr lang="en-US" b="0" i="0" u="none" strike="noStrike" baseline="0" dirty="0" smtClean="0">
                <a:latin typeface="Courier"/>
              </a:rPr>
              <a:t>(rollers) which allow it to be moved easily around the shop.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45917" cy="451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filler/bleeder comes with seven bleeder adapters, Figure 68. They are</a:t>
            </a:r>
          </a:p>
          <a:p>
            <a:r>
              <a:rPr lang="en-US" b="0" i="0" u="none" strike="noStrike" baseline="0" dirty="0" smtClean="0">
                <a:latin typeface="Courier"/>
              </a:rPr>
              <a:t>designed to fit most master cylinders on the market at this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98" y="953581"/>
            <a:ext cx="5063101" cy="48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 addition to the adapters, the filler/bleeder comes with bleeder hoses,</a:t>
            </a:r>
          </a:p>
          <a:p>
            <a:r>
              <a:rPr lang="en-US" b="0" i="0" u="none" strike="noStrike" baseline="0" dirty="0" smtClean="0">
                <a:latin typeface="Courier"/>
              </a:rPr>
              <a:t>elbows, male and female </a:t>
            </a:r>
            <a:r>
              <a:rPr lang="en-US" b="0" i="0" u="none" strike="noStrike" baseline="0" dirty="0" err="1" smtClean="0">
                <a:latin typeface="Courier"/>
              </a:rPr>
              <a:t>quickdisconnects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 spare gasket set, Figure</a:t>
            </a:r>
          </a:p>
          <a:p>
            <a:r>
              <a:rPr lang="en-US" b="0" i="0" u="none" strike="noStrike" baseline="0" dirty="0" smtClean="0">
                <a:latin typeface="Courier"/>
              </a:rPr>
              <a:t>69.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6115"/>
            <a:ext cx="6235120" cy="369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numbers that appear on the filler/bleeder and its adapters are parts</a:t>
            </a:r>
          </a:p>
          <a:p>
            <a:r>
              <a:rPr lang="en-US" b="0" i="0" u="none" strike="noStrike" baseline="0" dirty="0" smtClean="0">
                <a:latin typeface="Courier"/>
              </a:rPr>
              <a:t>numbers which correspond to the parts list in Figure 70.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6481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d. A thimble is attached to the screw. The thimble is a sleeve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fits over the barrel. The front edge of the thimble carries a scale</a:t>
            </a:r>
          </a:p>
          <a:p>
            <a:r>
              <a:rPr lang="en-US" b="0" i="0" u="none" strike="noStrike" baseline="0" dirty="0" smtClean="0">
                <a:latin typeface="Courier"/>
              </a:rPr>
              <a:t>broken down into 25 parts. This scale indicates parts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revolution, while the scale on the barrel indicates the number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revolutions. The thimble is connected to the adjustment screw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 a sleeve that permits it to be slipped in relation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screw to allow for adjustment. The inner sleeve is sweated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screw. The outer sleeve is clamped to the inner one by the thimble</a:t>
            </a:r>
          </a:p>
          <a:p>
            <a:r>
              <a:rPr lang="en-US" b="0" i="0" u="none" strike="noStrike" baseline="0" dirty="0" smtClean="0">
                <a:latin typeface="Courier"/>
              </a:rPr>
              <a:t>cap. Loosening the cap makes it possible to slip one in relation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Filler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a. Refer to Figure 67. Loosen valve cap A to exhaust the air chamber.</a:t>
            </a:r>
          </a:p>
          <a:p>
            <a:r>
              <a:rPr lang="en-US" b="0" i="0" u="none" strike="noStrike" baseline="0" dirty="0" smtClean="0">
                <a:latin typeface="Courier"/>
              </a:rPr>
              <a:t>Leave valve A open. Also, ensure that valve B is fully open.</a:t>
            </a:r>
          </a:p>
          <a:p>
            <a:r>
              <a:rPr lang="en-US" b="0" i="0" u="none" strike="noStrike" baseline="0" dirty="0" smtClean="0">
                <a:latin typeface="Courier"/>
              </a:rPr>
              <a:t>b. Wipe dirt from the top of the tank and open filler plug C, Figure</a:t>
            </a:r>
          </a:p>
          <a:p>
            <a:r>
              <a:rPr lang="en-US" b="0" i="0" u="none" strike="noStrike" baseline="0" dirty="0" smtClean="0">
                <a:latin typeface="Courier"/>
              </a:rPr>
              <a:t>67. Fill the fluid chamber to the brim of the inlet with brake</a:t>
            </a:r>
          </a:p>
          <a:p>
            <a:r>
              <a:rPr lang="en-US" b="0" i="0" u="none" strike="noStrike" baseline="0" dirty="0" smtClean="0">
                <a:latin typeface="Courier"/>
              </a:rPr>
              <a:t>fluid (silicone, automotive all weather, operation and preservative,</a:t>
            </a:r>
          </a:p>
          <a:p>
            <a:r>
              <a:rPr lang="en-US" b="0" i="0" u="none" strike="noStrike" baseline="0" dirty="0" smtClean="0">
                <a:latin typeface="Courier"/>
              </a:rPr>
              <a:t>military specification MilB46176).</a:t>
            </a:r>
          </a:p>
          <a:p>
            <a:r>
              <a:rPr lang="en-US" b="0" i="0" u="none" strike="noStrike" baseline="0" dirty="0" smtClean="0">
                <a:latin typeface="Courier"/>
              </a:rPr>
              <a:t>c. Close plug C, Figure 67, hand tight. Tighten air cap A securely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fill the unit with air through cap A until the gage reads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black, 20 to 30 psi (20 psi is sufficient to bleed all vehicles).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WARNING</a:t>
            </a:r>
          </a:p>
          <a:p>
            <a:r>
              <a:rPr lang="en-US" b="0" i="0" u="none" strike="noStrike" baseline="0" dirty="0" smtClean="0">
                <a:latin typeface="Courier"/>
              </a:rPr>
              <a:t>DO NOT CHARGE THE UNIT WITH AIR IN EXCESS OF 50 PSI.</a:t>
            </a:r>
          </a:p>
          <a:p>
            <a:r>
              <a:rPr lang="en-US" b="0" i="0" u="none" strike="noStrike" baseline="0" dirty="0" smtClean="0">
                <a:latin typeface="Courier"/>
              </a:rPr>
              <a:t>DO NOT USE SHARP TOOLS OR OTHER PROBES TO RETURN</a:t>
            </a:r>
          </a:p>
          <a:p>
            <a:r>
              <a:rPr lang="en-US" b="0" i="0" u="none" strike="noStrike" baseline="0" dirty="0" smtClean="0">
                <a:latin typeface="Courier"/>
              </a:rPr>
              <a:t>DIAPHRAGM TO ITS NORMAL DOWN POSITION.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d. Open bleeder screw D, Figure 67, to bleed any air that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trapped in the fluid section of the filler/bleeder.</a:t>
            </a:r>
          </a:p>
          <a:p>
            <a:r>
              <a:rPr lang="en-US" b="0" i="0" u="none" strike="noStrike" baseline="0" dirty="0" smtClean="0">
                <a:latin typeface="Courier"/>
              </a:rPr>
              <a:t>e. On the initial filling only, the hose should be bled using the male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quickdisconnect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fitting, part number T1712, Figure 69.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Connecting Filler/Bleeder to Master Cylinder</a:t>
            </a:r>
          </a:p>
          <a:p>
            <a:r>
              <a:rPr lang="en-US" b="0" i="0" u="none" strike="noStrike" baseline="0" dirty="0" smtClean="0">
                <a:latin typeface="Courier"/>
              </a:rPr>
              <a:t>a. Clean the top of the master cylinder to keep dirt from dropping into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opening. Remove the filler cap from the master cylinder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clean the gasket seat thoroughly.</a:t>
            </a:r>
          </a:p>
          <a:p>
            <a:r>
              <a:rPr lang="en-US" b="0" i="0" u="none" strike="noStrike" baseline="0" dirty="0" smtClean="0">
                <a:latin typeface="Courier"/>
              </a:rPr>
              <a:t>b. Refer to Figure 68. Select and install the proper adapter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gasket. On most adapters, hand tightening is sufficient with clean</a:t>
            </a:r>
          </a:p>
          <a:p>
            <a:r>
              <a:rPr lang="en-US" b="0" i="0" u="none" strike="noStrike" baseline="0" dirty="0" smtClean="0">
                <a:latin typeface="Courier"/>
              </a:rPr>
              <a:t>surfaces and the proper gaskets. Others may require a wrench to</a:t>
            </a:r>
          </a:p>
          <a:p>
            <a:r>
              <a:rPr lang="en-US" b="0" i="0" u="none" strike="noStrike" baseline="0" dirty="0" smtClean="0">
                <a:latin typeface="Courier"/>
              </a:rPr>
              <a:t>tighten enough to hold the proper pressure.</a:t>
            </a:r>
          </a:p>
          <a:p>
            <a:r>
              <a:rPr lang="en-US" b="0" i="0" u="none" strike="noStrike" baseline="0" dirty="0" smtClean="0">
                <a:latin typeface="Courier"/>
              </a:rPr>
              <a:t>c. Screw the </a:t>
            </a:r>
            <a:r>
              <a:rPr lang="en-US" b="0" i="0" u="none" strike="noStrike" baseline="0" dirty="0" err="1" smtClean="0">
                <a:latin typeface="Courier"/>
              </a:rPr>
              <a:t>quickdisconnect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male fitting, part number T1712, Figure</a:t>
            </a:r>
          </a:p>
          <a:p>
            <a:r>
              <a:rPr lang="en-US" b="0" i="0" u="none" strike="noStrike" baseline="0" dirty="0" smtClean="0">
                <a:latin typeface="Courier"/>
              </a:rPr>
              <a:t>69, into the adapter on the master cylinder and hand tighten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d. Connect the female </a:t>
            </a:r>
            <a:r>
              <a:rPr lang="en-US" b="0" i="0" u="none" strike="noStrike" baseline="0" dirty="0" err="1" smtClean="0">
                <a:latin typeface="Courier"/>
              </a:rPr>
              <a:t>quickdisconnect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71 (the female</a:t>
            </a:r>
          </a:p>
          <a:p>
            <a:r>
              <a:rPr lang="en-US" b="0" i="0" u="none" strike="noStrike" baseline="0" dirty="0" smtClean="0">
                <a:latin typeface="Courier"/>
              </a:rPr>
              <a:t>disconnect is attached to the end of a long hose), directly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male adapter on the master cylinder.</a:t>
            </a:r>
          </a:p>
          <a:p>
            <a:r>
              <a:rPr lang="en-US" b="0" i="0" u="none" strike="noStrike" baseline="0" dirty="0" smtClean="0">
                <a:latin typeface="Courier"/>
              </a:rPr>
              <a:t>e. Be sure valve B, Figure 67, is open. The system is now ready for</a:t>
            </a:r>
          </a:p>
          <a:p>
            <a:r>
              <a:rPr lang="en-US" b="0" i="0" u="none" strike="noStrike" baseline="0" dirty="0" smtClean="0">
                <a:latin typeface="Courier"/>
              </a:rPr>
              <a:t>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555764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General 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a. Check for leaks at all line, hose, and cylinder connections you made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vehicle.</a:t>
            </a:r>
          </a:p>
          <a:p>
            <a:r>
              <a:rPr lang="en-US" b="0" i="0" u="none" strike="noStrike" baseline="0" dirty="0" smtClean="0">
                <a:latin typeface="Courier"/>
              </a:rPr>
              <a:t>b. Bleed units in the following order: master cylinders (some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bleeder screws), booster or power units, line bleeder screws, and,</a:t>
            </a:r>
          </a:p>
          <a:p>
            <a:r>
              <a:rPr lang="en-US" b="0" i="0" u="none" strike="noStrike" baseline="0" dirty="0" smtClean="0">
                <a:latin typeface="Courier"/>
              </a:rPr>
              <a:t>finally, all wheel cylinders.</a:t>
            </a:r>
          </a:p>
          <a:p>
            <a:r>
              <a:rPr lang="en-US" b="0" i="0" u="none" strike="noStrike" baseline="0" dirty="0" smtClean="0">
                <a:latin typeface="Courier"/>
              </a:rPr>
              <a:t>c. Refer to Figure 72. Attach the bleeder hose, part number B75 or</a:t>
            </a:r>
          </a:p>
          <a:p>
            <a:r>
              <a:rPr lang="en-US" b="0" i="0" u="none" strike="noStrike" baseline="0" dirty="0" smtClean="0">
                <a:latin typeface="Courier"/>
              </a:rPr>
              <a:t>B5156, to each bleeder screw in turn and insert the open end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hose into the bottom of a glass container. The end of the hose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submerged in the fluid. Open the screw to permit all air</a:t>
            </a:r>
          </a:p>
          <a:p>
            <a:r>
              <a:rPr lang="en-US" b="0" i="0" u="none" strike="noStrike" baseline="0" dirty="0" smtClean="0">
                <a:latin typeface="Courier"/>
              </a:rPr>
              <a:t>to escape. Watch for air bubbles in fluid for a positive check.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fluid flows clear without air bubbles, close the bleeder screw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tighten it securely.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524181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d. To remove most of the air from the master cylinder quickly, you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bleed the left front wheel cylinder first, then the right</a:t>
            </a:r>
          </a:p>
          <a:p>
            <a:r>
              <a:rPr lang="en-US" b="0" i="0" u="none" strike="noStrike" baseline="0" dirty="0" smtClean="0">
                <a:latin typeface="Courier"/>
              </a:rPr>
              <a:t>rear, the left rear, the right front, and the left front again. It</a:t>
            </a:r>
          </a:p>
          <a:p>
            <a:r>
              <a:rPr lang="en-US" b="0" i="0" u="none" strike="noStrike" baseline="0" dirty="0" smtClean="0">
                <a:latin typeface="Courier"/>
              </a:rPr>
              <a:t>is good practice to </a:t>
            </a:r>
            <a:r>
              <a:rPr lang="en-US" b="0" i="0" u="none" strike="noStrike" baseline="0" dirty="0" err="1" smtClean="0">
                <a:latin typeface="Courier"/>
              </a:rPr>
              <a:t>rebleed</a:t>
            </a:r>
            <a:r>
              <a:rPr lang="en-US" b="0" i="0" u="none" strike="noStrike" baseline="0" dirty="0" smtClean="0">
                <a:latin typeface="Courier"/>
              </a:rPr>
              <a:t> the four wheels again to ensure a</a:t>
            </a:r>
          </a:p>
          <a:p>
            <a:r>
              <a:rPr lang="en-US" b="0" i="0" u="none" strike="noStrike" baseline="0" dirty="0" smtClean="0">
                <a:latin typeface="Courier"/>
              </a:rPr>
              <a:t>perfectly </a:t>
            </a:r>
            <a:r>
              <a:rPr lang="en-US" b="0" i="0" u="none" strike="noStrike" baseline="0" dirty="0" err="1" smtClean="0">
                <a:latin typeface="Courier"/>
              </a:rPr>
              <a:t>airfree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system.</a:t>
            </a:r>
          </a:p>
          <a:p>
            <a:r>
              <a:rPr lang="en-US" b="0" i="0" u="none" strike="noStrike" baseline="0" dirty="0" smtClean="0">
                <a:latin typeface="Courier"/>
              </a:rPr>
              <a:t>e. To disconnect the bleeder, always cover the </a:t>
            </a:r>
            <a:r>
              <a:rPr lang="en-US" b="0" i="0" u="none" strike="noStrike" baseline="0" dirty="0" err="1" smtClean="0">
                <a:latin typeface="Courier"/>
              </a:rPr>
              <a:t>quickdisconnects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with</a:t>
            </a:r>
          </a:p>
          <a:p>
            <a:r>
              <a:rPr lang="en-US" b="0" i="0" u="none" strike="noStrike" baseline="0" dirty="0" smtClean="0">
                <a:latin typeface="Courier"/>
              </a:rPr>
              <a:t>cloth before disconnecting them. This avoids fluid spilling onto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vehicle finish. Just uncouple the </a:t>
            </a:r>
            <a:r>
              <a:rPr lang="en-US" b="0" i="0" u="none" strike="noStrike" baseline="0" dirty="0" err="1" smtClean="0">
                <a:latin typeface="Courier"/>
              </a:rPr>
              <a:t>quickdisconnect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remove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adapter from the cylinder. Be sure the reservoir is filled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within 1/2 inch or less of the top and replace the gasket and filler</a:t>
            </a:r>
          </a:p>
          <a:p>
            <a:r>
              <a:rPr lang="en-US" b="0" i="0" u="none" strike="noStrike" baseline="0" dirty="0" smtClean="0">
                <a:latin typeface="Courier"/>
              </a:rPr>
              <a:t>cap.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Always cover fenders and keep hoses clean to avoid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damaging finish.</a:t>
            </a:r>
          </a:p>
          <a:p>
            <a:r>
              <a:rPr lang="en-US" b="0" i="0" u="none" strike="noStrike" baseline="0" dirty="0" smtClean="0">
                <a:latin typeface="Courier"/>
              </a:rPr>
              <a:t>Power Brakes</a:t>
            </a:r>
          </a:p>
          <a:p>
            <a:r>
              <a:rPr lang="en-US" b="0" i="0" u="none" strike="noStrike" baseline="0" dirty="0" smtClean="0">
                <a:latin typeface="Courier"/>
              </a:rPr>
              <a:t>a. Follow the general procedures above, except DO NOT bleed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motor running.</a:t>
            </a:r>
          </a:p>
          <a:p>
            <a:r>
              <a:rPr lang="en-US" b="0" i="0" u="none" strike="noStrike" baseline="0" dirty="0" smtClean="0">
                <a:latin typeface="Courier"/>
              </a:rPr>
              <a:t>b. If the power unit has a bleeder screw, bleed it first. Some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two bleeder screws. When there are two, bleed at the highest screw</a:t>
            </a:r>
          </a:p>
          <a:p>
            <a:r>
              <a:rPr lang="en-US" b="0" i="0" u="none" strike="noStrike" baseline="0" dirty="0" smtClean="0">
                <a:latin typeface="Courier"/>
              </a:rPr>
              <a:t>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c. When bleeding the treadle valve, use only low pressure, 10 to 12</a:t>
            </a:r>
          </a:p>
          <a:p>
            <a:r>
              <a:rPr lang="en-US" b="0" i="0" u="none" strike="noStrike" baseline="0" dirty="0" smtClean="0">
                <a:latin typeface="Courier"/>
              </a:rPr>
              <a:t>psi, in the bleeder tank.</a:t>
            </a:r>
          </a:p>
          <a:p>
            <a:r>
              <a:rPr lang="en-US" b="0" i="0" u="none" strike="noStrike" baseline="0" dirty="0" smtClean="0">
                <a:latin typeface="Courier"/>
              </a:rPr>
              <a:t>d. When bleeding the </a:t>
            </a:r>
            <a:r>
              <a:rPr lang="en-US" b="0" i="0" u="none" strike="noStrike" baseline="0" dirty="0" err="1" smtClean="0">
                <a:latin typeface="Courier"/>
              </a:rPr>
              <a:t>hydrovac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double stage control valve, </a:t>
            </a:r>
            <a:r>
              <a:rPr lang="en-US" b="0" i="0" u="none" strike="noStrike" baseline="0" dirty="0" err="1" smtClean="0">
                <a:latin typeface="Courier"/>
              </a:rPr>
              <a:t>rebleed</a:t>
            </a:r>
            <a:r>
              <a:rPr lang="en-US" b="0" i="0" u="none" strike="noStrike" baseline="0" dirty="0" smtClean="0">
                <a:latin typeface="Courier"/>
              </a:rPr>
              <a:t> the</a:t>
            </a:r>
          </a:p>
          <a:p>
            <a:r>
              <a:rPr lang="en-US" b="0" i="0" u="none" strike="noStrike" baseline="0" dirty="0" smtClean="0">
                <a:latin typeface="Courier"/>
              </a:rPr>
              <a:t>highest bleeder screw three or four times to ensure complete air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removal.</a:t>
            </a:r>
          </a:p>
          <a:p>
            <a:r>
              <a:rPr lang="en-US" b="0" i="0" u="none" strike="noStrike" baseline="0" dirty="0" smtClean="0">
                <a:latin typeface="Courier"/>
              </a:rPr>
              <a:t>Clutch Systems</a:t>
            </a:r>
          </a:p>
          <a:p>
            <a:r>
              <a:rPr lang="en-US" b="0" i="0" u="none" strike="noStrike" baseline="0" dirty="0" smtClean="0">
                <a:latin typeface="Courier"/>
              </a:rPr>
              <a:t>a. Follow general bleeding procedures.</a:t>
            </a:r>
          </a:p>
          <a:p>
            <a:r>
              <a:rPr lang="en-US" b="0" i="0" u="none" strike="noStrike" baseline="0" dirty="0" smtClean="0">
                <a:latin typeface="Courier"/>
              </a:rPr>
              <a:t>b. Clutch controls will always lose pressure and will not build up like</a:t>
            </a:r>
          </a:p>
          <a:p>
            <a:r>
              <a:rPr lang="en-US" b="0" i="0" u="none" strike="noStrike" baseline="0" dirty="0" smtClean="0">
                <a:latin typeface="Courier"/>
              </a:rPr>
              <a:t>brake pedals do since pumping will not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304799"/>
            <a:ext cx="7162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Army's mission “to perform prompt and sustained combat on land" implies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readiness to go at any time with what we have in manpower and material</a:t>
            </a:r>
          </a:p>
          <a:p>
            <a:r>
              <a:rPr lang="en-US" b="0" i="0" u="none" strike="noStrike" baseline="0" dirty="0" smtClean="0">
                <a:latin typeface="Courier"/>
              </a:rPr>
              <a:t>resources. Effective firepower and mobility depend on our ability to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 the maintenance necessary to keep equipment and material in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operating condition. To maintain combat effectiveness, we need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strengthen our entire maintenance system, with emphasis on the user level.</a:t>
            </a:r>
          </a:p>
          <a:p>
            <a:r>
              <a:rPr lang="en-US" b="0" i="0" u="none" strike="noStrike" baseline="0" dirty="0" smtClean="0">
                <a:latin typeface="Courier"/>
              </a:rPr>
              <a:t>Our equipment continually becomes more complex. This all adds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requirement for improved maintenance at all levels. The growing demands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force readiness mean that we must approach our maintenance responsibility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added enthusiasm. This </a:t>
            </a:r>
            <a:r>
              <a:rPr lang="en-US" b="0" i="0" u="none" strike="noStrike" baseline="0" dirty="0" err="1" smtClean="0">
                <a:latin typeface="Courier"/>
              </a:rPr>
              <a:t>subcourse</a:t>
            </a:r>
            <a:r>
              <a:rPr lang="en-US" b="0" i="0" u="none" strike="noStrike" baseline="0" dirty="0" smtClean="0">
                <a:latin typeface="Courier"/>
              </a:rPr>
              <a:t> teaches the proper use of tools/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necessary to repair and maintain engineer equipment and thus help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supervisor manage and maintain combat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e. Sometimes there is a ratchet on top of the thimble cap. This device</a:t>
            </a:r>
          </a:p>
          <a:p>
            <a:r>
              <a:rPr lang="en-US" b="0" i="0" u="none" strike="noStrike" baseline="0" dirty="0" smtClean="0">
                <a:latin typeface="Courier"/>
              </a:rPr>
              <a:t>consists of an overriding clutch held together by a spring in such a</a:t>
            </a:r>
          </a:p>
          <a:p>
            <a:r>
              <a:rPr lang="en-US" b="0" i="0" u="none" strike="noStrike" baseline="0" dirty="0" smtClean="0">
                <a:latin typeface="Courier"/>
              </a:rPr>
              <a:t>way that when the spindle is brought up against the work, the clutch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slip when the correct measuring pressure is reached.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ratchet eliminates the effects of differences in personal touch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thus reduces the possibility of error due to differences in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measuring pressure. Not all micrometers have ratchets.</a:t>
            </a:r>
          </a:p>
          <a:p>
            <a:r>
              <a:rPr lang="en-US" b="0" i="0" u="none" strike="noStrike" baseline="0" dirty="0" smtClean="0">
                <a:latin typeface="Courier"/>
              </a:rPr>
              <a:t>f. Some micrometers have a clamp ring or locknut located in the center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spindle bearing. This clamping device makes it possible to</a:t>
            </a:r>
          </a:p>
          <a:p>
            <a:r>
              <a:rPr lang="en-US" b="0" i="0" u="none" strike="noStrike" baseline="0" dirty="0" smtClean="0">
                <a:latin typeface="Courier"/>
              </a:rPr>
              <a:t>preserve a setting by locking the spindle in any position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Vertical Type Wheel Cylinders</a:t>
            </a:r>
          </a:p>
          <a:p>
            <a:r>
              <a:rPr lang="en-US" b="0" i="0" u="none" strike="noStrike" baseline="0" dirty="0" smtClean="0">
                <a:latin typeface="Courier"/>
              </a:rPr>
              <a:t>a. Cylinders with an internal cross connecting line should be prefilled</a:t>
            </a:r>
          </a:p>
          <a:p>
            <a:r>
              <a:rPr lang="en-US" b="0" i="0" u="none" strike="noStrike" baseline="0" dirty="0" smtClean="0">
                <a:latin typeface="Courier"/>
              </a:rPr>
              <a:t>before installing. Connect cylinders with the crossline</a:t>
            </a:r>
          </a:p>
          <a:p>
            <a:r>
              <a:rPr lang="en-US" b="0" i="0" u="none" strike="noStrike" baseline="0" dirty="0" smtClean="0">
                <a:latin typeface="Courier"/>
              </a:rPr>
              <a:t>hand</a:t>
            </a:r>
          </a:p>
          <a:p>
            <a:r>
              <a:rPr lang="en-US" b="0" i="0" u="none" strike="noStrike" baseline="0" dirty="0" smtClean="0">
                <a:latin typeface="Courier"/>
              </a:rPr>
              <a:t>tightened on the bench and prefill the cylinders. Moving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pistons slightly will help to assure complete filling.</a:t>
            </a:r>
          </a:p>
          <a:p>
            <a:r>
              <a:rPr lang="en-US" b="0" i="0" u="none" strike="noStrike" baseline="0" dirty="0" smtClean="0">
                <a:latin typeface="Courier"/>
              </a:rPr>
              <a:t>b. Hoses and lines should be pressure bled before connecting the wheel</a:t>
            </a:r>
          </a:p>
          <a:p>
            <a:r>
              <a:rPr lang="en-US" b="0" i="0" u="none" strike="noStrike" baseline="0" dirty="0" smtClean="0">
                <a:latin typeface="Courier"/>
              </a:rPr>
              <a:t>cylinders. </a:t>
            </a:r>
            <a:r>
              <a:rPr lang="en-US" b="0" i="0" u="none" strike="noStrike" baseline="0" dirty="0" err="1" smtClean="0">
                <a:latin typeface="Courier"/>
              </a:rPr>
              <a:t>Rebleed</a:t>
            </a:r>
            <a:r>
              <a:rPr lang="en-US" b="0" i="0" u="none" strike="noStrike" baseline="0" dirty="0" smtClean="0">
                <a:latin typeface="Courier"/>
              </a:rPr>
              <a:t> units after installing.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Surge Bleeding</a:t>
            </a:r>
          </a:p>
          <a:p>
            <a:r>
              <a:rPr lang="en-US" b="0" i="0" u="none" strike="noStrike" baseline="0" dirty="0" smtClean="0">
                <a:latin typeface="Courier"/>
              </a:rPr>
              <a:t>Some vehicles have diagonal or vertical wheel cylinders which require surge</a:t>
            </a:r>
          </a:p>
          <a:p>
            <a:r>
              <a:rPr lang="en-US" b="0" i="0" u="none" strike="noStrike" baseline="0" dirty="0" smtClean="0">
                <a:latin typeface="Courier"/>
              </a:rPr>
              <a:t>bleeding. On such cylinders, the bleeder screw is not always the highest</a:t>
            </a:r>
          </a:p>
          <a:p>
            <a:r>
              <a:rPr lang="en-US" b="0" i="0" u="none" strike="noStrike" baseline="0" dirty="0" smtClean="0">
                <a:latin typeface="Courier"/>
              </a:rPr>
              <a:t>point to allow air to escape, therefore, complete bleeding is difficult.</a:t>
            </a:r>
          </a:p>
          <a:p>
            <a:r>
              <a:rPr lang="en-US" b="0" i="0" u="none" strike="noStrike" baseline="0" dirty="0" smtClean="0">
                <a:latin typeface="Courier"/>
              </a:rPr>
              <a:t>Surge bleeding will help:</a:t>
            </a:r>
          </a:p>
          <a:p>
            <a:r>
              <a:rPr lang="en-US" b="0" i="0" u="none" strike="noStrike" baseline="0" dirty="0" smtClean="0">
                <a:latin typeface="Courier"/>
              </a:rPr>
              <a:t>a. Bleed each wheel with the pressure bleeder.</a:t>
            </a:r>
          </a:p>
          <a:p>
            <a:r>
              <a:rPr lang="en-US" b="0" i="0" u="none" strike="noStrike" baseline="0" dirty="0" smtClean="0">
                <a:latin typeface="Courier"/>
              </a:rPr>
              <a:t>b. Open one bleeder screw at a time and have someone kick the brake</a:t>
            </a:r>
          </a:p>
          <a:p>
            <a:r>
              <a:rPr lang="en-US" b="0" i="0" u="none" strike="noStrike" baseline="0" dirty="0" smtClean="0">
                <a:latin typeface="Courier"/>
              </a:rPr>
              <a:t>pedal vigorously a few times. This will cause turbulence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cylinder forcing additional air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Before allowing the vehicle or equipment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operated, check the following:</a:t>
            </a:r>
          </a:p>
          <a:p>
            <a:r>
              <a:rPr lang="en-US" b="0" i="0" u="none" strike="noStrike" baseline="0" dirty="0" smtClean="0">
                <a:latin typeface="Courier"/>
              </a:rPr>
              <a:t>Always check connections for leaks by applying heavy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on the pedal or treadle. If the system is</a:t>
            </a:r>
          </a:p>
          <a:p>
            <a:r>
              <a:rPr lang="en-US" b="0" i="0" u="none" strike="noStrike" baseline="0" dirty="0" smtClean="0">
                <a:latin typeface="Courier"/>
              </a:rPr>
              <a:t>vacuum or air assisted, start the engine to create a</a:t>
            </a:r>
          </a:p>
          <a:p>
            <a:r>
              <a:rPr lang="en-US" b="0" i="0" u="none" strike="noStrike" baseline="0" dirty="0" smtClean="0">
                <a:latin typeface="Courier"/>
              </a:rPr>
              <a:t>vacuum, or to build air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Always check the bypass</a:t>
            </a:r>
          </a:p>
          <a:p>
            <a:r>
              <a:rPr lang="en-US" b="0" i="0" u="none" strike="noStrike" baseline="0" dirty="0" smtClean="0">
                <a:latin typeface="Courier"/>
              </a:rPr>
              <a:t>part in the master cylinder</a:t>
            </a:r>
          </a:p>
          <a:p>
            <a:r>
              <a:rPr lang="en-US" b="0" i="0" u="none" strike="noStrike" baseline="0" dirty="0" smtClean="0">
                <a:latin typeface="Courier"/>
              </a:rPr>
              <a:t>to be sure it is clear when the system is at rest.</a:t>
            </a:r>
          </a:p>
          <a:p>
            <a:r>
              <a:rPr lang="en-US" b="0" i="0" u="none" strike="noStrike" baseline="0" dirty="0" smtClean="0">
                <a:latin typeface="Courier"/>
              </a:rPr>
              <a:t>Never probe in the small bypass</a:t>
            </a:r>
          </a:p>
          <a:p>
            <a:r>
              <a:rPr lang="en-US" b="0" i="0" u="none" strike="noStrike" baseline="0" dirty="0" smtClean="0">
                <a:latin typeface="Courier"/>
              </a:rPr>
              <a:t>hole. When applying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brakes, there should be a ripple in the fluid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master cylinder reservoir. After applying brakes</a:t>
            </a:r>
          </a:p>
          <a:p>
            <a:r>
              <a:rPr lang="en-US" b="0" i="0" u="none" strike="noStrike" baseline="0" dirty="0" smtClean="0">
                <a:latin typeface="Courier"/>
              </a:rPr>
              <a:t>a few times, there should also be a ripple caused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returning fluid. Checking visually with a bright</a:t>
            </a:r>
          </a:p>
          <a:p>
            <a:r>
              <a:rPr lang="en-US" b="0" i="0" u="none" strike="noStrike" baseline="0" dirty="0" smtClean="0">
                <a:latin typeface="Courier"/>
              </a:rPr>
              <a:t>light is advisable.</a:t>
            </a:r>
          </a:p>
          <a:p>
            <a:r>
              <a:rPr lang="en-US" b="0" i="0" u="none" strike="noStrike" baseline="0" dirty="0" smtClean="0">
                <a:latin typeface="Courier"/>
              </a:rPr>
              <a:t>WARNING</a:t>
            </a:r>
          </a:p>
          <a:p>
            <a:r>
              <a:rPr lang="en-US" b="0" i="0" u="none" strike="noStrike" baseline="0" dirty="0" smtClean="0">
                <a:latin typeface="Courier"/>
              </a:rPr>
              <a:t>IF THE BYPASS</a:t>
            </a:r>
          </a:p>
          <a:p>
            <a:r>
              <a:rPr lang="en-US" b="0" i="0" u="none" strike="noStrike" baseline="0" dirty="0" smtClean="0">
                <a:latin typeface="Courier"/>
              </a:rPr>
              <a:t>PART IS NOT CLEAR, BRAKE SYSTEM LOCK UP</a:t>
            </a:r>
          </a:p>
          <a:p>
            <a:r>
              <a:rPr lang="en-US" b="0" i="0" u="none" strike="noStrike" baseline="0" dirty="0" smtClean="0">
                <a:latin typeface="Courier"/>
              </a:rPr>
              <a:t>COULD OCCUR AND CAUSE SERIOUS DAMAGE.</a:t>
            </a:r>
          </a:p>
          <a:p>
            <a:r>
              <a:rPr lang="en-US" b="0" i="0" u="none" strike="noStrike" baseline="0" dirty="0" smtClean="0">
                <a:latin typeface="Courier"/>
              </a:rPr>
              <a:t>Caution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Always check the brake pedal or linkage for free</a:t>
            </a:r>
          </a:p>
          <a:p>
            <a:r>
              <a:rPr lang="en-US" b="0" i="0" u="none" strike="noStrike" baseline="0" dirty="0" smtClean="0">
                <a:latin typeface="Courier"/>
              </a:rPr>
              <a:t>travel. Adjust in accordance with the appropriate</a:t>
            </a:r>
          </a:p>
          <a:p>
            <a:r>
              <a:rPr lang="en-US" b="0" i="0" u="none" strike="noStrike" baseline="0" dirty="0" smtClean="0">
                <a:latin typeface="Courier"/>
              </a:rPr>
              <a:t>technical manual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FILLER/BLEEDER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Bleeder/Filler Tank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tank and fittings should be kept clean at all times. Never allow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tank or fittings to come into contact with mineral oil products such as</a:t>
            </a:r>
          </a:p>
          <a:p>
            <a:r>
              <a:rPr lang="en-US" b="0" i="0" u="none" strike="noStrike" baseline="0" dirty="0" smtClean="0">
                <a:latin typeface="Courier"/>
              </a:rPr>
              <a:t>kerosene, motor oil, and thinners. Do not use water to clean the tank at</a:t>
            </a:r>
          </a:p>
          <a:p>
            <a:r>
              <a:rPr lang="en-US" b="0" i="0" u="none" strike="noStrike" baseline="0" dirty="0" smtClean="0">
                <a:latin typeface="Courier"/>
              </a:rPr>
              <a:t>anytime.</a:t>
            </a:r>
          </a:p>
          <a:p>
            <a:r>
              <a:rPr lang="en-US" b="0" i="0" u="none" strike="noStrike" baseline="0" dirty="0" smtClean="0">
                <a:latin typeface="Courier"/>
              </a:rPr>
              <a:t>Fittings</a:t>
            </a:r>
          </a:p>
          <a:p>
            <a:r>
              <a:rPr lang="en-US" b="0" i="0" u="none" strike="noStrike" baseline="0" dirty="0" smtClean="0">
                <a:latin typeface="Courier"/>
              </a:rPr>
              <a:t>Fittings cleaned in anything other than brake fluid should be thoroughly</a:t>
            </a:r>
          </a:p>
          <a:p>
            <a:r>
              <a:rPr lang="en-US" b="0" i="0" u="none" strike="noStrike" baseline="0" dirty="0" smtClean="0">
                <a:latin typeface="Courier"/>
              </a:rPr>
              <a:t>dried inside and out before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Air Chamber</a:t>
            </a:r>
          </a:p>
          <a:p>
            <a:r>
              <a:rPr lang="en-US" b="0" i="0" u="none" strike="noStrike" baseline="0" dirty="0" smtClean="0">
                <a:latin typeface="Courier"/>
              </a:rPr>
              <a:t>Periodically clean out the air chamber in order to remove any water, oil,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dirt sludge that may enter from the air system used to fill the tank.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Remove and rinse the safety valve (part number T4669) with clean alcohol.</a:t>
            </a:r>
          </a:p>
          <a:p>
            <a:r>
              <a:rPr lang="en-US" b="0" i="0" u="none" strike="noStrike" baseline="0" dirty="0" smtClean="0">
                <a:latin typeface="Courier"/>
              </a:rPr>
              <a:t>Be sure to drain and dry it completely to avoid contaminating the next fluid</a:t>
            </a:r>
          </a:p>
          <a:p>
            <a:r>
              <a:rPr lang="en-US" b="0" i="0" u="none" strike="noStrike" baseline="0" dirty="0" smtClean="0">
                <a:latin typeface="Courier"/>
              </a:rPr>
              <a:t>fill.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Fluid Chamber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fluid chamber needs no attention unless dirt or improper fluid has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removed. Rinse it with clean alcohol, and drain and dry the chamber</a:t>
            </a:r>
          </a:p>
          <a:p>
            <a:r>
              <a:rPr lang="en-US" b="0" i="0" u="none" strike="noStrike" baseline="0" dirty="0" smtClean="0">
                <a:latin typeface="Courier"/>
              </a:rPr>
              <a:t>completely to avoid contaminating the next fluid fill.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Safety Valve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safety valve (part number T4669), Figure 70, on the bottom of the tank</a:t>
            </a:r>
          </a:p>
          <a:p>
            <a:r>
              <a:rPr lang="en-US" b="0" i="0" u="none" strike="noStrike" baseline="0" dirty="0" smtClean="0">
                <a:latin typeface="Courier"/>
              </a:rPr>
              <a:t>is set to blow off at about 50 psi. When pressure is relieved, it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reseat itself at about 30 psi.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Care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following rules should be followed to keep micrometers in good condition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to preserve their accuracy:</a:t>
            </a:r>
          </a:p>
          <a:p>
            <a:r>
              <a:rPr lang="en-US" b="0" i="0" u="none" strike="noStrike" baseline="0" dirty="0" smtClean="0">
                <a:latin typeface="Courier"/>
              </a:rPr>
              <a:t>a. Never store a micrometer with its anvil and spindle closed. Leave a</a:t>
            </a:r>
          </a:p>
          <a:p>
            <a:r>
              <a:rPr lang="en-US" b="0" i="0" u="none" strike="noStrike" baseline="0" dirty="0" smtClean="0">
                <a:latin typeface="Courier"/>
              </a:rPr>
              <a:t>small gap between the anvil and spindle when storing a micrometer</a:t>
            </a:r>
          </a:p>
          <a:p>
            <a:r>
              <a:rPr lang="en-US" b="0" i="0" u="none" strike="noStrike" baseline="0" dirty="0" smtClean="0">
                <a:latin typeface="Courier"/>
              </a:rPr>
              <a:t>since flat surfaces which have been pressed together for any length</a:t>
            </a:r>
          </a:p>
          <a:p>
            <a:r>
              <a:rPr lang="en-US" b="0" i="0" u="none" strike="noStrike" baseline="0" dirty="0" smtClean="0">
                <a:latin typeface="Courier"/>
              </a:rPr>
              <a:t>of time tend to corrode.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b. Oil the micrometer in only one </a:t>
            </a:r>
            <a:r>
              <a:rPr lang="en-US" b="0" i="0" u="none" strike="noStrike" baseline="0" dirty="0" err="1" smtClean="0">
                <a:latin typeface="Courier"/>
              </a:rPr>
              <a:t>placethe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screw. If storing a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for long periods of time, however, cover it with a light</a:t>
            </a:r>
          </a:p>
          <a:p>
            <a:r>
              <a:rPr lang="en-US" b="0" i="0" u="none" strike="noStrike" baseline="0" dirty="0" smtClean="0">
                <a:latin typeface="Courier"/>
              </a:rPr>
              <a:t>film of oil and wrap it in oiled paper.</a:t>
            </a:r>
          </a:p>
          <a:p>
            <a:r>
              <a:rPr lang="en-US" b="0" i="0" u="none" strike="noStrike" baseline="0" dirty="0" smtClean="0">
                <a:latin typeface="Courier"/>
              </a:rPr>
              <a:t>c. Never roll the thimble along the hand or arm. Likewise, never hold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thimble and twirl the frame to open or close the micrometer.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misuse causes excessive wear on the screw.</a:t>
            </a:r>
          </a:p>
          <a:p>
            <a:r>
              <a:rPr lang="en-US" b="0" i="0" u="none" strike="noStrike" baseline="0" dirty="0" smtClean="0">
                <a:latin typeface="Courier"/>
              </a:rPr>
              <a:t>d. Before using a micrometer, wipe it off and pull a piece of paper</a:t>
            </a:r>
          </a:p>
          <a:p>
            <a:r>
              <a:rPr lang="en-US" b="0" i="0" u="none" strike="noStrike" baseline="0" dirty="0" smtClean="0">
                <a:latin typeface="Courier"/>
              </a:rPr>
              <a:t>between the anvil and the end of the spindle.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e. The micrometer should operate freely with no play in its travel. If</a:t>
            </a:r>
          </a:p>
          <a:p>
            <a:r>
              <a:rPr lang="en-US" b="0" i="0" u="none" strike="noStrike" baseline="0" dirty="0" smtClean="0">
                <a:latin typeface="Courier"/>
              </a:rPr>
              <a:t>a micrometer has play, or if it binds, it should be returned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manufacturer for reconditioning. (Play is caused by abuse or uneven</a:t>
            </a:r>
          </a:p>
          <a:p>
            <a:r>
              <a:rPr lang="en-US" b="0" i="0" u="none" strike="noStrike" baseline="0" dirty="0" smtClean="0">
                <a:latin typeface="Courier"/>
              </a:rPr>
              <a:t>wear.)</a:t>
            </a:r>
          </a:p>
          <a:p>
            <a:r>
              <a:rPr lang="en-US" b="0" i="0" u="none" strike="noStrike" baseline="0" dirty="0" smtClean="0">
                <a:latin typeface="Courier"/>
              </a:rPr>
              <a:t>f. Check the micrometer screw periodically with a precision gage block</a:t>
            </a:r>
          </a:p>
          <a:p>
            <a:r>
              <a:rPr lang="en-US" b="0" i="0" u="none" strike="noStrike" baseline="0" dirty="0" smtClean="0">
                <a:latin typeface="Courier"/>
              </a:rPr>
              <a:t>in at least four places other than zero to verify its accuracy.</a:t>
            </a:r>
          </a:p>
          <a:p>
            <a:r>
              <a:rPr lang="en-US" b="0" i="0" u="none" strike="noStrike" baseline="0" dirty="0" smtClean="0">
                <a:latin typeface="Courier"/>
              </a:rPr>
              <a:t>Simply measure a selected group of blocks ranging from 0 to 1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g. Clean the micrometer mechanism whenever it becomes gummy, contains</a:t>
            </a:r>
          </a:p>
          <a:p>
            <a:r>
              <a:rPr lang="en-US" b="0" i="0" u="none" strike="noStrike" baseline="0" dirty="0" smtClean="0">
                <a:latin typeface="Courier"/>
              </a:rPr>
              <a:t>abrasive grit, or needs to be adjusted. Use an approved cleaning</a:t>
            </a:r>
          </a:p>
          <a:p>
            <a:r>
              <a:rPr lang="en-US" b="0" i="0" u="none" strike="noStrike" baseline="0" dirty="0" smtClean="0">
                <a:latin typeface="Courier"/>
              </a:rPr>
              <a:t>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h. Test the accuracy of the micrometer periodically. When the faces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spindle and anvil become worn and are no longer flat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parallel to each other, measurement errors can result. The error</a:t>
            </a:r>
          </a:p>
          <a:p>
            <a:r>
              <a:rPr lang="en-US" b="0" i="0" u="none" strike="noStrike" baseline="0" dirty="0" smtClean="0">
                <a:latin typeface="Courier"/>
              </a:rPr>
              <a:t>tolerance must not exceed 0.0002 inch on a micrometer graduated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measurements to a limit of 0.001 inch and must not exceed</a:t>
            </a:r>
          </a:p>
          <a:p>
            <a:r>
              <a:rPr lang="en-US" b="0" i="0" u="none" strike="noStrike" baseline="0" dirty="0" smtClean="0">
                <a:latin typeface="Courier"/>
              </a:rPr>
              <a:t>0.00005 inch in a micrometer which is graduated to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measurements to a limit of 0.0001 inch. Measuring a ball at several</a:t>
            </a:r>
          </a:p>
          <a:p>
            <a:r>
              <a:rPr lang="en-US" b="0" i="0" u="none" strike="noStrike" baseline="0" dirty="0" smtClean="0">
                <a:latin typeface="Courier"/>
              </a:rPr>
              <a:t>points over the surface of the anvil will reveal any error in</a:t>
            </a:r>
          </a:p>
          <a:p>
            <a:r>
              <a:rPr lang="en-US" b="0" i="0" u="none" strike="noStrike" baseline="0" dirty="0" smtClean="0">
                <a:latin typeface="Courier"/>
              </a:rPr>
              <a:t>parallelism. Parallelism can be tested using two balls mounted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an aluminum holder. If the anvils are in error more than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allowable maximum, the micrometer should be returned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manufacturer for repair.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err="1" smtClean="0">
                <a:latin typeface="Courier"/>
              </a:rPr>
              <a:t>i</a:t>
            </a:r>
            <a:r>
              <a:rPr lang="en-US" b="0" i="0" u="none" strike="noStrike" baseline="0" dirty="0" smtClean="0">
                <a:latin typeface="Courier"/>
              </a:rPr>
              <a:t>. Adjust the micrometer thimble setting periodically. In adjusting a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to read correctly, the thimble is not set to 0 when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anvil is in contact with the spindle, but is set at some dimension</a:t>
            </a:r>
          </a:p>
          <a:p>
            <a:r>
              <a:rPr lang="en-US" b="0" i="0" u="none" strike="noStrike" baseline="0" dirty="0" smtClean="0">
                <a:latin typeface="Courier"/>
              </a:rPr>
              <a:t>to distribute the error. For example, if a micrometer screw has an</a:t>
            </a:r>
          </a:p>
          <a:p>
            <a:r>
              <a:rPr lang="en-US" b="0" i="0" u="none" strike="noStrike" baseline="0" dirty="0" smtClean="0">
                <a:latin typeface="Courier"/>
              </a:rPr>
              <a:t>accumulating error of 0.0003 inch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length of its travel, and it were set correctly at 0, it would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off 0.0003 at 1 inch. However, if the micrometer were set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correctly in the center of its travel, it would be 0.00015 under at</a:t>
            </a:r>
          </a:p>
          <a:p>
            <a:r>
              <a:rPr lang="en-US" b="0" i="0" u="none" strike="noStrike" baseline="0" dirty="0" smtClean="0">
                <a:latin typeface="Courier"/>
              </a:rPr>
              <a:t>0 and 0.00015 over at 1 inch, which is a much better condition.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Micrometers do not always return exactly to 0 when the anvil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spindle contact. This does not mean that it is not adjusted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properly. Turn the friction sleeve with a small spanner wrench to</a:t>
            </a:r>
          </a:p>
          <a:p>
            <a:r>
              <a:rPr lang="en-US" b="0" i="0" u="none" strike="noStrike" baseline="0" dirty="0" smtClean="0">
                <a:latin typeface="Courier"/>
              </a:rPr>
              <a:t>compensate for minor wear on the anvil and spindle or on the screw,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35" y="2409824"/>
            <a:ext cx="5054704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 USING THE MICROMETER</a:t>
            </a:r>
          </a:p>
          <a:p>
            <a:r>
              <a:rPr lang="en-US" b="0" i="0" u="none" strike="noStrike" baseline="0" dirty="0" smtClean="0">
                <a:latin typeface="Courier"/>
              </a:rPr>
              <a:t>SELECTION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Commonly used micrometers are made so that the longest movement possible</a:t>
            </a:r>
          </a:p>
          <a:p>
            <a:r>
              <a:rPr lang="en-US" b="0" i="0" u="none" strike="noStrike" baseline="0" dirty="0" smtClean="0">
                <a:latin typeface="Courier"/>
              </a:rPr>
              <a:t>between the spindle and the anvil is 1 inch. This movement is called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range. Micrometer frames, however, are available in a wide variety of</a:t>
            </a:r>
          </a:p>
          <a:p>
            <a:r>
              <a:rPr lang="en-US" b="0" i="0" u="none" strike="noStrike" baseline="0" dirty="0" smtClean="0">
                <a:latin typeface="Courier"/>
              </a:rPr>
              <a:t>sizes, from 1 inch up to as large as 24 inches. The range of a 1inch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is from 0 to 1 inch. In other words, it can be used to measure</a:t>
            </a:r>
          </a:p>
          <a:p>
            <a:r>
              <a:rPr lang="en-US" b="0" i="0" u="none" strike="noStrike" baseline="0" dirty="0" smtClean="0">
                <a:latin typeface="Courier"/>
              </a:rPr>
              <a:t>work that is 1 inch or less. A 2inch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has a range from 1 to 2</a:t>
            </a:r>
          </a:p>
          <a:p>
            <a:r>
              <a:rPr lang="en-US" b="0" i="0" u="none" strike="noStrike" baseline="0" dirty="0" smtClean="0">
                <a:latin typeface="Courier"/>
              </a:rPr>
              <a:t>inches. A 6inch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has a range from 5 to 6 inches, and will only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 work between 5 and 6 inches.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Mechanics must first find the approximate size of the work to the nearest</a:t>
            </a:r>
          </a:p>
          <a:p>
            <a:r>
              <a:rPr lang="en-US" b="0" i="0" u="none" strike="noStrike" baseline="0" dirty="0" smtClean="0">
                <a:latin typeface="Courier"/>
              </a:rPr>
              <a:t>inch, and then select the correct micrometer. For example, to find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exact diameter of a piece of round stock use a rule and find the approximate</a:t>
            </a:r>
          </a:p>
          <a:p>
            <a:r>
              <a:rPr lang="en-US" b="0" i="0" u="none" strike="noStrike" baseline="0" dirty="0" smtClean="0">
                <a:latin typeface="Courier"/>
              </a:rPr>
              <a:t>diameter of the stock. If it is between 3 and 4 inches, a micrometer with a</a:t>
            </a:r>
          </a:p>
          <a:p>
            <a:r>
              <a:rPr lang="en-US" b="0" i="0" u="none" strike="noStrike" baseline="0" dirty="0" smtClean="0">
                <a:latin typeface="Courier"/>
              </a:rPr>
              <a:t>3to</a:t>
            </a:r>
          </a:p>
          <a:p>
            <a:r>
              <a:rPr lang="en-US" b="0" i="0" u="none" strike="noStrike" baseline="0" dirty="0" smtClean="0">
                <a:latin typeface="Courier"/>
              </a:rPr>
              <a:t>4inch</a:t>
            </a:r>
          </a:p>
          <a:p>
            <a:r>
              <a:rPr lang="en-US" b="0" i="0" u="none" strike="noStrike" baseline="0" dirty="0" smtClean="0">
                <a:latin typeface="Courier"/>
              </a:rPr>
              <a:t>gage would be required to measure the exact diameter.</a:t>
            </a:r>
          </a:p>
          <a:p>
            <a:r>
              <a:rPr lang="en-US" b="0" i="0" u="none" strike="noStrike" baseline="0" dirty="0" smtClean="0">
                <a:latin typeface="Courier"/>
              </a:rPr>
              <a:t>Similarly, when using inside and depth micrometers, rods of suitable lengths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be fitted into the tool to get the approximate inside dimension within</a:t>
            </a:r>
          </a:p>
          <a:p>
            <a:r>
              <a:rPr lang="en-US" b="0" i="0" u="none" strike="noStrike" baseline="0" dirty="0" smtClean="0">
                <a:latin typeface="Courier"/>
              </a:rPr>
              <a:t>an inch. After obtaining the approximate dimensions, an exact measurement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is read by turning the thimble. The size of the micrometer indicates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size of the largest work it will measure.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IDENTIFY TYPES AND MECHANICS OF MICROMETERS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Micrometers are used for measurements requiring precise accuracy. They are</a:t>
            </a:r>
          </a:p>
          <a:p>
            <a:r>
              <a:rPr lang="en-US" b="0" i="0" u="none" strike="noStrike" baseline="0" dirty="0" smtClean="0">
                <a:latin typeface="Courier"/>
              </a:rPr>
              <a:t>made in various shapes and sizes, depending on their intended purpose. They</a:t>
            </a:r>
          </a:p>
          <a:p>
            <a:r>
              <a:rPr lang="en-US" b="0" i="0" u="none" strike="noStrike" baseline="0" dirty="0" smtClean="0">
                <a:latin typeface="Courier"/>
              </a:rPr>
              <a:t>all have a precision screw adjustment offering great measuring accuracy.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READING STANDARD MICROMETERS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Reading a micrometer consists of simply reading the micrometer scale or</a:t>
            </a:r>
          </a:p>
          <a:p>
            <a:r>
              <a:rPr lang="en-US" b="0" i="0" u="none" strike="noStrike" baseline="0" dirty="0" smtClean="0">
                <a:latin typeface="Courier"/>
              </a:rPr>
              <a:t>counting the revolutions of the thimble and adding to this any fraction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revolution. The micrometer screw has 40 threads per inch. This means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one complete revolution of the micrometer screw moves the spindle away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or towards the anvil exactly 0.025 inch. The lines on the barrel, Figure 7,</a:t>
            </a:r>
          </a:p>
          <a:p>
            <a:r>
              <a:rPr lang="en-US" b="0" i="0" u="none" strike="noStrike" baseline="0" dirty="0" smtClean="0">
                <a:latin typeface="Courier"/>
              </a:rPr>
              <a:t>conform to the pitch of the micrometer screw with each line being numbered.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bevel edge of the thimble is graduated into 25 parts, each part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indicating 0.001 inch or 1/25 of the 0.025 inch covered by a complete</a:t>
            </a:r>
          </a:p>
          <a:p>
            <a:r>
              <a:rPr lang="en-US" b="0" i="0" u="none" strike="noStrike" baseline="0" dirty="0" smtClean="0">
                <a:latin typeface="Courier"/>
              </a:rPr>
              <a:t>revolution. Every fifth line on the thimble is numbered to read a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 in thousandths of an inch.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442591"/>
            <a:ext cx="5481637" cy="285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Use the following sequence to read the measurement shown in Figure 7.</a:t>
            </a:r>
          </a:p>
          <a:p>
            <a:r>
              <a:rPr lang="en-US" b="0" i="0" u="none" strike="noStrike" baseline="0" dirty="0" smtClean="0">
                <a:latin typeface="Courier"/>
              </a:rPr>
              <a:t>a. Highest figure visible on barrel. 2 = 0.200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b. Number of lines visible between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No. 2 and thimble edge. 1 = 0.025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c. Line on the thimble that coincides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or has passed the revolution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or long line on the barrel. 16 = 0.016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d. Measurement reading Total = 0.241 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READING METRIC MICROMETERS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same principal applies to reading metric graduated micrometers. But,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following changes in graduation should be noted to avoid confusion:</a:t>
            </a:r>
          </a:p>
          <a:p>
            <a:r>
              <a:rPr lang="en-US" b="0" i="0" u="none" strike="noStrike" baseline="0" dirty="0" smtClean="0">
                <a:latin typeface="Courier"/>
              </a:rPr>
              <a:t>a. The pitch of the metric micrometer screw is 0.5 millimeter (mm).</a:t>
            </a:r>
          </a:p>
          <a:p>
            <a:r>
              <a:rPr lang="en-US" b="0" i="0" u="none" strike="noStrike" baseline="0" dirty="0" smtClean="0">
                <a:latin typeface="Courier"/>
              </a:rPr>
              <a:t>One revolution of the spindle advances or withdraws the screw a</a:t>
            </a:r>
          </a:p>
          <a:p>
            <a:r>
              <a:rPr lang="en-US" b="0" i="0" u="none" strike="noStrike" baseline="0" dirty="0" smtClean="0">
                <a:latin typeface="Courier"/>
              </a:rPr>
              <a:t>distance equal to 0.5 mm.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The barrel is graduated in millimeters, from 0 to 25. It takes two</a:t>
            </a:r>
          </a:p>
          <a:p>
            <a:r>
              <a:rPr lang="en-US" b="0" i="0" u="none" strike="noStrike" baseline="0" dirty="0" smtClean="0">
                <a:latin typeface="Courier"/>
              </a:rPr>
              <a:t>revolutions of the spindle to move 1 mm.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c. The thimble is graduated in 50 divisions with every fifth line being</a:t>
            </a:r>
          </a:p>
          <a:p>
            <a:r>
              <a:rPr lang="en-US" b="0" i="0" u="none" strike="noStrike" baseline="0" dirty="0" smtClean="0">
                <a:latin typeface="Courier"/>
              </a:rPr>
              <a:t>numbered.</a:t>
            </a:r>
          </a:p>
          <a:p>
            <a:r>
              <a:rPr lang="en-US" b="0" i="0" u="none" strike="noStrike" baseline="0" dirty="0" smtClean="0">
                <a:latin typeface="Courier"/>
              </a:rPr>
              <a:t>d. Rotating the thimble from one graduation to the next moves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spindle 1/50 of 0.5 mm, or 1/100 mm. Two graduations equals 2/100</a:t>
            </a:r>
          </a:p>
          <a:p>
            <a:r>
              <a:rPr lang="en-US" b="0" i="0" u="none" strike="noStrike" baseline="0" dirty="0" smtClean="0">
                <a:latin typeface="Courier"/>
              </a:rPr>
              <a:t>mm and so forth.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Refer to Figure 8, and follow the same sequence as was used for the standard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and determine the measurement indicated.</a:t>
            </a:r>
          </a:p>
          <a:p>
            <a:r>
              <a:rPr lang="en-US" b="0" i="0" u="none" strike="noStrike" baseline="0" dirty="0" smtClean="0">
                <a:latin typeface="Courier"/>
              </a:rPr>
              <a:t>a. Highest figure visible on barrel. 20 = 20 mm</a:t>
            </a:r>
          </a:p>
          <a:p>
            <a:r>
              <a:rPr lang="en-US" b="0" i="0" u="none" strike="noStrike" baseline="0" dirty="0" smtClean="0">
                <a:latin typeface="Courier"/>
              </a:rPr>
              <a:t>b. Number of lines visible between</a:t>
            </a:r>
          </a:p>
          <a:p>
            <a:r>
              <a:rPr lang="en-US" b="0" i="0" u="none" strike="noStrike" baseline="0" dirty="0" smtClean="0">
                <a:latin typeface="Courier"/>
              </a:rPr>
              <a:t>No. 20 and thimble edge. 2 = 2 mm</a:t>
            </a:r>
          </a:p>
          <a:p>
            <a:r>
              <a:rPr lang="en-US" b="0" i="0" u="none" strike="noStrike" baseline="0" dirty="0" smtClean="0">
                <a:latin typeface="Courier"/>
              </a:rPr>
              <a:t>c. Line on thimble that coincides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or has passed the revolution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or long line on the barrel. 36 = .36 mm</a:t>
            </a:r>
          </a:p>
          <a:p>
            <a:r>
              <a:rPr lang="en-US" b="0" i="0" u="none" strike="noStrike" baseline="0" dirty="0" smtClean="0">
                <a:latin typeface="Courier"/>
              </a:rPr>
              <a:t>d. Measurement reading. Total = 22.36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743739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READING VERNIER MICROMETERS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Reading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micrometers is the same as reading standard micrometers. An</a:t>
            </a:r>
          </a:p>
          <a:p>
            <a:r>
              <a:rPr lang="en-US" b="0" i="0" u="none" strike="noStrike" baseline="0" dirty="0" smtClean="0">
                <a:latin typeface="Courier"/>
              </a:rPr>
              <a:t>additional step must be taken to add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reading to the dimensions.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allows precise measurements accurate to ten thousandths (0.0001) of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inch. This scale furnishes the fine readings between the lines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thimble rather than making an estimate as you would on a standard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10 spaces on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scale, Figure 9, (1) are equivalent to 9 spaces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thimble (2). Therefore, each unit on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is equal to</a:t>
            </a:r>
          </a:p>
          <a:p>
            <a:r>
              <a:rPr lang="en-US" b="0" i="0" u="none" strike="noStrike" baseline="0" dirty="0" smtClean="0">
                <a:latin typeface="Courier"/>
              </a:rPr>
              <a:t>0.0009 inch and the difference between the sizes of the units on each scale</a:t>
            </a:r>
          </a:p>
          <a:p>
            <a:r>
              <a:rPr lang="en-US" b="0" i="0" u="none" strike="noStrike" baseline="0" dirty="0" smtClean="0">
                <a:latin typeface="Courier"/>
              </a:rPr>
              <a:t>is 0.0001 inch.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03752"/>
            <a:ext cx="6146762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Refer to Figure 10. Read the measurement shown on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micrometer.</a:t>
            </a:r>
          </a:p>
          <a:p>
            <a:r>
              <a:rPr lang="en-US" b="0" i="0" u="none" strike="noStrike" baseline="0" dirty="0" smtClean="0">
                <a:latin typeface="Courier"/>
              </a:rPr>
              <a:t>a. Highest figure visible on barrel (3). 2 = 0.200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b. Number of lines visible between</a:t>
            </a:r>
          </a:p>
          <a:p>
            <a:r>
              <a:rPr lang="en-US" b="0" i="0" u="none" strike="noStrike" baseline="0" dirty="0" smtClean="0">
                <a:latin typeface="Courier"/>
              </a:rPr>
              <a:t>No. 2 and thimble edge (4). 3 = 0.075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c. Line on the thimble that coincides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or is nearest the revolution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or long line in the barrel (5). 11 = 0.011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d. Line on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coincides with the line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thimble (6). 2 = 0.0002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e. Add all readings together and total. .2862 </a:t>
            </a:r>
            <a:r>
              <a:rPr lang="en-US" b="0" i="0" u="none" strike="noStrike" baseline="0" dirty="0" err="1" smtClean="0">
                <a:latin typeface="Courier"/>
              </a:rPr>
              <a:t>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TYPES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Caliper (Outside)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micrometer caliper, Figure 1, is the most common micrometer. It has a</a:t>
            </a:r>
          </a:p>
          <a:p>
            <a:r>
              <a:rPr lang="en-US" b="0" i="0" u="none" strike="noStrike" baseline="0" dirty="0" smtClean="0">
                <a:latin typeface="Courier"/>
              </a:rPr>
              <a:t>range of 0 to 1 inch and is graduated to read in thousandths of an inch or</a:t>
            </a:r>
          </a:p>
          <a:p>
            <a:r>
              <a:rPr lang="en-US" b="0" i="0" u="none" strike="noStrike" baseline="0" dirty="0" smtClean="0">
                <a:latin typeface="Courier"/>
              </a:rPr>
              <a:t>in units of the metric system, from 0 to 25 millimeters by hundredths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millimeter. It may or may not </a:t>
            </a:r>
            <a:r>
              <a:rPr lang="en-US" b="0" i="0" u="none" strike="noStrike" baseline="0" dirty="0" err="1" smtClean="0">
                <a:latin typeface="Courier"/>
              </a:rPr>
              <a:t>havea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A stainless steel frame to resist corrosion or tarnish.</a:t>
            </a:r>
          </a:p>
          <a:p>
            <a:r>
              <a:rPr lang="en-US" b="0" i="0" u="none" strike="noStrike" baseline="0" dirty="0" smtClean="0">
                <a:latin typeface="Courier"/>
              </a:rPr>
              <a:t>b. A ratchet for applying a constant measuring pressure.</a:t>
            </a:r>
          </a:p>
          <a:p>
            <a:r>
              <a:rPr lang="en-US" b="0" i="0" u="none" strike="noStrike" baseline="0" dirty="0" smtClean="0">
                <a:latin typeface="Courier"/>
              </a:rPr>
              <a:t>c. A special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for reading tenths of thousandths of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d. A clamp ring or locknut for clamping the spindle to hold a setting.</a:t>
            </a:r>
          </a:p>
          <a:p>
            <a:r>
              <a:rPr lang="en-US" b="0" i="0" u="none" strike="noStrike" baseline="0" dirty="0" smtClean="0">
                <a:latin typeface="Courier"/>
              </a:rPr>
              <a:t>e. Cemented carbide tips on the measuring anvils to reduce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441045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Additional micrometer reading exercises later in this lesson will assist you</a:t>
            </a:r>
          </a:p>
          <a:p>
            <a:r>
              <a:rPr lang="en-US" b="0" i="0" u="none" strike="noStrike" baseline="0" dirty="0" smtClean="0">
                <a:latin typeface="Courier"/>
              </a:rPr>
              <a:t>in understanding how to read micrometers.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ADJUSTING THE MICROMETER CALIPER TO WORK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11, Part A, shows the proper way to hold a micrometer caliper in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checking a small part. Hold the part in one hand. Hold the micrometer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other hand so that the thimble rests between the thumb and forefinger.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third finger is then in a position to hold the frame against the palm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hand. When the frame is supported this way it is easy to guide the work</a:t>
            </a:r>
          </a:p>
          <a:p>
            <a:r>
              <a:rPr lang="en-US" b="0" i="0" u="none" strike="noStrike" baseline="0" dirty="0" smtClean="0">
                <a:latin typeface="Courier"/>
              </a:rPr>
              <a:t>over the anvil. The thumb and forefinger are thus in position to turn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thimble either directly or through the ratchet and bring the spindle over</a:t>
            </a:r>
          </a:p>
          <a:p>
            <a:r>
              <a:rPr lang="en-US" b="0" i="0" u="none" strike="noStrike" baseline="0" dirty="0" smtClean="0">
                <a:latin typeface="Courier"/>
              </a:rPr>
              <a:t>against 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19687" cy="422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5562600" cy="649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On larger work, it is often necessary to have the work stationary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positioned to permit access to the micrometer. Figure 11, Part B, shows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 method of holding a micrometer when checking a part too large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held in one hand. The frame is held by one hand to position it and to</a:t>
            </a:r>
          </a:p>
          <a:p>
            <a:r>
              <a:rPr lang="en-US" b="0" i="0" u="none" strike="noStrike" baseline="0" dirty="0" smtClean="0">
                <a:latin typeface="Courier"/>
              </a:rPr>
              <a:t>locate it square to the measured surface. The other hand operates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thimble either directly or through the ratchet. You should check large flat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 in several places to determine the amount of variation.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To gage a shaft, Figure 11, Part C, hold the frame in one hand while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operating the thimble with the other. In measuring a cylindrical part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a micrometer, it is necessary to “feel" the setting to be sure that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spindle is on the diameter. You must check the diameter in several places</a:t>
            </a:r>
          </a:p>
          <a:p>
            <a:r>
              <a:rPr lang="en-US" b="0" i="0" u="none" strike="noStrike" baseline="0" dirty="0" smtClean="0">
                <a:latin typeface="Courier"/>
              </a:rPr>
              <a:t>to determine the amount of </a:t>
            </a:r>
            <a:r>
              <a:rPr lang="en-US" b="0" i="0" u="none" strike="noStrike" baseline="0" dirty="0" err="1" smtClean="0">
                <a:latin typeface="Courier"/>
              </a:rPr>
              <a:t>outofroundness</a:t>
            </a:r>
            <a:r>
              <a:rPr lang="en-US" b="0" i="0" u="none" strike="noStrike" baseline="0" dirty="0" smtClean="0">
                <a:latin typeface="Couri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Micrometer calipers are made in various sizes up to 168 inches. Figure 12</a:t>
            </a:r>
          </a:p>
          <a:p>
            <a:r>
              <a:rPr lang="en-US" b="0" i="0" u="none" strike="noStrike" baseline="0" dirty="0" smtClean="0">
                <a:latin typeface="Courier"/>
              </a:rPr>
              <a:t>shows a pulley being checked with a micrometer whose range has been reduced</a:t>
            </a:r>
          </a:p>
          <a:p>
            <a:r>
              <a:rPr lang="en-US" b="0" i="0" u="none" strike="noStrike" baseline="0" dirty="0" smtClean="0">
                <a:latin typeface="Courier"/>
              </a:rPr>
              <a:t>by a special anvil screwed into the frame. A set of different length anvils</a:t>
            </a:r>
          </a:p>
          <a:p>
            <a:r>
              <a:rPr lang="en-US" b="0" i="0" u="none" strike="noStrike" baseline="0" dirty="0" smtClean="0">
                <a:latin typeface="Courier"/>
              </a:rPr>
              <a:t>permits this micrometer to be used over a wide range of sizes. Yet,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spindle only moves 1 inch. This micrometer has been lightened in weight by</a:t>
            </a:r>
          </a:p>
          <a:p>
            <a:r>
              <a:rPr lang="en-US" b="0" i="0" u="none" strike="noStrike" baseline="0" dirty="0" smtClean="0">
                <a:latin typeface="Courier"/>
              </a:rPr>
              <a:t>its </a:t>
            </a:r>
            <a:r>
              <a:rPr lang="en-US" b="0" i="0" u="none" strike="noStrike" baseline="0" dirty="0" err="1" smtClean="0">
                <a:latin typeface="Courier"/>
              </a:rPr>
              <a:t>Isection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construction and by boring holes in the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984307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USING INSIDE MICROMETERS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normal procedure for using inside micrometers is to set them across</a:t>
            </a:r>
          </a:p>
          <a:p>
            <a:r>
              <a:rPr lang="en-US" b="0" i="0" u="none" strike="noStrike" baseline="0" dirty="0" smtClean="0">
                <a:latin typeface="Courier"/>
              </a:rPr>
              <a:t>diameters or between inside surfaces, remove them, and then read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dimension. For this reason, the thimble on an inside micrometer is much</a:t>
            </a:r>
          </a:p>
          <a:p>
            <a:r>
              <a:rPr lang="en-US" b="0" i="0" u="none" strike="noStrike" baseline="0" dirty="0" smtClean="0">
                <a:latin typeface="Courier"/>
              </a:rPr>
              <a:t>stiffer than the one on a micrometer caliper. Thus, it holds the dimension</a:t>
            </a:r>
          </a:p>
          <a:p>
            <a:r>
              <a:rPr lang="en-US" b="0" i="0" u="none" strike="noStrike" baseline="0" dirty="0" smtClean="0">
                <a:latin typeface="Courier"/>
              </a:rPr>
              <a:t>better. It is good practice to verify the reading of an inside micrometer</a:t>
            </a:r>
          </a:p>
          <a:p>
            <a:r>
              <a:rPr lang="en-US" b="0" i="0" u="none" strike="noStrike" baseline="0" dirty="0" smtClean="0">
                <a:latin typeface="Courier"/>
              </a:rPr>
              <a:t>by measuring it with a micrometer caliper.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Figure 13 shows an inside micrometer with extension rod being used to check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diameter of a bored hole. Note the arrows which indicate the direction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operator is measuring (feeling) for the largest dimension horizontally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smallest dimension vertically. Inside micrometers have spherical</a:t>
            </a:r>
          </a:p>
          <a:p>
            <a:r>
              <a:rPr lang="en-US" b="0" i="0" u="none" strike="noStrike" baseline="0" dirty="0" smtClean="0">
                <a:latin typeface="Courier"/>
              </a:rPr>
              <a:t>contact points which require more practice to "feel” the full </a:t>
            </a:r>
            <a:r>
              <a:rPr lang="en-US" b="0" i="0" u="none" strike="noStrike" baseline="0" dirty="0" err="1" smtClean="0">
                <a:latin typeface="Courier"/>
              </a:rPr>
              <a:t>diametral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measurement. One contact point is generally held in a fixed position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other rocked in different directions. This ensures the tool spans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true diameter of a hole or the correct width of a slot.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282490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 handle can be clamped onto the body of the micrometer when probing a deep</a:t>
            </a:r>
          </a:p>
          <a:p>
            <a:r>
              <a:rPr lang="en-US" b="0" i="0" u="none" strike="noStrike" baseline="0" dirty="0" smtClean="0">
                <a:latin typeface="Courier"/>
              </a:rPr>
              <a:t>hole or in a restricted place.</a:t>
            </a:r>
          </a:p>
          <a:p>
            <a:r>
              <a:rPr lang="en-US" b="0" i="0" u="none" strike="noStrike" baseline="0" dirty="0" smtClean="0">
                <a:latin typeface="Courier"/>
              </a:rPr>
              <a:t>Use the following procedures to transfer measurements from inside calipers</a:t>
            </a:r>
          </a:p>
          <a:p>
            <a:r>
              <a:rPr lang="en-US" b="0" i="0" u="none" strike="noStrike" baseline="0" dirty="0" smtClean="0">
                <a:latin typeface="Courier"/>
              </a:rPr>
              <a:t>to micrometer calipers:</a:t>
            </a:r>
          </a:p>
          <a:p>
            <a:r>
              <a:rPr lang="en-US" b="0" i="0" u="none" strike="noStrike" baseline="0" dirty="0" smtClean="0">
                <a:latin typeface="Courier"/>
              </a:rPr>
              <a:t>a. After setting the inside caliper or inside micrometer to the work,</a:t>
            </a:r>
          </a:p>
          <a:p>
            <a:r>
              <a:rPr lang="en-US" b="0" i="0" u="none" strike="noStrike" baseline="0" dirty="0" smtClean="0">
                <a:latin typeface="Courier"/>
              </a:rPr>
              <a:t>hold the micrometer caliper in one hand and the inside tool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hand.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Turn the thimble of the micrometer caliper with the thumb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forefinger until you feel the inside tool legs lightly contact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anvil and spindle of the micrometer caliper.</a:t>
            </a:r>
          </a:p>
          <a:p>
            <a:r>
              <a:rPr lang="en-US" b="0" i="0" u="none" strike="noStrike" baseline="0" dirty="0" smtClean="0">
                <a:latin typeface="Courier"/>
              </a:rPr>
              <a:t>c. Hold the tips of the inside tool legs parallel to the axis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micrometer caliper.</a:t>
            </a:r>
          </a:p>
          <a:p>
            <a:r>
              <a:rPr lang="en-US" b="0" i="0" u="none" strike="noStrike" baseline="0" dirty="0" smtClean="0">
                <a:latin typeface="Courier"/>
              </a:rPr>
              <a:t>d. The micrometer caliper will be accurately set when the inside tool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just pass between the anvil and spindle by its own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frame can be smaller to the extent that the range of the caliper is only</a:t>
            </a:r>
          </a:p>
          <a:p>
            <a:r>
              <a:rPr lang="en-US" b="0" i="0" u="none" strike="noStrike" baseline="0" dirty="0" smtClean="0">
                <a:latin typeface="Courier"/>
              </a:rPr>
              <a:t>0 to 1/2 inch; or, it can be larger so that the range is 23 to 24 inches.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head has a constant range of 0 to 1 inch. The shape of the frame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varied to adapt it to the physical requirements of some types of work. For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examplea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frame back of the anvil may be cut away to allow the anvil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placed in a narrow slot.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The frame may have a deep throat to allow it to reach into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center sections of a sheet (sheet metal or paper gage).</a:t>
            </a:r>
          </a:p>
          <a:p>
            <a:r>
              <a:rPr lang="en-US" b="0" i="0" u="none" strike="noStrike" baseline="0" dirty="0" smtClean="0">
                <a:latin typeface="Courier"/>
              </a:rPr>
              <a:t>c. The frame may be in the form of a base so that the gage can be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as a bench micrometer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0383" y="3244334"/>
            <a:ext cx="4083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2: CALIPERS AND DIVIDERS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IDENTIFY VARIOUS TYPES OF CALIPERS AND DIVIDERS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Calipers are devices for determining the dimensions of machine 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Calipers are not usually precision instruments but are sufficiently accurate</a:t>
            </a:r>
          </a:p>
          <a:p>
            <a:r>
              <a:rPr lang="en-US" b="0" i="0" u="none" strike="noStrike" baseline="0" dirty="0" smtClean="0">
                <a:latin typeface="Courier"/>
              </a:rPr>
              <a:t>for the fabrication of many parts. Simple calipers consist of two movable</a:t>
            </a:r>
          </a:p>
          <a:p>
            <a:r>
              <a:rPr lang="en-US" b="0" i="0" u="none" strike="noStrike" baseline="0" dirty="0" smtClean="0">
                <a:latin typeface="Courier"/>
              </a:rPr>
              <a:t>legs joined at one point with the separation between them controlled by a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springloaded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screw.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ends of the legs of inside calipers turn outward to measure widths of</a:t>
            </a:r>
          </a:p>
          <a:p>
            <a:r>
              <a:rPr lang="en-US" b="0" i="0" u="none" strike="noStrike" baseline="0" dirty="0" smtClean="0">
                <a:latin typeface="Courier"/>
              </a:rPr>
              <a:t>grooves, interior diameters, and similar dimensions. Outside calipers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curved legs with </a:t>
            </a:r>
            <a:r>
              <a:rPr lang="en-US" b="0" i="0" u="none" strike="noStrike" baseline="0" dirty="0" err="1" smtClean="0">
                <a:latin typeface="Courier"/>
              </a:rPr>
              <a:t>turnedin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ends suited to measuring outside diameters.</a:t>
            </a:r>
          </a:p>
          <a:p>
            <a:r>
              <a:rPr lang="en-US" b="0" i="0" u="none" strike="noStrike" baseline="0" dirty="0" smtClean="0">
                <a:latin typeface="Courier"/>
              </a:rPr>
              <a:t>Scribes are calipers with straight legs and sharp points used for marking</a:t>
            </a:r>
          </a:p>
          <a:p>
            <a:r>
              <a:rPr lang="en-US" b="0" i="0" u="none" strike="noStrike" baseline="0" dirty="0" smtClean="0">
                <a:latin typeface="Courier"/>
              </a:rPr>
              <a:t>off distances on flat surfaces. Hermaphrodite (</a:t>
            </a:r>
            <a:r>
              <a:rPr lang="en-US" b="0" i="0" u="none" strike="noStrike" baseline="0" dirty="0" err="1" smtClean="0">
                <a:latin typeface="Courier"/>
              </a:rPr>
              <a:t>hur</a:t>
            </a:r>
            <a:r>
              <a:rPr lang="en-US" b="0" i="0" u="none" strike="noStrike" baseline="0" dirty="0" smtClean="0">
                <a:latin typeface="Courier"/>
              </a:rPr>
              <a:t> </a:t>
            </a:r>
            <a:r>
              <a:rPr lang="en-US" b="0" i="0" u="none" strike="noStrike" baseline="0" dirty="0" err="1" smtClean="0">
                <a:latin typeface="Courier"/>
              </a:rPr>
              <a:t>maf</a:t>
            </a:r>
            <a:r>
              <a:rPr lang="en-US" b="0" i="0" u="none" strike="noStrike" baseline="0" dirty="0" smtClean="0">
                <a:latin typeface="Courier"/>
              </a:rPr>
              <a:t> re </a:t>
            </a:r>
            <a:r>
              <a:rPr lang="en-US" b="0" i="0" u="none" strike="noStrike" baseline="0" dirty="0" err="1" smtClean="0">
                <a:latin typeface="Courier"/>
              </a:rPr>
              <a:t>dit</a:t>
            </a:r>
            <a:r>
              <a:rPr lang="en-US" b="0" i="0" u="none" strike="noStrike" baseline="0" dirty="0" smtClean="0">
                <a:latin typeface="Courier"/>
              </a:rPr>
              <a:t>) calipers</a:t>
            </a:r>
          </a:p>
          <a:p>
            <a:r>
              <a:rPr lang="en-US" b="0" i="0" u="none" strike="noStrike" baseline="0" dirty="0" smtClean="0">
                <a:latin typeface="Courier"/>
              </a:rPr>
              <a:t>have one straight scribing leg. They are used to scribe a line parallel to</a:t>
            </a:r>
          </a:p>
          <a:p>
            <a:r>
              <a:rPr lang="en-US" b="0" i="0" u="none" strike="noStrike" baseline="0" dirty="0" smtClean="0">
                <a:latin typeface="Courier"/>
              </a:rPr>
              <a:t>a curved shoulder. In simple calipers, the opening must be placed against a</a:t>
            </a:r>
          </a:p>
          <a:p>
            <a:r>
              <a:rPr lang="en-US" b="0" i="0" u="none" strike="noStrike" baseline="0" dirty="0" smtClean="0">
                <a:latin typeface="Courier"/>
              </a:rPr>
              <a:t>scale to read the dimension.</a:t>
            </a:r>
          </a:p>
          <a:p>
            <a:r>
              <a:rPr lang="en-US" b="0" i="0" u="none" strike="noStrike" baseline="0" dirty="0" smtClean="0">
                <a:latin typeface="Courier"/>
              </a:rPr>
              <a:t>Vernier calipers incorporate a scale plus a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and are capable of</a:t>
            </a:r>
          </a:p>
          <a:p>
            <a:r>
              <a:rPr lang="en-US" b="0" i="0" u="none" strike="noStrike" baseline="0" dirty="0" smtClean="0">
                <a:latin typeface="Courier"/>
              </a:rPr>
              <a:t>precise measurement. They are shaped something like an adjustable wrench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points at the end of the jaws. These points are suited to both inside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outside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172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CALIPERS</a:t>
            </a:r>
          </a:p>
          <a:p>
            <a:r>
              <a:rPr lang="en-US" b="0" i="0" u="none" strike="noStrike" baseline="0" dirty="0" smtClean="0">
                <a:latin typeface="Courier"/>
              </a:rPr>
              <a:t>Outside</a:t>
            </a:r>
          </a:p>
          <a:p>
            <a:r>
              <a:rPr lang="en-US" b="0" i="0" u="none" strike="noStrike" baseline="0" dirty="0" smtClean="0">
                <a:latin typeface="Courier"/>
              </a:rPr>
              <a:t>Outside calipers, Figure 18, are used to measure distances over and around</a:t>
            </a:r>
          </a:p>
          <a:p>
            <a:r>
              <a:rPr lang="en-US" b="0" i="0" u="none" strike="noStrike" baseline="0" dirty="0" smtClean="0">
                <a:latin typeface="Courier"/>
              </a:rPr>
              <a:t>adjacent outside surfaces. They are also used to transfer the measurements</a:t>
            </a:r>
          </a:p>
          <a:p>
            <a:r>
              <a:rPr lang="en-US" b="0" i="0" u="none" strike="noStrike" baseline="0" dirty="0" smtClean="0">
                <a:latin typeface="Courier"/>
              </a:rPr>
              <a:t>to a rule. Several types and sizes are made to accommodate a wide range of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measurements. The size of the caliper is expressed in terms of the maximum</a:t>
            </a:r>
          </a:p>
          <a:p>
            <a:r>
              <a:rPr lang="en-US" b="0" i="0" u="none" strike="noStrike" baseline="0" dirty="0" smtClean="0">
                <a:latin typeface="Courier"/>
              </a:rPr>
              <a:t>dimension it is capable of measuring. A 3inch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caliper, for example,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 a distance of 3 inches. Actually, the maximum capacity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 will be greater, often as much as </a:t>
            </a:r>
            <a:r>
              <a:rPr lang="en-US" b="0" i="0" u="none" strike="noStrike" baseline="0" dirty="0" err="1" smtClean="0">
                <a:latin typeface="Courier"/>
              </a:rPr>
              <a:t>onethird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means, for</a:t>
            </a:r>
          </a:p>
          <a:p>
            <a:r>
              <a:rPr lang="en-US" b="0" i="0" u="none" strike="noStrike" baseline="0" dirty="0" smtClean="0">
                <a:latin typeface="Courier"/>
              </a:rPr>
              <a:t>example, that a 3inch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 will actually measure up to 4 inches. It is</a:t>
            </a:r>
          </a:p>
          <a:p>
            <a:r>
              <a:rPr lang="en-US" b="0" i="0" u="none" strike="noStrike" baseline="0" dirty="0" smtClean="0">
                <a:latin typeface="Courier"/>
              </a:rPr>
              <a:t>not recommended that you use a 3inch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 to measure 4 inches, since</a:t>
            </a:r>
          </a:p>
          <a:p>
            <a:r>
              <a:rPr lang="en-US" b="0" i="0" u="none" strike="noStrike" baseline="0" dirty="0" smtClean="0">
                <a:latin typeface="Courier"/>
              </a:rPr>
              <a:t>that could spring the legs resulting in an inaccurate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21" y="2715306"/>
            <a:ext cx="6338620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Inside</a:t>
            </a:r>
          </a:p>
          <a:p>
            <a:r>
              <a:rPr lang="en-US" b="0" i="0" u="none" strike="noStrike" baseline="0" dirty="0" smtClean="0">
                <a:latin typeface="Courier"/>
              </a:rPr>
              <a:t>Inside calipers, Figure 19, are used to measure distances between inside</a:t>
            </a:r>
          </a:p>
          <a:p>
            <a:r>
              <a:rPr lang="en-US" b="0" i="0" u="none" strike="noStrike" baseline="0" dirty="0" smtClean="0">
                <a:latin typeface="Courier"/>
              </a:rPr>
              <a:t>surfaces. The points are round and slightly </a:t>
            </a:r>
            <a:r>
              <a:rPr lang="en-US" b="0" i="0" u="none" strike="noStrike" baseline="0" dirty="0" err="1" smtClean="0">
                <a:latin typeface="Courier"/>
              </a:rPr>
              <a:t>ballshaped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ball shape</a:t>
            </a:r>
          </a:p>
          <a:p>
            <a:r>
              <a:rPr lang="en-US" b="0" i="0" u="none" strike="noStrike" baseline="0" dirty="0" smtClean="0">
                <a:latin typeface="Courier"/>
              </a:rPr>
              <a:t>establishes the point of contact. Where surfaces are likely to have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inside curvature, error can occur if the radius of the hole being calipered</a:t>
            </a:r>
          </a:p>
          <a:p>
            <a:r>
              <a:rPr lang="en-US" b="0" i="0" u="none" strike="noStrike" baseline="0" dirty="0" smtClean="0">
                <a:latin typeface="Courier"/>
              </a:rPr>
              <a:t>is less than the radius of the </a:t>
            </a:r>
            <a:r>
              <a:rPr lang="en-US" b="0" i="0" u="none" strike="noStrike" baseline="0" dirty="0" err="1" smtClean="0">
                <a:latin typeface="Courier"/>
              </a:rPr>
              <a:t>ballshaped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points. Some inside calipers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equipped with an adjusting screw on one leg to provide fine adjustment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caliper legs.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40583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2/Learning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Inside and outside calipers have the following design characteristics:</a:t>
            </a:r>
          </a:p>
          <a:p>
            <a:r>
              <a:rPr lang="en-US" b="0" i="0" u="none" strike="noStrike" baseline="0" dirty="0" smtClean="0">
                <a:latin typeface="Courier"/>
              </a:rPr>
              <a:t>Spring</a:t>
            </a:r>
          </a:p>
          <a:p>
            <a:r>
              <a:rPr lang="en-US" b="0" i="0" u="none" strike="noStrike" baseline="0" dirty="0" smtClean="0">
                <a:latin typeface="Courier"/>
              </a:rPr>
              <a:t>a. Spring calipers, Figures 18 and 19, are available in sizes from 2 to</a:t>
            </a:r>
          </a:p>
          <a:p>
            <a:r>
              <a:rPr lang="en-US" b="0" i="0" u="none" strike="noStrike" baseline="0" dirty="0" smtClean="0">
                <a:latin typeface="Courier"/>
              </a:rPr>
              <a:t>8 inches. The friction of the adjusting nut and screw works against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tension of the spring which holds the legs in any set position.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type of caliper is known as the toolmaker's spring caliper.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Thread spring calipers are used to measure diameters and distances</a:t>
            </a:r>
          </a:p>
          <a:p>
            <a:r>
              <a:rPr lang="en-US" b="0" i="0" u="none" strike="noStrike" baseline="0" dirty="0" smtClean="0">
                <a:latin typeface="Courier"/>
              </a:rPr>
              <a:t>in tapped holes. The ends of the legs of thread calipers are shaped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a fine point so that exact contact can be made between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Firm Joint</a:t>
            </a:r>
          </a:p>
          <a:p>
            <a:r>
              <a:rPr lang="en-US" b="0" i="0" u="none" strike="noStrike" baseline="0" dirty="0" smtClean="0">
                <a:latin typeface="Courier"/>
              </a:rPr>
              <a:t>Firm joint calipers are available in a number of sizes from 3 to 24 inches.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type of caliper is equipped with a nut and stud that provides</a:t>
            </a:r>
          </a:p>
          <a:p>
            <a:r>
              <a:rPr lang="en-US" b="0" i="0" u="none" strike="noStrike" baseline="0" dirty="0" smtClean="0">
                <a:latin typeface="Courier"/>
              </a:rPr>
              <a:t>sufficient friction to hold the legs in any set position. Some of these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calipers are equipped with an adjusting screw for fine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Transfer Firm Joint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Transfer firm joint calipers are shaped for inside measurements and are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for measuring recesses where the setting cannot be transferred to a scale</a:t>
            </a:r>
          </a:p>
          <a:p>
            <a:r>
              <a:rPr lang="en-US" b="0" i="0" u="none" strike="noStrike" baseline="0" dirty="0" smtClean="0">
                <a:latin typeface="Courier"/>
              </a:rPr>
              <a:t>directly because the legs must be collapsed to remove them from 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d. The frame may have a wooden handle and be of </a:t>
            </a:r>
            <a:r>
              <a:rPr lang="en-US" b="0" i="0" u="none" strike="noStrike" baseline="0" dirty="0" err="1" smtClean="0">
                <a:latin typeface="Courier"/>
              </a:rPr>
              <a:t>extraheavy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construction for use in gaging hot sheet metal in a steel mill.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Hermaphrodite Calipers</a:t>
            </a:r>
          </a:p>
          <a:p>
            <a:r>
              <a:rPr lang="en-US" b="0" i="0" u="none" strike="noStrike" baseline="0" dirty="0" smtClean="0">
                <a:latin typeface="Courier"/>
              </a:rPr>
              <a:t>Hermaphrodite calipers, Figure 20, are a cross between a divider and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inside caliper. They have one leg of each device. These calipers are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for scribing parallel lines from an edge or for locating the center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cylindrical work. Some are equipped with an adjustable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619176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Slide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Slide calipers, Figure 21, have one fixed jaw and one sliding jaw. When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two jaws are brought in contact with surfaces to be measured, the distance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between the surfaces may be read from the scale. The ends of the jaws are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shaped so that it is possible to measure both inside and outside surfaces.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Slide calipers are normally made in 3inch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sizes, although larger sizes are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available. The standard 3inch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slide caliper measures from 0 to 20 inches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outside, and from 1/8 inch to a little more than 2 inches inside.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caliper shown has a mark or graduation line on the fixed jaw. This enables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user to read the inside measurement, while the outside measurement can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be read directly from the inner edge of the fixed jaw. If these marks were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not on the slide caliper, it would be necessary to add the thickness of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nibs to the reading when using it as an inside caliper. All slide calipers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are equipped with a locking device which makes it possible to hold the jaws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 any desired position. There is an ordinary rule on the other side.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86438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Vernier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type of caliper uses a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scale. This scale, Figure 22, consists</a:t>
            </a:r>
          </a:p>
          <a:p>
            <a:r>
              <a:rPr lang="en-US" b="0" i="0" u="none" strike="noStrike" baseline="0" dirty="0" smtClean="0">
                <a:latin typeface="Courier"/>
              </a:rPr>
              <a:t>of a short auxiliary scale usually having one more graduation in the same</a:t>
            </a:r>
          </a:p>
          <a:p>
            <a:r>
              <a:rPr lang="en-US" b="0" i="0" u="none" strike="noStrike" baseline="0" dirty="0" smtClean="0">
                <a:latin typeface="Courier"/>
              </a:rPr>
              <a:t>length as the longer main scale.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 consists of a </a:t>
            </a:r>
            <a:r>
              <a:rPr lang="en-US" b="0" i="0" u="none" strike="noStrike" baseline="0" dirty="0" err="1" smtClean="0">
                <a:latin typeface="Courier"/>
              </a:rPr>
              <a:t>Lshaped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frame, the end of which is a</a:t>
            </a:r>
          </a:p>
          <a:p>
            <a:r>
              <a:rPr lang="en-US" b="0" i="0" u="none" strike="noStrike" baseline="0" dirty="0" smtClean="0">
                <a:latin typeface="Courier"/>
              </a:rPr>
              <a:t>fixed jaw. The long arm of the L is inscribed with the main true scale or</a:t>
            </a:r>
          </a:p>
          <a:p>
            <a:r>
              <a:rPr lang="en-US" b="0" i="0" u="none" strike="noStrike" baseline="0" dirty="0" smtClean="0">
                <a:latin typeface="Courier"/>
              </a:rPr>
              <a:t>fixed scale. The sliding jaw carries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on either side.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scale on the front side is for outside measurements; the one on the back is</a:t>
            </a:r>
          </a:p>
          <a:p>
            <a:r>
              <a:rPr lang="en-US" b="0" i="0" u="none" strike="noStrike" baseline="0" dirty="0" smtClean="0">
                <a:latin typeface="Courier"/>
              </a:rPr>
              <a:t>for inside measurements. On some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calipers, the metric system of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 is placed on the back side of the caliper in lieu of a scale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for inside measurements. In such cases, add the thickness of the nibs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reading when making inside measurements.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tips of the jaws are formed so that inside measurements can be taken.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inside scale automatically compensates for the thickness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measuring points.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length of the jaws range from 1 1/4 inches to 3 1/2 inches. The minimum</a:t>
            </a:r>
          </a:p>
          <a:p>
            <a:r>
              <a:rPr lang="en-US" b="0" i="0" u="none" strike="noStrike" baseline="0" dirty="0" smtClean="0">
                <a:latin typeface="Courier"/>
              </a:rPr>
              <a:t>inside measurement, using the smallest caliper, is 1/4 inch or 6</a:t>
            </a:r>
          </a:p>
          <a:p>
            <a:r>
              <a:rPr lang="en-US" b="0" i="0" u="none" strike="noStrike" baseline="0" dirty="0" smtClean="0">
                <a:latin typeface="Courier"/>
              </a:rPr>
              <a:t>millimeters.</a:t>
            </a:r>
          </a:p>
          <a:p>
            <a:r>
              <a:rPr lang="en-US" b="0" i="0" u="none" strike="noStrike" baseline="0" dirty="0" smtClean="0">
                <a:latin typeface="Courier"/>
              </a:rPr>
              <a:t>Vernier calipers are made in standard sizes of 6, 12, 24, 36, and 48 inches,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150, 300, 600, and 900 millimeters. The jaws of all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calipers,</a:t>
            </a:r>
          </a:p>
          <a:p>
            <a:r>
              <a:rPr lang="en-US" b="0" i="0" u="none" strike="noStrike" baseline="0" dirty="0" smtClean="0">
                <a:latin typeface="Courier"/>
              </a:rPr>
              <a:t>except the larger sizes, have two center points, which are particularly</a:t>
            </a:r>
          </a:p>
          <a:p>
            <a:r>
              <a:rPr lang="en-US" b="0" i="0" u="none" strike="noStrike" baseline="0" dirty="0" smtClean="0">
                <a:latin typeface="Courier"/>
              </a:rPr>
              <a:t>useful in setting dividers to exact dimensions.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3931"/>
            <a:ext cx="6642617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DIVIDERS</a:t>
            </a:r>
          </a:p>
          <a:p>
            <a:r>
              <a:rPr lang="en-US" b="0" i="0" u="none" strike="noStrike" baseline="0" dirty="0" smtClean="0">
                <a:latin typeface="Courier"/>
              </a:rPr>
              <a:t>Dividers are used for measuring distances between two points,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transferring or comparing measurements directly from a rule, or for scribing</a:t>
            </a:r>
          </a:p>
          <a:p>
            <a:r>
              <a:rPr lang="en-US" b="0" i="0" u="none" strike="noStrike" baseline="0" dirty="0" smtClean="0">
                <a:latin typeface="Courier"/>
              </a:rPr>
              <a:t>an arc, radius, or circle. Two types of dividers are spring and wing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are described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Spring</a:t>
            </a:r>
          </a:p>
          <a:p>
            <a:r>
              <a:rPr lang="en-US" b="0" i="0" u="none" strike="noStrike" baseline="0" dirty="0" smtClean="0">
                <a:latin typeface="Courier"/>
              </a:rPr>
              <a:t>A spring divider, Figure 23, consists of two sharp points at the end of two</a:t>
            </a:r>
          </a:p>
          <a:p>
            <a:r>
              <a:rPr lang="en-US" b="0" i="0" u="none" strike="noStrike" baseline="0" dirty="0" smtClean="0">
                <a:latin typeface="Courier"/>
              </a:rPr>
              <a:t>straight legs, held apart by a spring and adjusted using a screw and nut.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spring divider is available in lengths from 3 to 10 inches.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3176588" cy="414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324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Courier"/>
              </a:rPr>
              <a:t>The design of the spindle and anvil may vary to accommodate special physical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requirements. For </a:t>
            </a:r>
            <a:r>
              <a:rPr lang="en-US" sz="1600" b="0" i="0" u="none" strike="noStrike" baseline="0" dirty="0" err="1" smtClean="0">
                <a:latin typeface="Courier"/>
              </a:rPr>
              <a:t>examplea</a:t>
            </a:r>
            <a:r>
              <a:rPr lang="en-US" sz="1600" b="0" i="0" u="none" strike="noStrike" baseline="0" dirty="0" smtClean="0">
                <a:latin typeface="Courier"/>
              </a:rPr>
              <a:t>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The spindle and anvil may be chamfered so the gage can slide on and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off the work easily, as when gaging hot metal.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b. A </a:t>
            </a:r>
            <a:r>
              <a:rPr lang="en-US" sz="1600" b="0" i="0" u="none" strike="noStrike" baseline="0" dirty="0" err="1" smtClean="0">
                <a:latin typeface="Courier"/>
              </a:rPr>
              <a:t>ballshaped</a:t>
            </a:r>
            <a:endParaRPr lang="en-US" sz="1600" b="0" i="0" u="none" strike="noStrike" baseline="0" dirty="0" smtClean="0">
              <a:latin typeface="Courier"/>
            </a:endParaRPr>
          </a:p>
          <a:p>
            <a:r>
              <a:rPr lang="en-US" sz="1600" b="0" i="0" u="none" strike="noStrike" baseline="0" dirty="0" smtClean="0">
                <a:latin typeface="Courier"/>
              </a:rPr>
              <a:t>anvil is convenient in measuring the thickness of a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pipe section of small diameter.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c. The </a:t>
            </a:r>
            <a:r>
              <a:rPr lang="en-US" sz="1600" b="0" i="0" u="none" strike="noStrike" baseline="0" dirty="0" err="1" smtClean="0">
                <a:latin typeface="Courier"/>
              </a:rPr>
              <a:t>Vshaped</a:t>
            </a:r>
            <a:endParaRPr lang="en-US" sz="1600" b="0" i="0" u="none" strike="noStrike" baseline="0" dirty="0" smtClean="0">
              <a:latin typeface="Courier"/>
            </a:endParaRPr>
          </a:p>
          <a:p>
            <a:r>
              <a:rPr lang="en-US" sz="1600" b="0" i="0" u="none" strike="noStrike" baseline="0" dirty="0" smtClean="0">
                <a:latin typeface="Courier"/>
              </a:rPr>
              <a:t>anvil is necessary on the screw thread micrometer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caliper to mesh properly with the screw thread. The spindle of the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screw thread micrometer is </a:t>
            </a:r>
            <a:r>
              <a:rPr lang="en-US" sz="1600" b="0" i="0" u="none" strike="noStrike" baseline="0" dirty="0" err="1" smtClean="0">
                <a:latin typeface="Courier"/>
              </a:rPr>
              <a:t>coneshaped</a:t>
            </a:r>
            <a:r>
              <a:rPr lang="en-US" sz="1600" b="0" i="0" u="none" strike="noStrike" baseline="0" dirty="0" smtClean="0">
                <a:latin typeface="Courier"/>
              </a:rPr>
              <a:t>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This micrometer measures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the pitch diameter.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d. Interchangeable anvils of various lengths make it possible to reduce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the range of the caliper. A micrometer having a range from 5 to 6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inches can be changed to one having a 4to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5inch,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or 3to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4inch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range by inserting a special anvil of the proper length.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Wing</a:t>
            </a:r>
          </a:p>
          <a:p>
            <a:r>
              <a:rPr lang="en-US" b="0" i="0" u="none" strike="noStrike" baseline="0" dirty="0" smtClean="0">
                <a:latin typeface="Courier"/>
              </a:rPr>
              <a:t>Wing dividers, Figure 24, have a steel bar separating their legs, a locking</a:t>
            </a:r>
          </a:p>
          <a:p>
            <a:r>
              <a:rPr lang="en-US" b="0" i="0" u="none" strike="noStrike" baseline="0" dirty="0" smtClean="0">
                <a:latin typeface="Courier"/>
              </a:rPr>
              <a:t>nut for securing a rough measurement, and an adjusting screw for fine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adjustments. </a:t>
            </a:r>
            <a:r>
              <a:rPr lang="en-US" b="0" i="0" u="none" strike="noStrike" baseline="0" dirty="0" err="1" smtClean="0">
                <a:latin typeface="Courier"/>
              </a:rPr>
              <a:t>Wingtype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dividers are available in 6,</a:t>
            </a:r>
          </a:p>
          <a:p>
            <a:r>
              <a:rPr lang="en-US" b="0" i="0" u="none" strike="noStrike" baseline="0" dirty="0" smtClean="0">
                <a:latin typeface="Courier"/>
              </a:rPr>
              <a:t>8,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12inch</a:t>
            </a:r>
          </a:p>
          <a:p>
            <a:r>
              <a:rPr lang="en-US" b="0" i="0" u="none" strike="noStrike" baseline="0" dirty="0" smtClean="0">
                <a:latin typeface="Courier"/>
              </a:rPr>
              <a:t>lengths. An improved version of this type divider has one leg with a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removable tip so a pencil can be inserted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62288" cy="321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Care of Dividers and Calipers</a:t>
            </a:r>
          </a:p>
          <a:p>
            <a:r>
              <a:rPr lang="en-US" b="0" i="0" u="none" strike="noStrike" baseline="0" dirty="0" smtClean="0">
                <a:latin typeface="Courier"/>
              </a:rPr>
              <a:t>a. Never use a divider or caliper for anything but its intended</a:t>
            </a:r>
          </a:p>
          <a:p>
            <a:r>
              <a:rPr lang="en-US" b="0" i="0" u="none" strike="noStrike" baseline="0" dirty="0" smtClean="0">
                <a:latin typeface="Courier"/>
              </a:rPr>
              <a:t>purpose.</a:t>
            </a:r>
          </a:p>
          <a:p>
            <a:r>
              <a:rPr lang="en-US" b="0" i="0" u="none" strike="noStrike" baseline="0" dirty="0" smtClean="0">
                <a:latin typeface="Courier"/>
              </a:rPr>
              <a:t>b. Never pile these tools in a drawer.</a:t>
            </a:r>
          </a:p>
          <a:p>
            <a:r>
              <a:rPr lang="en-US" b="0" i="0" u="none" strike="noStrike" baseline="0" dirty="0" smtClean="0">
                <a:latin typeface="Courier"/>
              </a:rPr>
              <a:t>c. Never force dividers and calipers beyond their capacity or setting.</a:t>
            </a:r>
          </a:p>
          <a:p>
            <a:r>
              <a:rPr lang="en-US" b="0" i="0" u="none" strike="noStrike" baseline="0" dirty="0" smtClean="0">
                <a:latin typeface="Courier"/>
              </a:rPr>
              <a:t>d. Never use these tools incorrectly. For example, changing settings</a:t>
            </a:r>
          </a:p>
          <a:p>
            <a:r>
              <a:rPr lang="en-US" b="0" i="0" u="none" strike="noStrike" baseline="0" dirty="0" smtClean="0">
                <a:latin typeface="Courier"/>
              </a:rPr>
              <a:t>by hammering instead of loosening a clamping screw or nut, bearing</a:t>
            </a:r>
          </a:p>
          <a:p>
            <a:r>
              <a:rPr lang="en-US" b="0" i="0" u="none" strike="noStrike" baseline="0" dirty="0" smtClean="0">
                <a:latin typeface="Courier"/>
              </a:rPr>
              <a:t>down too hard when scribing with a divider, wearing measuring</a:t>
            </a:r>
          </a:p>
          <a:p>
            <a:r>
              <a:rPr lang="en-US" b="0" i="0" u="none" strike="noStrike" baseline="0" dirty="0" smtClean="0">
                <a:latin typeface="Courier"/>
              </a:rPr>
              <a:t>surfaces unnecessarily by using heavy measuring pressure.</a:t>
            </a:r>
          </a:p>
          <a:p>
            <a:r>
              <a:rPr lang="en-US" b="0" i="0" u="none" strike="noStrike" baseline="0" dirty="0" smtClean="0">
                <a:latin typeface="Courier"/>
              </a:rPr>
              <a:t>e. Apply a protective film of oil to tools, when not using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Care of Vernier Calipers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accuracy of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 depends on the fit of the sliding jaw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wear and distortion in the measuring surfaces. The sliding jaw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move easily and still not have play. It may be adjusted by removing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gib</a:t>
            </a:r>
            <a:r>
              <a:rPr lang="en-US" b="0" i="0" u="none" strike="noStrike" baseline="0" dirty="0" smtClean="0">
                <a:latin typeface="Courier"/>
              </a:rPr>
              <a:t> in the sliding jaw assembly and bending it. The </a:t>
            </a:r>
            <a:r>
              <a:rPr lang="en-US" b="0" i="0" u="none" strike="noStrike" baseline="0" dirty="0" err="1" smtClean="0">
                <a:latin typeface="Courier"/>
              </a:rPr>
              <a:t>gib</a:t>
            </a:r>
            <a:r>
              <a:rPr lang="en-US" b="0" i="0" u="none" strike="noStrike" baseline="0" dirty="0" smtClean="0">
                <a:latin typeface="Courier"/>
              </a:rPr>
              <a:t> holds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adjustable jaw against the inside surface of the blade with just the right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to give it the proper friction.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Wear on the jaws of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 is mostly at the tips where most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measurements are made. A certain amount of this wear may be taken up by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adjusting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itself. This scale is mounted with screws in</a:t>
            </a:r>
          </a:p>
          <a:p>
            <a:r>
              <a:rPr lang="en-US" b="0" i="0" u="none" strike="noStrike" baseline="0" dirty="0" smtClean="0">
                <a:latin typeface="Courier"/>
              </a:rPr>
              <a:t>elongated holes. This permits slight adjustments to compensate for wear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distortion. When the error exceeds 0.0002 inch, either in parallelism or</a:t>
            </a:r>
          </a:p>
          <a:p>
            <a:r>
              <a:rPr lang="en-US" b="0" i="0" u="none" strike="noStrike" baseline="0" dirty="0" smtClean="0">
                <a:latin typeface="Courier"/>
              </a:rPr>
              <a:t>flatness, the caliper should be returned to the manufacturer for</a:t>
            </a:r>
          </a:p>
          <a:p>
            <a:r>
              <a:rPr lang="en-US" b="0" i="0" u="none" strike="noStrike" baseline="0" dirty="0" smtClean="0">
                <a:latin typeface="Courier"/>
              </a:rPr>
              <a:t>reconditioning. Wear on the jaws can best be checked visually or by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measuring rolls or rings of known dimensions.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 USING CALIPERS AND DIVIDERS</a:t>
            </a:r>
          </a:p>
          <a:p>
            <a:r>
              <a:rPr lang="en-US" b="0" i="0" u="none" strike="noStrike" baseline="0" dirty="0" smtClean="0">
                <a:latin typeface="Courier"/>
              </a:rPr>
              <a:t>DIVIDERS</a:t>
            </a:r>
          </a:p>
          <a:p>
            <a:r>
              <a:rPr lang="en-US" b="0" i="0" u="none" strike="noStrike" baseline="0" dirty="0" smtClean="0">
                <a:latin typeface="Courier"/>
              </a:rPr>
              <a:t>In setting a divider to a dimension on a scale, the usual procedure is to</a:t>
            </a:r>
          </a:p>
          <a:p>
            <a:r>
              <a:rPr lang="en-US" b="0" i="0" u="none" strike="noStrike" baseline="0" dirty="0" smtClean="0">
                <a:latin typeface="Courier"/>
              </a:rPr>
              <a:t>locate one point in one of the inch graduations of the rule and to adjust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nut or screw so that the other point falls easily into another inch</a:t>
            </a:r>
          </a:p>
          <a:p>
            <a:r>
              <a:rPr lang="en-US" b="0" i="0" u="none" strike="noStrike" baseline="0" dirty="0" smtClean="0">
                <a:latin typeface="Courier"/>
              </a:rPr>
              <a:t>graduation, Figure 25, Part A.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NOTE. Do not set the point to the end of the rule. This could cause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inaccurate measurement.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Make certain the points of the divider are not blunt, Figure 25,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20" y="656261"/>
            <a:ext cx="5378879" cy="559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transferring a dimension from a part or tool to the scale on a rule,</a:t>
            </a:r>
          </a:p>
          <a:p>
            <a:r>
              <a:rPr lang="en-US" b="0" i="0" u="none" strike="noStrike" baseline="0" dirty="0" smtClean="0">
                <a:latin typeface="Courier"/>
              </a:rPr>
              <a:t>use the same care in adjusting the points of the dividers. Make sure there</a:t>
            </a:r>
          </a:p>
          <a:p>
            <a:r>
              <a:rPr lang="en-US" b="0" i="0" u="none" strike="noStrike" baseline="0" dirty="0" smtClean="0">
                <a:latin typeface="Courier"/>
              </a:rPr>
              <a:t>is no excess pressure. Excess pressure tends to spring the points either in</a:t>
            </a:r>
          </a:p>
          <a:p>
            <a:r>
              <a:rPr lang="en-US" b="0" i="0" u="none" strike="noStrike" baseline="0" dirty="0" smtClean="0">
                <a:latin typeface="Courier"/>
              </a:rPr>
              <a:t>or out. Figure 25, Part C, shows a mechanic scribing a radius on a die</a:t>
            </a:r>
          </a:p>
          <a:p>
            <a:r>
              <a:rPr lang="en-US" b="0" i="0" u="none" strike="noStrike" baseline="0" dirty="0" smtClean="0">
                <a:latin typeface="Courier"/>
              </a:rPr>
              <a:t>block he is laying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CALIPERS</a:t>
            </a:r>
          </a:p>
          <a:p>
            <a:r>
              <a:rPr lang="en-US" b="0" i="0" u="none" strike="noStrike" baseline="0" dirty="0" smtClean="0">
                <a:latin typeface="Courier"/>
              </a:rPr>
              <a:t>Outside</a:t>
            </a:r>
          </a:p>
          <a:p>
            <a:r>
              <a:rPr lang="en-US" b="0" i="0" u="none" strike="noStrike" baseline="0" dirty="0" smtClean="0">
                <a:latin typeface="Courier"/>
              </a:rPr>
              <a:t>These calipers are used in one of two ways. Either the caliper is set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dimension of the work and the dimension transferred to a scale, 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 is set on a scale and the work machined until it checks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dimension set on the caliper. To adjust an outside caliper to a scale</a:t>
            </a:r>
          </a:p>
          <a:p>
            <a:r>
              <a:rPr lang="en-US" b="0" i="0" u="none" strike="noStrike" baseline="0" dirty="0" smtClean="0">
                <a:latin typeface="Courier"/>
              </a:rPr>
              <a:t>dimension, one leg of the caliper should be held firmly against one end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scale and the other leg adjusted to the desired dimension, Figure 26,</a:t>
            </a:r>
          </a:p>
          <a:p>
            <a:r>
              <a:rPr lang="en-US" b="0" i="0" u="none" strike="noStrike" baseline="0" dirty="0" smtClean="0">
                <a:latin typeface="Courier"/>
              </a:rPr>
              <a:t>Part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55676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458686"/>
            <a:ext cx="5239989" cy="266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adjust the outside caliper to the work, open the legs wider than the work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then bring them down to the work. A sense of feel must be acquired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use calipers properly. This comes through practice and care in using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tool to eliminate the possibility of error. Always position the caliper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properly on the axis of the work, Figure 26, Part B.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NOTE. Never set a caliper on work that is revolving in a machine.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contact of one leg of a caliper on a revolving surface will tend to draw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leg over the work because of the friction between the moving surfaces.</a:t>
            </a:r>
          </a:p>
          <a:p>
            <a:r>
              <a:rPr lang="en-US" b="0" i="0" u="none" strike="noStrike" baseline="0" dirty="0" smtClean="0">
                <a:latin typeface="Courier"/>
              </a:rPr>
              <a:t>Only a slight force is necessary to spring the legs of a caliper thus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measurements made on moving surfaces are never accurate.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Inside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inside caliper is set to a dimension by placing the end of a scale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one point of the caliper against a solid surface and adjusting the other leg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proper graduation, Figure 27, Part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5217"/>
            <a:ext cx="6800402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adjust the inside caliper to the work, open the legs wider until they</a:t>
            </a:r>
          </a:p>
          <a:p>
            <a:r>
              <a:rPr lang="en-US" b="0" i="0" u="none" strike="noStrike" baseline="0" dirty="0" smtClean="0">
                <a:latin typeface="Courier"/>
              </a:rPr>
              <a:t>touch the work, Figure 27, Part B. Always position the caliper on the axis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work.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28 illustrates correct and incorrect positioning of the calipers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relation to the axis of 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5175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transfer feature of the caliper is illustrated in Figure 29. Note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diameter being measured is recessed and the setting cannot be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transferred to a scale directly because the legs must be collapsed to get</a:t>
            </a:r>
          </a:p>
          <a:p>
            <a:r>
              <a:rPr lang="en-US" b="0" i="0" u="none" strike="noStrike" baseline="0" dirty="0" smtClean="0">
                <a:latin typeface="Courier"/>
              </a:rPr>
              <a:t>them out of the work. The setting must be reproduced after the calipers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801821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Figure 30 shows how a micrometer can be used to transfer a dimension from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inside spring caliper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4" y="1899746"/>
            <a:ext cx="6398835" cy="38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Hermaphrodite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hermaphrodite caliper is adjusted and set the same as outside and inside</a:t>
            </a:r>
          </a:p>
          <a:p>
            <a:r>
              <a:rPr lang="en-US" b="0" i="0" u="none" strike="noStrike" baseline="0" dirty="0" smtClean="0">
                <a:latin typeface="Courier"/>
              </a:rPr>
              <a:t>calipers, depending on the position and use of the caliper leg, Figure 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Lesson 1/Learning Event 1</a:t>
            </a:r>
          </a:p>
          <a:p>
            <a:r>
              <a:rPr lang="en-US" dirty="0" smtClean="0"/>
              <a:t>Inside Micrometers</a:t>
            </a:r>
          </a:p>
          <a:p>
            <a:r>
              <a:rPr lang="en-US" dirty="0" smtClean="0"/>
              <a:t>Inside micrometers, Figure 2, are used to measure inside dimensions. The</a:t>
            </a:r>
          </a:p>
          <a:p>
            <a:r>
              <a:rPr lang="en-US" dirty="0" smtClean="0"/>
              <a:t>minimum dimension that can be measured is determined by the length of the</a:t>
            </a:r>
          </a:p>
          <a:p>
            <a:r>
              <a:rPr lang="en-US" dirty="0" smtClean="0"/>
              <a:t>unit with its shortest anvil in place and the screw set to zero. It</a:t>
            </a:r>
          </a:p>
          <a:p>
            <a:r>
              <a:rPr lang="en-US" dirty="0" smtClean="0"/>
              <a:t>consists of an ordinary micrometer head, except that the outer end of the</a:t>
            </a:r>
          </a:p>
          <a:p>
            <a:r>
              <a:rPr lang="en-US" dirty="0" smtClean="0"/>
              <a:t>sleeve carries a contact point, attached to a measuring rod.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31" y="386732"/>
            <a:ext cx="4942469" cy="616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Vernier</a:t>
            </a:r>
          </a:p>
          <a:p>
            <a:r>
              <a:rPr lang="en-US" b="0" i="0" u="none" strike="noStrike" baseline="0" dirty="0" smtClean="0">
                <a:latin typeface="Courier"/>
              </a:rPr>
              <a:t>Vernier calipers permit precise, accurate readings using a graduated steel</a:t>
            </a:r>
          </a:p>
          <a:p>
            <a:r>
              <a:rPr lang="en-US" b="0" i="0" u="none" strike="noStrike" baseline="0" dirty="0" smtClean="0">
                <a:latin typeface="Courier"/>
              </a:rPr>
              <a:t>rule and a movable jaw with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scale. In order to use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caliper, a thorough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and the ability to read it are essential.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steel rule of the caliper is graduated in fortieths or 0.025 of an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Every fourth division represents a tenth of an inch, and is numbered as</a:t>
            </a:r>
          </a:p>
          <a:p>
            <a:r>
              <a:rPr lang="en-US" b="0" i="0" u="none" strike="noStrike" baseline="0" dirty="0" smtClean="0">
                <a:latin typeface="Courier"/>
              </a:rPr>
              <a:t>shown in Figure 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60" y="1655131"/>
            <a:ext cx="6160539" cy="398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The </a:t>
            </a:r>
            <a:r>
              <a:rPr lang="en-US" sz="1400" b="0" i="0" u="none" strike="noStrike" baseline="0" dirty="0" err="1" smtClean="0">
                <a:latin typeface="Courier"/>
              </a:rPr>
              <a:t>vernier</a:t>
            </a:r>
            <a:r>
              <a:rPr lang="en-US" sz="1400" b="0" i="0" u="none" strike="noStrike" baseline="0" dirty="0" smtClean="0">
                <a:latin typeface="Courier"/>
              </a:rPr>
              <a:t> scale is divided into 25 parts and numbered 0, 5, 10, 15, 20,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25. These 25 parts are equal to and occupy the same space as 24 parts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on the rule. The difference between the width of one of the 25 spaces on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</a:t>
            </a:r>
            <a:r>
              <a:rPr lang="en-US" sz="1400" b="0" i="0" u="none" strike="noStrike" baseline="0" dirty="0" err="1" smtClean="0">
                <a:latin typeface="Courier"/>
              </a:rPr>
              <a:t>vernier</a:t>
            </a:r>
            <a:r>
              <a:rPr lang="en-US" sz="1400" b="0" i="0" u="none" strike="noStrike" baseline="0" dirty="0" smtClean="0">
                <a:latin typeface="Courier"/>
              </a:rPr>
              <a:t> scale and one of the 24 spaces on the rule is 1/25 of 1/40, 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1/1,000 of an inch. If the tool is set so that the 0 line on the </a:t>
            </a:r>
            <a:r>
              <a:rPr lang="en-US" sz="1400" b="0" i="0" u="none" strike="noStrike" baseline="0" dirty="0" err="1" smtClean="0">
                <a:latin typeface="Courier"/>
              </a:rPr>
              <a:t>vernier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coincides with the 0 line on the rule, the line to the right of 0 on the</a:t>
            </a:r>
          </a:p>
          <a:p>
            <a:r>
              <a:rPr lang="en-US" sz="1400" b="0" i="0" u="none" strike="noStrike" baseline="0" dirty="0" err="1" smtClean="0">
                <a:latin typeface="Courier"/>
              </a:rPr>
              <a:t>vernier</a:t>
            </a:r>
            <a:r>
              <a:rPr lang="en-US" sz="1400" b="0" i="0" u="none" strike="noStrike" baseline="0" dirty="0" smtClean="0">
                <a:latin typeface="Courier"/>
              </a:rPr>
              <a:t> scale will differ from the line to the right of 0 on the rule by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1/1,000 of an inch; the second line by 2/1,000 of an inch; and so forth.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difference will continue to increase 1/1,000 of an inch for each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division until the 25 on the </a:t>
            </a:r>
            <a:r>
              <a:rPr lang="en-US" sz="1400" b="0" i="0" u="none" strike="noStrike" baseline="0" dirty="0" err="1" smtClean="0">
                <a:latin typeface="Courier"/>
              </a:rPr>
              <a:t>vernier</a:t>
            </a:r>
            <a:r>
              <a:rPr lang="en-US" sz="1400" b="0" i="0" u="none" strike="noStrike" baseline="0" dirty="0" smtClean="0">
                <a:latin typeface="Courier"/>
              </a:rPr>
              <a:t> scale coincides with line 24 on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rule. To read the scales, note how many inches, tenths (or 0.100),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fortieths (or 0.025) the mark 0 on the </a:t>
            </a:r>
            <a:r>
              <a:rPr lang="en-US" sz="1400" b="0" i="0" u="none" strike="noStrike" baseline="0" dirty="0" err="1" smtClean="0">
                <a:latin typeface="Courier"/>
              </a:rPr>
              <a:t>vernier</a:t>
            </a:r>
            <a:r>
              <a:rPr lang="en-US" sz="1400" b="0" i="0" u="none" strike="noStrike" baseline="0" dirty="0" smtClean="0">
                <a:latin typeface="Courier"/>
              </a:rPr>
              <a:t> scale is from 0 mark on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rule; then note the number of divisions on the </a:t>
            </a:r>
            <a:r>
              <a:rPr lang="en-US" sz="1400" b="0" i="0" u="none" strike="noStrike" baseline="0" dirty="0" err="1" smtClean="0">
                <a:latin typeface="Courier"/>
              </a:rPr>
              <a:t>vernier</a:t>
            </a:r>
            <a:r>
              <a:rPr lang="en-US" sz="1400" b="0" i="0" u="none" strike="noStrike" baseline="0" dirty="0" smtClean="0">
                <a:latin typeface="Courier"/>
              </a:rPr>
              <a:t> scale from 0 to a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line which exactly coincides with a line on the rule.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For example, Figure 32, shows the 0 mark of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coinciding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a line on the rule (see arrow). In this case,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is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necessary because there is no fractional part of a space to determine.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reading is 2.350.</a:t>
            </a:r>
          </a:p>
          <a:p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The 0 mark on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scale, Figure 33, coincides with a fractional part</a:t>
            </a:r>
          </a:p>
          <a:p>
            <a:r>
              <a:rPr lang="en-US" b="0" i="0" u="none" strike="noStrike" baseline="0" dirty="0" smtClean="0">
                <a:latin typeface="Courier"/>
              </a:rPr>
              <a:t>of a space on the rule. The reading is 2.35 plus a fraction of the space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" y="1731891"/>
            <a:ext cx="6429577" cy="421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determine what fractional part of a whole rule division, or how many</a:t>
            </a:r>
          </a:p>
          <a:p>
            <a:r>
              <a:rPr lang="en-US" b="0" i="0" u="none" strike="noStrike" baseline="0" dirty="0" smtClean="0">
                <a:latin typeface="Courier"/>
              </a:rPr>
              <a:t>thousandths are to be added to the 2.35 reading, it is necessary to find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line on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scale that exactly coincides with the line on the rule.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this case the line coincides at the eighteenth mark. This indicates</a:t>
            </a:r>
          </a:p>
          <a:p>
            <a:r>
              <a:rPr lang="en-US" b="0" i="0" u="none" strike="noStrike" baseline="0" dirty="0" smtClean="0">
                <a:latin typeface="Courier"/>
              </a:rPr>
              <a:t>18/25 of a whole space. Since each space on the rule equals 0.025 inch,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part of a space is equal to 0.018 inch, and the total reading is 2.35</a:t>
            </a:r>
          </a:p>
          <a:p>
            <a:r>
              <a:rPr lang="en-US" b="0" i="0" u="none" strike="noStrike" baseline="0" dirty="0" smtClean="0">
                <a:latin typeface="Courier"/>
              </a:rPr>
              <a:t>plus 0.018, or 2.368 inches.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NOTE. Vernier scales are not necessarily 25 divisions long; they may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any number of units. For example, the ten thousandths micrometer has a</a:t>
            </a:r>
          </a:p>
          <a:p>
            <a:r>
              <a:rPr lang="en-US" b="0" i="0" u="none" strike="noStrike" baseline="0" dirty="0" smtClean="0">
                <a:latin typeface="Courier"/>
              </a:rPr>
              <a:t>scale of only ten divisions.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 has a wide range of measurement applications. The shape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measuring jaws and their position with respect to the scale makes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tool more adaptable than a micrometer.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caliper, however,</a:t>
            </a:r>
          </a:p>
          <a:p>
            <a:r>
              <a:rPr lang="en-US" b="0" i="0" u="none" strike="noStrike" baseline="0" dirty="0" smtClean="0">
                <a:latin typeface="Courier"/>
              </a:rPr>
              <a:t>does not have the accuracy of a micrometer. In any 1 inch of its length a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 should be accurate within 0.001 inch. In any 12 inches, it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accurate within 0.002 inch and increase about 0.001 for every</a:t>
            </a:r>
          </a:p>
          <a:p>
            <a:r>
              <a:rPr lang="en-US" b="0" i="0" u="none" strike="noStrike" baseline="0" dirty="0" smtClean="0">
                <a:latin typeface="Courier"/>
              </a:rPr>
              <a:t>additional 12 inches. The accuracy of measurements made with a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caliper is dependent on the user's ability to feel the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Because the jaws are long and may have some play in them (especially if an</a:t>
            </a:r>
          </a:p>
          <a:p>
            <a:r>
              <a:rPr lang="en-US" b="0" i="0" u="none" strike="noStrike" baseline="0" dirty="0" smtClean="0">
                <a:latin typeface="Courier"/>
              </a:rPr>
              <a:t>excessive measuring pressure is used), it is necessary to develop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ability to handle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caliper. This ability (feel) may be acquired</a:t>
            </a:r>
          </a:p>
          <a:p>
            <a:r>
              <a:rPr lang="en-US" b="0" i="0" u="none" strike="noStrike" baseline="0" dirty="0" smtClean="0">
                <a:latin typeface="Courier"/>
              </a:rPr>
              <a:t>by measuring such known standards as gage blocks and plug gages.</a:t>
            </a:r>
          </a:p>
          <a:p>
            <a:r>
              <a:rPr lang="en-US" b="0" i="0" u="none" strike="noStrike" baseline="0" dirty="0" smtClean="0">
                <a:latin typeface="Courier"/>
              </a:rPr>
              <a:t>Applications of the </a:t>
            </a:r>
            <a:r>
              <a:rPr lang="en-US" b="0" i="0" u="none" strike="noStrike" baseline="0" dirty="0" err="1" smtClean="0">
                <a:latin typeface="Courier"/>
              </a:rPr>
              <a:t>vernier</a:t>
            </a:r>
            <a:r>
              <a:rPr lang="en-US" b="0" i="0" u="none" strike="noStrike" baseline="0" dirty="0" smtClean="0">
                <a:latin typeface="Courier"/>
              </a:rPr>
              <a:t> caliper are shown in Figure 34. Figure 34, Part</a:t>
            </a:r>
          </a:p>
          <a:p>
            <a:r>
              <a:rPr lang="en-US" b="0" i="0" u="none" strike="noStrike" baseline="0" dirty="0" smtClean="0">
                <a:latin typeface="Courier"/>
              </a:rPr>
              <a:t>A, shows a machinist checking the outside diameter of a part. One hand</a:t>
            </a:r>
          </a:p>
          <a:p>
            <a:r>
              <a:rPr lang="en-US" b="0" i="0" u="none" strike="noStrike" baseline="0" dirty="0" smtClean="0">
                <a:latin typeface="Courier"/>
              </a:rPr>
              <a:t>holds the stationary jaw to locate it, while the other hand operates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adjusting nut and moves the sliding jaw to the work. The same procedure is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in checking the inside dimension, Figure 34, Part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26936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0" y="1828800"/>
            <a:ext cx="5400337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7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13045</Words>
  <Application>Microsoft Office PowerPoint</Application>
  <PresentationFormat>On-screen Show (4:3)</PresentationFormat>
  <Paragraphs>1260</Paragraphs>
  <Slides>207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207</vt:i4>
      </vt:variant>
    </vt:vector>
  </HeadingPairs>
  <TitlesOfParts>
    <vt:vector size="208" baseType="lpstr">
      <vt:lpstr>Office Theme</vt:lpstr>
      <vt:lpstr>ENGINEER CONSTRUCTION EQUIPMENT TEST, MEASURING, AND DIAGNOSTIC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 CONSTRUCTION EQUIPMENT TEST, MEASURING, AND DIAGNOSTIC EQUIPMENT</dc:title>
  <dc:creator>NEW ADAM</dc:creator>
  <cp:lastModifiedBy>NEW ADAM</cp:lastModifiedBy>
  <cp:revision>5</cp:revision>
  <dcterms:created xsi:type="dcterms:W3CDTF">2018-05-05T22:27:52Z</dcterms:created>
  <dcterms:modified xsi:type="dcterms:W3CDTF">2018-05-05T23:14:46Z</dcterms:modified>
</cp:coreProperties>
</file>