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  <p:sldId id="346" r:id="rId89"/>
    <p:sldId id="347" r:id="rId90"/>
    <p:sldId id="348" r:id="rId91"/>
    <p:sldId id="349" r:id="rId92"/>
    <p:sldId id="350" r:id="rId93"/>
    <p:sldId id="351" r:id="rId94"/>
    <p:sldId id="352" r:id="rId95"/>
    <p:sldId id="353" r:id="rId96"/>
    <p:sldId id="354" r:id="rId97"/>
    <p:sldId id="355" r:id="rId98"/>
    <p:sldId id="356" r:id="rId99"/>
    <p:sldId id="357" r:id="rId100"/>
    <p:sldId id="358" r:id="rId101"/>
    <p:sldId id="359" r:id="rId102"/>
    <p:sldId id="360" r:id="rId103"/>
    <p:sldId id="361" r:id="rId104"/>
    <p:sldId id="362" r:id="rId105"/>
    <p:sldId id="363" r:id="rId106"/>
    <p:sldId id="364" r:id="rId107"/>
    <p:sldId id="365" r:id="rId108"/>
    <p:sldId id="366" r:id="rId109"/>
    <p:sldId id="367" r:id="rId110"/>
    <p:sldId id="368" r:id="rId111"/>
    <p:sldId id="369" r:id="rId1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BA2-2242-4548-96F3-D87302BD3AE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BC02-D5EF-4F3D-AB24-CF241E2B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5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BA2-2242-4548-96F3-D87302BD3AE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BC02-D5EF-4F3D-AB24-CF241E2B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2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BA2-2242-4548-96F3-D87302BD3AE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BC02-D5EF-4F3D-AB24-CF241E2B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6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BA2-2242-4548-96F3-D87302BD3AE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BC02-D5EF-4F3D-AB24-CF241E2B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6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BA2-2242-4548-96F3-D87302BD3AE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BC02-D5EF-4F3D-AB24-CF241E2B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7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BA2-2242-4548-96F3-D87302BD3AE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BC02-D5EF-4F3D-AB24-CF241E2B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8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BA2-2242-4548-96F3-D87302BD3AE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BC02-D5EF-4F3D-AB24-CF241E2B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BA2-2242-4548-96F3-D87302BD3AE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BC02-D5EF-4F3D-AB24-CF241E2B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5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BA2-2242-4548-96F3-D87302BD3AE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BC02-D5EF-4F3D-AB24-CF241E2B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3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BA2-2242-4548-96F3-D87302BD3AE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BC02-D5EF-4F3D-AB24-CF241E2B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EFBA2-2242-4548-96F3-D87302BD3AE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BC02-D5EF-4F3D-AB24-CF241E2B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3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EFBA2-2242-4548-96F3-D87302BD3AE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7BC02-D5EF-4F3D-AB24-CF241E2B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4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CONSTRUCTIONEQUIPMENT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REPAIRER</a:t>
            </a:r>
            <a:br>
              <a:rPr lang="en-US" b="1" dirty="0"/>
            </a:br>
            <a:r>
              <a:rPr lang="en-US" b="1" dirty="0"/>
              <a:t>(HYDRAULIC SYSTEMS)</a:t>
            </a:r>
            <a:br>
              <a:rPr lang="en-US" b="1" dirty="0"/>
            </a:br>
            <a:r>
              <a:rPr lang="en-US" dirty="0" err="1"/>
              <a:t>Subcourse</a:t>
            </a:r>
            <a:r>
              <a:rPr lang="en-US" dirty="0"/>
              <a:t> EN 5260</a:t>
            </a:r>
            <a:br>
              <a:rPr lang="en-US" dirty="0"/>
            </a:br>
            <a:r>
              <a:rPr lang="en-US" b="1" dirty="0"/>
              <a:t>EDITION B</a:t>
            </a:r>
            <a:br>
              <a:rPr lang="en-US" b="1" dirty="0"/>
            </a:br>
            <a:r>
              <a:rPr lang="en-US" dirty="0"/>
              <a:t>United States (US) Army Engineer School</a:t>
            </a:r>
            <a:br>
              <a:rPr lang="en-US" dirty="0"/>
            </a:br>
            <a:r>
              <a:rPr lang="en-US" dirty="0"/>
              <a:t>Fort Leonard Wood, Missouri 65473</a:t>
            </a:r>
            <a:br>
              <a:rPr lang="en-US" dirty="0"/>
            </a:br>
            <a:r>
              <a:rPr lang="en-US" dirty="0"/>
              <a:t>4 Credit Hours</a:t>
            </a:r>
            <a:br>
              <a:rPr lang="en-US" dirty="0"/>
            </a:br>
            <a:r>
              <a:rPr lang="en-US" dirty="0"/>
              <a:t>Edition Date: November 1999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22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The vane pump is the only pump designed with automatic wear compensation.</a:t>
            </a:r>
          </a:p>
          <a:p>
            <a:r>
              <a:rPr lang="en-US" dirty="0"/>
              <a:t>As wear occurs, the vanes slide out of the rotor slots and continue to follow the ring's</a:t>
            </a:r>
          </a:p>
          <a:p>
            <a:r>
              <a:rPr lang="en-US" dirty="0"/>
              <a:t>contour. Thus, efficiency remains high throughout the life of the pump.</a:t>
            </a:r>
          </a:p>
          <a:p>
            <a:r>
              <a:rPr lang="en-US" dirty="0"/>
              <a:t>b. Vane pumps can be assembled to rotate either left or right. Corresponding</a:t>
            </a:r>
          </a:p>
          <a:p>
            <a:r>
              <a:rPr lang="en-US" dirty="0"/>
              <a:t>arrows stamped on the pump's body and cartridge indicate rotation direction. Rotation</a:t>
            </a:r>
          </a:p>
          <a:p>
            <a:r>
              <a:rPr lang="en-US" dirty="0"/>
              <a:t>is also indicated in the model number. Pumps assembled for </a:t>
            </a:r>
            <a:r>
              <a:rPr lang="en-US" dirty="0" err="1"/>
              <a:t>lefthand</a:t>
            </a:r>
            <a:endParaRPr lang="en-US" dirty="0"/>
          </a:p>
          <a:p>
            <a:r>
              <a:rPr lang="en-US" dirty="0"/>
              <a:t>rotation</a:t>
            </a:r>
          </a:p>
          <a:p>
            <a:r>
              <a:rPr lang="en-US" dirty="0"/>
              <a:t>(counterclockwise when viewed from the driveshaft</a:t>
            </a:r>
          </a:p>
          <a:p>
            <a:r>
              <a:rPr lang="en-US" dirty="0"/>
              <a:t>end) have the letters "LH" added to</a:t>
            </a:r>
          </a:p>
          <a:p>
            <a:r>
              <a:rPr lang="en-US" dirty="0"/>
              <a:t>the model number. Pumps assembled for </a:t>
            </a:r>
            <a:r>
              <a:rPr lang="en-US" dirty="0" err="1"/>
              <a:t>righthand</a:t>
            </a:r>
            <a:endParaRPr lang="en-US" dirty="0"/>
          </a:p>
          <a:p>
            <a:r>
              <a:rPr lang="en-US" dirty="0"/>
              <a:t>rotation have no markings.</a:t>
            </a:r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5223"/>
            <a:ext cx="6553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214.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Inspecting and Repairing the Control Valve. </a:t>
            </a:r>
            <a:r>
              <a:rPr lang="en-US" b="0" i="0" u="none" strike="noStrike" baseline="0" dirty="0" smtClean="0">
                <a:latin typeface="CenturySchL-Roma"/>
              </a:rPr>
              <a:t>Refer to Figure 26,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page 29,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complete the following steps to inspect and repair the control valve: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Inspect the </a:t>
            </a:r>
            <a:r>
              <a:rPr lang="en-US" b="0" i="0" u="none" strike="noStrike" baseline="0" dirty="0" err="1" smtClean="0">
                <a:latin typeface="CenturySchL-Roma"/>
              </a:rPr>
              <a:t>controlvalve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body for cracks, breaks, or other damage. Inspect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spool bore for grooves, deep scratches, or other visible wear. If damage is discovered,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replace the entire </a:t>
            </a:r>
            <a:r>
              <a:rPr lang="en-US" b="0" i="0" u="none" strike="noStrike" baseline="0" dirty="0" err="1" smtClean="0">
                <a:latin typeface="CenturySchL-Roma"/>
              </a:rPr>
              <a:t>controlvalve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body.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Inspect the spool (29) for grooves, deep scratches, or other visible wear. Replace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spool if necessary.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c. The free length of the spring (22) should be 2.63 inches. Use a spring gauge and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check that the force required to compress the spring (22) to 1.375 inches is 13.5 to 16.5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pounds. The force required to compress the spring (22) to 0.938 inch should be 18 to 22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pounds. Replace the spring (22) if the free length or the force required to compress it is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not as specified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d. The free length of the spring (21) should be 4.25 inches. Use a spring gauge and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check that the force required to compress the spring (21) to 2.25 inches is 27 to 33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pounds. The force required to compress the spring (21) to 1.375 inches should be 38 to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48 pounds. Replace the spring (21) if the free length or the force required to compress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it is not as specified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e. Connect a </a:t>
            </a:r>
            <a:r>
              <a:rPr lang="en-US" b="0" i="0" u="none" strike="noStrike" baseline="0" dirty="0" err="1" smtClean="0">
                <a:latin typeface="CenturySchL-Roma"/>
              </a:rPr>
              <a:t>multimeter</a:t>
            </a:r>
            <a:r>
              <a:rPr lang="en-US" b="0" i="0" u="none" strike="noStrike" baseline="0" dirty="0" smtClean="0">
                <a:latin typeface="CenturySchL-Roma"/>
              </a:rPr>
              <a:t> across the coil (11) wires. The </a:t>
            </a:r>
            <a:r>
              <a:rPr lang="en-US" b="0" i="0" u="none" strike="noStrike" baseline="0" dirty="0" err="1" smtClean="0">
                <a:latin typeface="CenturySchL-Roma"/>
              </a:rPr>
              <a:t>multimeter</a:t>
            </a:r>
            <a:r>
              <a:rPr lang="en-US" b="0" i="0" u="none" strike="noStrike" baseline="0" dirty="0" smtClean="0">
                <a:latin typeface="CenturySchL-Roma"/>
              </a:rPr>
              <a:t> should indicate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 45 to 65 ohms resistance. Connect a </a:t>
            </a:r>
            <a:r>
              <a:rPr lang="en-US" b="0" i="0" u="none" strike="noStrike" baseline="0" dirty="0" err="1" smtClean="0">
                <a:latin typeface="CenturySchL-Roma"/>
              </a:rPr>
              <a:t>multimeter</a:t>
            </a:r>
            <a:r>
              <a:rPr lang="en-US" b="0" i="0" u="none" strike="noStrike" baseline="0" dirty="0" smtClean="0">
                <a:latin typeface="CenturySchL-Roma"/>
              </a:rPr>
              <a:t> across one wire of the coil (11) and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its metal housing. The </a:t>
            </a:r>
            <a:r>
              <a:rPr lang="en-US" b="0" i="0" u="none" strike="noStrike" baseline="0" dirty="0" err="1" smtClean="0">
                <a:latin typeface="CenturySchL-Roma"/>
              </a:rPr>
              <a:t>multimeter</a:t>
            </a:r>
            <a:r>
              <a:rPr lang="en-US" b="0" i="0" u="none" strike="noStrike" baseline="0" dirty="0" smtClean="0">
                <a:latin typeface="CenturySchL-Roma"/>
              </a:rPr>
              <a:t> should indicate infinity (open circuit). Repeat the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multimeter</a:t>
            </a:r>
            <a:r>
              <a:rPr lang="en-US" b="0" i="0" u="none" strike="noStrike" baseline="0" dirty="0" smtClean="0">
                <a:latin typeface="CenturySchL-Roma"/>
              </a:rPr>
              <a:t> test on the second coil wire and its metal housing. Again, the reading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should indicate infinity. Replace the coil if the </a:t>
            </a:r>
            <a:r>
              <a:rPr lang="en-US" b="0" i="0" u="none" strike="noStrike" baseline="0" dirty="0" err="1" smtClean="0">
                <a:latin typeface="CenturySchL-Roma"/>
              </a:rPr>
              <a:t>multimeter</a:t>
            </a:r>
            <a:r>
              <a:rPr lang="en-US" b="0" i="0" u="none" strike="noStrike" baseline="0" dirty="0" smtClean="0">
                <a:latin typeface="CenturySchL-Roma"/>
              </a:rPr>
              <a:t> reading is not as specified.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Repeat paragraph 214(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e) on the second coil (15).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f. Inspect the remaining parts for cracks, breaks, deformation, distortion, and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damaged or stripped threads.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215.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Reassembling the Control Valve. </a:t>
            </a:r>
            <a:r>
              <a:rPr lang="en-US" b="0" i="0" u="none" strike="noStrike" baseline="0" dirty="0" smtClean="0">
                <a:latin typeface="CenturySchL-Roma"/>
              </a:rPr>
              <a:t>Refer to Figure 26,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page 29,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complete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following steps to reassemble the control valve: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NOTE: Coat all valve parts and body bores with engine oil before beginning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the reassembly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a. Place a rod through one hole in the spool (29). Place the spool (29) in a </a:t>
            </a:r>
            <a:r>
              <a:rPr lang="en-US" b="0" i="0" u="none" strike="noStrike" baseline="0" dirty="0" err="1" smtClean="0">
                <a:latin typeface="CenturySchL-Roma"/>
              </a:rPr>
              <a:t>softjawed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vise.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Install the sleeve (33) on the spool (29), sleeve shoulder up.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c. Place a small amount of retaining compound on the threads of the spool (29).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d. Install a new </a:t>
            </a:r>
            <a:r>
              <a:rPr lang="en-US" b="0" i="0" u="none" strike="noStrike" baseline="0" dirty="0" err="1" smtClean="0">
                <a:latin typeface="CenturySchL-Roma"/>
              </a:rPr>
              <a:t>Oring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(32) on the spool eye (31). Install the spool eye in the spool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(29) and tighten to 19 to 21 </a:t>
            </a:r>
            <a:r>
              <a:rPr lang="en-US" b="0" i="0" u="none" strike="noStrike" baseline="0" dirty="0" err="1" smtClean="0">
                <a:latin typeface="CenturySchL-Roma"/>
              </a:rPr>
              <a:t>footpounds</a:t>
            </a:r>
            <a:r>
              <a:rPr lang="en-US" b="0" i="0" u="none" strike="noStrike" baseline="0" dirty="0" smtClean="0">
                <a:latin typeface="CenturySchL-Roma"/>
              </a:rPr>
              <a:t>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Install a new </a:t>
            </a:r>
            <a:r>
              <a:rPr lang="en-US" b="0" i="0" u="none" strike="noStrike" baseline="0" dirty="0" err="1" smtClean="0">
                <a:latin typeface="CenturySchL-Roma"/>
              </a:rPr>
              <a:t>Oring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(30) in the spool bore of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</a:t>
            </a:r>
            <a:r>
              <a:rPr lang="en-US" b="0" i="0" u="none" strike="noStrike" baseline="0" dirty="0" err="1" smtClean="0">
                <a:latin typeface="CenturySchL-Roma"/>
              </a:rPr>
              <a:t>controlvalve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body.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e. Lubricate the spool (29) and its bore with clean lubricating oil. Install the spool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(24) in its bore.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f. Install a rod or a pry bar in the spool eye (31).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g. Place the </a:t>
            </a:r>
            <a:r>
              <a:rPr lang="en-US" b="0" i="0" u="none" strike="noStrike" baseline="0" dirty="0" err="1" smtClean="0">
                <a:latin typeface="CenturySchL-Roma"/>
              </a:rPr>
              <a:t>controlvalve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assembly in a </a:t>
            </a:r>
            <a:r>
              <a:rPr lang="en-US" b="0" i="0" u="none" strike="noStrike" baseline="0" dirty="0" err="1" smtClean="0">
                <a:latin typeface="CenturySchL-Roma"/>
              </a:rPr>
              <a:t>softjawed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vise.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h. Install a new </a:t>
            </a:r>
            <a:r>
              <a:rPr lang="en-US" b="0" i="0" u="none" strike="noStrike" baseline="0" dirty="0" err="1" smtClean="0">
                <a:latin typeface="CenturySchL-Roma"/>
              </a:rPr>
              <a:t>Oring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(28) in the bore on the </a:t>
            </a:r>
            <a:r>
              <a:rPr lang="en-US" b="0" i="0" u="none" strike="noStrike" baseline="0" dirty="0" err="1" smtClean="0">
                <a:latin typeface="CenturySchL-Roma"/>
              </a:rPr>
              <a:t>controlvalve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body. Install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retainer (27) in the bore.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i</a:t>
            </a:r>
            <a:r>
              <a:rPr lang="en-US" b="0" i="0" u="none" strike="noStrike" baseline="0" dirty="0" smtClean="0">
                <a:latin typeface="CenturySchL-Roma"/>
              </a:rPr>
              <a:t>. Place a new </a:t>
            </a:r>
            <a:r>
              <a:rPr lang="en-US" b="0" i="0" u="none" strike="noStrike" baseline="0" dirty="0" err="1" smtClean="0">
                <a:latin typeface="CenturySchL-Roma"/>
              </a:rPr>
              <a:t>Oring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(26) on the spool (29</a:t>
            </a:r>
            <a:r>
              <a:rPr lang="en-US" b="1" i="0" u="none" strike="noStrike" baseline="0" dirty="0" smtClean="0">
                <a:latin typeface="CenturySchL-Bold"/>
              </a:rPr>
              <a:t>) </a:t>
            </a:r>
            <a:r>
              <a:rPr lang="en-US" b="0" i="0" u="none" strike="noStrike" baseline="0" dirty="0" smtClean="0">
                <a:latin typeface="CenturySchL-Roma"/>
              </a:rPr>
              <a:t>and install the retainer (25).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j. Place the washer (24) and the spring seat (23) on the spool (29). Make sure that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washer (24) is in the </a:t>
            </a:r>
            <a:r>
              <a:rPr lang="en-US" b="0" i="0" u="none" strike="noStrike" baseline="0" dirty="0" err="1" smtClean="0">
                <a:latin typeface="CenturySchL-Roma"/>
              </a:rPr>
              <a:t>springseat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(23) hole.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k. Install the two springs (21 and 22) and the spring seat (20). Install the washer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(19) in the spring seat (20).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l. Install the detent housing in the </a:t>
            </a:r>
            <a:r>
              <a:rPr lang="en-US" b="0" i="0" u="none" strike="noStrike" baseline="0" dirty="0" err="1" smtClean="0">
                <a:latin typeface="CenturySchL-Roma"/>
              </a:rPr>
              <a:t>controlvalve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body. Tighten the detent housing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to 30 to 32 </a:t>
            </a:r>
            <a:r>
              <a:rPr lang="en-US" b="0" i="0" u="none" strike="noStrike" baseline="0" dirty="0" err="1" smtClean="0">
                <a:latin typeface="CenturySchL-Roma"/>
              </a:rPr>
              <a:t>footpounds</a:t>
            </a:r>
            <a:r>
              <a:rPr lang="en-US" b="0" i="0" u="none" strike="noStrike" baseline="0" dirty="0" smtClean="0">
                <a:latin typeface="CenturySchL-Roma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m. Install the washer (16).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n. Install the coil (15) and fasten the lead ends together with tape.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o. Apply a small amount of retaining compound to the stud's internal threads if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screw (13) and stud (17) were separated. Install the washer (14), screw on the stud,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tighten to 10 to 12 </a:t>
            </a:r>
            <a:r>
              <a:rPr lang="en-US" b="0" i="0" u="none" strike="noStrike" baseline="0" dirty="0" err="1" smtClean="0">
                <a:latin typeface="CenturySchL-Roma"/>
              </a:rPr>
              <a:t>footpounds</a:t>
            </a:r>
            <a:r>
              <a:rPr lang="en-US" b="0" i="0" u="none" strike="noStrike" baseline="0" dirty="0" smtClean="0">
                <a:latin typeface="CenturySchL-Roma"/>
              </a:rPr>
              <a:t>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p. Apply a small amount of retaining compound to the stud (17) threads. Install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stud (17) in the detent housing (18).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q. Push down and turn the screw (13) to install the stud (17) in the spool (29).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Tighten to 19 to 21 </a:t>
            </a:r>
            <a:r>
              <a:rPr lang="en-US" b="0" i="0" u="none" strike="noStrike" baseline="0" dirty="0" err="1" smtClean="0">
                <a:latin typeface="CenturySchL-Roma"/>
              </a:rPr>
              <a:t>footpounds</a:t>
            </a:r>
            <a:r>
              <a:rPr lang="en-US" b="0" i="0" u="none" strike="noStrike" baseline="0" dirty="0" smtClean="0">
                <a:latin typeface="CenturySchL-Roma"/>
              </a:rPr>
              <a:t>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r. Install the spacer (12) in the detent housing (18).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s. Install the coil (11).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t. Install a new </a:t>
            </a:r>
            <a:r>
              <a:rPr lang="en-US" b="0" i="0" u="none" strike="noStrike" baseline="0" dirty="0" err="1" smtClean="0">
                <a:latin typeface="CenturySchL-Roma"/>
              </a:rPr>
              <a:t>Oring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(10) on the cap (9).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u. Feed the leads from the coils (11 and 15) through the cap (9) hole. Install the cap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 the detent housing (18), aligning the setscrew (7) hole with the hole in the detent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housing.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v. Install the retaining ring (8) and the setscrew (7). Tighten the setscrew (7).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w. Solder the coil (11 and 15) leads to the connector (6) using a </a:t>
            </a:r>
            <a:r>
              <a:rPr lang="en-US" b="0" i="0" u="none" strike="noStrike" baseline="0" dirty="0" err="1" smtClean="0">
                <a:latin typeface="CenturySchL-Roma"/>
              </a:rPr>
              <a:t>rosincore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solder.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Solder one lead from each coil (11 and 15) to contact B (5) in connector (6). Solder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second lead from the coil (15) to contact A (5) in connector (6). Solder the second lead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from the coil (11) to contact C (5) in connector (6).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x. Position the connector (6) on the cap (9). Install and tighten the four screws (4).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y. Remove the rod or the pry bar from the spool eye (31).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z. Install a new </a:t>
            </a:r>
            <a:r>
              <a:rPr lang="en-US" b="0" i="0" u="none" strike="noStrike" baseline="0" dirty="0" err="1" smtClean="0">
                <a:latin typeface="CenturySchL-Roma"/>
              </a:rPr>
              <a:t>Oring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(3) in the seal assembly (1).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aa. Place the seal assembly (1) in a hydraulic press, threaded end down. Place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wiper (2) on the seal assembly. Use a 1 3/4inch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diameter rod to press the wiper (2)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into the seal assembly (1) until the wiper is flush with the top of the pump.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bb. Install and tighten the seal assembly (1).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cc. Install the </a:t>
            </a:r>
            <a:r>
              <a:rPr lang="en-US" b="0" i="0" u="none" strike="noStrike" baseline="0" dirty="0" err="1" smtClean="0">
                <a:latin typeface="CenturySchL-Roma"/>
              </a:rPr>
              <a:t>controlvalve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assembly.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09884" y="239047"/>
            <a:ext cx="6172200" cy="6618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14.</a:t>
            </a:r>
          </a:p>
          <a:p>
            <a:r>
              <a:rPr lang="fi-FI" b="1" dirty="0"/>
              <a:t>Piston Pump. </a:t>
            </a:r>
            <a:r>
              <a:rPr lang="fi-FI" dirty="0"/>
              <a:t>On an inline</a:t>
            </a:r>
          </a:p>
          <a:p>
            <a:r>
              <a:rPr lang="en-US" dirty="0"/>
              <a:t>piston pump, the drive shaft and the cylinder block</a:t>
            </a:r>
          </a:p>
          <a:p>
            <a:r>
              <a:rPr lang="en-US" dirty="0"/>
              <a:t>are on the same centerline (Figure 13).</a:t>
            </a:r>
          </a:p>
          <a:p>
            <a:r>
              <a:rPr lang="en-US" dirty="0"/>
              <a:t>Reciprocation of the pistons occurs when the</a:t>
            </a:r>
          </a:p>
          <a:p>
            <a:r>
              <a:rPr lang="en-US" dirty="0"/>
              <a:t>pistons run against a swash plate as the cylinder block rotates. The drive shaft turns</a:t>
            </a:r>
          </a:p>
          <a:p>
            <a:r>
              <a:rPr lang="en-US" dirty="0"/>
              <a:t>the cylinder block, which carries the pistons around the shaft. The piston shoes slide</a:t>
            </a:r>
          </a:p>
          <a:p>
            <a:r>
              <a:rPr lang="en-US" dirty="0"/>
              <a:t>against the swash plate and are held against it by the </a:t>
            </a:r>
            <a:r>
              <a:rPr lang="en-US" dirty="0" err="1"/>
              <a:t>shoeretainer</a:t>
            </a:r>
            <a:endParaRPr lang="en-US" dirty="0"/>
          </a:p>
          <a:p>
            <a:r>
              <a:rPr lang="en-US" dirty="0"/>
              <a:t>plate. The angle of</a:t>
            </a:r>
          </a:p>
          <a:p>
            <a:r>
              <a:rPr lang="en-US" dirty="0"/>
              <a:t>the swash plate causes the cylinders to reciprocate in their bores. When a piston begins</a:t>
            </a:r>
          </a:p>
          <a:p>
            <a:r>
              <a:rPr lang="en-US" dirty="0"/>
              <a:t>to retract, the opening on the end of the bore slides over the inlet slot in the valve plate</a:t>
            </a:r>
          </a:p>
          <a:p>
            <a:r>
              <a:rPr lang="en-US" dirty="0"/>
              <a:t>and oil is drawn into the bore through less than </a:t>
            </a:r>
            <a:r>
              <a:rPr lang="en-US" dirty="0" err="1"/>
              <a:t>onehalf</a:t>
            </a:r>
            <a:endParaRPr lang="en-US" dirty="0"/>
          </a:p>
          <a:p>
            <a:r>
              <a:rPr lang="en-US" dirty="0"/>
              <a:t>a revolution of the cylinder</a:t>
            </a:r>
          </a:p>
          <a:p>
            <a:r>
              <a:rPr lang="en-US" dirty="0"/>
              <a:t>block. A solid area is created in the valve plate, and the piston retracts. As the piston</a:t>
            </a:r>
          </a:p>
          <a:p>
            <a:r>
              <a:rPr lang="en-US" dirty="0"/>
              <a:t>begins to extend the opening, the cylinder barrel moves over the inlet port and oil is</a:t>
            </a:r>
          </a:p>
          <a:p>
            <a:r>
              <a:rPr lang="en-US" dirty="0"/>
              <a:t>forced through the outlet port.</a:t>
            </a:r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216.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Testing and Adjusting the Control Valve. </a:t>
            </a:r>
            <a:r>
              <a:rPr lang="en-US" b="0" i="0" u="none" strike="noStrike" baseline="0" dirty="0" smtClean="0">
                <a:latin typeface="CenturySchL-Roma"/>
              </a:rPr>
              <a:t>Test the control valve assembly by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observing it during operation. With the oil at the recommended operating temperature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the engine running at a fast idle, check the time required to raise the empty bucket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on the scoop loader from the ground to its highest raised position. This should take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approximately 6 seconds. If it takes more than 6 seconds for the bucket to raise, ensure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that the—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Reservoir is filled to the proper oil level as stated in the appropriate TM.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Oil is the type specified in the appropriate TM.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Suction line is unrestricted and the strainer is clean.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Scoop loader is operating at the correct </a:t>
            </a:r>
            <a:r>
              <a:rPr lang="en-US" b="0" i="0" u="none" strike="noStrike" baseline="0" dirty="0" err="1" smtClean="0">
                <a:latin typeface="CenturySchL-Roma"/>
              </a:rPr>
              <a:t>fastidle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speed, as stated in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appropriate TM.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err="1" smtClean="0">
                <a:latin typeface="CenturySchL-Roma"/>
              </a:rPr>
              <a:t>Powersteering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pump and the demand valve are operating properly.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NOTE: Repeat this test with a loaded bucket. If the lifting time is good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(6 seconds) with an empty bucket but slow with a loaded bucket, check the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cylinder packing, main </a:t>
            </a:r>
            <a:r>
              <a:rPr lang="en-US" b="1" i="0" u="none" strike="noStrike" baseline="0" dirty="0" err="1" smtClean="0">
                <a:latin typeface="CenturySchL-Bold"/>
              </a:rPr>
              <a:t>pressurerelief</a:t>
            </a:r>
            <a:endParaRPr lang="en-US" b="1" i="0" u="none" strike="noStrike" baseline="0" dirty="0" smtClean="0">
              <a:latin typeface="CenturySchL-Bold"/>
            </a:endParaRPr>
          </a:p>
          <a:p>
            <a:r>
              <a:rPr lang="en-US" b="1" i="0" u="none" strike="noStrike" baseline="0" dirty="0" smtClean="0">
                <a:latin typeface="CenturySchL-Bold"/>
              </a:rPr>
              <a:t>valve, and hydraulic pump.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The major components of a piston pump consist of a housing, a</a:t>
            </a:r>
          </a:p>
          <a:p>
            <a:r>
              <a:rPr lang="en-US" dirty="0" err="1"/>
              <a:t>bearingsupported</a:t>
            </a:r>
            <a:endParaRPr lang="en-US" dirty="0"/>
          </a:p>
          <a:p>
            <a:r>
              <a:rPr lang="en-US" dirty="0"/>
              <a:t>drive shaft, a rotating group, a shaft seal, and a valve plate. The</a:t>
            </a:r>
          </a:p>
          <a:p>
            <a:r>
              <a:rPr lang="en-US" dirty="0"/>
              <a:t>valve plate contains the inlet and outlet ports and functions as the back cover. The</a:t>
            </a:r>
          </a:p>
          <a:p>
            <a:r>
              <a:rPr lang="en-US" dirty="0"/>
              <a:t>rotating group includes a cylinder block, which is splined to the drive shaft; a splined</a:t>
            </a:r>
          </a:p>
          <a:p>
            <a:r>
              <a:rPr lang="en-US" dirty="0"/>
              <a:t>spherical washer; a </a:t>
            </a:r>
            <a:r>
              <a:rPr lang="en-US" dirty="0" err="1"/>
              <a:t>cylinderblock</a:t>
            </a:r>
            <a:endParaRPr lang="en-US" dirty="0"/>
          </a:p>
          <a:p>
            <a:r>
              <a:rPr lang="en-US" dirty="0"/>
              <a:t>spring; nine pistons with shoes; a swash plate; and a</a:t>
            </a:r>
          </a:p>
          <a:p>
            <a:r>
              <a:rPr lang="en-US" dirty="0" err="1"/>
              <a:t>shoeretainer</a:t>
            </a:r>
            <a:endParaRPr lang="en-US" dirty="0"/>
          </a:p>
          <a:p>
            <a:r>
              <a:rPr lang="en-US" dirty="0"/>
              <a:t>plate. When this group is assembled, the </a:t>
            </a:r>
            <a:r>
              <a:rPr lang="en-US" dirty="0" err="1"/>
              <a:t>cylinderblock</a:t>
            </a:r>
            <a:endParaRPr lang="en-US" dirty="0"/>
          </a:p>
          <a:p>
            <a:r>
              <a:rPr lang="en-US" dirty="0"/>
              <a:t>spring forces the</a:t>
            </a:r>
          </a:p>
          <a:p>
            <a:r>
              <a:rPr lang="en-US" dirty="0"/>
              <a:t>cylinder block against the valve plate and the spherical washer against the </a:t>
            </a:r>
            <a:r>
              <a:rPr lang="en-US" dirty="0" err="1"/>
              <a:t>sho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retainer plate. The nine piston shoes are held positively against the swash plate,</a:t>
            </a:r>
          </a:p>
          <a:p>
            <a:r>
              <a:rPr lang="en-US" dirty="0"/>
              <a:t>ensuring that the pistons reciprocate as the cylinder turns. In </a:t>
            </a:r>
            <a:r>
              <a:rPr lang="en-US" dirty="0" err="1"/>
              <a:t>fixeddisplacement</a:t>
            </a:r>
            <a:endParaRPr lang="en-US" dirty="0"/>
          </a:p>
          <a:p>
            <a:r>
              <a:rPr lang="en-US" dirty="0"/>
              <a:t>pumps, the swash plate is stationary</a:t>
            </a:r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036" y="698310"/>
            <a:ext cx="6684326" cy="397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b. Displacement (outflow) from the piston pump depends on the number of pistons,</a:t>
            </a:r>
          </a:p>
          <a:p>
            <a:r>
              <a:rPr lang="en-US" dirty="0"/>
              <a:t>their bore, and their stroke. The swash plate's angle determines the stroke; therefore,</a:t>
            </a:r>
          </a:p>
          <a:p>
            <a:r>
              <a:rPr lang="en-US" dirty="0"/>
              <a:t>the stroke can be changed by altering the angle (Figure 14).</a:t>
            </a:r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1143000"/>
            <a:ext cx="5815782" cy="335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800"/>
            <a:ext cx="6629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15.</a:t>
            </a:r>
          </a:p>
          <a:p>
            <a:r>
              <a:rPr lang="en-US" sz="1200" b="1" dirty="0"/>
              <a:t>General</a:t>
            </a:r>
            <a:r>
              <a:rPr lang="en-US" sz="1200" dirty="0"/>
              <a:t>. The J. I. Case Model MW24C scoop loader has a </a:t>
            </a:r>
            <a:r>
              <a:rPr lang="en-US" sz="1200" dirty="0" err="1"/>
              <a:t>twosection</a:t>
            </a:r>
            <a:endParaRPr lang="en-US" sz="1200" dirty="0"/>
          </a:p>
          <a:p>
            <a:r>
              <a:rPr lang="en-US" sz="1200" dirty="0"/>
              <a:t>pump¾one section provides hydraulic power for the steering system; the other section</a:t>
            </a:r>
          </a:p>
          <a:p>
            <a:r>
              <a:rPr lang="en-US" sz="1200" dirty="0" smtClean="0"/>
              <a:t>Piston </a:t>
            </a:r>
            <a:r>
              <a:rPr lang="en-US" sz="1200" dirty="0" err="1"/>
              <a:t>Piston</a:t>
            </a:r>
            <a:endParaRPr lang="en-US" sz="1200" dirty="0"/>
          </a:p>
          <a:p>
            <a:r>
              <a:rPr lang="en-US" sz="1200" dirty="0"/>
              <a:t>shoe</a:t>
            </a:r>
          </a:p>
          <a:p>
            <a:r>
              <a:rPr lang="en-US" sz="1200" dirty="0"/>
              <a:t>Spherical</a:t>
            </a:r>
          </a:p>
          <a:p>
            <a:r>
              <a:rPr lang="en-US" sz="1200" dirty="0"/>
              <a:t>washer</a:t>
            </a:r>
          </a:p>
          <a:p>
            <a:r>
              <a:rPr lang="en-US" sz="1200" dirty="0"/>
              <a:t>Drive shaft</a:t>
            </a:r>
          </a:p>
          <a:p>
            <a:r>
              <a:rPr lang="en-US" sz="1200" dirty="0"/>
              <a:t>Swash plate</a:t>
            </a:r>
          </a:p>
          <a:p>
            <a:r>
              <a:rPr lang="en-US" sz="1200" dirty="0"/>
              <a:t>Housing Shoe-retainer plate</a:t>
            </a:r>
          </a:p>
          <a:p>
            <a:r>
              <a:rPr lang="en-US" sz="1200" dirty="0"/>
              <a:t>Cylinder-block spring</a:t>
            </a:r>
          </a:p>
          <a:p>
            <a:r>
              <a:rPr lang="en-US" sz="1200" dirty="0"/>
              <a:t>To inlet port</a:t>
            </a:r>
          </a:p>
          <a:p>
            <a:r>
              <a:rPr lang="en-US" sz="1200" dirty="0"/>
              <a:t>To outlet port</a:t>
            </a:r>
          </a:p>
          <a:p>
            <a:r>
              <a:rPr lang="en-US" sz="1200" dirty="0"/>
              <a:t>Valve plate</a:t>
            </a:r>
          </a:p>
          <a:p>
            <a:r>
              <a:rPr lang="en-US" sz="1200" dirty="0"/>
              <a:t>Cylinder block</a:t>
            </a:r>
          </a:p>
          <a:p>
            <a:r>
              <a:rPr lang="en-US" sz="1200" dirty="0"/>
              <a:t>Maximum</a:t>
            </a:r>
          </a:p>
          <a:p>
            <a:r>
              <a:rPr lang="en-US" sz="1200" dirty="0"/>
              <a:t>displacement</a:t>
            </a:r>
          </a:p>
          <a:p>
            <a:r>
              <a:rPr lang="en-US" sz="1200" dirty="0"/>
              <a:t>Partial</a:t>
            </a:r>
          </a:p>
          <a:p>
            <a:r>
              <a:rPr lang="en-US" sz="1200" dirty="0"/>
              <a:t>displacement</a:t>
            </a:r>
          </a:p>
          <a:p>
            <a:r>
              <a:rPr lang="en-US" sz="1200" dirty="0"/>
              <a:t>Zero</a:t>
            </a:r>
          </a:p>
          <a:p>
            <a:r>
              <a:rPr lang="en-US" sz="1200" dirty="0"/>
              <a:t>displacement</a:t>
            </a:r>
          </a:p>
          <a:p>
            <a:r>
              <a:rPr lang="en-US" sz="1200" dirty="0"/>
              <a:t>0°</a:t>
            </a:r>
          </a:p>
          <a:p>
            <a:r>
              <a:rPr lang="en-US" sz="1200" dirty="0"/>
              <a:t>provides power for the loader system. This model has a </a:t>
            </a:r>
            <a:r>
              <a:rPr lang="en-US" sz="1200" dirty="0" err="1"/>
              <a:t>geartype</a:t>
            </a:r>
            <a:r>
              <a:rPr lang="en-US" sz="1200" dirty="0"/>
              <a:t>,</a:t>
            </a:r>
          </a:p>
          <a:p>
            <a:r>
              <a:rPr lang="en-US" sz="1200" dirty="0" err="1"/>
              <a:t>fixeddisplacement</a:t>
            </a:r>
            <a:endParaRPr lang="en-US" sz="1200" dirty="0"/>
          </a:p>
          <a:p>
            <a:r>
              <a:rPr lang="en-US" sz="1200" dirty="0"/>
              <a:t>pump located on the rear of, and it is driven by the transmission. Hydraulic lines carry</a:t>
            </a:r>
          </a:p>
          <a:p>
            <a:r>
              <a:rPr lang="en-US" sz="1200" dirty="0"/>
              <a:t>fluid from the reservoir to the pump and from the pump to the control, demand, and</a:t>
            </a:r>
          </a:p>
          <a:p>
            <a:r>
              <a:rPr lang="en-US" sz="1200" dirty="0"/>
              <a:t>relief valves.</a:t>
            </a:r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16.</a:t>
            </a:r>
          </a:p>
          <a:p>
            <a:r>
              <a:rPr lang="en-US" b="1" dirty="0"/>
              <a:t>Removal and Repair of the Gear Pump. </a:t>
            </a:r>
            <a:r>
              <a:rPr lang="en-US" dirty="0"/>
              <a:t>When the gear pump breaks down or</a:t>
            </a:r>
          </a:p>
          <a:p>
            <a:r>
              <a:rPr lang="en-US" dirty="0"/>
              <a:t>does not operate properly, the maintenance supervisor instructs the </a:t>
            </a:r>
            <a:r>
              <a:rPr lang="en-US" dirty="0" err="1"/>
              <a:t>constructionequipment</a:t>
            </a:r>
            <a:endParaRPr lang="en-US" dirty="0"/>
          </a:p>
          <a:p>
            <a:r>
              <a:rPr lang="en-US" dirty="0"/>
              <a:t>repairer in the procedures necessary to determine the extent of damage and</a:t>
            </a:r>
          </a:p>
          <a:p>
            <a:r>
              <a:rPr lang="en-US" dirty="0"/>
              <a:t>possible repairs. The first step in this process is to drain the reservoir. The pump is</a:t>
            </a:r>
          </a:p>
          <a:p>
            <a:r>
              <a:rPr lang="en-US" dirty="0"/>
              <a:t>then removed from the transmission and completely disassembled before cleaning or</a:t>
            </a:r>
          </a:p>
          <a:p>
            <a:r>
              <a:rPr lang="en-US" dirty="0"/>
              <a:t>repairs begin. The </a:t>
            </a:r>
            <a:r>
              <a:rPr lang="en-US" dirty="0" err="1"/>
              <a:t>removalanddisassembly</a:t>
            </a:r>
            <a:endParaRPr lang="en-US" dirty="0"/>
          </a:p>
          <a:p>
            <a:r>
              <a:rPr lang="en-US" dirty="0"/>
              <a:t>process requires several steps; each step</a:t>
            </a:r>
          </a:p>
          <a:p>
            <a:r>
              <a:rPr lang="en-US" dirty="0"/>
              <a:t>must be performed in the order listed.</a:t>
            </a:r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a. Refer to Figure 15</a:t>
            </a:r>
          </a:p>
          <a:p>
            <a:r>
              <a:rPr lang="en-US" dirty="0"/>
              <a:t>and use the following steps to drain the reservoir on the gear</a:t>
            </a:r>
          </a:p>
          <a:p>
            <a:r>
              <a:rPr lang="en-US" dirty="0"/>
              <a:t>pump:</a:t>
            </a:r>
          </a:p>
          <a:p>
            <a:r>
              <a:rPr lang="en-US" dirty="0"/>
              <a:t>· Remove the filler plug (1) on the hydraulic reservoir slowly to relieve air</a:t>
            </a:r>
          </a:p>
          <a:p>
            <a:r>
              <a:rPr lang="en-US" dirty="0"/>
              <a:t>pressure.</a:t>
            </a:r>
          </a:p>
          <a:p>
            <a:r>
              <a:rPr lang="en-US" dirty="0"/>
              <a:t>· Remove the drain plug (2), and drain the fluid from the reservoir into a</a:t>
            </a:r>
          </a:p>
          <a:p>
            <a:r>
              <a:rPr lang="en-US" dirty="0"/>
              <a:t>container.</a:t>
            </a:r>
          </a:p>
          <a:p>
            <a:r>
              <a:rPr lang="en-US" dirty="0"/>
              <a:t>· Turn the frontend</a:t>
            </a:r>
          </a:p>
          <a:p>
            <a:r>
              <a:rPr lang="en-US" dirty="0"/>
              <a:t>loader fully to the left or right, and engage the locking</a:t>
            </a:r>
          </a:p>
          <a:p>
            <a:r>
              <a:rPr lang="en-US" dirty="0"/>
              <a:t>bar.</a:t>
            </a:r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INTRODUCTION</a:t>
            </a:r>
          </a:p>
          <a:p>
            <a:r>
              <a:rPr lang="en-US" dirty="0"/>
              <a:t>Hydraulics is the science of using force and motion to move confined liquid. In a</a:t>
            </a:r>
          </a:p>
          <a:p>
            <a:r>
              <a:rPr lang="en-US" dirty="0"/>
              <a:t>hydraulic device, a transfer of energy takes place when liquid is subject to pressure.</a:t>
            </a:r>
          </a:p>
          <a:p>
            <a:r>
              <a:rPr lang="en-US" dirty="0"/>
              <a:t>The following four basic principles govern hydraulics:</a:t>
            </a:r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1651000"/>
            <a:ext cx="406717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b. Refer to Figure 16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use the following steps to remove the gear pump: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Remove the hose assemblies from the gear pump, and drain the hydraulic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fluid into a container.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Support the hydraulic pump (3), and remove the two cap screws (1) and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lock washer (2).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Remove the pump (3) and bracket (4) from the transmission carefully.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Place a protective cover over the splined drive shaft on the pump and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mounting pad to prevent foreign material from entering the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3" y="685800"/>
            <a:ext cx="5773671" cy="386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74455"/>
            <a:ext cx="4572000" cy="51090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c. Refer to Figure 17,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page 18,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use the following steps to disassemble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gear pump: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Scribe a line lengthwise along the pump to aid in alignment during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reassembly.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Remove the roller bearings (6, 18, and 30) with a bearing puller. Replace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them as necessary.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Remove the seals (7, 10, 11, 19, 25, and 31) and discard.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Remove the seal (32) from the shaft end cover (34).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Discard the preformed packing and the seal (32).</a:t>
            </a:r>
          </a:p>
          <a:p>
            <a:r>
              <a:rPr lang="en-US" sz="2000" b="1" i="0" u="none" strike="noStrike" baseline="0" dirty="0" smtClean="0">
                <a:latin typeface="Arial"/>
              </a:rPr>
              <a:t>1-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965200"/>
            <a:ext cx="4676775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d. Clean all metal parts using cleaning solvent (specification PD680)</a:t>
            </a:r>
          </a:p>
          <a:p>
            <a:r>
              <a:rPr lang="en-US" dirty="0"/>
              <a:t>and allow</a:t>
            </a:r>
          </a:p>
          <a:p>
            <a:r>
              <a:rPr lang="en-US" dirty="0"/>
              <a:t>parts to air dry. Do not use cloths to dry parts.</a:t>
            </a:r>
          </a:p>
          <a:p>
            <a:r>
              <a:rPr lang="en-US" b="1" dirty="0"/>
              <a:t>17.</a:t>
            </a:r>
          </a:p>
          <a:p>
            <a:r>
              <a:rPr lang="en-US" b="1" dirty="0"/>
              <a:t>Inspection of the Gear Pump. </a:t>
            </a:r>
            <a:r>
              <a:rPr lang="en-US" dirty="0"/>
              <a:t>Refer to Figure 17,</a:t>
            </a:r>
          </a:p>
          <a:p>
            <a:r>
              <a:rPr lang="en-US" dirty="0"/>
              <a:t>and complete the following</a:t>
            </a:r>
          </a:p>
          <a:p>
            <a:r>
              <a:rPr lang="en-US" dirty="0"/>
              <a:t>steps to inspect the gear pump:</a:t>
            </a:r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a. Inspect the gear surfaces and the edges of the gear teeth for burrs, scoring, or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wear. Remove burrs with a fine stone. Replace the gears if they are worn or badly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scored.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NOTE: Gears must be replaced in sets.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Inspect the driving gear (22), and replace it if it is rough or damaged near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seal or if wear at the bearing surfaces has caused the shaft diameter to differ from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designated diameter by more than 0.001 inch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c. Inspect the roller bearings (6, 18, and 30) for free rollers, pitting, or wear.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Replace the bearings as needed.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d. Inspect the gear housings (9 and 24) for wear and damage, and replace them as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needed. Inspect the mating surfaces of the gear housings (9 and 24), bearing carrier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(15), port end cover (3), and shaft end cover (34) for burrs and damage. Remove burrs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with a fine file or stone. Replace the entire part if the surface is badly damaged.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e. Inspect the thrust plates (4, 16, and 28) for wear and scoring. Replace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plates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18.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Reassembly of the Gear Pump. </a:t>
            </a:r>
            <a:r>
              <a:rPr lang="en-US" b="0" i="0" u="none" strike="noStrike" baseline="0" dirty="0" smtClean="0">
                <a:latin typeface="CenturySchL-Roma"/>
              </a:rPr>
              <a:t>Refer to Figure 17,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complete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following steps to reassemble the gear pump: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Coat the preformed packing, the pocket seals (5, 17, and 29), and the seals (7,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10, 11, 19, 25, 31, and 32) with an </a:t>
            </a:r>
            <a:r>
              <a:rPr lang="en-US" b="0" i="0" u="none" strike="noStrike" baseline="0" dirty="0" err="1" smtClean="0">
                <a:latin typeface="CenturySchL-Roma"/>
              </a:rPr>
              <a:t>oilsoluble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grease before installing them.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Press the seal (32) into the shaft end cover (34) with the lip facing the inside of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bore.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c. Use soft jaws to place the shaft end cover (34) in a vise. Install the preformed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packing and roller bearings (30) in the shaft end cover (34).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d. Grease the six pocket seals (17) and install them in the two middle slots of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thrust plates (16). Install the thrust plate (4) on the drive shaft with the pocket seal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facing the shaft end cover (34). Tap the thrust plate (4) in place. Leave a clearance of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0.03125 inch between the thrust plate (4) and the shaft end cover (34).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8600"/>
            <a:ext cx="6400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Liquids have no shape of their own; they conform to the shape of their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container.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Liquids are incompressible.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Liquids transmit applied pressure in all directions.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Liquids provide increased force.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following key facts will help you gain an understanding of hydraulics: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Hydraulic power is generated from mechanical power.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Hydraulic energy is achieved by converting hydraulic power to mechanical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energy.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Hydraulic energy consists of potential (pressure energy), kinetic (energy of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moving liquids), and heat (energy of resistance to fluid flow [friction]).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Hydraulic energy is neither created nor destroyed, only converted to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another form.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Energy in a hydraulic system is considered either work (gain) or heat (loss).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Heat is created and energy is lost when a moving liquid is restricted.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e. Install the six outer pocket seals (5) in the thrust plate (4). Push the pocket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seals (5) into the slots until the ends make contact with the roller bearings (18). Tap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thrust plate (4) solidly into position on the port end cover (3). Use a razor blade or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 sharp knife to trim the exposed ends on the pocket seals (5) so that they are flush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with the sides of the thrust plate (4).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f. Use soft jaws to place the gear housing (24) in a vise. Install the thrust plate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(16) as described in paragraph 18d.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g. Place the port end cover (3) in a vise. Install the seal (7), the roller bearings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(6), and the thrust plate (4).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h. Place the bearing carrier (15) in a vise. Install the seals (19), the roller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bearings (18), and the thrust plates (16).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i</a:t>
            </a:r>
            <a:r>
              <a:rPr lang="en-US" b="0" i="0" u="none" strike="noStrike" baseline="0" dirty="0" smtClean="0">
                <a:latin typeface="CenturySchL-Roma"/>
              </a:rPr>
              <a:t>. Place the assembled shaft end cover (34) in a vise. Coat the thrust plate (28)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with engine oil. Install the driving gear (22) and the driven gear (23) in the shaft end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cover (34).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j. Install the seals (25) in the grooves on the gear housing (24). Install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housing over the gears on the shaft end cover (34). Tap the gear housing (24) with a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leather hammer to seat it on the cover. Lubricate the gears with engine oil to provide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initial lubrication.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k. Install the connecting shaft (21) in the bore of the pump shaft and driving gear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(22). Install the bearing carrier (15) on the gear housing (24), and align the scribe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marks. Tap the bearing carrier (15) in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l. Install the driving gear (13) on the connecting shaft (21) and install the driven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gear (14) in the bore of the bearing carrier (15). Insert seals (10 and 11) in the grooves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on the gear housing (9). Place the gear housing (9) over the gears and tap the housing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 place. Lubricate gears with engine oil.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m. Place the port end cover (3) on the gear housing (9) and tap in place. Thread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four studs through the port end cover (3) and into the shaft end cover (34) until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stud's ends extend above the port end cover (3). Insert the four washers (2) and nuts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(1). Tighten the nuts (1) to a snug fit.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n. Rotate the connecting shaft (21) and the driving gear (22) with a 6inch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wrench. Check the ease of operation. If the connecting shaft (21) rotates freely, tighten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nuts (1) to a torque of 200 </a:t>
            </a:r>
            <a:r>
              <a:rPr lang="en-US" b="0" i="0" u="none" strike="noStrike" baseline="0" dirty="0" err="1" smtClean="0">
                <a:latin typeface="CenturySchL-Roma"/>
              </a:rPr>
              <a:t>footpounds</a:t>
            </a:r>
            <a:r>
              <a:rPr lang="en-US" b="0" i="0" u="none" strike="noStrike" baseline="0" dirty="0" smtClean="0">
                <a:latin typeface="CenturySchL-Roma"/>
              </a:rPr>
              <a:t>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Rotate the connecting shaft (21), and check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ease of operation a second time. The pump should rotate freely with no evidence of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binding.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o. Coat the splines of the connecting shaft (21) and the driving gear (22) with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grease.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19.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Installation of the Gear Pump. </a:t>
            </a:r>
            <a:r>
              <a:rPr lang="en-US" b="0" i="0" u="none" strike="noStrike" baseline="0" dirty="0" smtClean="0">
                <a:latin typeface="CenturySchL-Roma"/>
              </a:rPr>
              <a:t>Complete the following steps to install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assembled gear pump: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48036" y="304800"/>
            <a:ext cx="66911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0" u="none" strike="noStrike" baseline="0" dirty="0" smtClean="0">
                <a:latin typeface="CenturySchL-Roma"/>
              </a:rPr>
              <a:t>a. Refer to Figure 17,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page 18.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Remove the protective cover from the splined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connecting shaft (21) of the gear pump, and coat the shaft with grease. Install the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pump on the mounting pad.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b. Refer to Figure 16,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page 17.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Install the gear pump and secure it with two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screws (1) and lock washers (2). Connect the hydraulic lines to the pump.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c. Refer to Figure 15,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page 16,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and continue with the following steps to install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the assembled gear pump:</a:t>
            </a:r>
          </a:p>
          <a:p>
            <a:r>
              <a:rPr lang="en-US" sz="1600" b="0" i="0" u="none" strike="noStrike" baseline="0" dirty="0" smtClean="0">
                <a:latin typeface="Symbol"/>
              </a:rPr>
              <a:t>· </a:t>
            </a:r>
            <a:r>
              <a:rPr lang="en-US" sz="1600" b="0" i="0" u="none" strike="noStrike" baseline="0" dirty="0" smtClean="0">
                <a:latin typeface="CenturySchL-Roma"/>
              </a:rPr>
              <a:t>Replace the drain plug (2) and strainer assembly (6) in the reservoir.</a:t>
            </a:r>
          </a:p>
          <a:p>
            <a:r>
              <a:rPr lang="en-US" sz="1600" b="0" i="0" u="none" strike="noStrike" baseline="0" dirty="0" smtClean="0">
                <a:latin typeface="Symbol"/>
              </a:rPr>
              <a:t>· </a:t>
            </a:r>
            <a:r>
              <a:rPr lang="en-US" sz="1600" b="0" i="0" u="none" strike="noStrike" baseline="0" dirty="0" smtClean="0">
                <a:latin typeface="CenturySchL-Roma"/>
              </a:rPr>
              <a:t>Replace the cover (4) and the gasket (5) on the reservoir, and secure the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cover with screws (3).</a:t>
            </a:r>
          </a:p>
          <a:p>
            <a:r>
              <a:rPr lang="en-US" sz="1600" b="0" i="0" u="none" strike="noStrike" baseline="0" dirty="0" smtClean="0">
                <a:latin typeface="Symbol"/>
              </a:rPr>
              <a:t>· </a:t>
            </a:r>
            <a:r>
              <a:rPr lang="en-US" sz="1600" b="0" i="0" u="none" strike="noStrike" baseline="0" dirty="0" smtClean="0">
                <a:latin typeface="CenturySchL-Roma"/>
              </a:rPr>
              <a:t>Refill the reservoir with hydraulic fluid, and replace the filler plug (1).</a:t>
            </a:r>
          </a:p>
          <a:p>
            <a:r>
              <a:rPr lang="en-US" sz="1600" b="0" i="0" u="none" strike="noStrike" baseline="0" dirty="0" smtClean="0">
                <a:latin typeface="Symbol"/>
              </a:rPr>
              <a:t>· </a:t>
            </a:r>
            <a:r>
              <a:rPr lang="en-US" sz="1600" b="0" i="0" u="none" strike="noStrike" baseline="0" dirty="0" smtClean="0">
                <a:latin typeface="CenturySchL-Roma"/>
              </a:rPr>
              <a:t>Start the engine, and check the pump and lines for leaks. Operate the</a:t>
            </a:r>
          </a:p>
          <a:p>
            <a:r>
              <a:rPr lang="en-US" sz="1600" b="0" i="0" u="none" strike="noStrike" baseline="0" dirty="0" smtClean="0">
                <a:latin typeface="CenturySchL-Roma"/>
              </a:rPr>
              <a:t>hydraulic controls and check pump operation.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800"/>
            <a:ext cx="6553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 smtClean="0">
                <a:latin typeface="CenturySchL-Bold"/>
              </a:rPr>
              <a:t>PART C: VANE PUMP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110.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General</a:t>
            </a:r>
            <a:r>
              <a:rPr lang="en-US" b="0" i="0" u="none" strike="noStrike" baseline="0" dirty="0" smtClean="0">
                <a:latin typeface="CenturySchL-Roma"/>
              </a:rPr>
              <a:t>. A </a:t>
            </a:r>
            <a:r>
              <a:rPr lang="en-US" b="0" i="0" u="none" strike="noStrike" baseline="0" dirty="0" err="1" smtClean="0">
                <a:latin typeface="CenturySchL-Roma"/>
              </a:rPr>
              <a:t>doublesection</a:t>
            </a:r>
            <a:r>
              <a:rPr lang="en-US" b="0" i="0" u="none" strike="noStrike" baseline="0" dirty="0" smtClean="0">
                <a:latin typeface="CenturySchL-Roma"/>
              </a:rPr>
              <a:t>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insert, hydraulic vane pump is used on Caterpillar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D7G tractors. The pump is bolted on the engine's </a:t>
            </a:r>
            <a:r>
              <a:rPr lang="en-US" b="0" i="0" u="none" strike="noStrike" baseline="0" dirty="0" err="1" smtClean="0">
                <a:latin typeface="CenturySchL-Roma"/>
              </a:rPr>
              <a:t>rearpowertakeoff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housing and is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driven by the </a:t>
            </a:r>
            <a:r>
              <a:rPr lang="en-US" b="0" i="0" u="none" strike="noStrike" baseline="0" dirty="0" err="1" smtClean="0">
                <a:latin typeface="CenturySchL-Roma"/>
              </a:rPr>
              <a:t>rearpowertakeoff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idler gear.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A vane pump consists of a small and a large section, both of which share a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common inlet. The large section provides hydraulic power for the </a:t>
            </a:r>
            <a:r>
              <a:rPr lang="en-US" b="0" i="0" u="none" strike="noStrike" baseline="0" dirty="0" err="1" smtClean="0">
                <a:latin typeface="CenturySchL-Roma"/>
              </a:rPr>
              <a:t>bladelift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and scraper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circuits. The </a:t>
            </a:r>
            <a:r>
              <a:rPr lang="en-US" b="0" i="0" u="none" strike="noStrike" baseline="0" dirty="0" err="1" smtClean="0">
                <a:latin typeface="CenturySchL-Roma"/>
              </a:rPr>
              <a:t>bladelift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circuit is controlled by a valve located in the hydraulic tank.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scraper circuit is controlled by a valve located in the equipment operator's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compartment. The small section powers the </a:t>
            </a:r>
            <a:r>
              <a:rPr lang="en-US" b="0" i="0" u="none" strike="noStrike" baseline="0" dirty="0" err="1" smtClean="0">
                <a:latin typeface="CenturySchL-Roma"/>
              </a:rPr>
              <a:t>bladetilt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circuit and is controlled by a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valve mounted in the hydraulic tank.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b. The vane pump requires a continuous flow of clean oil to lubricate the closely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fitted parts. If inlet oil is not available, the pump may seize or sustain damage when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engine is started. Insufficient oil supply may result from clogged or leaking inlet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lines or a low oil level. The pump may need to be removed for cleaning or repair.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111.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Removal of the Vane Pump. </a:t>
            </a:r>
            <a:r>
              <a:rPr lang="en-US" b="0" i="0" u="none" strike="noStrike" baseline="0" dirty="0" smtClean="0">
                <a:latin typeface="CenturySchL-Roma"/>
              </a:rPr>
              <a:t>To remove the vane pump from its mounting,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complete the following steps: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Close the shutoff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valve located on or near the reservoir.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Disconnect the suction (intake) and pressure (outlet) hos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0" u="none" strike="noStrike" baseline="0" dirty="0" smtClean="0">
                <a:latin typeface="CenturySchL-Bold"/>
              </a:rPr>
              <a:t>PART A: POSITIVEDISPLACEMENT</a:t>
            </a:r>
          </a:p>
          <a:p>
            <a:r>
              <a:rPr lang="en-US" sz="2400" b="1" i="0" u="none" strike="noStrike" baseline="0" dirty="0" smtClean="0">
                <a:latin typeface="CenturySchL-Bold"/>
              </a:rPr>
              <a:t>PUMPS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11.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General. </a:t>
            </a:r>
            <a:r>
              <a:rPr lang="en-US" b="0" i="0" u="none" strike="noStrike" baseline="0" dirty="0" smtClean="0">
                <a:latin typeface="CenturySchL-Roma"/>
              </a:rPr>
              <a:t>Pumps are used to lift or transport liquid. They may raise the liquid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level or force the liquid through a hydraulic system.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Pumps in a hydraulic system are used to convert mechanical energy to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hydraulic energy. Mechanical power creates a partial vacuum at the pump's inlet port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so that atmospheric pressure in the reservoir can force liquid through the inlet line and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into the pump. Mechanical power then delivers this liquid to the outlet port, forcing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liquid into the hydraulic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c. Remove the vane pump from its mounting bracket or housing.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112.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Disassembling the Vane Pump. </a:t>
            </a:r>
            <a:r>
              <a:rPr lang="en-US" b="0" i="0" u="none" strike="noStrike" baseline="0" dirty="0" smtClean="0">
                <a:latin typeface="CenturySchL-Roma"/>
              </a:rPr>
              <a:t>Refer to Appendix D, pages D7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through D10,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to disassemble the vane pump.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80999"/>
            <a:ext cx="624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113.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Cleaning, Inspecting and Repairing the Vane Pump. </a:t>
            </a:r>
            <a:r>
              <a:rPr lang="en-US" b="0" i="0" u="none" strike="noStrike" baseline="0" dirty="0" smtClean="0">
                <a:latin typeface="CenturySchL-Roma"/>
              </a:rPr>
              <a:t>After the vane pump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is disassembled, thoroughly clean and dry all parts (refer to Appendix D, pages D3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through D6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D10).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Carefully inspect and repair cleaned parts according to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following procedures: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Discard the intake and exhaust plate seals and </a:t>
            </a:r>
            <a:r>
              <a:rPr lang="en-US" b="0" i="0" u="none" strike="noStrike" baseline="0" dirty="0" err="1" smtClean="0">
                <a:latin typeface="CenturySchL-Roma"/>
              </a:rPr>
              <a:t>Orings</a:t>
            </a:r>
            <a:r>
              <a:rPr lang="en-US" b="0" i="0" u="none" strike="noStrike" baseline="0" dirty="0" smtClean="0">
                <a:latin typeface="CenturySchL-Roma"/>
              </a:rPr>
              <a:t>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Wash all metal parts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 mineral oil solvent, and dry them with filtered, compressed air. Place the parts on a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clean surface for inspection.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Inspect the surfaces of the pump housing, rotor ring, and rotor for scoring and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wear. Remove light scoring marks by lapping with an </a:t>
            </a:r>
            <a:r>
              <a:rPr lang="en-US" b="0" i="0" u="none" strike="noStrike" baseline="0" dirty="0" err="1" smtClean="0">
                <a:latin typeface="CenturySchL-Roma"/>
              </a:rPr>
              <a:t>extrafine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emery cloth or lapping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compound. Replace all heavily scored or badly worn parts.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c. Check the intake and exhaust end plates for scoring and wear. Replace badly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worn or heavily scored end plates.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d. Inspect the vanes for burrs, wear, or play in the rotor slots. If too much play is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noted, replace the rotor and vanes. Refer to the repair and replacement standards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listed in the appropriate TM to determine if replacement is necessary.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e. Check the slip ring and </a:t>
            </a:r>
            <a:r>
              <a:rPr lang="en-US" b="0" i="0" u="none" strike="noStrike" baseline="0" dirty="0" err="1" smtClean="0">
                <a:latin typeface="CenturySchL-Roma"/>
              </a:rPr>
              <a:t>slipring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washer for scoring and wear. Replace heavily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scored or badly worn parts.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f. Check the bearings for wear and fit. To check for pitted or cracked balls or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race, apply pressure and slowly rotate the bearing. Replace the bearing if it is worn or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scored. Place the drive shaft into the pilot bearing and check for excessive play.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Replace the pilot bearing if necessary. Refer to the repair and replacement standards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listed in the appropriate TM to determine when replacement is necessary.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g. Inspect the </a:t>
            </a:r>
            <a:r>
              <a:rPr lang="en-US" b="0" i="0" u="none" strike="noStrike" baseline="0" dirty="0" err="1" smtClean="0">
                <a:latin typeface="CenturySchL-Roma"/>
              </a:rPr>
              <a:t>oilsealmating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surface of the drive shaft for scoring and wear. If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marks on the drive shaft cannot be removed with light polishing, replace the drive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shaft.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h. Coat </a:t>
            </a:r>
            <a:r>
              <a:rPr lang="en-US" b="0" i="0" u="none" strike="noStrike" baseline="0" dirty="0" err="1" smtClean="0">
                <a:latin typeface="CenturySchL-Roma"/>
              </a:rPr>
              <a:t>Orings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with a small amount of petroleum jelly to hold them in place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during reassembly.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114.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Lubricating and Assembling the Vane Pump. </a:t>
            </a:r>
            <a:r>
              <a:rPr lang="en-US" b="0" i="0" u="none" strike="noStrike" baseline="0" dirty="0" smtClean="0">
                <a:latin typeface="CenturySchL-Roma"/>
              </a:rPr>
              <a:t>Lubricate all parts with clean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oil. Refer to Appendix D, pages D10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through D14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to assemble the vane pump.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115.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Testing the Vane Pump</a:t>
            </a:r>
            <a:r>
              <a:rPr lang="en-US" b="0" i="0" u="none" strike="noStrike" baseline="0" dirty="0" smtClean="0">
                <a:latin typeface="CenturySchL-Roma"/>
              </a:rPr>
              <a:t>. Refer to Appendix D, pages D14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through D18,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to test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vane pump.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982177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0" u="none" strike="noStrike" baseline="0" dirty="0" smtClean="0">
                <a:latin typeface="CenturySchL-Bold"/>
              </a:rPr>
              <a:t>PART D: PISTON PUMP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116.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General. </a:t>
            </a:r>
            <a:r>
              <a:rPr lang="en-US" b="0" i="0" u="none" strike="noStrike" baseline="0" dirty="0" smtClean="0">
                <a:latin typeface="CenturySchL-Roma"/>
              </a:rPr>
              <a:t>The piston pump is used on the ACE. The compensating hydraulic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pump is a </a:t>
            </a:r>
            <a:r>
              <a:rPr lang="en-US" b="0" i="0" u="none" strike="noStrike" baseline="0" dirty="0" err="1" smtClean="0">
                <a:latin typeface="CenturySchL-Roma"/>
              </a:rPr>
              <a:t>tenpiston</a:t>
            </a:r>
            <a:r>
              <a:rPr lang="en-US" b="0" i="0" u="none" strike="noStrike" baseline="0" dirty="0" smtClean="0">
                <a:latin typeface="CenturySchL-Roma"/>
              </a:rPr>
              <a:t>,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variabledisplacement</a:t>
            </a:r>
            <a:r>
              <a:rPr lang="en-US" b="0" i="0" u="none" strike="noStrike" baseline="0" dirty="0" smtClean="0">
                <a:latin typeface="CenturySchL-Roma"/>
              </a:rPr>
              <a:t>,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constantpressure</a:t>
            </a:r>
            <a:r>
              <a:rPr lang="en-US" b="0" i="0" u="none" strike="noStrike" baseline="0" dirty="0" smtClean="0">
                <a:latin typeface="CenturySchL-Roma"/>
              </a:rPr>
              <a:t>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radial pump.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WARNING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The ACE's hydraulic system is under high pressure. Relieve pressure before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disconnecting any hydraulic components. After pressure is relieved, wait at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least 4 minutes before disconnecting any hose or fitting. Failure to comply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may result in severe injury.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117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Removing the Piston Pump. </a:t>
            </a:r>
            <a:r>
              <a:rPr lang="en-US" b="0" i="0" u="none" strike="noStrike" baseline="0" dirty="0" smtClean="0">
                <a:latin typeface="CenturySchL-Roma"/>
              </a:rPr>
              <a:t>Complete the following steps to remove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piston pump from its mounting: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Refer to Figure 112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disconnect the piston pump using the following steps: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Disconnect the hoses (1, 2, and 3) from elbows (4, 5, and 6).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Loosen the screw (8) on the clamp (9), and remove the clamp from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pump (7).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963" y="1028700"/>
            <a:ext cx="5737765" cy="390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b. Refer to Figure 113,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page 114,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to remove the piston pump. Remove the two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selflocking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screws (10), washers (11), pump (7), and gasket (12) from the transfer case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(13). Discard the screws (10) and the gasket (12).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b. </a:t>
            </a:r>
            <a:r>
              <a:rPr lang="en-US" b="0" i="0" u="none" strike="noStrike" baseline="0" dirty="0" err="1" smtClean="0">
                <a:latin typeface="CenturySchL-Roma"/>
              </a:rPr>
              <a:t>Positivedisplacement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pumps are the most common hydraulic pumps on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engineer construction equipment. These pumps have a rotary motion that carries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liquid from the inlet port to the outlet port. They produce a pulsating flow of liquid.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Because these pumps have a positive internal seal to prevent leakage, their output is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relatively unaffected by system variations. For example, if an outlet port is blocked,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pressure in the pump will increase until the equipment stalls or the pump's motor fails.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Positivedisplacement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pumps are classified according to the element that transmits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liquid</a:t>
            </a:r>
            <a:r>
              <a:rPr lang="en-US" b="0" i="0" u="none" strike="noStrike" baseline="0" dirty="0" smtClean="0">
                <a:latin typeface="Symbol"/>
              </a:rPr>
              <a:t>¾</a:t>
            </a:r>
            <a:r>
              <a:rPr lang="en-US" b="0" i="0" u="none" strike="noStrike" baseline="0" dirty="0" smtClean="0">
                <a:latin typeface="CenturySchL-Roma"/>
              </a:rPr>
              <a:t>gear, vane, or piston.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3" y="762000"/>
            <a:ext cx="6114364" cy="392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118.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Disassembling the piston pump. </a:t>
            </a:r>
            <a:r>
              <a:rPr lang="en-US" b="0" i="0" u="none" strike="noStrike" baseline="0" dirty="0" smtClean="0">
                <a:latin typeface="CenturySchL-Roma"/>
              </a:rPr>
              <a:t>Complete the following steps to disassemble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piston pump: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Refer to Figure 114,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disassemble the piston pump using the following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steps: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13" y="914400"/>
            <a:ext cx="6218708" cy="364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Remove the elbows (4 and 6) and the seals (14 and 15) from the pump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(7). Discard the packing.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Remove the elbow (5), the reducer (16), the seal (17), the elbow (18), and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seal (19) from the pump (7). Discard the seals (17 and 19).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Refer to Figure 115,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disassemble the piston pump using the following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steps: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Remove the four cap screws (1), compensator (2), gasket (3), and seal (4)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from the cover (5). Discard the gasket (3) and the seal (4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1028700"/>
            <a:ext cx="6244775" cy="361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Remove the four screws (6), cover (5), and gasket (7) from the housing (8).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Discard the gasket.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WARNING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Remove the rotating group as an assembly. Failure to comply may result in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damage to equipment.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c. Refer to Figure 116,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page 116,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disassemble the piston pump using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following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1295400"/>
            <a:ext cx="6393693" cy="317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Tip the housing (8) forward and remove the rotating group (9) from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shaft (10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Remove the swash plate (11) and the two screws (13) from the yoke (12).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Apply pressure to the yoke (12) and use a wood dowel to drive out the two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pintles</a:t>
            </a:r>
            <a:r>
              <a:rPr lang="en-US" b="0" i="0" u="none" strike="noStrike" baseline="0" dirty="0" smtClean="0">
                <a:latin typeface="CenturySchL-Roma"/>
              </a:rPr>
              <a:t> (14).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Remove the yoke (12), seat (15), and two springs (16) from the shaft (10)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housing (8).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Remove the packing (17) from the </a:t>
            </a:r>
            <a:r>
              <a:rPr lang="en-US" b="0" i="0" u="none" strike="noStrike" baseline="0" dirty="0" err="1" smtClean="0">
                <a:latin typeface="CenturySchL-Roma"/>
              </a:rPr>
              <a:t>pintles</a:t>
            </a:r>
            <a:r>
              <a:rPr lang="en-US" b="0" i="0" u="none" strike="noStrike" baseline="0" dirty="0" smtClean="0">
                <a:latin typeface="CenturySchL-Roma"/>
              </a:rPr>
              <a:t> (14). Discard the seal (17).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12.</a:t>
            </a:r>
          </a:p>
          <a:p>
            <a:r>
              <a:rPr lang="en-US" b="1" dirty="0"/>
              <a:t>Gear Pump. </a:t>
            </a:r>
            <a:r>
              <a:rPr lang="en-US" dirty="0"/>
              <a:t>The gear pump (Figure 11)</a:t>
            </a:r>
          </a:p>
          <a:p>
            <a:r>
              <a:rPr lang="en-US" dirty="0"/>
              <a:t>consists of a driving gear and a driven</a:t>
            </a:r>
          </a:p>
          <a:p>
            <a:r>
              <a:rPr lang="en-US" dirty="0"/>
              <a:t>gear enclosed in a fitted housing. The gears rotate in opposite directions, and the gear</a:t>
            </a:r>
          </a:p>
          <a:p>
            <a:r>
              <a:rPr lang="en-US" dirty="0"/>
              <a:t>teeth mesh in the housing between the inlet and outlet ports. As the teeth of the two</a:t>
            </a:r>
          </a:p>
          <a:p>
            <a:r>
              <a:rPr lang="en-US" dirty="0"/>
              <a:t>gears separate, a partial vacuum is formed, which draws liquid through the inlet port</a:t>
            </a:r>
          </a:p>
          <a:p>
            <a:r>
              <a:rPr lang="en-US" dirty="0"/>
              <a:t>into chamber A. Liquid in chamber A is then trapped between the teeth of the two</a:t>
            </a:r>
          </a:p>
          <a:p>
            <a:r>
              <a:rPr lang="en-US" dirty="0"/>
              <a:t>gears and the housing and is carried through two paths to chamber B. As the teeth</a:t>
            </a:r>
          </a:p>
          <a:p>
            <a:r>
              <a:rPr lang="en-US" dirty="0"/>
              <a:t>mesh again, liquid is forced through the outlet port.</a:t>
            </a:r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119.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Reassembling the Piston Pump. </a:t>
            </a:r>
            <a:r>
              <a:rPr lang="en-US" b="0" i="0" u="none" strike="noStrike" baseline="0" dirty="0" smtClean="0">
                <a:latin typeface="CenturySchL-Roma"/>
              </a:rPr>
              <a:t>Complete the following steps to reassemble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piston pump: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NOTE: Lightly coat all parts with lubricating oil before assembly. Apply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lubricating oil to packing before installation.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Refer to Figure 116,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reassemble the piston pump using the following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steps: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Install the seal (17) on the </a:t>
            </a:r>
            <a:r>
              <a:rPr lang="en-US" b="0" i="0" u="none" strike="noStrike" baseline="0" dirty="0" err="1" smtClean="0">
                <a:latin typeface="CenturySchL-Roma"/>
              </a:rPr>
              <a:t>pintles</a:t>
            </a:r>
            <a:r>
              <a:rPr lang="en-US" b="0" i="0" u="none" strike="noStrike" baseline="0" dirty="0" smtClean="0">
                <a:latin typeface="CenturySchL-Roma"/>
              </a:rPr>
              <a:t> (14).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Install the two springs (16), seat (15), and yoke (12) on the housing (8).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Press down on the yoke (12) and align the screw holes with the holes in the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pintle</a:t>
            </a:r>
            <a:r>
              <a:rPr lang="en-US" b="0" i="0" u="none" strike="noStrike" baseline="0" dirty="0" smtClean="0">
                <a:latin typeface="CenturySchL-Roma"/>
              </a:rPr>
              <a:t> (14) seat. Install two </a:t>
            </a:r>
            <a:r>
              <a:rPr lang="en-US" b="0" i="0" u="none" strike="noStrike" baseline="0" dirty="0" err="1" smtClean="0">
                <a:latin typeface="CenturySchL-Roma"/>
              </a:rPr>
              <a:t>pintles</a:t>
            </a:r>
            <a:r>
              <a:rPr lang="en-US" b="0" i="0" u="none" strike="noStrike" baseline="0" dirty="0" smtClean="0">
                <a:latin typeface="CenturySchL-Roma"/>
              </a:rPr>
              <a:t> on the housing (8) and the yoke (12).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NOTE: The </a:t>
            </a:r>
            <a:r>
              <a:rPr lang="en-US" b="1" i="0" u="none" strike="noStrike" baseline="0" dirty="0" err="1" smtClean="0">
                <a:latin typeface="CenturySchL-Bold"/>
              </a:rPr>
              <a:t>pintle</a:t>
            </a:r>
            <a:r>
              <a:rPr lang="en-US" b="1" i="0" u="none" strike="noStrike" baseline="0" dirty="0" smtClean="0">
                <a:latin typeface="CenturySchL-Bold"/>
              </a:rPr>
              <a:t> grooves must align in the center of the yoke's screw holes.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Install the two screws (13) on the yoke (12). Tighten the screws (13) to 75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to 80 </a:t>
            </a:r>
            <a:r>
              <a:rPr lang="en-US" b="0" i="0" u="none" strike="noStrike" baseline="0" dirty="0" err="1" smtClean="0">
                <a:latin typeface="CenturySchL-Roma"/>
              </a:rPr>
              <a:t>footpounds</a:t>
            </a:r>
            <a:r>
              <a:rPr lang="en-US" b="0" i="0" u="none" strike="noStrike" baseline="0" dirty="0" smtClean="0">
                <a:latin typeface="CenturySchL-Roma"/>
              </a:rPr>
              <a:t>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Install the swash plate (11) on the yoke (12), chamfered side first. Coat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face of the swash plate (11) with lubricating oil.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Lay the housing (8) on its side and carefully slide the rotating group (9) on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shaft (10), aligning the splines. Coat the face of the rotating group (9)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with lubricating oil.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NOTE: The cover will not fit flush until the screws are tightened.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Refer to Figure 115,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page 115,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reassemble the piston pump using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following steps: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Install the gasket (7) and cover (5) on the housing with the four screws (6).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Tighten the screws (6) to 25 to 35 </a:t>
            </a:r>
            <a:r>
              <a:rPr lang="en-US" b="0" i="0" u="none" strike="noStrike" baseline="0" dirty="0" err="1" smtClean="0">
                <a:latin typeface="CenturySchL-Roma"/>
              </a:rPr>
              <a:t>footpounds</a:t>
            </a:r>
            <a:r>
              <a:rPr lang="en-US" b="0" i="0" u="none" strike="noStrike" baseline="0" dirty="0" smtClean="0">
                <a:latin typeface="CenturySchL-Roma"/>
              </a:rPr>
              <a:t>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Install the packing (4), gasket (3), and compensator (2) on the cover (5) with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four screws (1). Tighten the screws (1) to 60 to 70 </a:t>
            </a:r>
            <a:r>
              <a:rPr lang="en-US" b="0" i="0" u="none" strike="noStrike" baseline="0" dirty="0" err="1" smtClean="0">
                <a:latin typeface="CenturySchL-Roma"/>
              </a:rPr>
              <a:t>footpounds</a:t>
            </a:r>
            <a:r>
              <a:rPr lang="en-US" b="0" i="0" u="none" strike="noStrike" baseline="0" dirty="0" smtClean="0">
                <a:latin typeface="CenturySchL-Roma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120.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Installing the Piston Pump. </a:t>
            </a:r>
            <a:r>
              <a:rPr lang="en-US" b="0" i="0" u="none" strike="noStrike" baseline="0" dirty="0" smtClean="0">
                <a:latin typeface="CenturySchL-Roma"/>
              </a:rPr>
              <a:t>Complete the following steps to install the piston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pump: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NOTE: New pumps are delivered with a 0.25 by 0.25inch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key installed on the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shaft. Discard this key and use a 0.25 by 0.225inch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key</a:t>
            </a:r>
            <a:r>
              <a:rPr lang="en-US" b="0" i="0" u="none" strike="noStrike" baseline="0" dirty="0" smtClean="0">
                <a:latin typeface="CenturySchL-Roma"/>
              </a:rPr>
              <a:t>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Refer to Figure 112,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page 113.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Install the clamp (8) on the pump (7).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Refer to Figure 113,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page 114,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install the piston pump using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following steps: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Clean the mounting surfaces of the pump (7) and transfer case (13).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NOTE: Apply lubricating oil to the screw threads and packing before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installation.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Install the gasket (12) and the pump (7) on the transfer case (13) with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washer (11) and </a:t>
            </a:r>
            <a:r>
              <a:rPr lang="en-US" b="0" i="0" u="none" strike="noStrike" baseline="0" dirty="0" err="1" smtClean="0">
                <a:latin typeface="CenturySchL-Roma"/>
              </a:rPr>
              <a:t>selflocking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screws (10).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c. Refer to Figure 114,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page 114.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Install the packing (14), elbow (4), packing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(15), elbow (6), packing (17), reducer (16), packing (19), elbow (18), and elbow (5) 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516820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pump (7). The position of the elbow (6) should point slightly downward to prevent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hose from interfering with the ejector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3584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d. Refer to Figure 112,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page 113,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install the piston pump using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following steps: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WARNING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Ensure that the pump is primed with lubricating oil. Failure to comply may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result in damage to equipment.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Connect SPNSN PUMP7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hose (3) to the elbow (6).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Turn the elbow (4) to an upright position. Fill the pump (7) with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lubricating oil through the upright elbow (4) until oil overflows from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elbow (5).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Turn the elbow (5) to a downward position.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Connect SPNSN PUMP9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hose (2) to the elbow (5) and connect SPNSN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DRAIN7V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hose (1) to the elbow (4).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LESSON 2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HYDRAULIC VALVES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20676"/>
            <a:ext cx="4572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0" u="none" strike="noStrike" baseline="0" dirty="0" smtClean="0">
                <a:latin typeface="CenturySchL-Bold"/>
              </a:rPr>
              <a:t>INTRODUCTION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Hydraulic systems use valves to move hydraulic fluid or oil from one point to another.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To ensure the efficient operation of equipment, the </a:t>
            </a:r>
            <a:r>
              <a:rPr lang="en-US" b="0" i="0" u="none" strike="noStrike" baseline="0" dirty="0" err="1" smtClean="0">
                <a:latin typeface="CenturySchL-Roma"/>
              </a:rPr>
              <a:t>constructionequipment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repairer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must be knowledgeable in control and repair procedures. In a hydraulic system, valves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control the actuators. An actuator is a cylinder that converts hydraulic energy to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mechanical energy. For example, the tilt cylinder on a Caterpillar D7 or D8 dozer is an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actuator that controls the blade direction.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a. Valves are often referred to as the "control" of the hydraulic system,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particularly when several are built into a single assembly. Valves assert control in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hydraulic system to—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Regulate pressure and create special pressure conditions.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Regulate the flow rate and direction of fluid to parts of the hydraulic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b. Valves are rated by their size, pressure capabilities, and pressure drop versus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flow capabilities. Most are named for their function, but some are named for their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construction. For example, a </a:t>
            </a:r>
            <a:r>
              <a:rPr lang="en-US" b="0" i="0" u="none" strike="noStrike" baseline="0" dirty="0" err="1" smtClean="0">
                <a:latin typeface="CenturySchL-Roma"/>
              </a:rPr>
              <a:t>pressurerelief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 is named for its function, and a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poppet valve is named for its construction.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c. Valve construction ranges from a simple </a:t>
            </a:r>
            <a:r>
              <a:rPr lang="en-US" b="0" i="0" u="none" strike="noStrike" baseline="0" dirty="0" err="1" smtClean="0">
                <a:latin typeface="CenturySchL-Roma"/>
              </a:rPr>
              <a:t>ballandseat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arrangement to a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multielement</a:t>
            </a:r>
            <a:r>
              <a:rPr lang="en-US" b="0" i="0" u="none" strike="noStrike" baseline="0" dirty="0" smtClean="0">
                <a:latin typeface="CenturySchL-Roma"/>
              </a:rPr>
              <a:t>, </a:t>
            </a:r>
            <a:r>
              <a:rPr lang="en-US" b="0" i="0" u="none" strike="noStrike" baseline="0" dirty="0" err="1" smtClean="0">
                <a:latin typeface="CenturySchL-Roma"/>
              </a:rPr>
              <a:t>spooltype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 with </a:t>
            </a:r>
            <a:r>
              <a:rPr lang="en-US" b="0" i="0" u="none" strike="noStrike" baseline="0" dirty="0" err="1" smtClean="0">
                <a:latin typeface="CenturySchL-Roma"/>
              </a:rPr>
              <a:t>jetpipe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pilot stage and electrical control. General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construction classification begins with simple valves and builds to complex designs.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3" y="2127250"/>
            <a:ext cx="5554697" cy="389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0" u="none" strike="noStrike" baseline="0" dirty="0" smtClean="0">
                <a:latin typeface="CenturySchL-Bold"/>
              </a:rPr>
              <a:t>PART A: PRESSURECONTROL</a:t>
            </a:r>
          </a:p>
          <a:p>
            <a:r>
              <a:rPr lang="en-US" sz="2400" b="1" i="0" u="none" strike="noStrike" baseline="0" dirty="0" smtClean="0">
                <a:latin typeface="CenturySchL-Bold"/>
              </a:rPr>
              <a:t>VALVES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21.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General</a:t>
            </a:r>
            <a:r>
              <a:rPr lang="en-US" b="0" i="0" u="none" strike="noStrike" baseline="0" dirty="0" smtClean="0">
                <a:latin typeface="CenturySchL-Roma"/>
              </a:rPr>
              <a:t>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</a:t>
            </a:r>
            <a:r>
              <a:rPr lang="en-US" b="0" i="0" u="none" strike="noStrike" baseline="0" dirty="0" err="1" smtClean="0">
                <a:latin typeface="CenturySchL-Roma"/>
              </a:rPr>
              <a:t>Pressurecontrol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are the most common valves on engineer construction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equipment with hydraulic systems. They are used to—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Regulate pressure.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Create specific pressure conditions.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Control the order in which actuators operate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b. </a:t>
            </a:r>
            <a:r>
              <a:rPr lang="en-US" b="0" i="0" u="none" strike="noStrike" baseline="0" dirty="0" err="1" smtClean="0">
                <a:latin typeface="CenturySchL-Roma"/>
              </a:rPr>
              <a:t>Pressurecontrol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operate in hydraulic balance. Hydraulic balance occurs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when pressure on one side or end of a ball, poppet, or spool is opposed by a spring on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opposite end. During operation, the position of the valve causes the hydraulic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pressure to balance with the force of the spring. Because spring force differs with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compression distance, the amount of pressure can differ. The </a:t>
            </a:r>
            <a:r>
              <a:rPr lang="en-US" b="0" i="0" u="none" strike="noStrike" baseline="0" dirty="0" err="1" smtClean="0">
                <a:latin typeface="CenturySchL-Roma"/>
              </a:rPr>
              <a:t>pressurecontrol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has infinite positioning. It can control conditions from a large to a small volume of fluid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flow, or it can completely restrict fluid movement.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22.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Classification.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</a:t>
            </a:r>
            <a:r>
              <a:rPr lang="en-US" b="0" i="0" u="none" strike="noStrike" baseline="0" dirty="0" err="1" smtClean="0">
                <a:latin typeface="CenturySchL-Roma"/>
              </a:rPr>
              <a:t>Pressurecontrol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are classified as normally closed or normally open.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most common type, the normally closed, blocks the flow of fluid from the inlet port to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outlet port until pressure builds high enough to cause unbalanced operation. Flow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 a normally open valve moves freely until the valve operates in balance. The flow is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then partly restricted or completely cut off.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Pressure override occurs when a normally closed valve operates in balance.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Because pressure increases as the height of the compression spring is reduced,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pressure when the valve cracks or begins to pass flow through the outlet port is less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than when it passes a large volume (full flow). The difference between </a:t>
            </a:r>
            <a:r>
              <a:rPr lang="en-US" b="0" i="0" u="none" strike="noStrike" baseline="0" dirty="0" err="1" smtClean="0">
                <a:latin typeface="CenturySchL-Roma"/>
              </a:rPr>
              <a:t>fullflow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pressure and cracking pressure is called override.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800"/>
            <a:ext cx="6477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23.</a:t>
            </a:r>
          </a:p>
          <a:p>
            <a:r>
              <a:rPr lang="en-US" b="1" i="0" u="none" strike="noStrike" baseline="0" dirty="0" err="1" smtClean="0">
                <a:latin typeface="CenturySchL-Bold"/>
              </a:rPr>
              <a:t>PressureRelief</a:t>
            </a:r>
            <a:endParaRPr lang="en-US" b="1" i="0" u="none" strike="noStrike" baseline="0" dirty="0" smtClean="0">
              <a:latin typeface="CenturySchL-Bold"/>
            </a:endParaRPr>
          </a:p>
          <a:p>
            <a:r>
              <a:rPr lang="en-US" b="1" i="0" u="none" strike="noStrike" baseline="0" dirty="0" smtClean="0">
                <a:latin typeface="CenturySchL-Bold"/>
              </a:rPr>
              <a:t>Valve.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The relief valve is the most common </a:t>
            </a:r>
            <a:r>
              <a:rPr lang="en-US" b="0" i="0" u="none" strike="noStrike" baseline="0" dirty="0" err="1" smtClean="0">
                <a:latin typeface="CenturySchL-Roma"/>
              </a:rPr>
              <a:t>pressurecontrol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valve. Relief valves have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two functions. They provide overload protection for circuit components, and they limit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force (torque) exerted by a linear actuator or rotary motor. The function of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relief valve may change, depending on the system's needs. These valves are classified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as simple or compound, depending on their design.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The internal design of all </a:t>
            </a:r>
            <a:r>
              <a:rPr lang="en-US" b="0" i="0" u="none" strike="noStrike" baseline="0" dirty="0" err="1" smtClean="0">
                <a:latin typeface="CenturySchL-Roma"/>
              </a:rPr>
              <a:t>pressurerelief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is similar. The valves have two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sections—a body and a cover. The body contains a piston, which is retained on its seat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by one or more springs. The cover, also called the </a:t>
            </a:r>
            <a:r>
              <a:rPr lang="en-US" b="0" i="0" u="none" strike="noStrike" baseline="0" dirty="0" err="1" smtClean="0">
                <a:latin typeface="CenturySchL-Roma"/>
              </a:rPr>
              <a:t>pilotvalve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section, contains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adjusting screw. The adjusting screw controls fluid movement to the pump's body and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controls the pressure (expressed in pounds per square inch [psi]) within range of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valve's rated capacity.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8599"/>
            <a:ext cx="6477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>
                <a:latin typeface="CenturySchL-Bold"/>
              </a:rPr>
              <a:t>24.</a:t>
            </a:r>
          </a:p>
          <a:p>
            <a:r>
              <a:rPr lang="en-US" sz="1400" b="1" i="0" u="none" strike="noStrike" baseline="0" dirty="0" smtClean="0">
                <a:latin typeface="CenturySchL-Bold"/>
              </a:rPr>
              <a:t>Simple </a:t>
            </a:r>
            <a:r>
              <a:rPr lang="en-US" sz="1400" b="1" i="0" u="none" strike="noStrike" baseline="0" dirty="0" err="1" smtClean="0">
                <a:latin typeface="CenturySchL-Bold"/>
              </a:rPr>
              <a:t>PressureRelief</a:t>
            </a:r>
            <a:endParaRPr lang="en-US" sz="1400" b="1" i="0" u="none" strike="noStrike" baseline="0" dirty="0" smtClean="0">
              <a:latin typeface="CenturySchL-Bold"/>
            </a:endParaRPr>
          </a:p>
          <a:p>
            <a:r>
              <a:rPr lang="en-US" sz="1400" b="1" i="0" u="none" strike="noStrike" baseline="0" dirty="0" smtClean="0">
                <a:latin typeface="CenturySchL-Bold"/>
              </a:rPr>
              <a:t>Valve.</a:t>
            </a:r>
          </a:p>
          <a:p>
            <a:r>
              <a:rPr lang="en-US" sz="1400" b="0" i="0" u="none" strike="noStrike" baseline="0" dirty="0" smtClean="0">
                <a:latin typeface="CenturySchL-Roma"/>
              </a:rPr>
              <a:t>a. A simple </a:t>
            </a:r>
            <a:r>
              <a:rPr lang="en-US" sz="1400" b="0" i="0" u="none" strike="noStrike" baseline="0" dirty="0" err="1" smtClean="0">
                <a:latin typeface="CenturySchL-Roma"/>
              </a:rPr>
              <a:t>pressurerelief</a:t>
            </a:r>
            <a:endParaRPr lang="en-US" sz="1400" b="0" i="0" u="none" strike="noStrike" baseline="0" dirty="0" smtClean="0">
              <a:latin typeface="CenturySchL-Roma"/>
            </a:endParaRPr>
          </a:p>
          <a:p>
            <a:r>
              <a:rPr lang="en-US" sz="1400" b="0" i="0" u="none" strike="noStrike" baseline="0" dirty="0" smtClean="0">
                <a:latin typeface="CenturySchL-Roma"/>
              </a:rPr>
              <a:t>valve has only one spring. The valve is installed so</a:t>
            </a:r>
          </a:p>
          <a:p>
            <a:r>
              <a:rPr lang="en-US" sz="1400" b="0" i="0" u="none" strike="noStrike" baseline="0" dirty="0" smtClean="0">
                <a:latin typeface="CenturySchL-Roma"/>
              </a:rPr>
              <a:t>that one port connects to the pressure line (inlet) and the other connects to the</a:t>
            </a:r>
          </a:p>
          <a:p>
            <a:r>
              <a:rPr lang="en-US" sz="1400" b="0" i="0" u="none" strike="noStrike" baseline="0" dirty="0" smtClean="0">
                <a:latin typeface="CenturySchL-Roma"/>
              </a:rPr>
              <a:t>reservoir (outlet). The ball on the simple </a:t>
            </a:r>
            <a:r>
              <a:rPr lang="en-US" sz="1400" b="0" i="0" u="none" strike="noStrike" baseline="0" dirty="0" err="1" smtClean="0">
                <a:latin typeface="CenturySchL-Roma"/>
              </a:rPr>
              <a:t>pressurerelief</a:t>
            </a:r>
            <a:endParaRPr lang="en-US" sz="1400" b="0" i="0" u="none" strike="noStrike" baseline="0" dirty="0" smtClean="0">
              <a:latin typeface="CenturySchL-Roma"/>
            </a:endParaRPr>
          </a:p>
          <a:p>
            <a:r>
              <a:rPr lang="en-US" sz="1400" b="0" i="0" u="none" strike="noStrike" baseline="0" dirty="0" smtClean="0">
                <a:latin typeface="CenturySchL-Roma"/>
              </a:rPr>
              <a:t>valve is held on its seat by the</a:t>
            </a:r>
          </a:p>
          <a:p>
            <a:r>
              <a:rPr lang="en-US" sz="1400" b="0" i="0" u="none" strike="noStrike" baseline="0" dirty="0" smtClean="0">
                <a:latin typeface="CenturySchL-Roma"/>
              </a:rPr>
              <a:t>thrust of the spring. The amount of thrust exerted can be modified by turning the</a:t>
            </a:r>
          </a:p>
          <a:p>
            <a:r>
              <a:rPr lang="en-US" sz="1400" b="0" i="0" u="none" strike="noStrike" baseline="0" dirty="0" smtClean="0">
                <a:latin typeface="CenturySchL-Roma"/>
              </a:rPr>
              <a:t>adjusting screw. When pressure at the inlet is insufficient to overcome the spring force,</a:t>
            </a:r>
          </a:p>
          <a:p>
            <a:r>
              <a:rPr lang="en-US" sz="1400" b="0" i="0" u="none" strike="noStrike" baseline="0" dirty="0" smtClean="0">
                <a:latin typeface="CenturySchL-Roma"/>
              </a:rPr>
              <a:t>the ball remains on its seat and the valve is closed as shown in Figure 21,</a:t>
            </a:r>
          </a:p>
          <a:p>
            <a:r>
              <a:rPr lang="en-US" sz="1400" b="0" i="0" u="none" strike="noStrike" baseline="0" dirty="0" smtClean="0">
                <a:latin typeface="CenturySchL-Roma"/>
              </a:rPr>
              <a:t>page 24.</a:t>
            </a:r>
          </a:p>
          <a:p>
            <a:r>
              <a:rPr lang="en-US" sz="1400" b="0" i="0" u="none" strike="noStrike" baseline="0" dirty="0" smtClean="0">
                <a:latin typeface="CenturySchL-Roma"/>
              </a:rPr>
              <a:t>The position of the ball prevents the flow of fluid through the valve. When the pressure</a:t>
            </a:r>
          </a:p>
          <a:p>
            <a:r>
              <a:rPr lang="en-US" sz="1400" b="0" i="0" u="none" strike="noStrike" baseline="0" dirty="0" smtClean="0">
                <a:latin typeface="CenturySchL-Roma"/>
              </a:rPr>
              <a:t>at the inlet exceeds the adjusted spring's force, the ball moves off its seat and the valve</a:t>
            </a:r>
          </a:p>
          <a:p>
            <a:r>
              <a:rPr lang="en-US" sz="1400" b="0" i="0" u="none" strike="noStrike" baseline="0" dirty="0" smtClean="0">
                <a:latin typeface="CenturySchL-Roma"/>
              </a:rPr>
              <a:t>opens, allowing hydraulic fluid or oil from the pressure line to flow through the valve to</a:t>
            </a:r>
          </a:p>
          <a:p>
            <a:r>
              <a:rPr lang="en-US" sz="1400" b="0" i="0" u="none" strike="noStrike" baseline="0" dirty="0" smtClean="0">
                <a:latin typeface="CenturySchL-Roma"/>
              </a:rPr>
              <a:t>the reservoir. This flow prevents a pressure increase in the pressure line. When</a:t>
            </a:r>
          </a:p>
          <a:p>
            <a:r>
              <a:rPr lang="en-US" sz="1400" b="0" i="0" u="none" strike="noStrike" baseline="0" dirty="0" smtClean="0">
                <a:latin typeface="CenturySchL-Roma"/>
              </a:rPr>
              <a:t>pressure decreases below the adjusted spring's force, the ball is reseated and the valve</a:t>
            </a:r>
          </a:p>
          <a:p>
            <a:r>
              <a:rPr lang="en-US" sz="1400" b="0" i="0" u="none" strike="noStrike" baseline="0" dirty="0" smtClean="0">
                <a:latin typeface="CenturySchL-Roma"/>
              </a:rPr>
              <a:t>closes.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583449"/>
            <a:ext cx="4662487" cy="4053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b. The spring force in a simple </a:t>
            </a:r>
            <a:r>
              <a:rPr lang="en-US" b="0" i="0" u="none" strike="noStrike" baseline="0" dirty="0" err="1" smtClean="0">
                <a:latin typeface="CenturySchL-Roma"/>
              </a:rPr>
              <a:t>pressurerelief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 causes greater </a:t>
            </a:r>
            <a:r>
              <a:rPr lang="en-US" b="0" i="0" u="none" strike="noStrike" baseline="0" dirty="0" err="1" smtClean="0">
                <a:latin typeface="CenturySchL-Roma"/>
              </a:rPr>
              <a:t>fullflow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pressure than cracking pressure. When operating at </a:t>
            </a:r>
            <a:r>
              <a:rPr lang="en-US" b="0" i="0" u="none" strike="noStrike" baseline="0" dirty="0" err="1" smtClean="0">
                <a:latin typeface="CenturySchL-Roma"/>
              </a:rPr>
              <a:t>fullflow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capacity, the high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pressure causes the valve to operate in an override mode. In some cases, the override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pressure is almost as high or higher than the valve's rated capacity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799"/>
            <a:ext cx="6553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25.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Compound </a:t>
            </a:r>
            <a:r>
              <a:rPr lang="en-US" b="1" i="0" u="none" strike="noStrike" baseline="0" dirty="0" err="1" smtClean="0">
                <a:latin typeface="CenturySchL-Bold"/>
              </a:rPr>
              <a:t>PressureRelief</a:t>
            </a:r>
            <a:endParaRPr lang="en-US" b="1" i="0" u="none" strike="noStrike" baseline="0" dirty="0" smtClean="0">
              <a:latin typeface="CenturySchL-Bold"/>
            </a:endParaRPr>
          </a:p>
          <a:p>
            <a:r>
              <a:rPr lang="en-US" b="1" i="0" u="none" strike="noStrike" baseline="0" dirty="0" smtClean="0">
                <a:latin typeface="CenturySchL-Bold"/>
              </a:rPr>
              <a:t>Valve.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A compound </a:t>
            </a:r>
            <a:r>
              <a:rPr lang="en-US" b="0" i="0" u="none" strike="noStrike" baseline="0" dirty="0" err="1" smtClean="0">
                <a:latin typeface="CenturySchL-Roma"/>
              </a:rPr>
              <a:t>pressurerelief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 has a poppet and a spring to adjust fluid flow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(Figure 22).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closed view in Figure 22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shows that passage 1 is used to maintain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hydraulic balance in the piston when the valve's inlet pressure is less than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pressure setting. The valve setting is determined by the thrust of the adjusting spring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against the poppet. When the pressure at the valve inlet reaches the valve setting,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pressure in passage 2 rises to overcome the thrust of spring 1. When the flow through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passage l creates sufficient pressure drop to overcome the thrust of spring 2, the piston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rises off its seat as shown in the open view. This allows hydraulic fluid or oil to pass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through the drainage port to the reservoir and prevents any further increase in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pressure.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1028700"/>
            <a:ext cx="5225433" cy="371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b. </a:t>
            </a:r>
            <a:r>
              <a:rPr lang="en-US" b="0" i="0" u="none" strike="noStrike" baseline="0" dirty="0" err="1" smtClean="0">
                <a:latin typeface="CenturySchL-Roma"/>
              </a:rPr>
              <a:t>Pressurerelief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that provide emergency overload protection must be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periodically cleaned even if they are not operated often. To clean the valve, reduce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pressure adjustment and operate the valve under reduced pressure for a few minutes to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clean out the accumulated sludge deposits. Adjust the pressure to the prescribed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setting.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81000"/>
            <a:ext cx="6172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13.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Vane Pump. </a:t>
            </a:r>
            <a:r>
              <a:rPr lang="en-US" b="0" i="0" u="none" strike="noStrike" baseline="0" dirty="0" smtClean="0">
                <a:latin typeface="CenturySchL-Roma"/>
              </a:rPr>
              <a:t>In a vane pump, a slotted rotor splined to the drive shaft rotates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between fitted side plates inside an </a:t>
            </a:r>
            <a:r>
              <a:rPr lang="en-US" b="0" i="0" u="none" strike="noStrike" baseline="0" dirty="0" err="1" smtClean="0">
                <a:latin typeface="CenturySchL-Roma"/>
              </a:rPr>
              <a:t>ellipticalor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err="1" smtClean="0">
                <a:latin typeface="CenturySchL-Roma"/>
              </a:rPr>
              <a:t>circleshaped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ring (Figure 12,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page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14).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Polished, hardened vanes slide in and out of the rotor slots and follow the ring's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contour by centrifugal force. Chambers formed between succeeding vanes carry oil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from the inlet port to the outlet port. A partial vacuum is created at the inlet as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space between the vanes increases, forcing oil through the outlet as the area in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pumping chamber decreases. Because the normal wear points on a vane pump are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tips and the ring surface, these parts are specially hardened and ground.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0" u="none" strike="noStrike" baseline="0" dirty="0" smtClean="0">
                <a:latin typeface="CenturySchL-Bold"/>
              </a:rPr>
              <a:t>PART B: DIRECTIONALCONTROL</a:t>
            </a:r>
          </a:p>
          <a:p>
            <a:r>
              <a:rPr lang="en-US" sz="2400" b="1" i="0" u="none" strike="noStrike" baseline="0" dirty="0" smtClean="0">
                <a:latin typeface="CenturySchL-Bold"/>
              </a:rPr>
              <a:t>VALVES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26.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Complex </a:t>
            </a:r>
            <a:r>
              <a:rPr lang="en-US" b="1" i="0" u="none" strike="noStrike" baseline="0" dirty="0" err="1" smtClean="0">
                <a:latin typeface="CenturySchL-Bold"/>
              </a:rPr>
              <a:t>DirectionalControl</a:t>
            </a:r>
            <a:endParaRPr lang="en-US" b="1" i="0" u="none" strike="noStrike" baseline="0" dirty="0" smtClean="0">
              <a:latin typeface="CenturySchL-Bold"/>
            </a:endParaRPr>
          </a:p>
          <a:p>
            <a:r>
              <a:rPr lang="en-US" b="1" i="0" u="none" strike="noStrike" baseline="0" dirty="0" smtClean="0">
                <a:latin typeface="CenturySchL-Bold"/>
              </a:rPr>
              <a:t>Valves. </a:t>
            </a:r>
            <a:r>
              <a:rPr lang="en-US" b="0" i="0" u="none" strike="noStrike" baseline="0" dirty="0" smtClean="0">
                <a:latin typeface="CenturySchL-Roma"/>
              </a:rPr>
              <a:t>Complex </a:t>
            </a:r>
            <a:r>
              <a:rPr lang="en-US" b="0" i="0" u="none" strike="noStrike" baseline="0" dirty="0" err="1" smtClean="0">
                <a:latin typeface="CenturySchL-Roma"/>
              </a:rPr>
              <a:t>directionalcontrol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are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used on engineer construction equipment, including the J. I. Case Scoop Loader Model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MW24C. All complex </a:t>
            </a:r>
            <a:r>
              <a:rPr lang="en-US" b="0" i="0" u="none" strike="noStrike" baseline="0" dirty="0" err="1" smtClean="0">
                <a:latin typeface="CenturySchL-Roma"/>
              </a:rPr>
              <a:t>directionalcontrol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control the direction of fluid flow, but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they vary considerably in physical characteristics and operation. The </a:t>
            </a:r>
            <a:r>
              <a:rPr lang="en-US" b="0" i="0" u="none" strike="noStrike" baseline="0" dirty="0" err="1" smtClean="0">
                <a:latin typeface="CenturySchL-Roma"/>
              </a:rPr>
              <a:t>valving</a:t>
            </a:r>
            <a:r>
              <a:rPr lang="en-US" b="0" i="0" u="none" strike="noStrike" baseline="0" dirty="0" smtClean="0">
                <a:latin typeface="CenturySchL-Roma"/>
              </a:rPr>
              <a:t> element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 these units is classified under one of the following types: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Poppet—the piston or ball moves on and off a seat.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Rotary—the spool rotates around its axis.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Sliding spool—the spool slides axially within a bore.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800"/>
            <a:ext cx="63246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27.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Valve Classification.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</a:t>
            </a:r>
            <a:r>
              <a:rPr lang="en-US" b="0" i="0" u="none" strike="noStrike" baseline="0" dirty="0" err="1" smtClean="0">
                <a:latin typeface="CenturySchL-Roma"/>
              </a:rPr>
              <a:t>Directionalcontrol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may be classified according to the method used to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actuate the </a:t>
            </a:r>
            <a:r>
              <a:rPr lang="en-US" b="0" i="0" u="none" strike="noStrike" baseline="0" dirty="0" err="1" smtClean="0">
                <a:latin typeface="CenturySchL-Roma"/>
              </a:rPr>
              <a:t>valving</a:t>
            </a:r>
            <a:r>
              <a:rPr lang="en-US" b="0" i="0" u="none" strike="noStrike" baseline="0" dirty="0" smtClean="0">
                <a:latin typeface="CenturySchL-Roma"/>
              </a:rPr>
              <a:t> element. A poppet valve is usually hydraulically operated. A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rotary spool valve may be operated manually (lever or piston action), mechanically (cam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or trip action), or electrically (solenoid action). The </a:t>
            </a:r>
            <a:r>
              <a:rPr lang="en-US" b="0" i="0" u="none" strike="noStrike" baseline="0" dirty="0" err="1" smtClean="0">
                <a:latin typeface="CenturySchL-Roma"/>
              </a:rPr>
              <a:t>slidingspool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 may be operated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manually, mechanically, electrically, hydraulically, or in combination.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</a:t>
            </a:r>
            <a:r>
              <a:rPr lang="en-US" b="0" i="0" u="none" strike="noStrike" baseline="0" dirty="0" err="1" smtClean="0">
                <a:latin typeface="CenturySchL-Roma"/>
              </a:rPr>
              <a:t>Directionalcontrol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may also be classified according to the number of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positions in the </a:t>
            </a:r>
            <a:r>
              <a:rPr lang="en-US" b="0" i="0" u="none" strike="noStrike" baseline="0" dirty="0" err="1" smtClean="0">
                <a:latin typeface="CenturySchL-Roma"/>
              </a:rPr>
              <a:t>valving</a:t>
            </a:r>
            <a:r>
              <a:rPr lang="en-US" b="0" i="0" u="none" strike="noStrike" baseline="0" dirty="0" smtClean="0">
                <a:latin typeface="CenturySchL-Roma"/>
              </a:rPr>
              <a:t> element or by the total number of flow paths provided in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extreme position. For example, a </a:t>
            </a:r>
            <a:r>
              <a:rPr lang="en-US" b="0" i="0" u="none" strike="noStrike" baseline="0" dirty="0" err="1" smtClean="0">
                <a:latin typeface="CenturySchL-Roma"/>
              </a:rPr>
              <a:t>threeposition</a:t>
            </a:r>
            <a:r>
              <a:rPr lang="en-US" b="0" i="0" u="none" strike="noStrike" baseline="0" dirty="0" smtClean="0">
                <a:latin typeface="CenturySchL-Roma"/>
              </a:rPr>
              <a:t>,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fourway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 has two extreme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positions and a center (neutral) position. Each of the extreme positions has two flow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paths.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28.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Poppet Valve. </a:t>
            </a:r>
            <a:r>
              <a:rPr lang="en-US" b="0" i="0" u="none" strike="noStrike" baseline="0" dirty="0" smtClean="0">
                <a:latin typeface="CenturySchL-Roma"/>
              </a:rPr>
              <a:t>The operation of a simple poppet valve is shown in Figure 23.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valve has a movable poppet that closes against a valve seat. Pressure from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inlet holds the valve tightly closed. A slight force applied to the poppet stem opens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valve. The poppet stem usually has an </a:t>
            </a:r>
            <a:r>
              <a:rPr lang="en-US" b="0" i="0" u="none" strike="noStrike" baseline="0" dirty="0" err="1" smtClean="0">
                <a:latin typeface="CenturySchL-Roma"/>
              </a:rPr>
              <a:t>Oring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seal to prevent leakage. On some valves,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poppets are held in the seated position by springs.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1028700"/>
            <a:ext cx="5740426" cy="357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29.</a:t>
            </a:r>
          </a:p>
          <a:p>
            <a:r>
              <a:rPr lang="en-US" b="1" i="0" u="none" strike="noStrike" baseline="0" dirty="0" err="1" smtClean="0">
                <a:latin typeface="CenturySchL-Bold"/>
              </a:rPr>
              <a:t>SlidingSpool</a:t>
            </a:r>
            <a:endParaRPr lang="en-US" b="1" i="0" u="none" strike="noStrike" baseline="0" dirty="0" smtClean="0">
              <a:latin typeface="CenturySchL-Bold"/>
            </a:endParaRPr>
          </a:p>
          <a:p>
            <a:r>
              <a:rPr lang="en-US" b="1" i="0" u="none" strike="noStrike" baseline="0" dirty="0" smtClean="0">
                <a:latin typeface="CenturySchL-Bold"/>
              </a:rPr>
              <a:t>Valve.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A </a:t>
            </a:r>
            <a:r>
              <a:rPr lang="en-US" b="0" i="0" u="none" strike="noStrike" baseline="0" dirty="0" err="1" smtClean="0">
                <a:latin typeface="CenturySchL-Roma"/>
              </a:rPr>
              <a:t>slidingspool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 is also known as a </a:t>
            </a:r>
            <a:r>
              <a:rPr lang="en-US" b="0" i="0" u="none" strike="noStrike" baseline="0" dirty="0" err="1" smtClean="0">
                <a:latin typeface="CenturySchL-Roma"/>
              </a:rPr>
              <a:t>pistontype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 because it has a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piston with two inner areas of equal size. Pressure from the inlet port acts equally on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both inner areas regardless of the position of the spool. The ports are sealed by a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machine fit between the spool and valve body or sleeve</a:t>
            </a:r>
            <a:r>
              <a:rPr lang="en-US" b="1" i="0" u="none" strike="noStrike" baseline="0" dirty="0" smtClean="0">
                <a:latin typeface="CenturySchL-Bold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b. The spool in a </a:t>
            </a:r>
            <a:r>
              <a:rPr lang="en-US" b="0" i="0" u="none" strike="noStrike" baseline="0" dirty="0" err="1" smtClean="0">
                <a:latin typeface="CenturySchL-Roma"/>
              </a:rPr>
              <a:t>slidingspool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 is classified based on the flow conditions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created when it is in the neutral (normal) position. For example, a </a:t>
            </a:r>
            <a:r>
              <a:rPr lang="en-US" b="0" i="0" u="none" strike="noStrike" baseline="0" dirty="0" err="1" smtClean="0">
                <a:latin typeface="CenturySchL-Roma"/>
              </a:rPr>
              <a:t>closedcenter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spool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blocks all valve ports when it is in the neutral position. An </a:t>
            </a:r>
            <a:r>
              <a:rPr lang="en-US" b="0" i="0" u="none" strike="noStrike" baseline="0" dirty="0" err="1" smtClean="0">
                <a:latin typeface="CenturySchL-Roma"/>
              </a:rPr>
              <a:t>opencenter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spool opens all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valve ports when it is in the neutral position. </a:t>
            </a:r>
            <a:r>
              <a:rPr lang="en-US" b="0" i="0" u="none" strike="noStrike" baseline="0" dirty="0" err="1" smtClean="0">
                <a:latin typeface="CenturySchL-Roma"/>
              </a:rPr>
              <a:t>Closedcenter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and </a:t>
            </a:r>
            <a:r>
              <a:rPr lang="en-US" b="0" i="0" u="none" strike="noStrike" baseline="0" dirty="0" err="1" smtClean="0">
                <a:latin typeface="CenturySchL-Roma"/>
              </a:rPr>
              <a:t>opencenter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are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two of many designs used for </a:t>
            </a:r>
            <a:r>
              <a:rPr lang="en-US" b="0" i="0" u="none" strike="noStrike" baseline="0" dirty="0" err="1" smtClean="0">
                <a:latin typeface="CenturySchL-Roma"/>
              </a:rPr>
              <a:t>slidingspool</a:t>
            </a:r>
            <a:r>
              <a:rPr lang="en-US" b="0" i="0" u="none" strike="noStrike" baseline="0" dirty="0" smtClean="0">
                <a:latin typeface="CenturySchL-Roma"/>
              </a:rPr>
              <a:t>,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directionalcontrol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c. The </a:t>
            </a:r>
            <a:r>
              <a:rPr lang="en-US" b="0" i="0" u="none" strike="noStrike" baseline="0" dirty="0" err="1" smtClean="0">
                <a:latin typeface="CenturySchL-Roma"/>
              </a:rPr>
              <a:t>slidingspool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 is shown in Figure 24.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During operation, the valve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element slides back and forth to block or uncover ports in the housing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333254"/>
            <a:ext cx="5043487" cy="5127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210.</a:t>
            </a:r>
          </a:p>
          <a:p>
            <a:r>
              <a:rPr lang="en-US" b="1" i="0" u="none" strike="noStrike" baseline="0" dirty="0" err="1" smtClean="0">
                <a:latin typeface="CenturySchL-Bold"/>
              </a:rPr>
              <a:t>TwoWay</a:t>
            </a:r>
            <a:endParaRPr lang="en-US" b="1" i="0" u="none" strike="noStrike" baseline="0" dirty="0" smtClean="0">
              <a:latin typeface="CenturySchL-Bold"/>
            </a:endParaRPr>
          </a:p>
          <a:p>
            <a:r>
              <a:rPr lang="en-US" b="1" i="0" u="none" strike="noStrike" baseline="0" dirty="0" smtClean="0">
                <a:latin typeface="CenturySchL-Bold"/>
              </a:rPr>
              <a:t>Valves. </a:t>
            </a:r>
            <a:r>
              <a:rPr lang="en-US" b="0" i="0" u="none" strike="noStrike" baseline="0" dirty="0" err="1" smtClean="0">
                <a:latin typeface="CenturySchL-Roma"/>
              </a:rPr>
              <a:t>Twoway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are used to control the direction of fluid flow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 a hydraulic circuit. These valves are usually the </a:t>
            </a:r>
            <a:r>
              <a:rPr lang="en-US" b="0" i="0" u="none" strike="noStrike" baseline="0" dirty="0" err="1" smtClean="0">
                <a:latin typeface="CenturySchL-Roma"/>
              </a:rPr>
              <a:t>slidingspool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type. As the spool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moves back and forth, it allows or prevents the flow of fluid through the valve.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211.</a:t>
            </a:r>
          </a:p>
          <a:p>
            <a:r>
              <a:rPr lang="en-US" b="1" i="0" u="none" strike="noStrike" baseline="0" dirty="0" err="1" smtClean="0">
                <a:latin typeface="CenturySchL-Bold"/>
              </a:rPr>
              <a:t>FourWay</a:t>
            </a:r>
            <a:endParaRPr lang="en-US" b="1" i="0" u="none" strike="noStrike" baseline="0" dirty="0" smtClean="0">
              <a:latin typeface="CenturySchL-Bold"/>
            </a:endParaRPr>
          </a:p>
          <a:p>
            <a:r>
              <a:rPr lang="en-US" b="1" i="0" u="none" strike="noStrike" baseline="0" dirty="0" smtClean="0">
                <a:latin typeface="CenturySchL-Bold"/>
              </a:rPr>
              <a:t>Valves. </a:t>
            </a:r>
            <a:r>
              <a:rPr lang="en-US" b="0" i="0" u="none" strike="noStrike" baseline="0" dirty="0" err="1" smtClean="0">
                <a:latin typeface="CenturySchL-Roma"/>
              </a:rPr>
              <a:t>Fourway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also control the direction of fluid flow in a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hydraulic circuit. The fluid movement controls the direction of a work cylinder or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rotation of a fluid motor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304799"/>
            <a:ext cx="6477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a. </a:t>
            </a:r>
            <a:r>
              <a:rPr lang="en-US" b="0" i="0" u="none" strike="noStrike" baseline="0" dirty="0" err="1" smtClean="0">
                <a:latin typeface="CenturySchL-Roma"/>
              </a:rPr>
              <a:t>Fourway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are usually the </a:t>
            </a:r>
            <a:r>
              <a:rPr lang="en-US" b="0" i="0" u="none" strike="noStrike" baseline="0" dirty="0" err="1" smtClean="0">
                <a:latin typeface="CenturySchL-Roma"/>
              </a:rPr>
              <a:t>slidingspool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type. They have a rectangular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cast body, a sliding spool, and a control lever for positioning the spool. The spool is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precision fitted to a bore through the longitudinal axis of the valve's body. The lands of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spool divide the bore into a series of separate chambers. Ports in the valve's body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lead into these chambers. The position of the spool determines which ports are open to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each other and which are sealed. Ports that are sealed in one position may be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interconnected in another position.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</a:t>
            </a:r>
            <a:r>
              <a:rPr lang="en-US" b="0" i="0" u="none" strike="noStrike" baseline="0" dirty="0" err="1" smtClean="0">
                <a:latin typeface="CenturySchL-Roma"/>
              </a:rPr>
              <a:t>Fourway</a:t>
            </a:r>
            <a:r>
              <a:rPr lang="en-US" b="0" i="0" u="none" strike="noStrike" baseline="0" dirty="0" smtClean="0">
                <a:latin typeface="CenturySchL-Roma"/>
              </a:rPr>
              <a:t>,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directionalcontrol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valves have four ports—a pressure, a return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(exhaust), and two working. The pressure port connects to the pressure line (inlet),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return port connects to the reservoir (outlet), and the two working ports connect to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actuating unit.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213009"/>
            <a:ext cx="4572000" cy="44319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0" u="none" strike="noStrike" baseline="0" dirty="0" smtClean="0">
                <a:latin typeface="CenturySchL-Bold"/>
              </a:rPr>
              <a:t>PART C: CONTROLVALVE</a:t>
            </a:r>
          </a:p>
          <a:p>
            <a:r>
              <a:rPr lang="en-US" sz="2400" b="1" i="0" u="none" strike="noStrike" baseline="0" dirty="0" smtClean="0">
                <a:latin typeface="CenturySchL-Bold"/>
              </a:rPr>
              <a:t>REPAIR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212.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General. </a:t>
            </a:r>
            <a:r>
              <a:rPr lang="en-US" b="0" i="0" u="none" strike="noStrike" baseline="0" dirty="0" smtClean="0">
                <a:latin typeface="CenturySchL-Roma"/>
              </a:rPr>
              <a:t>The control valve on a J. I. Case Scoop Loader Model MW24C enables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operator to direct the flow of hydraulic fluid to the cylinders that operate the loader.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It serves a combination of purposes and functions as a </a:t>
            </a:r>
            <a:r>
              <a:rPr lang="en-US" b="0" i="0" u="none" strike="noStrike" baseline="0" dirty="0" err="1" smtClean="0">
                <a:latin typeface="CenturySchL-Roma"/>
              </a:rPr>
              <a:t>pressurerelief</a:t>
            </a:r>
            <a:r>
              <a:rPr lang="en-US" b="0" i="0" u="none" strike="noStrike" baseline="0" dirty="0" smtClean="0">
                <a:latin typeface="CenturySchL-Roma"/>
              </a:rPr>
              <a:t>,</a:t>
            </a:r>
          </a:p>
          <a:p>
            <a:r>
              <a:rPr lang="en-US" b="0" i="0" u="none" strike="noStrike" baseline="0" dirty="0" err="1" smtClean="0">
                <a:latin typeface="CenturySchL-Roma"/>
              </a:rPr>
              <a:t>directionalcontrol</a:t>
            </a:r>
            <a:r>
              <a:rPr lang="en-US" b="0" i="0" u="none" strike="noStrike" baseline="0" dirty="0" smtClean="0">
                <a:latin typeface="CenturySchL-Roma"/>
              </a:rPr>
              <a:t>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</a:t>
            </a:r>
            <a:r>
              <a:rPr lang="en-US" b="0" i="0" u="none" strike="noStrike" baseline="0" dirty="0" err="1" smtClean="0">
                <a:latin typeface="CenturySchL-Roma"/>
              </a:rPr>
              <a:t>overloadcheck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valve. The valve has three operating spools as shown in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Figure 25.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1219201"/>
            <a:ext cx="6507837" cy="324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1028700"/>
            <a:ext cx="5391987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a. The upper spool (1) controls the lift circuit, the center spool (2) controls the tilt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circuit, and the lower spool (3) controls the clam circuit.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When the spools are in the neutral position, oil flow from the pump is directed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through the valve to the outlet port and returned to the reservoir. When the spool is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moved by the control linkage, the bypass is closed and oil flows through the </a:t>
            </a:r>
            <a:r>
              <a:rPr lang="en-US" b="0" i="0" u="none" strike="noStrike" baseline="0" dirty="0" err="1" smtClean="0">
                <a:latin typeface="CenturySchL-Roma"/>
              </a:rPr>
              <a:t>spoolload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check valve to the desired cylinder port. At the same time, a port at the opposite end of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cylinder is opened to allow oil to flow to the control valve's outlet port.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213.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Disassembling the Control Valve. </a:t>
            </a:r>
            <a:r>
              <a:rPr lang="en-US" b="0" i="0" u="none" strike="noStrike" baseline="0" dirty="0" smtClean="0">
                <a:latin typeface="CenturySchL-Roma"/>
              </a:rPr>
              <a:t>Refer to Figure 26,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complete the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following steps to disassemble the control valve: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912813"/>
            <a:ext cx="4143375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NOTE: Before beginning the disassembly process, clean the valve's exterior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and ports with </a:t>
            </a:r>
            <a:r>
              <a:rPr lang="en-US" b="1" i="0" u="none" strike="noStrike" baseline="0" dirty="0" err="1" smtClean="0">
                <a:latin typeface="CenturySchL-Bold"/>
              </a:rPr>
              <a:t>cleaningcompound</a:t>
            </a:r>
            <a:endParaRPr lang="en-US" b="1" i="0" u="none" strike="noStrike" baseline="0" dirty="0" smtClean="0">
              <a:latin typeface="CenturySchL-Bold"/>
            </a:endParaRPr>
          </a:p>
          <a:p>
            <a:r>
              <a:rPr lang="en-US" b="1" i="0" u="none" strike="noStrike" baseline="0" dirty="0" smtClean="0">
                <a:latin typeface="CenturySchL-Bold"/>
              </a:rPr>
              <a:t>solvent and dry them thoroughly.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a. Place the </a:t>
            </a:r>
            <a:r>
              <a:rPr lang="en-US" b="0" i="0" u="none" strike="noStrike" baseline="0" dirty="0" err="1" smtClean="0">
                <a:latin typeface="CenturySchL-Roma"/>
              </a:rPr>
              <a:t>controlvalve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assembly on a clean workbench.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b. Use an </a:t>
            </a:r>
            <a:r>
              <a:rPr lang="en-US" b="0" i="0" u="none" strike="noStrike" baseline="0" dirty="0" err="1" smtClean="0">
                <a:latin typeface="CenturySchL-Roma"/>
              </a:rPr>
              <a:t>openend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wrench to loosen and remove the seal assembly (1).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c. Use a screwdriver to remove the wiper (2) from the seal assembly (1). Discard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wiper (2).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d. Remove the </a:t>
            </a:r>
            <a:r>
              <a:rPr lang="en-US" b="0" i="0" u="none" strike="noStrike" baseline="0" dirty="0" err="1" smtClean="0">
                <a:latin typeface="CenturySchL-Roma"/>
              </a:rPr>
              <a:t>Oring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(3) from the seal assembly (1). Discard the </a:t>
            </a:r>
            <a:r>
              <a:rPr lang="en-US" b="0" i="0" u="none" strike="noStrike" baseline="0" dirty="0" err="1" smtClean="0">
                <a:latin typeface="CenturySchL-Roma"/>
              </a:rPr>
              <a:t>Oring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u="none" strike="noStrike" baseline="0" dirty="0" smtClean="0">
                <a:latin typeface="CenturySchL-Bold"/>
              </a:rPr>
              <a:t>WARNING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Do not overtighten the vise as it will cause damage to the </a:t>
            </a:r>
            <a:r>
              <a:rPr lang="en-US" b="1" i="0" u="none" strike="noStrike" baseline="0" dirty="0" err="1" smtClean="0">
                <a:latin typeface="CenturySchL-Bold"/>
              </a:rPr>
              <a:t>controlvalve</a:t>
            </a:r>
            <a:endParaRPr lang="en-US" b="1" i="0" u="none" strike="noStrike" baseline="0" dirty="0" smtClean="0">
              <a:latin typeface="CenturySchL-Bold"/>
            </a:endParaRPr>
          </a:p>
          <a:p>
            <a:r>
              <a:rPr lang="en-US" b="1" i="0" u="none" strike="noStrike" baseline="0" dirty="0" smtClean="0">
                <a:latin typeface="CenturySchL-Bold"/>
              </a:rPr>
              <a:t>body.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e. Place the control valve assembly in a </a:t>
            </a:r>
            <a:r>
              <a:rPr lang="en-US" b="0" i="0" u="none" strike="noStrike" baseline="0" dirty="0" err="1" smtClean="0">
                <a:latin typeface="CenturySchL-Roma"/>
              </a:rPr>
              <a:t>softjawed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vise.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f. Loosen the detent housing (18).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g. Install a rod or small pry bar in the spool eye (31).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h. Loosen and remove the four screws (4).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41027"/>
            <a:ext cx="6400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err="1" smtClean="0">
                <a:latin typeface="CenturySchL-Roma"/>
              </a:rPr>
              <a:t>i</a:t>
            </a:r>
            <a:r>
              <a:rPr lang="en-US" b="0" i="0" u="none" strike="noStrike" baseline="0" dirty="0" smtClean="0">
                <a:latin typeface="CenturySchL-Roma"/>
              </a:rPr>
              <a:t>. Pull the connector (6) up from the cap (9) just enough to gain access to the wires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soldered to the contacts. Tag and unsolder the wires from the connector (6) contacts.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Remove the connector (6).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j. Remove the setscrew (7).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k. Use a screwdriver to remove the retaining ring (8). Remove the cap (9).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l. Remove and discard the </a:t>
            </a:r>
            <a:r>
              <a:rPr lang="en-US" b="0" i="0" u="none" strike="noStrike" baseline="0" dirty="0" err="1" smtClean="0">
                <a:latin typeface="CenturySchL-Roma"/>
              </a:rPr>
              <a:t>Oring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(10) from the cap (9).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NOTE: On some units, tape may be used to hold the coils (11 and 15) and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spacer (12) together, preventing their removal. If removal is not possible,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disregard paragraph 213(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m) and go to paragraph 213(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n).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m. Remove the coil (11) and the spacer (12) from the detent housing (18).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WARNING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Hold the coil (11) against the spring (21) tension when loosening the screw.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Failure to do so could result in serious injury from flying parts.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90481"/>
            <a:ext cx="6248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n. Loosen the screw (13) with the coil (11) against the spring (21) tension.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If tape is around the coils (11 and 15), and the spacer (12) and the screw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(13) have not been loosened from the stud (17), remove the coils (11 and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15), the spacer (12), the screw (13), the washers (14 and 16), the stud (17),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washer (19), the spring (22), and the washer (24) as an assembly and go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to paragraph 213(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q).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If tape is around the coils (11 and 15), the spacer (12), the screw (13), and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washers (14 and 16) as an assembly, go to paragraph 213(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o).</a:t>
            </a:r>
          </a:p>
          <a:p>
            <a:r>
              <a:rPr lang="en-US" b="0" i="0" u="none" strike="noStrike" baseline="0" dirty="0" smtClean="0">
                <a:latin typeface="Symbol"/>
              </a:rPr>
              <a:t>· </a:t>
            </a:r>
            <a:r>
              <a:rPr lang="en-US" b="0" i="0" u="none" strike="noStrike" baseline="0" dirty="0" smtClean="0">
                <a:latin typeface="CenturySchL-Roma"/>
              </a:rPr>
              <a:t>If tape is not used, loosen and remove the screw (13), the washer (14), and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stud (17) as an assembly. If the screw (13) is loosened from the stud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(17), remove only the screw (13) and the washer (14) and go to paragraph 213(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o. Remove and discard the tape securing the coils (11 and 15) and the spacer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(12).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p. Tag and unsolder the coil (11 and 15) wires.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q. Separate the coils (11 and 15) and the spacer (12). If the screw (13) was not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loosened from the stud (17), and the washer (24) and the spring (22) were removed with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stud (17), work the washer (24) from the stud (17) and remove the spring (22) and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washer (19). Remove the screw (13) and the washer (14) from the stud (17).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r. Remove the coils (11 and 15) and the spacer (12). If the screw (13) was loosened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from the stud (17), the spring seat (20), the springs (21 and 22) and the washer (24);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and if screw (13) was loosened from stud (17), and spring seat (23), go to paragraph 213(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w).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8488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s. Remove the coil (15), the washer (16), and the detent housing (18).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t. Remove the washer (19) and the spring seat (20) from the spring (21).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u. Remove the two springs (21 and 22), the spring seat (20), and the washer (24).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v. Unscrew and remove the stud (17) from the spool (29) if it is not already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removed.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w. Remove the retainer (27) and the </a:t>
            </a:r>
            <a:r>
              <a:rPr lang="en-US" b="0" i="0" u="none" strike="noStrike" baseline="0" dirty="0" err="1" smtClean="0">
                <a:latin typeface="CenturySchL-Roma"/>
              </a:rPr>
              <a:t>Orings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(26 and 28) from the spool (29) bore.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Discard the </a:t>
            </a:r>
            <a:r>
              <a:rPr lang="en-US" b="0" i="0" u="none" strike="noStrike" baseline="0" dirty="0" err="1" smtClean="0">
                <a:latin typeface="CenturySchL-Roma"/>
              </a:rPr>
              <a:t>Orings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(26 and 28).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76200"/>
            <a:ext cx="21139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latin typeface="CenturySchL-Roma"/>
              </a:rPr>
              <a:t>x. Remove the retainer (27) and the </a:t>
            </a:r>
            <a:r>
              <a:rPr lang="en-US" b="0" i="0" u="none" strike="noStrike" baseline="0" dirty="0" err="1" smtClean="0">
                <a:latin typeface="CenturySchL-Roma"/>
              </a:rPr>
              <a:t>Oring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(28) from the spool (29) bore. Discard</a:t>
            </a:r>
          </a:p>
          <a:p>
            <a:r>
              <a:rPr lang="en-US" b="0" i="0" u="none" strike="noStrike" baseline="0" dirty="0" smtClean="0">
                <a:latin typeface="CenturySchL-Roma"/>
              </a:rPr>
              <a:t>the </a:t>
            </a:r>
            <a:r>
              <a:rPr lang="en-US" b="0" i="0" u="none" strike="noStrike" baseline="0" dirty="0" err="1" smtClean="0">
                <a:latin typeface="CenturySchL-Roma"/>
              </a:rPr>
              <a:t>Oring</a:t>
            </a:r>
            <a:endParaRPr lang="en-US" b="0" i="0" u="none" strike="noStrike" baseline="0" dirty="0" smtClean="0">
              <a:latin typeface="CenturySchL-Roma"/>
            </a:endParaRPr>
          </a:p>
          <a:p>
            <a:r>
              <a:rPr lang="en-US" b="0" i="0" u="none" strike="noStrike" baseline="0" dirty="0" smtClean="0">
                <a:latin typeface="CenturySchL-Roma"/>
              </a:rPr>
              <a:t>(28).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NOTE: Clean all metal parts in </a:t>
            </a:r>
            <a:r>
              <a:rPr lang="en-US" b="1" i="0" u="none" strike="noStrike" baseline="0" dirty="0" err="1" smtClean="0">
                <a:latin typeface="CenturySchL-Bold"/>
              </a:rPr>
              <a:t>cleaningcompound</a:t>
            </a:r>
            <a:endParaRPr lang="en-US" b="1" i="0" u="none" strike="noStrike" baseline="0" dirty="0" smtClean="0">
              <a:latin typeface="CenturySchL-Bold"/>
            </a:endParaRPr>
          </a:p>
          <a:p>
            <a:r>
              <a:rPr lang="en-US" b="1" i="0" u="none" strike="noStrike" baseline="0" dirty="0" smtClean="0">
                <a:latin typeface="CenturySchL-Bold"/>
              </a:rPr>
              <a:t>solvent and let them air</a:t>
            </a:r>
          </a:p>
          <a:p>
            <a:r>
              <a:rPr lang="en-US" b="1" i="0" u="none" strike="noStrike" baseline="0" dirty="0" smtClean="0">
                <a:latin typeface="CenturySchL-Bold"/>
              </a:rPr>
              <a:t>dry. Do not use compressed air.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8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9274</Words>
  <Application>Microsoft Office PowerPoint</Application>
  <PresentationFormat>On-screen Show (4:3)</PresentationFormat>
  <Paragraphs>907</Paragraphs>
  <Slides>111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2" baseType="lpstr">
      <vt:lpstr>Office Theme</vt:lpstr>
      <vt:lpstr> CONSTRUCTIONEQUIPMENT REPAIRER (HYDRAULIC SYSTEMS) Subcourse EN 5260 EDITION B United States (US) Army Engineer School Fort Leonard Wood, Missouri 65473 4 Credit Hours Edition Date: November 1999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CONSTRUCTIONEQUIPMENT REPAIRER (HYDRAULIC SYSTEMS) Subcourse EN 5260 EDITION B United States (US) Army Engineer School Fort Leonard Wood, Missouri 65473 4 Credit Hours Edition Date: November 1999</dc:title>
  <dc:creator>NEW ADAM</dc:creator>
  <cp:lastModifiedBy>NEW ADAM</cp:lastModifiedBy>
  <cp:revision>4</cp:revision>
  <dcterms:created xsi:type="dcterms:W3CDTF">2018-05-05T16:06:48Z</dcterms:created>
  <dcterms:modified xsi:type="dcterms:W3CDTF">2018-05-05T17:17:27Z</dcterms:modified>
</cp:coreProperties>
</file>