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1" r:id="rId196"/>
    <p:sldId id="450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presProps" Target="pres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theme" Target="theme/theme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37C7-536C-48E6-BDC8-232AB98DFA6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F1EC-7273-4790-B6B1-887ACED2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 ARMY ENGINEER SCHOOL</a:t>
            </a:r>
            <a:br>
              <a:rPr lang="en-US" b="1" dirty="0"/>
            </a:br>
            <a:r>
              <a:rPr lang="en-US" b="1" dirty="0"/>
              <a:t>ENGINEER CONSTRUCTION EQUIPMENT</a:t>
            </a:r>
            <a:br>
              <a:rPr lang="en-US" b="1" dirty="0"/>
            </a:br>
            <a:r>
              <a:rPr lang="en-US" b="1" dirty="0"/>
              <a:t>DIESEL FUEL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3048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Fuel from the sump rushes into the barrel as soon as the upper edge of the plunger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opens the two opposite ports in the barrel. This action begins during the downward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stroke of the plunger and the ports remain open until the plunger starts moving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upward. After the plunger covers the ports on its upward stroke, the pressure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exerted on the fuel causes the </a:t>
            </a:r>
            <a:r>
              <a:rPr lang="en-US" sz="1400" b="0" i="0" u="none" strike="noStrike" baseline="0" dirty="0" err="1" smtClean="0">
                <a:latin typeface="Courier"/>
              </a:rPr>
              <a:t>springloaded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delivery valve to lift off its seat,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thereby, permitting the fuel to discharge into the tubing which leads to the spray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nozzle. The delivery of the fuel ceases as soon as the helix on the plunger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uncovers the bypass port in the barrel. At this instant, the pressure chamber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connected to the sump through a vertical groove and the helix on the plunger which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relieves the pressure in the barrel. The delivery valve is quickly returned to its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seat by the combined action of its spring and the great difference in pressure that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exists between the barrel and the high pressure line. In returning to its seat,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delivery valve performs a double function. It prevents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59" y="1938338"/>
            <a:ext cx="5296980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264504"/>
            <a:ext cx="5367337" cy="354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particle works through the valve. On the return upward movement of the plunger,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high pressure cylinder is again filled with oil through the ports.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constant circulation of fresh cool fuel through the injector which renews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surplus fuel supply in the chamber, helps to maintain even operating temperature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injectors. It also effectively removes all traces of air which might otherwise</a:t>
            </a:r>
          </a:p>
          <a:p>
            <a:r>
              <a:rPr lang="en-US" b="0" i="0" u="none" strike="noStrike" baseline="0" dirty="0" smtClean="0">
                <a:latin typeface="Courier"/>
              </a:rPr>
              <a:t>accumulate in the 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amount of fuel circulated through the injector is in excess of maximum needs,</a:t>
            </a:r>
          </a:p>
          <a:p>
            <a:r>
              <a:rPr lang="en-US" b="0" i="0" u="none" strike="noStrike" baseline="0" dirty="0" smtClean="0">
                <a:latin typeface="Courier"/>
              </a:rPr>
              <a:t>thus ensuring sufficient fuel for all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TROUBLESHOOTING THE UNIT INJECTOR FUEL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information covered in this learning event is applicable to any item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that uses a diesel engine with a unit injector fuel system. Component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location may vary depending on the item of equipment used. Use the appropriate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manual for the exact component location. The </a:t>
            </a:r>
            <a:r>
              <a:rPr lang="en-US" b="0" i="0" u="none" strike="noStrike" baseline="0" dirty="0" err="1" smtClean="0">
                <a:latin typeface="Courier"/>
              </a:rPr>
              <a:t>LeTourneauWestinghouse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model 440HA road grader will be used throughout this learning event.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applicable manual is TM 5380523712.</a:t>
            </a:r>
          </a:p>
          <a:p>
            <a:r>
              <a:rPr lang="en-US" b="0" i="0" u="none" strike="noStrike" baseline="0" dirty="0" smtClean="0">
                <a:latin typeface="Courier"/>
              </a:rPr>
              <a:t>We will begin this learning event by locating the components of the fuel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 order to check the fuel system, you must first make sure the fuel tank is filled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fuel. Inspect the fuel tank cap and screen. If the fuel shows signs of water</a:t>
            </a:r>
          </a:p>
          <a:p>
            <a:r>
              <a:rPr lang="en-US" b="0" i="0" u="none" strike="noStrike" baseline="0" dirty="0" smtClean="0">
                <a:latin typeface="Courier"/>
              </a:rPr>
              <a:t>or other contamination, drain the fuel tank and refill with clean fuel. Inspect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tank mountings and fuel lines for any signs of fuel leaks. Tighten</a:t>
            </a:r>
          </a:p>
          <a:p>
            <a:r>
              <a:rPr lang="en-US" b="0" i="0" u="none" strike="noStrike" baseline="0" dirty="0" smtClean="0">
                <a:latin typeface="Courier"/>
              </a:rPr>
              <a:t>mountings and fuel lines as 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the fuel shut off valve and make sure its in the open </a:t>
            </a:r>
            <a:r>
              <a:rPr lang="en-US" b="0" i="0" u="none" strike="noStrike" baseline="0" dirty="0" err="1" smtClean="0">
                <a:latin typeface="Courier"/>
              </a:rPr>
              <a:t>positi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0349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next items that should be inspected are the lines from the fuel tank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valve. All lines must be in good condition with no leaks. Tighten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 defective fuel lines. On equipment where the fuel tank is above or higher</a:t>
            </a:r>
          </a:p>
          <a:p>
            <a:r>
              <a:rPr lang="en-US" b="0" i="0" u="none" strike="noStrike" baseline="0" dirty="0" smtClean="0">
                <a:latin typeface="Courier"/>
              </a:rPr>
              <a:t>than the engine, there will be no check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Misfiring or a faulty injector tip may cause a loss of engine power.</a:t>
            </a:r>
          </a:p>
          <a:p>
            <a:r>
              <a:rPr lang="en-US" b="0" i="0" u="none" strike="noStrike" baseline="0" dirty="0" smtClean="0">
                <a:latin typeface="Courier"/>
              </a:rPr>
              <a:t>To check for a faulty injector in a unit injector fuel system, you should hold down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injector's follower, noting when there is no change in the engine's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A loss of compression will result if one or more of the valves are adjusted</a:t>
            </a:r>
          </a:p>
          <a:p>
            <a:r>
              <a:rPr lang="en-US" b="0" i="0" u="none" strike="noStrike" baseline="0" dirty="0" smtClean="0">
                <a:latin typeface="Courier"/>
              </a:rPr>
              <a:t>incorrectly.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 flared end of a fuel jumper line begins to leak, there will probably be a</a:t>
            </a:r>
          </a:p>
          <a:p>
            <a:r>
              <a:rPr lang="en-US" b="0" i="0" u="none" strike="noStrike" baseline="0" dirty="0" smtClean="0">
                <a:latin typeface="Courier"/>
              </a:rPr>
              <a:t>dilution of the lubrication oil.</a:t>
            </a:r>
          </a:p>
          <a:p>
            <a:r>
              <a:rPr lang="en-US" b="0" i="0" u="none" strike="noStrike" baseline="0" dirty="0" smtClean="0">
                <a:latin typeface="Courier"/>
              </a:rPr>
              <a:t>A dirty air cleaner will cause the engine to run rough and lose power.</a:t>
            </a:r>
          </a:p>
          <a:p>
            <a:r>
              <a:rPr lang="en-US" b="0" i="0" u="none" strike="noStrike" baseline="0" dirty="0" smtClean="0">
                <a:latin typeface="Courier"/>
              </a:rPr>
              <a:t>A leak in the fuel strainer gasket will cause air to enter the fuel supply.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check for air in the fuel system, hold the fuel return line in a container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and watch closely for air bubbles.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strainer and fuel filter should be inspected next. Inspect the strainer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filter for leaks or signs of loose lines and mountings. Drain water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sediment from the fuel filter and strainer by opening the drain cocks on the bottom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filters.</a:t>
            </a:r>
          </a:p>
          <a:p>
            <a:r>
              <a:rPr lang="en-US" b="0" i="0" u="none" strike="noStrike" baseline="0" dirty="0" smtClean="0">
                <a:latin typeface="Courier"/>
              </a:rPr>
              <a:t>Next inspect the fuel pump. Check the fuel lines for leaks or damage. Check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pump for loose mounting and damage. Observe any fuel leaks on the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assembly. A defective fuel pump must be replaced.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fuel manifolds are the next item in the fuel system to inspect. On this item</a:t>
            </a:r>
          </a:p>
          <a:p>
            <a:r>
              <a:rPr lang="en-US" b="0" i="0" u="none" strike="noStrike" baseline="0" dirty="0" smtClean="0">
                <a:latin typeface="Courier"/>
              </a:rPr>
              <a:t>of equipment, the manifolds are a part of the cylinder head. Inspect the fuel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connections to the fuel manifold. Tighten or replace any defective parts.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manifolds are held in place by the fuel connectors.</a:t>
            </a:r>
          </a:p>
          <a:p>
            <a:r>
              <a:rPr lang="en-US" b="0" i="0" u="none" strike="noStrike" baseline="0" dirty="0" smtClean="0">
                <a:latin typeface="Courier"/>
              </a:rPr>
              <a:t>Next inspect the fuel connectors, fuel jumper lines, and injectors.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travels from the fuel connectors to the injectors through the fuel jumper lines.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 the fuel lines and connectors for fuel 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As the fuel leaves the injector, it passes through the return lines to the outlet</a:t>
            </a:r>
          </a:p>
          <a:p>
            <a:r>
              <a:rPr lang="en-US" b="0" i="0" u="none" strike="noStrike" baseline="0" dirty="0" smtClean="0">
                <a:latin typeface="Courier"/>
              </a:rPr>
              <a:t>manifold and to the restricted elbow. Notice that the elbow has the letter R</a:t>
            </a:r>
          </a:p>
          <a:p>
            <a:r>
              <a:rPr lang="en-US" b="0" i="0" u="none" strike="noStrike" baseline="0" dirty="0" smtClean="0">
                <a:latin typeface="Courier"/>
              </a:rPr>
              <a:t>stamped on its front or side. This elbow is responsible for maintaining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in the system. Without this fitting, you will not maintain the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pressure. From the restricted elbow, the fuel flows through the return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fuel tank.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ADJUSTMENT, REPAIR, OR REPLACEMENT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this learning event, you will be shown how to adjust, repair, or replace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components of the unit injector fuel system. All work described will be in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accordance with the maintenance allocation chart shown in Figure 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06771"/>
            <a:ext cx="5767387" cy="48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995363"/>
            <a:ext cx="39909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Inspection. Check the fuel pump for secure mounting. Tighten the mounting bolts</a:t>
            </a:r>
          </a:p>
          <a:p>
            <a:r>
              <a:rPr lang="en-US" b="0" i="0" u="none" strike="noStrike" baseline="0" dirty="0" smtClean="0">
                <a:latin typeface="Courier"/>
              </a:rPr>
              <a:t>if necessary. Check the fuel tubes for leaks and tighten or replace tubes as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Testing. Test the fuel flow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fuel return tube from the hose to fuel tank. Connect a hose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fuel return tube and hold the hose in a convenient receptacle.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. Start the engine and run it at 1,200 revolutions per minute.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Measure the fuel flow from the tube for one minute.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A minimum of </a:t>
            </a:r>
            <a:r>
              <a:rPr lang="en-US" b="0" i="0" u="none" strike="noStrike" baseline="0" dirty="0" err="1" smtClean="0">
                <a:latin typeface="Courier"/>
              </a:rPr>
              <a:t>onehalf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gallon of fuel should flow in one minute.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If the fuel flow is less than </a:t>
            </a:r>
            <a:r>
              <a:rPr lang="en-US" b="0" i="0" u="none" strike="noStrike" baseline="0" dirty="0" err="1" smtClean="0">
                <a:latin typeface="Courier"/>
              </a:rPr>
              <a:t>onehalf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gallon per minute, check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filters and service as 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6. Check the fuel flow again (3 and 4 above). If the flow is still below</a:t>
            </a:r>
          </a:p>
          <a:p>
            <a:r>
              <a:rPr lang="en-US" b="0" i="0" u="none" strike="noStrike" baseline="0" dirty="0" smtClean="0">
                <a:latin typeface="Courier"/>
              </a:rPr>
              <a:t>minimum, replace the pump using the replacement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Replacement. Refer to Figure 33.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fuel </a:t>
            </a:r>
            <a:r>
              <a:rPr lang="en-US" b="0" i="0" u="none" strike="noStrike" baseline="0" dirty="0" err="1" smtClean="0">
                <a:latin typeface="Courier"/>
              </a:rPr>
              <a:t>pumptofuel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filter fuel line from the fuel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2. Disconnect the fuel </a:t>
            </a:r>
            <a:r>
              <a:rPr lang="en-US" b="0" i="0" u="none" strike="noStrike" baseline="0" dirty="0" err="1" smtClean="0">
                <a:latin typeface="Courier"/>
              </a:rPr>
              <a:t>strainertofuel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filter fuel line from the fuel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three fuel pump mounting screws with the seal washers.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fuel pump from the blower.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304925"/>
            <a:ext cx="5959940" cy="47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TANK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Inspection. Refer to Figure 34.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cap and check the gasket.</a:t>
            </a:r>
          </a:p>
          <a:p>
            <a:r>
              <a:rPr lang="en-US" b="0" i="0" u="none" strike="noStrike" baseline="0" dirty="0" smtClean="0">
                <a:latin typeface="Courier"/>
              </a:rPr>
              <a:t>2. Check the overflow tube for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Inspect the fuel tank for leaks and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COLD WEATHER STARTING AID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Inspection. Check the fuel primer for damage. Operate the priming knob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operator's compartment and check the primer for correct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Removal and Installation.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cable from the priming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2. Disconnect the fluid tube to the engine from the priming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four mounting screws securing the starting aid to the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compartment and remove the starting aid.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Install the new starting aid in reverse order if removal.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FILTER AND FUEL STRAINER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The fuel strainer and fuel filter are mounted on the right side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forward of the blower. The fuel strainer has a cloth or </a:t>
            </a:r>
            <a:r>
              <a:rPr lang="en-US" b="0" i="0" u="none" strike="noStrike" baseline="0" dirty="0" err="1" smtClean="0">
                <a:latin typeface="Courier"/>
              </a:rPr>
              <a:t>socktype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element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is connected between the fuel tank and the fuel pump. The fuel filter is</a:t>
            </a:r>
          </a:p>
          <a:p>
            <a:r>
              <a:rPr lang="en-US" b="0" i="0" u="none" strike="noStrike" baseline="0" dirty="0" smtClean="0">
                <a:latin typeface="Courier"/>
              </a:rPr>
              <a:t>connected between the fuel pump and the fuel manifold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Element Replacement. Refer to Figure 35.</a:t>
            </a:r>
          </a:p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Drain the water and sediment from the filter and strainer daily.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Drain the filter or strainer.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cover screw.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shell from the filter cover. Remove the gasket from the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filter or strainer element from the shell.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5" y="2157413"/>
            <a:ext cx="6239784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63" y="1933574"/>
            <a:ext cx="5449726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Clean the shell with an approved cleaning solvent and a clean cloth.</a:t>
            </a:r>
          </a:p>
          <a:p>
            <a:r>
              <a:rPr lang="en-US" b="0" i="0" u="none" strike="noStrike" baseline="0" dirty="0" smtClean="0">
                <a:latin typeface="Courier"/>
              </a:rPr>
              <a:t>6. After installation of new elements, prime the filter and strainer by filling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shell with clean fuel.</a:t>
            </a:r>
          </a:p>
          <a:p>
            <a:r>
              <a:rPr lang="en-US" b="0" i="0" u="none" strike="noStrike" baseline="0" dirty="0" smtClean="0">
                <a:latin typeface="Courier"/>
              </a:rPr>
              <a:t>7. Install the shell and cover gasket in the cover and secure with the cover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screw.</a:t>
            </a:r>
          </a:p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Change the filter and strainer elements every 300 hours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excessive draining of the fuel from the high pressure line and relieves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in the high pressure line. This pressure relief is accomplished by an</a:t>
            </a:r>
          </a:p>
          <a:p>
            <a:r>
              <a:rPr lang="en-US" b="0" i="0" u="none" strike="noStrike" baseline="0" dirty="0" smtClean="0">
                <a:latin typeface="Courier"/>
              </a:rPr>
              <a:t>accurately lapped displacement piston on the delivery valve. Before the delivery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 actually reseats, it reduces the pressure in the high pressure line by</a:t>
            </a:r>
          </a:p>
          <a:p>
            <a:r>
              <a:rPr lang="en-US" b="0" i="0" u="none" strike="noStrike" baseline="0" dirty="0" smtClean="0">
                <a:latin typeface="Courier"/>
              </a:rPr>
              <a:t>increasing the volume by a quantity equal to the volume of the displacement </a:t>
            </a:r>
            <a:r>
              <a:rPr lang="en-US" b="0" i="0" u="none" strike="noStrike" baseline="0" dirty="0" err="1" smtClean="0">
                <a:latin typeface="Courier"/>
              </a:rPr>
              <a:t>pist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28600"/>
            <a:ext cx="693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Filter and Strainer Replacement. Refer to Figure 36.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1. Open the drain cocks, and drain the filter and strainer.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2. Disconnect the fuel </a:t>
            </a:r>
            <a:r>
              <a:rPr lang="en-US" sz="1400" b="0" i="0" u="none" strike="noStrike" baseline="0" dirty="0" err="1" smtClean="0">
                <a:latin typeface="Courier"/>
              </a:rPr>
              <a:t>tanktostrainer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fuel line from the strainer.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3. Remove the screw and washer and remove the clamp.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4. Disconnect the fuel </a:t>
            </a:r>
            <a:r>
              <a:rPr lang="en-US" sz="1400" b="0" i="0" u="none" strike="noStrike" baseline="0" dirty="0" err="1" smtClean="0">
                <a:latin typeface="Courier"/>
              </a:rPr>
              <a:t>strainertofuel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pump fuel line from the strainer and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fuel pump.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5. Remove the two screws, lock washers, and nuts and remove the fuel strainer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from the bracket.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6. Remove the two screws and lock washers and remove the fuel strainer mounting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bracket.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7. Disconnect the fuel </a:t>
            </a:r>
            <a:r>
              <a:rPr lang="en-US" sz="1400" b="0" i="0" u="none" strike="noStrike" baseline="0" dirty="0" err="1" smtClean="0">
                <a:latin typeface="Courier"/>
              </a:rPr>
              <a:t>pumptofuel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filter fuel line from the fuel filter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fuel pump. Remove the nylon ties and remove the fuel line.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8. Disconnect the fuel </a:t>
            </a:r>
            <a:r>
              <a:rPr lang="en-US" sz="1400" b="0" i="0" u="none" strike="noStrike" baseline="0" dirty="0" err="1" smtClean="0">
                <a:latin typeface="Courier"/>
              </a:rPr>
              <a:t>filtertofuel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manifold fuel line from the fuel filter.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9. Remove the two screws, lock washers, and flat washers and remove the fuel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filter.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10. Disconnect the fuel </a:t>
            </a:r>
            <a:r>
              <a:rPr lang="en-US" sz="1400" b="0" i="0" u="none" strike="noStrike" baseline="0" dirty="0" err="1" smtClean="0">
                <a:latin typeface="Courier"/>
              </a:rPr>
              <a:t>filtertofuel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manifold fuel line from the elbow in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manifold. Remove the elbow from the manifold.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11. Disconnect the fuel return line from the elbow in the fuel manifold and fuel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tank return line. Remove the elbow from the manifold.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12. Remove the nut and lock washer and remove the clamp and fuel return line.</a:t>
            </a:r>
          </a:p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After installing, fill the filter and strainer with clean diesel fuel to</a:t>
            </a:r>
          </a:p>
          <a:p>
            <a:r>
              <a:rPr lang="en-US" b="0" i="0" u="none" strike="noStrike" baseline="0" dirty="0" smtClean="0">
                <a:latin typeface="Courier"/>
              </a:rPr>
              <a:t>prime the fuel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56987"/>
            <a:ext cx="5348287" cy="53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GOVERNOR LINKAGE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Inspection. Check the governor lever (Figure 37) and shutoff rod for damage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smooth operation. Pull the ball in the operator's compartment to check the lever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rod operation. The lever must move enough to completely close the governor to</a:t>
            </a:r>
          </a:p>
          <a:p>
            <a:r>
              <a:rPr lang="en-US" b="0" i="0" u="none" strike="noStrike" baseline="0" dirty="0" smtClean="0">
                <a:latin typeface="Courier"/>
              </a:rPr>
              <a:t>stop the engine. If the lever or rod is damaged, replace the defective parts.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62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Removal and Installation. Refer to Figure 37.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1. Remove the ball from the shutoff rod in the operator's compartment. Remove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retaining ring and insulating bushing.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2. Remove the cotter pin and washer and remove the shutoff rod from the lever.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3. Remove the shoulder bolt, lock washer, and nut securing the lever to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bracket.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4. Disconnect the lever from the ball Joint and remove the lever.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5. Remove the ball Joint from the governor rod and the rod from the governor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lever.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6. Install the new governor rod in the governor lever and connect the ball Joint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to the rod.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7. Install the lever on the bracket and secure with the shoulder bolt, lock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washer, and nut.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8. Connect the ball joint to the lever.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9. Slide the new shutoff rod into the operator's compartment through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insulating bushing and secure with the retaining ring. Install the ball 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rod.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10. Install the shutoff rod through the hole in the lever and secure with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cotter pin and washer.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11. Operate the rod from the operator's compartment to check operation.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720362"/>
            <a:ext cx="5176837" cy="47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THROTTLE LINKAGE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Inspection. Check the operation of the throttle linkage by depressing both foot</a:t>
            </a:r>
          </a:p>
          <a:p>
            <a:r>
              <a:rPr lang="en-US" b="0" i="0" u="none" strike="noStrike" baseline="0" dirty="0" smtClean="0">
                <a:latin typeface="Courier"/>
              </a:rPr>
              <a:t>pedals and moving the governor control lever through complete travel. The linkage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operate smoothly and completely control the governor. The governor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lever should stop and hold in any position, due to friction bearings in the shaft.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the rods for bent condition or damage. Replace the damaged parts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Removal. Refer to Figure 38.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cotter pin and straight pin.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two cotter pins, washer, and straight pin.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</a:t>
            </a:r>
            <a:r>
              <a:rPr lang="en-US" b="0" i="0" u="none" strike="noStrike" baseline="0" dirty="0" err="1" smtClean="0">
                <a:latin typeface="Courier"/>
              </a:rPr>
              <a:t>acceleratordecelerator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ball joint and rod from the lever.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Remove the cotter pin and washer.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Remove the cotter pin and straight pin and remove the rod and clevis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Adjustment. Refer to Figure 38.</a:t>
            </a:r>
          </a:p>
          <a:p>
            <a:r>
              <a:rPr lang="en-US" b="0" i="0" u="none" strike="noStrike" baseline="0" dirty="0" smtClean="0">
                <a:latin typeface="Courier"/>
              </a:rPr>
              <a:t>1. With the engine off, place the governor control lever against the full speed</a:t>
            </a:r>
          </a:p>
          <a:p>
            <a:r>
              <a:rPr lang="en-US" b="0" i="0" u="none" strike="noStrike" baseline="0" dirty="0" smtClean="0">
                <a:latin typeface="Courier"/>
              </a:rPr>
              <a:t>stop (all the way back). Adjust the rod, attached to the lever through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floor plate, until the </a:t>
            </a:r>
            <a:r>
              <a:rPr lang="en-US" b="0" i="0" u="none" strike="noStrike" baseline="0" dirty="0" err="1" smtClean="0">
                <a:latin typeface="Courier"/>
              </a:rPr>
              <a:t>acceleratordecelerator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rod is pulled out of its</a:t>
            </a:r>
          </a:p>
          <a:p>
            <a:r>
              <a:rPr lang="en-US" b="0" i="0" u="none" strike="noStrike" baseline="0" dirty="0" smtClean="0">
                <a:latin typeface="Courier"/>
              </a:rPr>
              <a:t>housing 3/16 to 1/4 inch. When the governor control lever is against the low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 stop, the rod should be pushed into the housing the same distance.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After making the above adjustments, adjust the length of the rod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pedal support to the </a:t>
            </a:r>
            <a:r>
              <a:rPr lang="en-US" b="0" i="0" u="none" strike="noStrike" baseline="0" dirty="0" err="1" smtClean="0">
                <a:latin typeface="Courier"/>
              </a:rPr>
              <a:t>acceleratordecelerator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prevent either pedal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striking the floor plate.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After making all the adjustments, hook a spring scale to the governor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lever as close to the ball as possible. A pull of 8 to 25 pounds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to move the lever through the full range of travel.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EXHAUST VALVE CLEARANCE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Exhaust valve clearance at normal engine operating temperature is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to smooth, efficient operation of the engine. Whenever the cylinder head</a:t>
            </a:r>
          </a:p>
          <a:p>
            <a:r>
              <a:rPr lang="en-US" b="0" i="0" u="none" strike="noStrike" baseline="0" dirty="0" smtClean="0">
                <a:latin typeface="Courier"/>
              </a:rPr>
              <a:t>is overhauled, the exhaust valves are reconditioned or replaced, or the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operating mechanism is replaced or disturbed, the valve clearance must be adjusted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cold setting to allow for normal expansion as the engine warms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positions of the plunger from no fuel to maximum fuel delivery are shown in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4 on page 6. For maximum delivery, the plunger is positioned in the barrel</a:t>
            </a:r>
          </a:p>
          <a:p>
            <a:r>
              <a:rPr lang="en-US" b="0" i="0" u="none" strike="noStrike" baseline="0" dirty="0" smtClean="0">
                <a:latin typeface="Courier"/>
              </a:rPr>
              <a:t>so that it will complete its stroke before the helix indexes with the bypass port.</a:t>
            </a:r>
          </a:p>
          <a:p>
            <a:r>
              <a:rPr lang="en-US" b="0" i="0" u="none" strike="noStrike" baseline="0" dirty="0" smtClean="0">
                <a:latin typeface="Courier"/>
              </a:rPr>
              <a:t>For zero delivery, the plunger is turned in its barrel until the vertical slot</a:t>
            </a:r>
          </a:p>
          <a:p>
            <a:r>
              <a:rPr lang="en-US" b="0" i="0" u="none" strike="noStrike" baseline="0" dirty="0" smtClean="0">
                <a:latin typeface="Courier"/>
              </a:rPr>
              <a:t>registers with the bypass port. In this position, the pressure chamber is</a:t>
            </a:r>
          </a:p>
          <a:p>
            <a:r>
              <a:rPr lang="en-US" b="0" i="0" u="none" strike="noStrike" baseline="0" dirty="0" smtClean="0">
                <a:latin typeface="Courier"/>
              </a:rPr>
              <a:t>connected with the sump during the entire stroke of the plunger. Any position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between no fuel to maximum fuel delivery can be obtained by moving the control rack</a:t>
            </a:r>
          </a:p>
          <a:p>
            <a:r>
              <a:rPr lang="en-US" b="0" i="0" u="none" strike="noStrike" baseline="0" dirty="0" smtClean="0">
                <a:latin typeface="Courier"/>
              </a:rPr>
              <a:t>in or out, as the movement of the rack causes the plunger to rotate a proportionate</a:t>
            </a:r>
          </a:p>
          <a:p>
            <a:r>
              <a:rPr lang="en-US" b="0" i="0" u="none" strike="noStrike" baseline="0" dirty="0" smtClean="0">
                <a:latin typeface="Courier"/>
              </a:rPr>
              <a:t>amount. The same rack controls the position of all the plungers simultaneously,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thereby ensuring the injection of equal amounts of fuel in each cylinder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7236"/>
            <a:ext cx="5614987" cy="55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Adjustment.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1. Loosen the two bolts and remove the valve rocker cover and gasket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(Figure 39).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two pins from the bolts and remove the two bolts and washers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two studs from the cylinder head.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Place the governor speed control lever in the </a:t>
            </a:r>
            <a:r>
              <a:rPr lang="en-US" b="0" i="0" u="none" strike="noStrike" baseline="0" dirty="0" err="1" smtClean="0">
                <a:latin typeface="Courier"/>
              </a:rPr>
              <a:t>nofuel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Rotate the crankshaft until the injector follower on number 1 cylinder is</a:t>
            </a:r>
          </a:p>
          <a:p>
            <a:r>
              <a:rPr lang="en-US" b="0" i="0" u="none" strike="noStrike" baseline="0" dirty="0" smtClean="0">
                <a:latin typeface="Courier"/>
              </a:rPr>
              <a:t>fully depressed.</a:t>
            </a:r>
          </a:p>
          <a:p>
            <a:r>
              <a:rPr lang="en-US" b="0" i="0" u="none" strike="noStrike" baseline="0" dirty="0" smtClean="0">
                <a:latin typeface="Courier"/>
              </a:rPr>
              <a:t>6. Loosen the push rod locknut (Figure 40).</a:t>
            </a:r>
          </a:p>
          <a:p>
            <a:r>
              <a:rPr lang="en-US" b="0" i="0" u="none" strike="noStrike" baseline="0" dirty="0" smtClean="0">
                <a:latin typeface="Courier"/>
              </a:rPr>
              <a:t>7. Place a 0.013inch</a:t>
            </a:r>
          </a:p>
          <a:p>
            <a:r>
              <a:rPr lang="en-US" b="0" i="0" u="none" strike="noStrike" baseline="0" dirty="0" smtClean="0">
                <a:latin typeface="Courier"/>
              </a:rPr>
              <a:t>feeler gage (Figure 40) between the valve stem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rocker arm.</a:t>
            </a:r>
          </a:p>
          <a:p>
            <a:r>
              <a:rPr lang="en-US" b="0" i="0" u="none" strike="noStrike" baseline="0" dirty="0" smtClean="0">
                <a:latin typeface="Courier"/>
              </a:rPr>
              <a:t>8. Adjust the push rod to obtain a smooth pull on the feeler gage. Remove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feeler gage.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76200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9. Hold the push rod with a 5/16inch</a:t>
            </a:r>
          </a:p>
          <a:p>
            <a:r>
              <a:rPr lang="en-US" sz="1400" dirty="0" smtClean="0"/>
              <a:t>wrench and tighten the locknut with a 1/2inch</a:t>
            </a:r>
          </a:p>
          <a:p>
            <a:r>
              <a:rPr lang="en-US" sz="1400" dirty="0" smtClean="0"/>
              <a:t>wrench.</a:t>
            </a:r>
          </a:p>
          <a:p>
            <a:r>
              <a:rPr lang="en-US" sz="1400" dirty="0" smtClean="0"/>
              <a:t>10. Check the clearance again. If the clearance is correct a 0.011inch</a:t>
            </a:r>
          </a:p>
          <a:p>
            <a:r>
              <a:rPr lang="en-US" sz="1400" dirty="0" smtClean="0"/>
              <a:t>feeler</a:t>
            </a:r>
          </a:p>
          <a:p>
            <a:r>
              <a:rPr lang="en-US" sz="1400" dirty="0" smtClean="0"/>
              <a:t>gage will pass freely between the valve stem and the rocker arm, but a 0.013inch</a:t>
            </a:r>
          </a:p>
          <a:p>
            <a:r>
              <a:rPr lang="en-US" sz="1400" dirty="0" smtClean="0"/>
              <a:t>feeler gage will not.</a:t>
            </a:r>
          </a:p>
          <a:p>
            <a:r>
              <a:rPr lang="en-US" sz="1400" dirty="0" smtClean="0"/>
              <a:t>11. Set the remaining seven exhaust valve clearances in the same manner in firing</a:t>
            </a:r>
          </a:p>
          <a:p>
            <a:r>
              <a:rPr lang="en-US" sz="1400" dirty="0" smtClean="0"/>
              <a:t>order (1342)</a:t>
            </a:r>
          </a:p>
          <a:p>
            <a:r>
              <a:rPr lang="en-US" sz="1400" dirty="0" smtClean="0"/>
              <a:t>sequence.</a:t>
            </a:r>
          </a:p>
          <a:p>
            <a:r>
              <a:rPr lang="en-US" sz="1400" dirty="0" smtClean="0"/>
              <a:t>12. Stop and operate the engine until it reaches operating temperature (160°F to</a:t>
            </a:r>
          </a:p>
          <a:p>
            <a:r>
              <a:rPr lang="en-US" sz="1400" dirty="0" smtClean="0"/>
              <a:t>185°F). Stop the engine.</a:t>
            </a:r>
          </a:p>
          <a:p>
            <a:r>
              <a:rPr lang="en-US" sz="1400" dirty="0" smtClean="0"/>
              <a:t>13. With the engine at operating temperature, rotate the crankshaft until the</a:t>
            </a:r>
          </a:p>
          <a:p>
            <a:r>
              <a:rPr lang="en-US" sz="1400" dirty="0" smtClean="0"/>
              <a:t>injector follower on number 1 cylinder is fully depressed.</a:t>
            </a:r>
          </a:p>
          <a:p>
            <a:r>
              <a:rPr lang="en-US" sz="1400" dirty="0" smtClean="0"/>
              <a:t>14. Check the valve clearance as described above and as shown in Figure 40. If</a:t>
            </a:r>
          </a:p>
          <a:p>
            <a:r>
              <a:rPr lang="en-US" sz="1400" dirty="0" smtClean="0"/>
              <a:t>the valve clearance is correct, a 0.008inch</a:t>
            </a:r>
          </a:p>
          <a:p>
            <a:r>
              <a:rPr lang="en-US" sz="1400" dirty="0" smtClean="0"/>
              <a:t>feeler gage will pass freely</a:t>
            </a:r>
          </a:p>
          <a:p>
            <a:r>
              <a:rPr lang="en-US" sz="1400" dirty="0" smtClean="0"/>
              <a:t>between the rocker arm and the valve stem but a 0.010inch</a:t>
            </a:r>
          </a:p>
          <a:p>
            <a:r>
              <a:rPr lang="en-US" sz="1400" dirty="0" smtClean="0"/>
              <a:t>gage will not pass</a:t>
            </a:r>
          </a:p>
          <a:p>
            <a:r>
              <a:rPr lang="en-US" sz="1400" dirty="0" smtClean="0"/>
              <a:t>through. Adjust the push rod, if necessary, to obtain this clearance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5" y="2138363"/>
            <a:ext cx="5809494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83" y="1871663"/>
            <a:ext cx="526445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If the engine cools off before adjustments are completed, bring the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to operating temperature before continuing with the adjustments.</a:t>
            </a:r>
          </a:p>
          <a:p>
            <a:r>
              <a:rPr lang="en-US" b="0" i="0" u="none" strike="noStrike" baseline="0" dirty="0" smtClean="0">
                <a:latin typeface="Courier"/>
              </a:rPr>
              <a:t>15. Check all valves in the same manner it firing order (1342)</a:t>
            </a:r>
          </a:p>
          <a:p>
            <a:r>
              <a:rPr lang="en-US" b="0" i="0" u="none" strike="noStrike" baseline="0" dirty="0" smtClean="0">
                <a:latin typeface="Courier"/>
              </a:rPr>
              <a:t>sequence.</a:t>
            </a:r>
          </a:p>
          <a:p>
            <a:r>
              <a:rPr lang="en-US" b="0" i="0" u="none" strike="noStrike" baseline="0" dirty="0" smtClean="0">
                <a:latin typeface="Courier"/>
              </a:rPr>
              <a:t>16. Refer to items 1 through 3 and install the valve rocker cover. Install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 rocker cover in reverse order of removal.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INJECTOR TIMING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The injectors are timed properly when the injector follower is adjusted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definite height in relation to the injector body. This height varies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type of injectors incorporated in the engine. All of the injectors should be timed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firing order sequence.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Refer to Figure 39 on page 63 and remove the valve rocker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2. Place the governor speed control lever in the </a:t>
            </a:r>
            <a:r>
              <a:rPr lang="en-US" b="0" i="0" u="none" strike="noStrike" baseline="0" dirty="0" err="1" smtClean="0">
                <a:latin typeface="Courier"/>
              </a:rPr>
              <a:t>nofuel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Rotate the crankshaft until the exhaust valve on number 1 cylinder is fully</a:t>
            </a:r>
          </a:p>
          <a:p>
            <a:r>
              <a:rPr lang="en-US" b="0" i="0" u="none" strike="noStrike" baseline="0" dirty="0" smtClean="0">
                <a:latin typeface="Courier"/>
              </a:rPr>
              <a:t>depressed.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Place the small end of an injector timing gage in the hole provided in top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injector body with the flat of the gage toward the injector body as shown</a:t>
            </a:r>
          </a:p>
          <a:p>
            <a:r>
              <a:rPr lang="en-US" b="0" i="0" u="none" strike="noStrike" baseline="0" dirty="0" smtClean="0">
                <a:latin typeface="Courier"/>
              </a:rPr>
              <a:t>in Figure 41.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 injector timing gage has a timing dimension of 1.460 inches as shown in</a:t>
            </a:r>
          </a:p>
          <a:p>
            <a:r>
              <a:rPr lang="en-US" dirty="0"/>
              <a:t>Figure 41. The gage number is 72582J1853</a:t>
            </a:r>
          </a:p>
          <a:p>
            <a:r>
              <a:rPr lang="en-US" dirty="0"/>
              <a:t>and is available from General</a:t>
            </a:r>
          </a:p>
          <a:p>
            <a:r>
              <a:rPr lang="en-US" dirty="0"/>
              <a:t>Motors Corporation, Detroit Diesel Engine Division, 13400 West Outer Drive,</a:t>
            </a:r>
          </a:p>
          <a:p>
            <a:r>
              <a:rPr lang="en-US" dirty="0"/>
              <a:t>Detroit, Michigan 48239.</a:t>
            </a:r>
          </a:p>
          <a:p>
            <a:r>
              <a:rPr lang="en-US" dirty="0"/>
              <a:t>5. Loosen the injector rod locknut (Figure 41). Turn the push rod and adjust</a:t>
            </a:r>
          </a:p>
          <a:p>
            <a:r>
              <a:rPr lang="en-US" dirty="0"/>
              <a:t>the injector rocker arm until the extended part of the follower will Just</a:t>
            </a:r>
          </a:p>
          <a:p>
            <a:r>
              <a:rPr lang="en-US" dirty="0"/>
              <a:t>pass over the top of the injector follower.</a:t>
            </a:r>
          </a:p>
          <a:p>
            <a:r>
              <a:rPr lang="en-US" dirty="0"/>
              <a:t>6. Hold the push rod and tighten locknut. Check the adjustment and, if</a:t>
            </a:r>
          </a:p>
          <a:p>
            <a:r>
              <a:rPr lang="en-US" dirty="0"/>
              <a:t>necessary, readjust the push rod.</a:t>
            </a:r>
          </a:p>
          <a:p>
            <a:r>
              <a:rPr lang="en-US" dirty="0"/>
              <a:t>7. Adjust the timing of the remaining injectors in the same manner.</a:t>
            </a:r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8. Refer to Figure 39 on page 63 and replace the rocker valve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GOVERNOR GAP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When the governor speed control lever is at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position, a gap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maintained between the spacing plunger and the plunger guide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governor control housing.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90638"/>
            <a:ext cx="5481638" cy="5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5502"/>
            <a:ext cx="5257800" cy="64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Adjustment. Refer to Figure 42.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governor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2. Set the governor speed control lever in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(all the way</a:t>
            </a:r>
          </a:p>
          <a:p>
            <a:r>
              <a:rPr lang="en-US" b="0" i="0" u="none" strike="noStrike" baseline="0" dirty="0" smtClean="0">
                <a:latin typeface="Courier"/>
              </a:rPr>
              <a:t>back).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Insert a 0.006inch</a:t>
            </a:r>
          </a:p>
          <a:p>
            <a:r>
              <a:rPr lang="en-US" b="0" i="0" u="none" strike="noStrike" baseline="0" dirty="0" smtClean="0">
                <a:latin typeface="Courier"/>
              </a:rPr>
              <a:t>feeler gage between the spacing plunger and the plunger</a:t>
            </a:r>
          </a:p>
          <a:p>
            <a:r>
              <a:rPr lang="en-US" b="0" i="0" u="none" strike="noStrike" baseline="0" dirty="0" smtClean="0">
                <a:latin typeface="Courier"/>
              </a:rPr>
              <a:t>guide. Check the pressure on the feeler gage.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If necessary, loosen the locknut and turn the adjusting screw in or out until</a:t>
            </a:r>
          </a:p>
          <a:p>
            <a:r>
              <a:rPr lang="en-US" b="0" i="0" u="none" strike="noStrike" baseline="0" dirty="0" smtClean="0">
                <a:latin typeface="Courier"/>
              </a:rPr>
              <a:t>a slight drag is felt on the feeler gage.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Hold the adjusting screw and tighten the locknut to secure adjustment.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gap, after tightening the nut, to be sure the gap is correct. Readjust</a:t>
            </a:r>
          </a:p>
          <a:p>
            <a:r>
              <a:rPr lang="en-US" b="0" i="0" u="none" strike="noStrike" baseline="0" dirty="0" smtClean="0">
                <a:latin typeface="Courier"/>
              </a:rPr>
              <a:t>if 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6. Install the governor cover.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INJECTOR RACK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Properly positioned injector rack control levers determine the amount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injected into each cylinder and equalizes distribution of the load.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levers must be positioned with the governor at the </a:t>
            </a:r>
            <a:r>
              <a:rPr lang="en-US" b="0" i="0" u="none" strike="noStrike" baseline="0" dirty="0" err="1" smtClean="0">
                <a:latin typeface="Courier"/>
              </a:rPr>
              <a:t>fullload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setting.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1. Adjust the governor gap.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valve rocker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Disconnect the throttle linkage from the governor stop lever.</a:t>
            </a:r>
          </a:p>
          <a:p>
            <a:r>
              <a:rPr lang="en-US" b="0" i="0" u="none" strike="noStrike" baseline="0" dirty="0" smtClean="0">
                <a:latin typeface="Courier"/>
              </a:rPr>
              <a:t>4. Loosen the locknut and back out the buffer screw (Figure 43) approximately</a:t>
            </a:r>
          </a:p>
          <a:p>
            <a:r>
              <a:rPr lang="en-US" b="0" i="0" u="none" strike="noStrike" baseline="0" dirty="0" smtClean="0">
                <a:latin typeface="Courier"/>
              </a:rPr>
              <a:t>5/8 inch.</a:t>
            </a:r>
          </a:p>
          <a:p>
            <a:r>
              <a:rPr lang="en-US" b="0" i="0" u="none" strike="noStrike" baseline="0" dirty="0" smtClean="0">
                <a:latin typeface="Courier"/>
              </a:rPr>
              <a:t>5. Loosen all eight inner and outer control lever adjusting screws (Figure 44 on</a:t>
            </a:r>
          </a:p>
          <a:p>
            <a:r>
              <a:rPr lang="en-US" b="0" i="0" u="none" strike="noStrike" baseline="0" dirty="0" smtClean="0">
                <a:latin typeface="Courier"/>
              </a:rPr>
              <a:t>page 69).</a:t>
            </a:r>
          </a:p>
          <a:p>
            <a:r>
              <a:rPr lang="en-US" b="0" i="0" u="none" strike="noStrike" baseline="0" dirty="0" smtClean="0">
                <a:latin typeface="Courier"/>
              </a:rPr>
              <a:t>6. Move the governor speed control lever (Figure 43) to the maximum speed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 (all the way back).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8636"/>
            <a:ext cx="7042637" cy="51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37" y="1981200"/>
            <a:ext cx="6627399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Move the stop lever (Figure 44) to the run position (forward). Hold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lever in run the position with light finger pressure.</a:t>
            </a:r>
          </a:p>
          <a:p>
            <a:r>
              <a:rPr lang="en-US" b="0" i="0" u="none" strike="noStrike" baseline="0" dirty="0" smtClean="0">
                <a:latin typeface="Courier"/>
              </a:rPr>
              <a:t>8. Turn the inner adjusting screw (Figure 44) on No. 1 injector rack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lever down until a step up in effort to hold the stop lever in run position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is noted. This places the No. 1 injector rack control lever in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9. Turn down the outer adjusting screw (Figure 44) until it bottoms lightly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injector control tube.</a:t>
            </a:r>
          </a:p>
          <a:p>
            <a:r>
              <a:rPr lang="en-US" b="0" i="0" u="none" strike="noStrike" baseline="0" dirty="0" smtClean="0">
                <a:latin typeface="Courier"/>
              </a:rPr>
              <a:t>10. Alternately tighten the inner and outer adjusting screws to hold adjustment.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The above step should result in placing the governor linkage and the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tube in the same positions they will attain while running at full load.</a:t>
            </a:r>
          </a:p>
          <a:p>
            <a:r>
              <a:rPr lang="en-US" b="0" i="0" u="none" strike="noStrike" baseline="0" dirty="0" smtClean="0">
                <a:latin typeface="Courier"/>
              </a:rPr>
              <a:t>11. Check adjustment as follows: Refer to Figure 44.</a:t>
            </a:r>
          </a:p>
          <a:p>
            <a:r>
              <a:rPr lang="en-US" b="0" i="0" u="none" strike="noStrike" baseline="0" dirty="0" smtClean="0">
                <a:latin typeface="Courier"/>
              </a:rPr>
              <a:t>a. Hold the stop lever in the run position.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b. Press down on the injector rack control lever with a screwdriver or</a:t>
            </a:r>
          </a:p>
          <a:p>
            <a:r>
              <a:rPr lang="en-US" b="0" i="0" u="none" strike="noStrike" baseline="0" dirty="0" smtClean="0">
                <a:latin typeface="Courier"/>
              </a:rPr>
              <a:t>fingertip, causing the injector control tube to rotate. When the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lever is released, the injector rack should return to its original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position. If the rack does not return to its original position,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setting is too loose. To correct, back off outer adjusting screw slightly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tighten inner adjusting screw slightly.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c. Setting is too tight if, when moving the stop lever from the stop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run position, the injector rack becomes tight before the stop lever</a:t>
            </a:r>
          </a:p>
          <a:p>
            <a:r>
              <a:rPr lang="en-US" b="0" i="0" u="none" strike="noStrike" baseline="0" dirty="0" smtClean="0">
                <a:latin typeface="Courier"/>
              </a:rPr>
              <a:t>reaches the end of its travel. If this occurs, back off the inner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screw slightly and tighten outer adjusting screws slightly.</a:t>
            </a:r>
          </a:p>
          <a:p>
            <a:r>
              <a:rPr lang="en-US" b="0" i="0" u="none" strike="noStrike" baseline="0" dirty="0" smtClean="0">
                <a:latin typeface="Courier"/>
              </a:rPr>
              <a:t>d. Continue the adjustments above until the injector control rack operates</a:t>
            </a:r>
          </a:p>
          <a:p>
            <a:r>
              <a:rPr lang="en-US" b="0" i="0" u="none" strike="noStrike" baseline="0" dirty="0" smtClean="0">
                <a:latin typeface="Courier"/>
              </a:rPr>
              <a:t>smoothly through its complete length of travel.</a:t>
            </a:r>
          </a:p>
          <a:p>
            <a:r>
              <a:rPr lang="en-US" b="0" i="0" u="none" strike="noStrike" baseline="0" dirty="0" smtClean="0">
                <a:latin typeface="Courier"/>
              </a:rPr>
              <a:t>e. Completion of these adjustments should establish No. 1 injector rack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lever in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12. With No. 1 cylinder fuel injector adjusted as above, adjust the remaining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injectors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Manually hold No. 1 injector rack in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(all the way</a:t>
            </a:r>
          </a:p>
          <a:p>
            <a:r>
              <a:rPr lang="en-US" b="0" i="0" u="none" strike="noStrike" baseline="0" dirty="0" smtClean="0">
                <a:latin typeface="Courier"/>
              </a:rPr>
              <a:t>in).</a:t>
            </a:r>
          </a:p>
          <a:p>
            <a:r>
              <a:rPr lang="en-US" b="0" i="0" u="none" strike="noStrike" baseline="0" dirty="0" smtClean="0">
                <a:latin typeface="Courier"/>
              </a:rPr>
              <a:t>b. Turn the inner adjusting screw on No. 2 control down until No. 2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injector rack control lever has moved into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screw is bottoming on the injector control tube.</a:t>
            </a:r>
          </a:p>
          <a:p>
            <a:r>
              <a:rPr lang="en-US" b="0" i="0" u="none" strike="noStrike" baseline="0" dirty="0" smtClean="0">
                <a:latin typeface="Courier"/>
              </a:rPr>
              <a:t>c. Turn the outer adjusting screw down until it bottoms lightly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tube. Alternately tighten both inner and outer adjusting screws</a:t>
            </a:r>
          </a:p>
          <a:p>
            <a:r>
              <a:rPr lang="en-US" b="0" i="0" u="none" strike="noStrike" baseline="0" dirty="0" smtClean="0">
                <a:latin typeface="Courier"/>
              </a:rPr>
              <a:t>until tight.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510351"/>
            <a:ext cx="5310187" cy="484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d. Recheck No. 1 injector rack control lever to be sure it has remained snug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ball end of the control lever while positioning No. 2 rack. If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rack on No. I has become loose, back off the inner adjusting screw on</a:t>
            </a:r>
          </a:p>
          <a:p>
            <a:r>
              <a:rPr lang="en-US" b="0" i="0" u="none" strike="noStrike" baseline="0" dirty="0" smtClean="0">
                <a:latin typeface="Courier"/>
              </a:rPr>
              <a:t>No. 2 injector rack control lever slightly and tighten outer adjusting</a:t>
            </a:r>
          </a:p>
          <a:p>
            <a:r>
              <a:rPr lang="en-US" b="0" i="0" u="none" strike="noStrike" baseline="0" dirty="0" smtClean="0">
                <a:latin typeface="Courier"/>
              </a:rPr>
              <a:t>screw slightly.</a:t>
            </a:r>
          </a:p>
          <a:p>
            <a:r>
              <a:rPr lang="en-US" b="0" i="0" u="none" strike="noStrike" baseline="0" dirty="0" smtClean="0">
                <a:latin typeface="Courier"/>
              </a:rPr>
              <a:t>e. Continue the adjustments until No. 2 injector rack functions in accordance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No. 1 injector rack.</a:t>
            </a:r>
          </a:p>
          <a:p>
            <a:r>
              <a:rPr lang="en-US" b="0" i="0" u="none" strike="noStrike" baseline="0" dirty="0" smtClean="0">
                <a:latin typeface="Courier"/>
              </a:rPr>
              <a:t>13. Adjust remaining injectors in the same manner.</a:t>
            </a:r>
          </a:p>
          <a:p>
            <a:r>
              <a:rPr lang="en-US" b="0" i="0" u="none" strike="noStrike" baseline="0" dirty="0" smtClean="0">
                <a:latin typeface="Courier"/>
              </a:rPr>
              <a:t>14. Install the valve rocker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15. Connect the linkage to the stop lever.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proper engine performance, the fuel oil must be injected into the combustion</a:t>
            </a:r>
          </a:p>
          <a:p>
            <a:r>
              <a:rPr lang="en-US" b="0" i="0" u="none" strike="noStrike" baseline="0" dirty="0" smtClean="0">
                <a:latin typeface="Courier"/>
              </a:rPr>
              <a:t>space in a definite spray form. This is accomplished by the spray nozzle, which is</a:t>
            </a:r>
          </a:p>
          <a:p>
            <a:r>
              <a:rPr lang="en-US" b="0" i="0" u="none" strike="noStrike" baseline="0" dirty="0" smtClean="0">
                <a:latin typeface="Courier"/>
              </a:rPr>
              <a:t>held in the correct position in the cylinder head by the nozzle holder. The type</a:t>
            </a:r>
          </a:p>
          <a:p>
            <a:r>
              <a:rPr lang="en-US" b="0" i="0" u="none" strike="noStrike" baseline="0" dirty="0" smtClean="0">
                <a:latin typeface="Courier"/>
              </a:rPr>
              <a:t>of unit most often used with the multiple pump system is shown in Figure 5.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delivered by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3</a:t>
            </a:r>
          </a:p>
          <a:p>
            <a:r>
              <a:rPr lang="en-US" b="0" i="0" u="none" strike="noStrike" baseline="0" dirty="0" smtClean="0">
                <a:latin typeface="Courier"/>
              </a:rPr>
              <a:t>ROOSA MASTER DISTRIBUTOR FUEL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24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 COMPONENTS AND OPERATION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pump is of the single cylinder, opposed plunger, inlet</a:t>
            </a:r>
          </a:p>
          <a:p>
            <a:r>
              <a:rPr lang="en-US" b="0" i="0" u="none" strike="noStrike" baseline="0" dirty="0" smtClean="0">
                <a:latin typeface="Courier"/>
              </a:rPr>
              <a:t>metering, distributor type. Simplicity is the prime advantage of this design. It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contributes to the ease of manufacture and servicing, lower maintenance costs,</a:t>
            </a:r>
          </a:p>
          <a:p>
            <a:r>
              <a:rPr lang="en-US" b="0" i="0" u="none" strike="noStrike" baseline="0" dirty="0" smtClean="0">
                <a:latin typeface="Courier"/>
              </a:rPr>
              <a:t>greater dependability, and ability to operate at greater speeds than conventional</a:t>
            </a:r>
          </a:p>
          <a:p>
            <a:r>
              <a:rPr lang="en-US" b="0" i="0" u="none" strike="noStrike" baseline="0" dirty="0" smtClean="0">
                <a:latin typeface="Courier"/>
              </a:rPr>
              <a:t>types. Since the basic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model has eighty parts and only three main</a:t>
            </a:r>
          </a:p>
          <a:p>
            <a:r>
              <a:rPr lang="en-US" b="0" i="0" u="none" strike="noStrike" baseline="0" dirty="0" smtClean="0">
                <a:latin typeface="Courier"/>
              </a:rPr>
              <a:t>rotating members, there is less chance of part failure. With the development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smaller diesel engines with greater engine speeds, a simplified injection system is</a:t>
            </a:r>
          </a:p>
          <a:p>
            <a:r>
              <a:rPr lang="en-US" b="0" i="0" u="none" strike="noStrike" baseline="0" dirty="0" smtClean="0">
                <a:latin typeface="Courier"/>
              </a:rPr>
              <a:t>needed. The problem is solved with the distributor type fuel pump. There are no</a:t>
            </a:r>
          </a:p>
          <a:p>
            <a:r>
              <a:rPr lang="en-US" b="0" i="0" u="none" strike="noStrike" baseline="0" dirty="0" smtClean="0">
                <a:latin typeface="Courier"/>
              </a:rPr>
              <a:t>spring loaded lapped surfaces, no ball bearings or gears, and most accessories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built in. </a:t>
            </a:r>
            <a:r>
              <a:rPr lang="en-US" b="0" i="0" u="none" strike="noStrike" baseline="0" dirty="0" err="1" smtClean="0">
                <a:latin typeface="Courier"/>
              </a:rPr>
              <a:t>Selflubricated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by the filtered fuel, the unit operates in any position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and has the same number of parts regardless of the number of cylinders 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 </a:t>
            </a:r>
            <a:r>
              <a:rPr lang="en-US" b="0" i="0" u="none" strike="noStrike" baseline="0" dirty="0" err="1" smtClean="0">
                <a:latin typeface="Courier"/>
              </a:rPr>
              <a:t>mechanicalcentrifugal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governor is an integral part of the pump. The governor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controls fuel delivery and therefore engine speed. Drive for the governor is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supplied by the pump drive shaft.</a:t>
            </a:r>
          </a:p>
          <a:p>
            <a:r>
              <a:rPr lang="en-US" b="0" i="0" u="none" strike="noStrike" baseline="0" dirty="0" smtClean="0">
                <a:latin typeface="Courier"/>
              </a:rPr>
              <a:t>A transfer pump, mounted on the front of the pump, draws fuel from the tank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delivers it to the injection pump. The transfer pump is of the positive</a:t>
            </a:r>
          </a:p>
          <a:p>
            <a:r>
              <a:rPr lang="en-US" b="0" i="0" u="none" strike="noStrike" baseline="0" dirty="0" smtClean="0">
                <a:latin typeface="Courier"/>
              </a:rPr>
              <a:t>displacement, vane type. Lubrication for the pump is supplied by the fuel oil. No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lubrication is required.</a:t>
            </a:r>
          </a:p>
          <a:p>
            <a:r>
              <a:rPr lang="en-US" b="0" i="0" u="none" strike="noStrike" baseline="0" dirty="0" smtClean="0">
                <a:latin typeface="Courier"/>
              </a:rPr>
              <a:t>A switch, mounted on top of the pump, controls fuel flow out of the pump.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switch activates a solenoid, which when energized, opens the metering valve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allows fuel to flow from the pump to the engine. When the master switch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instrument panel is placed in the off position, the solenoid closes the valve,</a:t>
            </a:r>
          </a:p>
          <a:p>
            <a:r>
              <a:rPr lang="en-US" b="0" i="0" u="none" strike="noStrike" baseline="0" dirty="0" smtClean="0">
                <a:latin typeface="Courier"/>
              </a:rPr>
              <a:t>ending fuel delivery and stopping the 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Charging Cycle. As the rotor revolves, the charging passage in the rotor registers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one of the charging ports in the charging ring. Fuel, at transfer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pressure, then passes into the pumping cylinder, forcing the plungers apart a</a:t>
            </a:r>
          </a:p>
          <a:p>
            <a:r>
              <a:rPr lang="en-US" b="0" i="0" u="none" strike="noStrike" baseline="0" dirty="0" smtClean="0">
                <a:latin typeface="Courier"/>
              </a:rPr>
              <a:t>distance proportionate to the amount of fuel required for injection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following stroke. Only at full load will the plungers move to the most outward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position, controlled by the leaf spring setting (maximum fuel adjustment).</a:t>
            </a:r>
          </a:p>
          <a:p>
            <a:r>
              <a:rPr lang="en-US" b="0" i="0" u="none" strike="noStrike" baseline="0" dirty="0" smtClean="0">
                <a:latin typeface="Courier"/>
              </a:rPr>
              <a:t>While the charging passage in the rotor is in register with one of the charging</a:t>
            </a:r>
          </a:p>
          <a:p>
            <a:r>
              <a:rPr lang="en-US" b="0" i="0" u="none" strike="noStrike" baseline="0" dirty="0" smtClean="0">
                <a:latin typeface="Courier"/>
              </a:rPr>
              <a:t>ports in the hydraulic head, the discharge passage is out of register with the head</a:t>
            </a:r>
          </a:p>
          <a:p>
            <a:r>
              <a:rPr lang="en-US" b="0" i="0" u="none" strike="noStrike" baseline="0" dirty="0" smtClean="0">
                <a:latin typeface="Courier"/>
              </a:rPr>
              <a:t>outlet poet. The rollers are between the cam lobes.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Discharging Cycle. As the rotor continues to revolve, the charging passage passes</a:t>
            </a:r>
          </a:p>
          <a:p>
            <a:r>
              <a:rPr lang="en-US" b="0" i="0" u="none" strike="noStrike" baseline="0" dirty="0" smtClean="0">
                <a:latin typeface="Courier"/>
              </a:rPr>
              <a:t>out of register with the charging port. For a brief interval the fuel is trapped</a:t>
            </a:r>
          </a:p>
          <a:p>
            <a:r>
              <a:rPr lang="en-US" b="0" i="0" u="none" strike="noStrike" baseline="0" dirty="0" smtClean="0">
                <a:latin typeface="Courier"/>
              </a:rPr>
              <a:t>until the rotor discharge passage registers with one of the head outlet ports. As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registration takes place, both rollers contact the rise of the cam lobes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are forced together. This is the discharge or injection stroke. The fuel trapped</a:t>
            </a:r>
          </a:p>
          <a:p>
            <a:r>
              <a:rPr lang="en-US" b="0" i="0" u="none" strike="noStrike" baseline="0" dirty="0" smtClean="0">
                <a:latin typeface="Courier"/>
              </a:rPr>
              <a:t>between the plungers is forced through the axial passage and out one of the head</a:t>
            </a:r>
          </a:p>
          <a:p>
            <a:r>
              <a:rPr lang="en-US" b="0" i="0" u="none" strike="noStrike" baseline="0" dirty="0" smtClean="0">
                <a:latin typeface="Courier"/>
              </a:rPr>
              <a:t>outlet ports to an injection nozzle.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Metering Units. The metering pump is a closely fitted reciprocating pump,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obtaining its motion through a link from the plunger lever. The plunger lever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(Figure 45) is operated by a vertical lever controlled in turn by an eccentric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rocker lever running directly off a cam on the fuel pump main shaft. The position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the vertical lever in the eccentric of the rocker lever determines the travel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plunger lever and, consequently, the travel of the metering plunger. As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metering plunger starts upward on its controlled stroke, it pushes fuel to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injector through passages formed by the rotating distributor disk. The stroke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metering plunger, which determines the amount of fuel going to each injector,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is varied by changing the position of the vertical lever between the stop pins in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cam rocker lever. When the roller is against the inside stop pin, there is no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travel on the vertical lever or on the metering plunger, therefore, no fuel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going to the engine. If the vertical lever is moved over to the outside pin,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stroke of the metering plunger is sufficient to deliver enough fuel to the engine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 full speed and load.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Injector. The injector consists of a forged body with a properly fitted plunger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46 on page 80). This plunger is forced down against spring action by a</a:t>
            </a:r>
          </a:p>
          <a:p>
            <a:r>
              <a:rPr lang="en-US" b="0" i="0" u="none" strike="noStrike" baseline="0" dirty="0" smtClean="0">
                <a:latin typeface="Courier"/>
              </a:rPr>
              <a:t>rocker arm activated by push rods from the engine camshaft. Mounted on the end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body is the cup which contains the nozzle tip. On the intake stroke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engine, the fuel metering pump forces a charge of fuel of the exact amount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 to meet the load and speed of the engine into this cup.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640766"/>
            <a:ext cx="5881687" cy="44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52400"/>
            <a:ext cx="6324600" cy="677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Operation. The operation of the metering pump requires that the fuel line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passage leading to the cup be filled with fuel (1, Figure 47 on page 80). It</a:t>
            </a:r>
          </a:p>
          <a:p>
            <a:r>
              <a:rPr lang="en-US" b="0" i="0" u="none" strike="noStrike" baseline="0" dirty="0" smtClean="0">
                <a:latin typeface="Courier"/>
              </a:rPr>
              <a:t>naturally follows that any fuel added at the fuel metering pump end will push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same amount of fuel into the injector cup. The fuel lies in the cup during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compression stroke of the engine and the compressed air is forced through the small</a:t>
            </a:r>
          </a:p>
          <a:p>
            <a:r>
              <a:rPr lang="en-US" b="0" i="0" u="none" strike="noStrike" baseline="0" dirty="0" smtClean="0">
                <a:latin typeface="Courier"/>
              </a:rPr>
              <a:t>spray holes in the cup. The fuel oil in the tip of the cup is exposed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intense heat and blasting of the compression and is thus preheated and broken up</a:t>
            </a:r>
          </a:p>
          <a:p>
            <a:r>
              <a:rPr lang="en-US" b="0" i="0" u="none" strike="noStrike" baseline="0" dirty="0" smtClean="0">
                <a:latin typeface="Courier"/>
              </a:rPr>
              <a:t>(2, Figure 47). A few degrees before top center, the plunger Ls forced down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preheated fuel charge is driven out into the cylinder (3, Figure 47)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plunger ends its stroke (4, Figure 47). A small check valve is located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lower end of the fuel passage in the injector body. This check valve prevents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compression pressures from blowing the fuel back and filling the lines with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29647"/>
            <a:ext cx="5405437" cy="43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52250"/>
            <a:ext cx="5562600" cy="59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47057"/>
            <a:ext cx="659173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TROUBLESHOOTING THE ROOSA MASTER FUEL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information covered in this learning event is applicable to any item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that uses a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fuel system on the engine. Component location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may vary depending on equipment used. Use the appropriate technical manual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exact component location. The </a:t>
            </a:r>
            <a:r>
              <a:rPr lang="en-US" b="0" i="0" u="none" strike="noStrike" baseline="0" dirty="0" err="1" smtClean="0">
                <a:latin typeface="Courier"/>
              </a:rPr>
              <a:t>AllisChalmers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Model 645M scoop loader will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throughout the remainder of this lesson. The applicable manual is TM 5380523912.</a:t>
            </a:r>
          </a:p>
          <a:p>
            <a:r>
              <a:rPr lang="en-US" b="0" i="0" u="none" strike="noStrike" baseline="0" dirty="0" smtClean="0">
                <a:latin typeface="Courier"/>
              </a:rPr>
              <a:t>We will begin this learning event by locating and identifying the components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system. In order to troubleshoot the fuel system, you must make sure that you</a:t>
            </a:r>
          </a:p>
          <a:p>
            <a:r>
              <a:rPr lang="en-US" b="0" i="0" u="none" strike="noStrike" baseline="0" dirty="0" smtClean="0">
                <a:latin typeface="Courier"/>
              </a:rPr>
              <a:t>can identify, locate, and state the function of each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main components of the fuel system include the fuel tank, fuel sediment bowl,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primer pump, fuel filters, transfer pump, fuel injection pump, fuel injection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nozzles, and the fuel lines. Two systems comprise the overall fuel system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engine. A low pressure system brings the fuel from the tank through the sediment</a:t>
            </a:r>
          </a:p>
          <a:p>
            <a:r>
              <a:rPr lang="en-US" b="0" i="0" u="none" strike="noStrike" baseline="0" dirty="0" smtClean="0">
                <a:latin typeface="Courier"/>
              </a:rPr>
              <a:t>bowl, primer pump, and fuel filters, to the transfer pump, and the return lines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tank. The high pressure system includes the fuel injection pump, fuel lines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injectors, and the injectors. Figure 48 on page 82 shows the fuel system in</a:t>
            </a:r>
          </a:p>
          <a:p>
            <a:r>
              <a:rPr lang="en-US" b="0" i="0" u="none" strike="noStrike" baseline="0" dirty="0" smtClean="0">
                <a:latin typeface="Courier"/>
              </a:rPr>
              <a:t>order of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Tank. The fuel tank is mounted at the rear of the loader beneath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radiator. The filler pipe extends through the radiator grill for access in filling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tank. A fuel tank drain is located on the bottom of the tank for draining</a:t>
            </a:r>
          </a:p>
          <a:p>
            <a:r>
              <a:rPr lang="en-US" b="0" i="0" u="none" strike="noStrike" baseline="0" dirty="0" smtClean="0">
                <a:latin typeface="Courier"/>
              </a:rPr>
              <a:t>purposes.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Sediment Bowl. Follow the fuel supply line from the fuel tank to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sediment bowl. It is mounted on a bracket along the frame on the left side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near the fuel injection pump. This component acts as a primary fuel filter.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Primer Pump. The hand primer pump is mounted on the same bracket as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sediment bowl. It is used to prime the system after replacement of the fuel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or cleaning of the fuel sediment bowl.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Secondary Fuel Filter. Sometimes called a combination fuel filter is located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left side of the engine. The secondary filter provides additional cleaning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before it enters the fuel 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9943"/>
            <a:ext cx="5715000" cy="555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Injection Pump.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fuel pump is mounted at the front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on the left side. The function of the fuel pump is to draw fuel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tank and send fuel to the injectors under high pressure.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Injection Lines. From the fuel pump, the pressurized fuel flows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lines to each injector. Remember, these lines carry high pressure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to each injector.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Injection Nozzle. Each cylinder is supplied with fuel through an injection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nozzle. The high pressure fuel enters through the nozzle ports and is atomized</a:t>
            </a:r>
          </a:p>
          <a:p>
            <a:r>
              <a:rPr lang="en-US" b="0" i="0" u="none" strike="noStrike" baseline="0" dirty="0" smtClean="0">
                <a:latin typeface="Courier"/>
              </a:rPr>
              <a:t>instantly within the cylinder to combine with the air to provide the explosive</a:t>
            </a:r>
          </a:p>
          <a:p>
            <a:r>
              <a:rPr lang="en-US" b="0" i="0" u="none" strike="noStrike" baseline="0" dirty="0" smtClean="0">
                <a:latin typeface="Courier"/>
              </a:rPr>
              <a:t>mixture.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Return Line. The fuel return line carries unused fuel from the injectors back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You are troubleshooting the scoop loader fuel system and determine that there is a</a:t>
            </a:r>
          </a:p>
          <a:p>
            <a:r>
              <a:rPr lang="en-US" b="0" i="0" u="none" strike="noStrike" baseline="0" dirty="0" smtClean="0">
                <a:latin typeface="Courier"/>
              </a:rPr>
              <a:t>loss of fuel to the fuel pump. Now you must check the following components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low pressure tank system to correct the problem. The first components that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inspected are the fuel tank and shutoff 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Check the tank and shutoff valve for leakage. Make sure the valve is in the open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 and that the tank has been filled with fuel. Check all fuel lines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tank to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pump for leakage or damage that could cause the loss</a:t>
            </a:r>
          </a:p>
          <a:p>
            <a:r>
              <a:rPr lang="en-US" b="0" i="0" u="none" strike="noStrike" baseline="0" dirty="0" smtClean="0">
                <a:latin typeface="Courier"/>
              </a:rPr>
              <a:t>of fuel. Check the primary filter for a cracked or leaking sediment bowl, damaged</a:t>
            </a:r>
          </a:p>
          <a:p>
            <a:r>
              <a:rPr lang="en-US" b="0" i="0" u="none" strike="noStrike" baseline="0" dirty="0" smtClean="0">
                <a:latin typeface="Courier"/>
              </a:rPr>
              <a:t>gaskets, or leaks at the fuel Line fittings.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the hand primer for external leaks and make sure the pump is pushed into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pump body and locked in place by the pump bail. Check the secondary filter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leaks or a loose bleed screw. And finally, check the pump for leaking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next troubleshooting problem is a rough or erratic running engine. Leaking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lines or air in the fuel lines will cause a rough running engine. Because you</a:t>
            </a:r>
          </a:p>
          <a:p>
            <a:r>
              <a:rPr lang="en-US" b="0" i="0" u="none" strike="noStrike" baseline="0" dirty="0" smtClean="0">
                <a:latin typeface="Courier"/>
              </a:rPr>
              <a:t>have already checked the low pressure side of the system, this inspection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cover the fuel flow from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pump to the injectors. Check the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and high pressure fuel outlet fittings for leaks or damage. Check each injector</a:t>
            </a:r>
          </a:p>
          <a:p>
            <a:r>
              <a:rPr lang="en-US" b="0" i="0" u="none" strike="noStrike" baseline="0" dirty="0" smtClean="0">
                <a:latin typeface="Courier"/>
              </a:rPr>
              <a:t>for signs of leakage. Start the engine to check each injector for proper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operation. Loosen each injector inlet connector one at a time in sequence and wrap</a:t>
            </a:r>
          </a:p>
          <a:p>
            <a:r>
              <a:rPr lang="en-US" b="0" i="0" u="none" strike="noStrike" baseline="0" dirty="0" smtClean="0">
                <a:latin typeface="Courier"/>
              </a:rPr>
              <a:t>a rag around the fitting to prevent fuel spray. If the engine runs worse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 one injector line loose, that is not the faulty injector. Continue checking</a:t>
            </a:r>
          </a:p>
          <a:p>
            <a:r>
              <a:rPr lang="en-US" b="0" i="0" u="none" strike="noStrike" baseline="0" dirty="0" smtClean="0">
                <a:latin typeface="Courier"/>
              </a:rPr>
              <a:t>until you find the injector that does not cause a change in engine operation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inlet line loose. Check the fuel injectors.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injection pump flows through the high pressure line and enters the nozzle holder</a:t>
            </a:r>
          </a:p>
          <a:p>
            <a:r>
              <a:rPr lang="en-US" b="0" i="0" u="none" strike="noStrike" baseline="0" dirty="0" smtClean="0">
                <a:latin typeface="Courier"/>
              </a:rPr>
              <a:t>inlet stud. Then it passes through the edge filter, flows through the ducts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holder and nozzle body and down into the pressure chamber of the spray nozzle above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valve seat. There, the pressure of the fuel oil acts on the differential area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nozzle valve. At the moment when the pressure of the fuel exceeds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exerted by the adjusting spring, the nozzle valve is lifted off its seat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fuel is forced through the orifices and sprayed into the combustion chamber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engine. The nozzle valve returns to its seat after the injection pump has</a:t>
            </a:r>
          </a:p>
          <a:p>
            <a:r>
              <a:rPr lang="en-US" b="0" i="0" u="none" strike="noStrike" baseline="0" dirty="0" smtClean="0">
                <a:latin typeface="Courier"/>
              </a:rPr>
              <a:t>ceased to deliver fuel. The hydraulic opening pressure of the spray nozzle may</a:t>
            </a:r>
          </a:p>
          <a:p>
            <a:r>
              <a:rPr lang="en-US" b="0" i="0" u="none" strike="noStrike" baseline="0" dirty="0" smtClean="0">
                <a:latin typeface="Courier"/>
              </a:rPr>
              <a:t>vary from 1,000 to 4,000 pounds per square inch (psi), depending on engine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combustionchamber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If the scoop loader engine fails to start and you have checked the fuel tank for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servicing, you should check the electrical solenoid connections on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Master pump. If the solenoid does not open, the fuel will not flow into the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the solenoid wire for proper installation, cleanliness,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Another problem you my have with the scoop loader is that the engine stops</a:t>
            </a:r>
          </a:p>
          <a:p>
            <a:r>
              <a:rPr lang="en-US" b="0" i="0" u="none" strike="noStrike" baseline="0" dirty="0" smtClean="0">
                <a:latin typeface="Courier"/>
              </a:rPr>
              <a:t>frequently. This is an idle speed problem. See Learning Event 3 of this lesson</a:t>
            </a:r>
          </a:p>
          <a:p>
            <a:r>
              <a:rPr lang="en-US" b="0" i="0" u="none" strike="noStrike" baseline="0" dirty="0" smtClean="0">
                <a:latin typeface="Courier"/>
              </a:rPr>
              <a:t>for low and high idle speed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ADJUSTMENT, REPAIR, OR REPLACEMENT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this learning event, you will be shown how to adjust, repair, or replace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components of the </a:t>
            </a:r>
            <a:r>
              <a:rPr lang="en-US" b="0" i="0" u="none" strike="noStrike" baseline="0" dirty="0" err="1" smtClean="0">
                <a:latin typeface="Courier"/>
              </a:rPr>
              <a:t>Roosa</a:t>
            </a:r>
            <a:r>
              <a:rPr lang="en-US" b="0" i="0" u="none" strike="noStrike" baseline="0" dirty="0" smtClean="0">
                <a:latin typeface="Courier"/>
              </a:rPr>
              <a:t> Master fuel system. All work described will be in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accordance with the maintenance allocation chart shown in Figure 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347788"/>
            <a:ext cx="42957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FUEL FILTER ELEMENT</a:t>
            </a:r>
          </a:p>
          <a:p>
            <a:r>
              <a:rPr lang="en-US" dirty="0" smtClean="0"/>
              <a:t>Replacement and Installation. Refer to Figure 50.</a:t>
            </a:r>
          </a:p>
          <a:p>
            <a:r>
              <a:rPr lang="en-US" dirty="0" smtClean="0"/>
              <a:t>1. Remove the vent plug.</a:t>
            </a:r>
          </a:p>
          <a:p>
            <a:r>
              <a:rPr lang="en-US" dirty="0" smtClean="0"/>
              <a:t>2. Remove the screw and gasket.</a:t>
            </a:r>
          </a:p>
          <a:p>
            <a:r>
              <a:rPr lang="en-US" dirty="0" smtClean="0"/>
              <a:t>3. Inspect the gasket and replace if necessary.</a:t>
            </a:r>
          </a:p>
          <a:p>
            <a:r>
              <a:rPr lang="en-US" dirty="0" smtClean="0"/>
              <a:t>4. Remove the retaining ring.</a:t>
            </a:r>
          </a:p>
          <a:p>
            <a:r>
              <a:rPr lang="en-US" dirty="0" smtClean="0"/>
              <a:t>5. Remove and discard the element.</a:t>
            </a:r>
          </a:p>
          <a:p>
            <a:r>
              <a:rPr lang="en-US" dirty="0" smtClean="0"/>
              <a:t>6. Remove the body. Check the rubber seat and spring. Clean the body with a</a:t>
            </a:r>
          </a:p>
          <a:p>
            <a:r>
              <a:rPr lang="en-US" dirty="0" smtClean="0"/>
              <a:t>clean cloth and cleaning solvent.</a:t>
            </a:r>
          </a:p>
          <a:p>
            <a:r>
              <a:rPr lang="en-US" dirty="0" smtClean="0"/>
              <a:t>7. Remove the drain plug and drain the fuel filter before servicing.</a:t>
            </a:r>
          </a:p>
          <a:p>
            <a:r>
              <a:rPr lang="en-US" dirty="0" smtClean="0"/>
              <a:t>NOTE: After installing the new fuel filter element, vent the system by loosening</a:t>
            </a:r>
          </a:p>
          <a:p>
            <a:r>
              <a:rPr lang="en-US" dirty="0" smtClean="0"/>
              <a:t>the vent plug and pumping the fuel primer until the flow of fuel around the</a:t>
            </a:r>
          </a:p>
          <a:p>
            <a:r>
              <a:rPr lang="en-US" dirty="0" smtClean="0"/>
              <a:t>vent plug is free of air bubbles. Tighten the vent plug.</a:t>
            </a:r>
          </a:p>
          <a:p>
            <a:r>
              <a:rPr lang="en-US" dirty="0" smtClean="0"/>
              <a:t>NOTE: Service the fuel filter every 500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FUEL SEDIMENT BOWL</a:t>
            </a:r>
          </a:p>
          <a:p>
            <a:r>
              <a:rPr lang="en-US" dirty="0" smtClean="0"/>
              <a:t>Replacement and Installation. Refer to Figure 51.</a:t>
            </a:r>
          </a:p>
          <a:p>
            <a:r>
              <a:rPr lang="en-US" dirty="0" smtClean="0"/>
              <a:t>1. Loosen the bowl nut and move the bail to one side.</a:t>
            </a:r>
          </a:p>
          <a:p>
            <a:r>
              <a:rPr lang="en-US" dirty="0" smtClean="0"/>
              <a:t>2. Remove and empty the fuel sediment bowl.</a:t>
            </a:r>
          </a:p>
          <a:p>
            <a:r>
              <a:rPr lang="en-US" dirty="0" smtClean="0"/>
              <a:t>3. Clean the bowl with a clean cloth.</a:t>
            </a:r>
          </a:p>
          <a:p>
            <a:r>
              <a:rPr lang="en-US" dirty="0" smtClean="0"/>
              <a:t>4. Check the bowl gasket and replace if necessary.</a:t>
            </a:r>
          </a:p>
          <a:p>
            <a:r>
              <a:rPr lang="en-US" dirty="0" smtClean="0"/>
              <a:t>5. Install the fuel sediment bowl and secure with the bail and screw.</a:t>
            </a:r>
          </a:p>
          <a:p>
            <a:r>
              <a:rPr lang="en-US" dirty="0" smtClean="0"/>
              <a:t>6. Vent the fuel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0" y="700516"/>
            <a:ext cx="6536409" cy="53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3" y="1503252"/>
            <a:ext cx="6279147" cy="34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LOW PRESSURE FUEL SYSTEM</a:t>
            </a:r>
          </a:p>
          <a:p>
            <a:r>
              <a:rPr lang="en-US" dirty="0" smtClean="0"/>
              <a:t>Venting and Priming. After replacement of the fuel filter or cleaning the sediment</a:t>
            </a:r>
          </a:p>
          <a:p>
            <a:r>
              <a:rPr lang="en-US" dirty="0" smtClean="0"/>
              <a:t>bowl, vent and prime the fuel system as follows:</a:t>
            </a:r>
          </a:p>
          <a:p>
            <a:r>
              <a:rPr lang="en-US" dirty="0" smtClean="0"/>
              <a:t>1. Loosen the vent plug in the top of the fuel filter.</a:t>
            </a:r>
          </a:p>
          <a:p>
            <a:r>
              <a:rPr lang="en-US" dirty="0" smtClean="0"/>
              <a:t>2. Remove the screw and move the bail on the fuel primer pump to one side.</a:t>
            </a:r>
          </a:p>
          <a:p>
            <a:r>
              <a:rPr lang="en-US" dirty="0" smtClean="0"/>
              <a:t>3. Move the primer pump plunger back and forth in a pumping motion to pump the</a:t>
            </a:r>
          </a:p>
          <a:p>
            <a:r>
              <a:rPr lang="en-US" dirty="0" smtClean="0"/>
              <a:t>fuel through the fuel filter.</a:t>
            </a:r>
          </a:p>
          <a:p>
            <a:r>
              <a:rPr lang="en-US" dirty="0" smtClean="0"/>
              <a:t>4. Continue pumping until the fuel filter has been filled with fuel and the flow</a:t>
            </a:r>
          </a:p>
          <a:p>
            <a:r>
              <a:rPr lang="en-US" dirty="0" smtClean="0"/>
              <a:t>of fuel around the vent plug is free of air bubbles.</a:t>
            </a:r>
          </a:p>
          <a:p>
            <a:r>
              <a:rPr lang="en-US" dirty="0" smtClean="0"/>
              <a:t>5. Tighten the vent plug securely into the top of the fuel filter.</a:t>
            </a:r>
          </a:p>
          <a:p>
            <a:r>
              <a:rPr lang="en-US" dirty="0" smtClean="0"/>
              <a:t>6. Install the bail an the primer pump and secure with the locking screw.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HIGH PRESSURE FUEL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Venting and Priming. If fuel lines have been removed, the engine has run out of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fuel, or if the loader has not been operated for sometime, it may be necessary to</a:t>
            </a:r>
          </a:p>
          <a:p>
            <a:r>
              <a:rPr lang="en-US" b="0" i="0" u="none" strike="noStrike" baseline="0" dirty="0" smtClean="0">
                <a:latin typeface="Courier"/>
              </a:rPr>
              <a:t>vent the high pressure system to facilitate starting the engine. The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venting procedures are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fuel lines at all six nozzles and holders (Figure 52).</a:t>
            </a:r>
          </a:p>
          <a:p>
            <a:r>
              <a:rPr lang="en-US" b="0" i="0" u="none" strike="noStrike" baseline="0" dirty="0" smtClean="0">
                <a:latin typeface="Courier"/>
              </a:rPr>
              <a:t>2. Depress the accelerator and crank the engine.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Observe the fuel lines and check to see that the fuel flows from each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no air bubbles present. Discontinue cranking.</a:t>
            </a:r>
          </a:p>
          <a:p>
            <a:r>
              <a:rPr lang="en-US" b="0" i="0" u="none" strike="noStrike" baseline="0" dirty="0" smtClean="0">
                <a:latin typeface="Courier"/>
              </a:rPr>
              <a:t>4. Connect the lines to the nozzle holders and tighten securely.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Spray Nozzles. Because of the requirements in the shapes of the fuel spray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various combustion chamber designs and the wide range in engine power demands,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is a wide variety of nozzles used with multiple pump injection systems.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two basic groups are the </a:t>
            </a:r>
            <a:r>
              <a:rPr lang="en-US" b="0" i="0" u="none" strike="noStrike" baseline="0" dirty="0" err="1" smtClean="0">
                <a:latin typeface="Courier"/>
              </a:rPr>
              <a:t>pintle</a:t>
            </a:r>
            <a:r>
              <a:rPr lang="en-US" b="0" i="0" u="none" strike="noStrike" baseline="0" dirty="0" smtClean="0">
                <a:latin typeface="Courier"/>
              </a:rPr>
              <a:t> nozzles and the hole nozzles (Figure 6). </a:t>
            </a:r>
            <a:r>
              <a:rPr lang="en-US" b="0" i="0" u="none" strike="noStrike" baseline="0" dirty="0" err="1" smtClean="0">
                <a:latin typeface="Courier"/>
              </a:rPr>
              <a:t>Pintle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nozzles are generally used in engines having </a:t>
            </a:r>
            <a:r>
              <a:rPr lang="en-US" b="0" i="0" u="none" strike="noStrike" baseline="0" dirty="0" err="1" smtClean="0">
                <a:latin typeface="Courier"/>
              </a:rPr>
              <a:t>precombustion</a:t>
            </a:r>
            <a:r>
              <a:rPr lang="en-US" b="0" i="0" u="none" strike="noStrike" baseline="0" dirty="0" smtClean="0">
                <a:latin typeface="Courier"/>
              </a:rPr>
              <a:t> turbulence or divided</a:t>
            </a:r>
          </a:p>
          <a:p>
            <a:r>
              <a:rPr lang="en-US" b="0" i="0" u="none" strike="noStrike" baseline="0" dirty="0" smtClean="0">
                <a:latin typeface="Courier"/>
              </a:rPr>
              <a:t>chambers, whereas the hole nozzles are generally used with open combustion chamber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HAND PRIMER PUMP AND SEDIMENT BOWL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 and Installation.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fuel lines from the sediment bowl and primer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990600"/>
            <a:ext cx="6367029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Remove the two screws, nuts, and lock washers securing the hand primer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bracket.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hand primer pump and sediment bowl from the bracket.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sediment bowl from the fitting in the hand primer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5. To install the hand primer pump and sediment bowl reverse the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THROTTLE LINKAGE</a:t>
            </a:r>
          </a:p>
          <a:p>
            <a:r>
              <a:rPr lang="en-US" dirty="0" smtClean="0"/>
              <a:t>Removal and Installation. Refer to Figure 53.</a:t>
            </a:r>
          </a:p>
          <a:p>
            <a:r>
              <a:rPr lang="en-US" dirty="0" smtClean="0"/>
              <a:t>1. Disconnect the two ball joints, and remove the clamp and rear rod.</a:t>
            </a:r>
          </a:p>
          <a:p>
            <a:r>
              <a:rPr lang="en-US" dirty="0" smtClean="0"/>
              <a:t>2. Disconnect the two ball joints, and remove the front cod.</a:t>
            </a:r>
          </a:p>
          <a:p>
            <a:r>
              <a:rPr lang="en-US" dirty="0" smtClean="0"/>
              <a:t>3. Remove the four Jam nuts and lock washers, two lever bearings, and cross over</a:t>
            </a:r>
          </a:p>
          <a:p>
            <a:r>
              <a:rPr lang="en-US" dirty="0" smtClean="0"/>
              <a:t>lever.</a:t>
            </a:r>
          </a:p>
          <a:p>
            <a:r>
              <a:rPr lang="en-US" dirty="0" smtClean="0"/>
              <a:t>4. Remove the two cotter pins, the pivot pin, and the accelerator.</a:t>
            </a:r>
          </a:p>
          <a:p>
            <a:r>
              <a:rPr lang="en-US" dirty="0" smtClean="0"/>
              <a:t>5. Remove the pedal spring and limit control rod.</a:t>
            </a:r>
          </a:p>
          <a:p>
            <a:r>
              <a:rPr lang="en-US" dirty="0" smtClean="0"/>
              <a:t>6. Install the throttle linkage in reverse order of removal.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Adjustment.</a:t>
            </a:r>
          </a:p>
          <a:p>
            <a:r>
              <a:rPr lang="en-US" dirty="0" smtClean="0"/>
              <a:t>1. With the rear rod disconnected from the speed control lever, start the</a:t>
            </a:r>
          </a:p>
          <a:p>
            <a:r>
              <a:rPr lang="en-US" dirty="0" smtClean="0"/>
              <a:t>engine, rotate the low speed adjustment screw in or out to set the low idle</a:t>
            </a:r>
          </a:p>
          <a:p>
            <a:r>
              <a:rPr lang="en-US" dirty="0" smtClean="0"/>
              <a:t>speed. Rotate the high speed adjustment screw to set the high idle speed.</a:t>
            </a:r>
          </a:p>
          <a:p>
            <a:r>
              <a:rPr lang="en-US" dirty="0" smtClean="0"/>
              <a:t>2. Connect the rear rod to the speed control lever. Adjust the length of the</a:t>
            </a:r>
          </a:p>
          <a:p>
            <a:r>
              <a:rPr lang="en-US" dirty="0" smtClean="0"/>
              <a:t>rod to have the low speed adjustment screw against the lever stop when the</a:t>
            </a:r>
          </a:p>
          <a:p>
            <a:r>
              <a:rPr lang="en-US" dirty="0" smtClean="0"/>
              <a:t>accelerator is fully released.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COLD WEATHER STARTING AID</a:t>
            </a:r>
          </a:p>
          <a:p>
            <a:r>
              <a:rPr lang="en-US" dirty="0" smtClean="0"/>
              <a:t>Removal. Refer to Figure 54.</a:t>
            </a:r>
          </a:p>
          <a:p>
            <a:r>
              <a:rPr lang="en-US" dirty="0" smtClean="0"/>
              <a:t>1. Remove the two screws and disconnect the control cable. Remove the clamp</a:t>
            </a:r>
          </a:p>
          <a:p>
            <a:r>
              <a:rPr lang="en-US" dirty="0" smtClean="0"/>
              <a:t>from the top of the hydraulic tank and control knob and remove the cable.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75441"/>
            <a:ext cx="6262687" cy="34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09" y="838201"/>
            <a:ext cx="65785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Disconnect the latch and unscrew the cylinder from the valve. Install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cap on the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Disconnect the outlet tube from the valve and disconnect the injector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manifold. Install the plug in the manifold after removing the injector.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two screws and nuts and valve from the valve bracket.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Remove the two screws and nuts and valve bracket.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Remove the two screws and nuts and latch bracket.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 and Installation. Refer to Figure 55.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fuel lines from the fuel filter.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four screws and lock washers securing the fuel filter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bracket.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fuel filter from beneath the bracket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latin typeface="Courier"/>
              </a:rPr>
              <a:t>In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nozzles (Figure 7), the nozzle valve carries an extension at its lower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end in the form of a pin (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) which protrudes through the hole in the nozzle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bottom. This requires the injected fuel to pass through an annular orifice,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producing a hollow, </a:t>
            </a:r>
            <a:r>
              <a:rPr lang="en-US" sz="1200" b="0" i="0" u="none" strike="noStrike" baseline="0" dirty="0" err="1" smtClean="0">
                <a:latin typeface="Courier"/>
              </a:rPr>
              <a:t>coneshaped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spray, the nominal included angle of which may be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from 0 to 60 The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projection of the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through the nozzle orifice induces a </a:t>
            </a:r>
            <a:r>
              <a:rPr lang="en-US" sz="1200" b="0" i="0" u="none" strike="noStrike" baseline="0" dirty="0" err="1" smtClean="0">
                <a:latin typeface="Courier"/>
              </a:rPr>
              <a:t>selfcleaning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effect,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discouraging the accumulation of carbon at this point. A specific type of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nozzle mostly used in small bore high speed diesel engines is the throttling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nozzle. It differs from the standard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nozzle in that the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projects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from the nozzle body for a much greater distance and the orifice in the bottom of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the nozzle body is much longer. These differences are readily apparent from the</a:t>
            </a:r>
          </a:p>
          <a:p>
            <a:r>
              <a:rPr lang="en-US" sz="1200" b="0" i="0" u="none" strike="noStrike" baseline="0" dirty="0" err="1" smtClean="0">
                <a:latin typeface="Courier"/>
              </a:rPr>
              <a:t>crosssectional</a:t>
            </a:r>
            <a:endParaRPr lang="en-US" sz="1200" b="0" i="0" u="none" strike="noStrike" baseline="0" dirty="0" smtClean="0">
              <a:latin typeface="Courier"/>
            </a:endParaRPr>
          </a:p>
          <a:p>
            <a:r>
              <a:rPr lang="en-US" sz="1200" b="0" i="0" u="none" strike="noStrike" baseline="0" dirty="0" smtClean="0">
                <a:latin typeface="Courier"/>
              </a:rPr>
              <a:t>views shown in Figure 7. The outstanding feature of the throttling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nozzle is its control of the rate at which fuel is injected into the combustion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chambers. The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extends through the nozzle orifice when no fuel is being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injected. Hydraulic pressure from the injection pump causes the </a:t>
            </a:r>
            <a:r>
              <a:rPr lang="en-US" sz="1200" b="0" i="0" u="none" strike="noStrike" baseline="0" dirty="0" err="1" smtClean="0">
                <a:latin typeface="Courier"/>
              </a:rPr>
              <a:t>pintle</a:t>
            </a:r>
            <a:r>
              <a:rPr lang="en-US" sz="1200" b="0" i="0" u="none" strike="noStrike" baseline="0" dirty="0" smtClean="0">
                <a:latin typeface="Courier"/>
              </a:rPr>
              <a:t> to rise for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fuel delivery.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TRANSFER STRAINER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 and Installation. Refer to Figure 56.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Disconnect the filter to the pump inlet line, and remove the elbow.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end plate sleeve and strainer.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Clean strainer, and install the strainer and end plate sleeve in the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Install the elbow and connect the filter to the pump inlet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Prime and vent the fuel system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1"/>
            <a:ext cx="6338701" cy="444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262338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4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PRESSURETIMED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 COMPONENTS AND OPERATION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pressuretimed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injection system (Figure 57) has a metering system that is based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principle that the volume of liquid flow is proportional to the fluid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pressure, the time allowed to flow, and the size of the passage the liquid flows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through. The operation of the system is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A fuel tank with a vented filler cap stores the fuel supply.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Fuel is supplied from the tank to the </a:t>
            </a:r>
            <a:r>
              <a:rPr lang="en-US" b="0" i="0" u="none" strike="noStrike" baseline="0" dirty="0" err="1" smtClean="0">
                <a:latin typeface="Courier"/>
              </a:rPr>
              <a:t>pressuretimed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gear (PTG) pump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delivery line. An inline filter is placed in series in the line to trap</a:t>
            </a:r>
          </a:p>
          <a:p>
            <a:r>
              <a:rPr lang="en-US" b="0" i="0" u="none" strike="noStrike" baseline="0" dirty="0" smtClean="0">
                <a:latin typeface="Courier"/>
              </a:rPr>
              <a:t>foreign matter and moisture.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A return line from the PTG pump to the fuel tank is provided to bleed off</a:t>
            </a:r>
          </a:p>
          <a:p>
            <a:r>
              <a:rPr lang="en-US" b="0" i="0" u="none" strike="noStrike" baseline="0" dirty="0" smtClean="0">
                <a:latin typeface="Courier"/>
              </a:rPr>
              <a:t>excess fuel so that operating pressures can be regulated.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The PTG pump delivers controlled amounts of fuel to the </a:t>
            </a:r>
            <a:r>
              <a:rPr lang="en-US" b="0" i="0" u="none" strike="noStrike" baseline="0" dirty="0" err="1" smtClean="0">
                <a:latin typeface="Courier"/>
              </a:rPr>
              <a:t>pressuretimed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delivery (PTD) injectors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568588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Delivery of fuel to the PTD injectors is through a common rail type delivery</a:t>
            </a:r>
          </a:p>
          <a:p>
            <a:r>
              <a:rPr lang="en-US" b="0" i="0" u="none" strike="noStrike" baseline="0" dirty="0" smtClean="0">
                <a:latin typeface="Courier"/>
              </a:rPr>
              <a:t>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6. A common rail type return line connects the PTD injectors to the fuel tank so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excess fuel may be delivered back to the fuel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PTG Injection Pump (Figure 58). The PTG pump is driven by the engine at a </a:t>
            </a:r>
            <a:r>
              <a:rPr lang="en-US" b="0" i="0" u="none" strike="noStrike" baseline="0" dirty="0" err="1" smtClean="0">
                <a:latin typeface="Courier"/>
              </a:rPr>
              <a:t>onetoone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speed ratio. The pump contains four main components. These four components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their respective operations are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The gear type pump draws fuel from the supply tank and forces it through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pump filter screen to the governor. It is driven by the pump main shaft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picks up and delivers fuel throughout the fuel system. A pulsation damper</a:t>
            </a:r>
          </a:p>
          <a:p>
            <a:r>
              <a:rPr lang="en-US" b="0" i="0" u="none" strike="noStrike" baseline="0" dirty="0" smtClean="0">
                <a:latin typeface="Courier"/>
              </a:rPr>
              <a:t>mounted to the gear pump contains a steel diaphragm that absorbs pulsations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</a:t>
            </a:r>
            <a:r>
              <a:rPr lang="en-US" b="0" i="0" u="none" strike="noStrike" baseline="0" dirty="0" err="1" smtClean="0">
                <a:latin typeface="Courier"/>
              </a:rPr>
              <a:t>smoothes</a:t>
            </a:r>
            <a:r>
              <a:rPr lang="en-US" b="0" i="0" u="none" strike="noStrike" baseline="0" dirty="0" smtClean="0">
                <a:latin typeface="Courier"/>
              </a:rPr>
              <a:t> fuel flow through the fuel system. From the gear pump,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flows through the filter screen to the governor screen. The PTG pumps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equipped with a bleed line that is attached to the engine injector return</a:t>
            </a:r>
          </a:p>
          <a:p>
            <a:r>
              <a:rPr lang="en-US" b="0" i="0" u="none" strike="noStrike" baseline="0" dirty="0" smtClean="0">
                <a:latin typeface="Courier"/>
              </a:rPr>
              <a:t>line or to the tank. This prevents excessive fuel temperature within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pump by using the surplus fuel as a coolant. The bleed line functions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primarily when the pump throttle is set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57373"/>
            <a:ext cx="5739101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idle speed, but gear pump output is high due to engine operating speed, as</a:t>
            </a:r>
          </a:p>
          <a:p>
            <a:r>
              <a:rPr lang="en-US" b="0" i="0" u="none" strike="noStrike" baseline="0" dirty="0" smtClean="0">
                <a:latin typeface="Courier"/>
              </a:rPr>
              <a:t>occurs during downhill operation. A special check valve and/or fitting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in the gear pump to accomplish the bleed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1</a:t>
            </a:r>
          </a:p>
          <a:p>
            <a:r>
              <a:rPr lang="en-US" b="0" i="0" u="none" strike="noStrike" baseline="0" dirty="0" smtClean="0">
                <a:latin typeface="Courier"/>
              </a:rPr>
              <a:t>MULTIPLE PUMP FUEL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4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733550"/>
            <a:ext cx="42195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47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2. The governor controls the flow of the fuel from the gear pump, as well as the</a:t>
            </a:r>
          </a:p>
          <a:p>
            <a:r>
              <a:rPr lang="en-US" sz="1400" dirty="0" smtClean="0"/>
              <a:t>maximum and idle speeds. The mechanical governor is actuated by a system of</a:t>
            </a:r>
          </a:p>
          <a:p>
            <a:r>
              <a:rPr lang="en-US" sz="1400" dirty="0" smtClean="0"/>
              <a:t>springs and weights and has two functions. First, the governor maintains</a:t>
            </a:r>
          </a:p>
          <a:p>
            <a:r>
              <a:rPr lang="en-US" sz="1400" dirty="0" smtClean="0"/>
              <a:t>sufficient fuel for idling with the throttle control in idle position;</a:t>
            </a:r>
          </a:p>
          <a:p>
            <a:r>
              <a:rPr lang="en-US" sz="1400" dirty="0" smtClean="0"/>
              <a:t>second, it will restrict fuel to the injectors above maximum rated</a:t>
            </a:r>
          </a:p>
          <a:p>
            <a:r>
              <a:rPr lang="en-US" sz="1400" dirty="0" smtClean="0"/>
              <a:t>revolutions per minute (rpm). The idle springs (in the governor spring pack)</a:t>
            </a:r>
          </a:p>
          <a:p>
            <a:r>
              <a:rPr lang="en-US" sz="1400" dirty="0" smtClean="0"/>
              <a:t>position the governor plunger so the idle fuel port is opened enough to</a:t>
            </a:r>
          </a:p>
          <a:p>
            <a:r>
              <a:rPr lang="en-US" sz="1400" dirty="0" smtClean="0"/>
              <a:t>permit passage of fuel to maintain engine idle speed. During operation</a:t>
            </a:r>
          </a:p>
          <a:p>
            <a:r>
              <a:rPr lang="en-US" sz="1400" dirty="0" smtClean="0"/>
              <a:t>between idle and maximum speeds, fuel flows through the governor to the</a:t>
            </a:r>
          </a:p>
          <a:p>
            <a:r>
              <a:rPr lang="en-US" sz="1400" dirty="0" smtClean="0"/>
              <a:t>injector in accordance with the engine requirements, as controlled by the</a:t>
            </a:r>
          </a:p>
          <a:p>
            <a:r>
              <a:rPr lang="en-US" sz="1400" dirty="0" smtClean="0"/>
              <a:t>throttle and limited by the size of the idle spring plunger </a:t>
            </a:r>
            <a:r>
              <a:rPr lang="en-US" sz="1400" dirty="0" err="1" smtClean="0"/>
              <a:t>counterbore</a:t>
            </a:r>
            <a:r>
              <a:rPr lang="en-US" sz="1400" dirty="0" smtClean="0"/>
              <a:t> on</a:t>
            </a:r>
          </a:p>
          <a:p>
            <a:r>
              <a:rPr lang="en-US" sz="1400" dirty="0" smtClean="0"/>
              <a:t>the PTG fuel pumps. When the engine reaches governed speed, the governor</a:t>
            </a:r>
          </a:p>
          <a:p>
            <a:r>
              <a:rPr lang="en-US" sz="1400" dirty="0" smtClean="0"/>
              <a:t>weights move the governor plunger, and fuel flow to the injectors is</a:t>
            </a:r>
          </a:p>
          <a:p>
            <a:r>
              <a:rPr lang="en-US" sz="1400" dirty="0" smtClean="0"/>
              <a:t>restricted. At the same time, another passage opens and dumps the fuel back</a:t>
            </a:r>
          </a:p>
          <a:p>
            <a:r>
              <a:rPr lang="en-US" sz="1400" dirty="0" smtClean="0"/>
              <a:t>into the main pump body. In this manner, engine speed is controlled and</a:t>
            </a:r>
          </a:p>
          <a:p>
            <a:r>
              <a:rPr lang="en-US" sz="1400" dirty="0" smtClean="0"/>
              <a:t>limited by the governor, regardless of throttle position. Fuel leaving the</a:t>
            </a:r>
          </a:p>
          <a:p>
            <a:r>
              <a:rPr lang="en-US" sz="1400" dirty="0" smtClean="0"/>
              <a:t>pump flows through the shutdown valve, inlet supply lines, and into the</a:t>
            </a:r>
          </a:p>
          <a:p>
            <a:r>
              <a:rPr lang="en-US" sz="1400" dirty="0" smtClean="0"/>
              <a:t>injectors.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The throttle provides a means for the operator to manually control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 above idle as required by varying operating conditions of speed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load. In the PTG pump, fuel flows through the governor to the throttle</a:t>
            </a:r>
          </a:p>
          <a:p>
            <a:r>
              <a:rPr lang="en-US" b="0" i="0" u="none" strike="noStrike" baseline="0" dirty="0" smtClean="0">
                <a:latin typeface="Courier"/>
              </a:rPr>
              <a:t>shaft. At idle speed, fuel flows through the idle port in the governor</a:t>
            </a:r>
          </a:p>
          <a:p>
            <a:r>
              <a:rPr lang="en-US" b="0" i="0" u="none" strike="noStrike" baseline="0" dirty="0" smtClean="0">
                <a:latin typeface="Courier"/>
              </a:rPr>
              <a:t>barrel, past the throttle shaft. To operate above idle speed, fuel flows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the main governor barrel port to the throttling hole in the shaft.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The fuel shutdown valve is located on top of the fuel pump. It shuts off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to the injectors. With the master switch on, the solenoid opens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valve. With the switch off, the </a:t>
            </a:r>
            <a:r>
              <a:rPr lang="en-US" b="0" i="0" u="none" strike="noStrike" baseline="0" dirty="0" err="1" smtClean="0">
                <a:latin typeface="Courier"/>
              </a:rPr>
              <a:t>springloaded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valve returns to the off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position. In case of an electrical failure, rotation of the manual knob</a:t>
            </a:r>
          </a:p>
          <a:p>
            <a:r>
              <a:rPr lang="en-US" b="0" i="0" u="none" strike="noStrike" baseline="0" dirty="0" smtClean="0">
                <a:latin typeface="Courier"/>
              </a:rPr>
              <a:t>clockwise will permit fuel to flow through the valve. The knob is located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front of the 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PTD Injectors (Figure 59). A PTD injector is provided at each engine cylinder to</a:t>
            </a:r>
          </a:p>
          <a:p>
            <a:r>
              <a:rPr lang="en-US" b="0" i="0" u="none" strike="noStrike" baseline="0" dirty="0" smtClean="0">
                <a:latin typeface="Courier"/>
              </a:rPr>
              <a:t>spray the fuel into the combustion chambers. The PTD injectors are of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type, operated by an </a:t>
            </a:r>
            <a:r>
              <a:rPr lang="en-US" b="0" i="0" u="none" strike="noStrike" baseline="0" dirty="0" err="1" smtClean="0">
                <a:latin typeface="Courier"/>
              </a:rPr>
              <a:t>enginebased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camshaft. Fuel flows from a connection 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top of the fuel pump shutdown valve through a supply line into the lower drilled</a:t>
            </a:r>
          </a:p>
          <a:p>
            <a:r>
              <a:rPr lang="en-US" b="0" i="0" u="none" strike="noStrike" baseline="0" dirty="0" smtClean="0">
                <a:latin typeface="Courier"/>
              </a:rPr>
              <a:t>passage in the cylinder head at the front of the engine. A second drilling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head is aligned with the upper injector radial groove to drain away excess fuel. A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drain at the flywheel end of the engine allows return of the unused fuel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tank. There are four phases of injector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Metering (1, Figure 59). This phase begins with the plunger Just beginning</a:t>
            </a:r>
          </a:p>
          <a:p>
            <a:r>
              <a:rPr lang="en-US" b="0" i="0" u="none" strike="noStrike" baseline="0" dirty="0" smtClean="0">
                <a:latin typeface="Courier"/>
              </a:rPr>
              <a:t>to move downward and the engine is on the beginning of the compress ton</a:t>
            </a:r>
          </a:p>
          <a:p>
            <a:r>
              <a:rPr lang="en-US" b="0" i="0" u="none" strike="noStrike" baseline="0" dirty="0" smtClean="0">
                <a:latin typeface="Courier"/>
              </a:rPr>
              <a:t>stroke. The fuel is trapped in the cup, the check ball stops the fuel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flowing backwards, and the fuel begins to be pressurized. The excess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flows around the lower annular ring, up the barrel, and is trapped there.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</a:t>
            </a:r>
            <a:r>
              <a:rPr lang="en-US" b="0" i="0" u="none" strike="noStrike" baseline="0" dirty="0" err="1" smtClean="0">
                <a:latin typeface="Courier"/>
              </a:rPr>
              <a:t>Preinjection</a:t>
            </a:r>
            <a:r>
              <a:rPr lang="en-US" b="0" i="0" u="none" strike="noStrike" baseline="0" dirty="0" smtClean="0">
                <a:latin typeface="Courier"/>
              </a:rPr>
              <a:t> (2, Figure 59). The plunger is almost all the way down,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is almost at the end of the compression stroke and the fuel is being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pressurized by the plunger.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Injection (3, Figure 59). The plunger is almost all the way down,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is injected out the eight orifices, and the engine is on the very end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compression stroke.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Purging (4, Figure 59). The plunger is ail the way down, injection is</a:t>
            </a:r>
          </a:p>
          <a:p>
            <a:r>
              <a:rPr lang="en-US" b="0" i="0" u="none" strike="noStrike" baseline="0" dirty="0" smtClean="0">
                <a:latin typeface="Courier"/>
              </a:rPr>
              <a:t>finished, and the fuel is flowing into the injector, around the lower annular</a:t>
            </a:r>
          </a:p>
          <a:p>
            <a:r>
              <a:rPr lang="en-US" b="0" i="0" u="none" strike="noStrike" baseline="0" dirty="0" smtClean="0">
                <a:latin typeface="Courier"/>
              </a:rPr>
              <a:t>groove, up a drilled passageway in the barrel around the upper annular</a:t>
            </a:r>
          </a:p>
          <a:p>
            <a:r>
              <a:rPr lang="en-US" b="0" i="0" u="none" strike="noStrike" baseline="0" dirty="0" smtClean="0">
                <a:latin typeface="Courier"/>
              </a:rPr>
              <a:t>groove, and out through the fuel drain. The cylinder is on the power stroke.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the exhaust stroke, the plunger moves up and waits to begin the cycle</a:t>
            </a:r>
          </a:p>
          <a:p>
            <a:r>
              <a:rPr lang="en-US" b="0" i="0" u="none" strike="noStrike" baseline="0" dirty="0" smtClean="0">
                <a:latin typeface="Courier"/>
              </a:rPr>
              <a:t>all over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457200"/>
            <a:ext cx="44862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TROUBLESHOOTING THE PRESSURETIMED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information covered in this learning event is applicable to any item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that uses a pressure time fuel system. Component location may vary</a:t>
            </a:r>
          </a:p>
          <a:p>
            <a:r>
              <a:rPr lang="en-US" b="0" i="0" u="none" strike="noStrike" baseline="0" dirty="0" smtClean="0">
                <a:latin typeface="Courier"/>
              </a:rPr>
              <a:t>depending on equipment used. Use the appropriate technical manual for the exact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location. The </a:t>
            </a:r>
            <a:r>
              <a:rPr lang="en-US" b="0" i="0" u="none" strike="noStrike" baseline="0" dirty="0" err="1" smtClean="0">
                <a:latin typeface="Courier"/>
              </a:rPr>
              <a:t>BucyrusErie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Model 22BM crawler crane shovel will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throughout the remainder of the lesson. The applicable manual is TM 5381028912.</a:t>
            </a:r>
          </a:p>
          <a:p>
            <a:r>
              <a:rPr lang="en-US" b="0" i="0" u="none" strike="noStrike" baseline="0" dirty="0" smtClean="0">
                <a:latin typeface="Courier"/>
              </a:rPr>
              <a:t>We will begin this learning event by locating and identifying the components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first item to locate and inspect is the fuel tank and fuel cap strainer.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tank is located at the back of the cab and directly below the engine. Inspect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tank for leaks and loose mounting bolts or fuel line connections. Tighten as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necessary. Check the tank cap strainer for cleanliness and be sure the cap vent is</a:t>
            </a:r>
          </a:p>
          <a:p>
            <a:r>
              <a:rPr lang="en-US" b="0" i="0" u="none" strike="noStrike" baseline="0" dirty="0" smtClean="0">
                <a:latin typeface="Courier"/>
              </a:rPr>
              <a:t>open. Have the operator service the fuel tank and fuel cap strainer as required.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 the fuel supply lines from the fuel tank to the primary fuel filter.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for leaks and crushed or damaged places on the fuel lines. All leaking or damaged</a:t>
            </a:r>
          </a:p>
          <a:p>
            <a:r>
              <a:rPr lang="en-US" b="0" i="0" u="none" strike="noStrike" baseline="0" dirty="0" smtClean="0">
                <a:latin typeface="Courier"/>
              </a:rPr>
              <a:t>lines must be replaced.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Next locate the primary and secondary fuel filters. They are located on the left</a:t>
            </a:r>
          </a:p>
          <a:p>
            <a:r>
              <a:rPr lang="en-US" b="0" i="0" u="none" strike="noStrike" baseline="0" dirty="0" smtClean="0">
                <a:latin typeface="Courier"/>
              </a:rPr>
              <a:t>side of the engine. The fuel flows into the primary filter first. The primary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secondary filters have a common filter head and a drain valve in each filter body</a:t>
            </a:r>
          </a:p>
          <a:p>
            <a:r>
              <a:rPr lang="en-US" b="0" i="0" u="none" strike="noStrike" baseline="0" dirty="0" smtClean="0">
                <a:latin typeface="Courier"/>
              </a:rPr>
              <a:t>to drain any water or dirt which has been filtered from the fuel.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the fuel leaves the secondary filters, it continues through a flexible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fuel transfer pump which is mounted on the left side of the engine just</a:t>
            </a:r>
          </a:p>
          <a:p>
            <a:r>
              <a:rPr lang="en-US" b="0" i="0" u="none" strike="noStrike" baseline="0" dirty="0" smtClean="0">
                <a:latin typeface="Courier"/>
              </a:rPr>
              <a:t>forward of the filters. The transfer pump has a filter screen which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checked for signs of leakage and will require normal servicing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24001"/>
            <a:ext cx="611272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From the transfer pump, the pressurized fuel flows into the fuel inlet manifold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is mounted on the left side of the engine.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manifold distributes fuel to each injector. Check the manifold lines for any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 or loose fittings.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From the inlet manifold the fuel flows through an inlet connector to the injector.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inlet tube connector contains a very small screen which acts as a final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for the fuel entering the injector. The inlet connectors and injectors are located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left side of the engine. Each injector and inlet connector fitting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checked for security and leakage.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pump will always supply more fuel to the injector metering valve than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be used for engine operation. The drain or return manifold will return this excess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to the tank through a return line. The drain manifold is similar in</a:t>
            </a:r>
          </a:p>
          <a:p>
            <a:r>
              <a:rPr lang="en-US" b="0" i="0" u="none" strike="noStrike" baseline="0" dirty="0" smtClean="0">
                <a:latin typeface="Courier"/>
              </a:rPr>
              <a:t>appearance to the inlet manifold. The drain manifold should be checked for secure</a:t>
            </a:r>
          </a:p>
          <a:p>
            <a:r>
              <a:rPr lang="en-US" b="0" i="0" u="none" strike="noStrike" baseline="0" dirty="0" smtClean="0">
                <a:latin typeface="Courier"/>
              </a:rPr>
              <a:t>mounting and leakage.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Now that you are able to locate and state the function of each component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system, you are ready to move into troubleshooting procedures. We will start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some of the simple problems and continue to the more complex areas that you</a:t>
            </a:r>
          </a:p>
          <a:p>
            <a:r>
              <a:rPr lang="en-US" b="0" i="0" u="none" strike="noStrike" baseline="0" dirty="0" smtClean="0">
                <a:latin typeface="Courier"/>
              </a:rPr>
              <a:t>would encounter to keep equipment in good operating condition.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You are assigned to troubleshoot a piece of equipment that has a loss of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power during operation. If the fuel line between the tank and the pump develops a</a:t>
            </a:r>
          </a:p>
          <a:p>
            <a:r>
              <a:rPr lang="en-US" b="0" i="0" u="none" strike="noStrike" baseline="0" dirty="0" smtClean="0">
                <a:latin typeface="Courier"/>
              </a:rPr>
              <a:t>leak, air will be drawn into the system. This will cause the engine to run 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and lose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You also notice that the engine misfires or surges, gaining or losing speed.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are also symptoms of an air leak in a fuel line. The corrective action for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problem is to check all fuel lines for any loose connections or cracks. Any loose</a:t>
            </a:r>
          </a:p>
          <a:p>
            <a:r>
              <a:rPr lang="en-US" b="0" i="0" u="none" strike="noStrike" baseline="0" dirty="0" smtClean="0">
                <a:latin typeface="Courier"/>
              </a:rPr>
              <a:t>lines should be tightened and cracked lines or fittings replaced.</a:t>
            </a:r>
          </a:p>
          <a:p>
            <a:r>
              <a:rPr lang="en-US" b="0" i="0" u="none" strike="noStrike" baseline="0" dirty="0" smtClean="0">
                <a:latin typeface="Courier"/>
              </a:rPr>
              <a:t>A loss of engine power can be caused by fuel contamination. It is a good practice</a:t>
            </a:r>
          </a:p>
          <a:p>
            <a:r>
              <a:rPr lang="en-US" b="0" i="0" u="none" strike="noStrike" baseline="0" dirty="0" smtClean="0">
                <a:latin typeface="Courier"/>
              </a:rPr>
              <a:t>to drain a small amount of fuel from the tank and filters daily to remove any water</a:t>
            </a:r>
          </a:p>
          <a:p>
            <a:r>
              <a:rPr lang="en-US" b="0" i="0" u="none" strike="noStrike" baseline="0" dirty="0" smtClean="0">
                <a:latin typeface="Courier"/>
              </a:rPr>
              <a:t>or dirt particles which will contaminate the fuel system. Encourage your operators</a:t>
            </a:r>
          </a:p>
          <a:p>
            <a:r>
              <a:rPr lang="en-US" b="0" i="0" u="none" strike="noStrike" baseline="0" dirty="0" smtClean="0">
                <a:latin typeface="Courier"/>
              </a:rPr>
              <a:t>to drain these items daily.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 dirty filter will also restrict the flow of fuel causing a loss of power. If you</a:t>
            </a:r>
          </a:p>
          <a:p>
            <a:r>
              <a:rPr lang="en-US" b="0" i="0" u="none" strike="noStrike" baseline="0" dirty="0" smtClean="0">
                <a:latin typeface="Courier"/>
              </a:rPr>
              <a:t>think the fuel filters are clogged, this problem can be checked with the help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vacuum gage. The gage should be connected between the outlet port of the filters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inlet port of the fuel pump with a tee fitting. Refer to the TM for a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flow problem for the particular engine you are working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Remember, the filter screens in the inlet connector screens must be cleaned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 elements replaced.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next problem is an engine which is smoking excessively while idling or under a</a:t>
            </a:r>
          </a:p>
          <a:p>
            <a:r>
              <a:rPr lang="en-US" b="0" i="0" u="none" strike="noStrike" baseline="0" dirty="0" smtClean="0">
                <a:latin typeface="Courier"/>
              </a:rPr>
              <a:t>load. Excessive black smoke means that there is not enough air to burn all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reaching the cylinders.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component to check is the air cleaner. Rave the operator open the air cleaner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clean or replace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ADJUSTMENT, REPAIR, OR REPLACEMENT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this learning event you will be shown how to adjust, repair, or replace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components of a pressure time fuel system. All work described will be in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accordance with the maintenance allocation chart shown in Figure 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04963"/>
            <a:ext cx="45243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Pump Service. Refer to Figure 61.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filter screen cover on top of the main housing.</a:t>
            </a:r>
          </a:p>
          <a:p>
            <a:r>
              <a:rPr lang="en-US" b="0" i="0" u="none" strike="noStrike" baseline="0" dirty="0" smtClean="0">
                <a:latin typeface="Courier"/>
              </a:rPr>
              <a:t>2. Lift the cap, spring, and filter screen assembly from the main housing.</a:t>
            </a:r>
          </a:p>
          <a:p>
            <a:r>
              <a:rPr lang="en-US" b="0" i="0" u="none" strike="noStrike" baseline="0" dirty="0" smtClean="0">
                <a:latin typeface="Courier"/>
              </a:rPr>
              <a:t>3. Discard the fiber filter screens.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Clean the metal filter screens with approved solvent and blow dry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compressed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7" y="2066924"/>
            <a:ext cx="6297191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28599"/>
            <a:ext cx="708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hole nozzles have no </a:t>
            </a:r>
            <a:r>
              <a:rPr lang="en-US" sz="1400" dirty="0" err="1"/>
              <a:t>pintles</a:t>
            </a:r>
            <a:r>
              <a:rPr lang="en-US" sz="1400" dirty="0"/>
              <a:t> but are similar in construction to the </a:t>
            </a:r>
            <a:r>
              <a:rPr lang="en-US" sz="1400" dirty="0" err="1"/>
              <a:t>pintle</a:t>
            </a:r>
            <a:endParaRPr lang="en-US" sz="1400" dirty="0"/>
          </a:p>
          <a:p>
            <a:r>
              <a:rPr lang="en-US" sz="1400" dirty="0"/>
              <a:t>type. They have one or more spray orifices which are straight, round passages</a:t>
            </a:r>
          </a:p>
          <a:p>
            <a:r>
              <a:rPr lang="en-US" sz="1400" dirty="0"/>
              <a:t>through the tip of the nozzle body beneath the valve seat (Figure 6). The spray</a:t>
            </a:r>
          </a:p>
          <a:p>
            <a:r>
              <a:rPr lang="en-US" sz="1400" dirty="0"/>
              <a:t>from each orifice is relatively dense and compact and the general spray pattern is</a:t>
            </a:r>
          </a:p>
          <a:p>
            <a:r>
              <a:rPr lang="en-US" sz="1400" dirty="0"/>
              <a:t>determined by the number and arrangement of the holes. As many as 18 spray holes</a:t>
            </a:r>
          </a:p>
          <a:p>
            <a:r>
              <a:rPr lang="en-US" sz="1400" dirty="0"/>
              <a:t>are provided in the larger nozzles and the diameter of these drilled orifices may</a:t>
            </a:r>
          </a:p>
          <a:p>
            <a:r>
              <a:rPr lang="en-US" sz="1400" dirty="0"/>
              <a:t>be as small as 0.006 inch. The spray pattern may or may not be symmetrical,</a:t>
            </a:r>
          </a:p>
          <a:p>
            <a:r>
              <a:rPr lang="en-US" sz="1400" dirty="0"/>
              <a:t>depending on the engine combustion chamber design and fuel distribution</a:t>
            </a:r>
          </a:p>
          <a:p>
            <a:r>
              <a:rPr lang="en-US" sz="1400" dirty="0"/>
              <a:t>requirements. The size of the hole determines the degree of atomization attained.</a:t>
            </a:r>
          </a:p>
          <a:p>
            <a:r>
              <a:rPr lang="en-US" sz="1400" dirty="0"/>
              <a:t>The smaller the hole, the greater the atomization, but if the hole is too small, it</a:t>
            </a:r>
          </a:p>
          <a:p>
            <a:r>
              <a:rPr lang="en-US" sz="1400" dirty="0"/>
              <a:t>will be impossible to get enough fuel into the chamber during the short time</a:t>
            </a:r>
          </a:p>
          <a:p>
            <a:r>
              <a:rPr lang="en-US" sz="1400" dirty="0"/>
              <a:t>allowed for injection. If the hole is too large, there will be an </a:t>
            </a:r>
            <a:r>
              <a:rPr lang="en-US" sz="1400" dirty="0" err="1"/>
              <a:t>overrich</a:t>
            </a:r>
            <a:endParaRPr lang="en-US" sz="1400" dirty="0"/>
          </a:p>
          <a:p>
            <a:r>
              <a:rPr lang="en-US" sz="1400" dirty="0"/>
              <a:t>mixture near the nozzle tip and a lean mixture at a distance from it. Multiple</a:t>
            </a:r>
          </a:p>
          <a:p>
            <a:r>
              <a:rPr lang="en-US" sz="1400" dirty="0"/>
              <a:t>hole nozzles overcome this difficulty, because the holes can be drilled small</a:t>
            </a:r>
          </a:p>
          <a:p>
            <a:r>
              <a:rPr lang="en-US" sz="1400" dirty="0"/>
              <a:t>enough to provide proper atomization and a sufficient number can be provided to</a:t>
            </a:r>
          </a:p>
          <a:p>
            <a:r>
              <a:rPr lang="en-US" sz="1400" dirty="0"/>
              <a:t>allow the proper amount of fuel to enter during the injection period.</a:t>
            </a:r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Lines and Fittings Replacement. Refer to Figure 62.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fuel inlet manifold by loosening the tube and nut at each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injector. Remove the cap screw holding the tube support to the engine.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fuel drain manifold by loosening the tube nut at each injector.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 the cap screw and clip holding the manifold to the 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37" y="1609724"/>
            <a:ext cx="5476551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Shutdown Valve Replacement. Disconnect the shutdown valve from the fuel pump by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removing the cap screw, two lock washers, and two flat washers. Discard the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preformed packing. Install the shutdown valve, using new preformed packing.</a:t>
            </a:r>
          </a:p>
          <a:p>
            <a:r>
              <a:rPr lang="en-US" b="0" i="0" u="none" strike="noStrike" baseline="0" dirty="0" smtClean="0">
                <a:latin typeface="Courier"/>
              </a:rPr>
              <a:t>Reassemble in reverse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Air Cleaner Replacement.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screw from each mounting ring.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screw from the outlet clamp.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air cleaner assembly.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Filter Replacement. Refer to Figure 63 and disassemble, replace, or clean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filters. Discard the filter cartridge assemblies. Wash the strainer element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filter bodies in an approved cleaning solvent; blow dry with compressed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0424"/>
            <a:ext cx="6994366" cy="56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Primer Assembly Replacement. Replace the primer unit (cold weather starting aid</a:t>
            </a:r>
          </a:p>
          <a:p>
            <a:r>
              <a:rPr lang="en-US" b="0" i="0" u="none" strike="noStrike" baseline="0" dirty="0" smtClean="0">
                <a:latin typeface="Courier"/>
              </a:rPr>
              <a:t>"quick start") by loosening the holding clamp and removing the canister. Discard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properly, and install new unit in reverse order.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Throttle Control Replacement. Refer to the exploded view of the throttle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assembly (Figure 64) to replace the throttle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9844"/>
            <a:ext cx="6324600" cy="556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Tank Replacement. Refer to the exploded view of the fuel tank (Figure 65)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 the fuel tank.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6807"/>
            <a:ext cx="5867399" cy="636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5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SUPPLY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latin typeface="Courier"/>
              </a:rPr>
              <a:t>Nozzle Holders. The nozzle holder holds the spray nozzle in its correct position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in the engine cylinder, provides a means of conducting fuel oil to the nozzle, and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conducts heat away from the nozzle. The holder also contains the necessary spring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and a means of pressure adjustment to provide proper action of the nozzle valve.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The component parts of a typical nozzle holder are shown in Figure 5 on page 7.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The body has drilled passages for conducting the fuel from the inlet connection to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the nozzle. Its lower end is provided with an accurately ground and lapped surface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which makes a leak proof and pressure tight seal with the corresponding lapped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surface at the upper end of the nozzle. The nozzle is secured by means of the cap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nut. At its upper end, the nozzle valve has an extension of reduced diameter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(referred to as the stem) which makes contact with the lower end of the spring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loaded spindle. Adjustment of the nozzle valve opening pressure is accomplished by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means of the spring pressure adjusting screw. The adjustment in other types of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holders is accomplished by means of spaces between the top of the spring and the</a:t>
            </a:r>
          </a:p>
          <a:p>
            <a:r>
              <a:rPr lang="en-US" sz="1200" b="0" i="0" u="none" strike="noStrike" baseline="0" dirty="0" smtClean="0">
                <a:latin typeface="Courier"/>
              </a:rPr>
              <a:t>upper spring seat.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SUPPLY PUMPS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Fuel injection pumps must be supplied with fuel oil under pressure</a:t>
            </a:r>
          </a:p>
          <a:p>
            <a:r>
              <a:rPr lang="en-US" b="0" i="0" u="none" strike="noStrike" baseline="0" dirty="0" smtClean="0">
                <a:latin typeface="Courier"/>
              </a:rPr>
              <a:t>because they have insufficient suction ability. Therefore, all injection systems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 supply pumps to transfer fuel from the supply tanks to the injector pumps.</a:t>
            </a:r>
          </a:p>
          <a:p>
            <a:r>
              <a:rPr lang="en-US" b="0" i="0" u="none" strike="noStrike" baseline="0" dirty="0" smtClean="0">
                <a:latin typeface="Courier"/>
              </a:rPr>
              <a:t>Pumps used for this purpose have a positive suction lift and their performance is</a:t>
            </a:r>
          </a:p>
          <a:p>
            <a:r>
              <a:rPr lang="en-US" b="0" i="0" u="none" strike="noStrike" baseline="0" dirty="0" smtClean="0">
                <a:latin typeface="Courier"/>
              </a:rPr>
              <a:t>largely independent of any reasonable variations in viscosity, pressure, or</a:t>
            </a:r>
          </a:p>
          <a:p>
            <a:r>
              <a:rPr lang="en-US" b="0" i="0" u="none" strike="noStrike" baseline="0" dirty="0" smtClean="0">
                <a:latin typeface="Courier"/>
              </a:rPr>
              <a:t>temperature of the fuel. The pumps in use today are of the vane, plunger, or gear</a:t>
            </a:r>
          </a:p>
          <a:p>
            <a:r>
              <a:rPr lang="en-US" b="0" i="0" u="none" strike="noStrike" baseline="0" dirty="0" smtClean="0">
                <a:latin typeface="Courier"/>
              </a:rPr>
              <a:t>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Vane Type. The fuel oil pump shown in Figures 66 and 67 is a vane type. An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integral steel rotor and shaft, one end supported in the pump flange and the other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end in the cover, revolves in the body, the bore of which is eccentric to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rotor. Two sliding vanes are placed 180 degrees apart in slots in the rotor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are pressed against the body bore by springs in the slots. Two oil seals on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pump shaft prevent leakage of fuel or lubricating oil. A drain hole between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two seals leads to the atmosphere. When the shaft is rotated, the vanes pick up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fuel at the inlet port and carry it around the body to the outlet side, where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fuel is discharged. Pressure is produced by the wedging action of the fuel as it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is forced toward the outlet port by the vane. A </a:t>
            </a:r>
            <a:r>
              <a:rPr lang="en-US" sz="1400" b="0" i="0" u="none" strike="noStrike" baseline="0" dirty="0" err="1" smtClean="0">
                <a:latin typeface="Courier"/>
              </a:rPr>
              <a:t>springloaded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horizontal relief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valve is provided in the cover of the pump, connecting the inlet and outlet ports,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opens at a pressure of approximately 55 psi. This valve does not normally open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since its purpose is to relieve excessive pump pressure if any of the fuel lines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filters become plugged and build up an extremely high pressure in the pump. When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relief valve opens, fuel passes from the discharge side (pressure side) to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suction side of the pump.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09" y="1031194"/>
            <a:ext cx="6301291" cy="483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2171700"/>
            <a:ext cx="54625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Plunger Type. The </a:t>
            </a:r>
            <a:r>
              <a:rPr lang="en-US" sz="1400" dirty="0" err="1" smtClean="0"/>
              <a:t>plungertype</a:t>
            </a:r>
            <a:endParaRPr lang="en-US" sz="1400" dirty="0" smtClean="0"/>
          </a:p>
          <a:p>
            <a:r>
              <a:rPr lang="en-US" sz="1400" dirty="0" smtClean="0"/>
              <a:t>pump shown in Figure 68 is usually mounted directly</a:t>
            </a:r>
          </a:p>
          <a:p>
            <a:r>
              <a:rPr lang="en-US" sz="1400" dirty="0" smtClean="0"/>
              <a:t>on the housing of the injection pump and is driven by the injection pump camshaft.</a:t>
            </a:r>
          </a:p>
          <a:p>
            <a:r>
              <a:rPr lang="en-US" sz="1400" dirty="0" smtClean="0"/>
              <a:t>It is a </a:t>
            </a:r>
            <a:r>
              <a:rPr lang="en-US" sz="1400" dirty="0" err="1" smtClean="0"/>
              <a:t>variablestroke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selfregulating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plungertype</a:t>
            </a:r>
            <a:endParaRPr lang="en-US" sz="1400" dirty="0" smtClean="0"/>
          </a:p>
          <a:p>
            <a:r>
              <a:rPr lang="en-US" sz="1400" dirty="0" smtClean="0"/>
              <a:t>pump that will build</a:t>
            </a:r>
          </a:p>
          <a:p>
            <a:r>
              <a:rPr lang="en-US" sz="1400" dirty="0" smtClean="0"/>
              <a:t>pressure up to a predetermined point. As the injection pump cam allows the plunger</a:t>
            </a:r>
          </a:p>
          <a:p>
            <a:r>
              <a:rPr lang="en-US" sz="1400" dirty="0" smtClean="0"/>
              <a:t>to be forced by its spring toward the camshaft, the suction effect created opens</a:t>
            </a:r>
          </a:p>
          <a:p>
            <a:r>
              <a:rPr lang="en-US" sz="1400" dirty="0" smtClean="0"/>
              <a:t>the inlet valve and permits the fuel to enter the plunger spring chamber. As the</a:t>
            </a:r>
          </a:p>
          <a:p>
            <a:r>
              <a:rPr lang="en-US" sz="1400" dirty="0" smtClean="0"/>
              <a:t>cam lobe drives the plunger against its spring, the fuel is forced by the plunger</a:t>
            </a:r>
          </a:p>
          <a:p>
            <a:r>
              <a:rPr lang="en-US" sz="1400" dirty="0" smtClean="0"/>
              <a:t>through the outlet valve and around into the chamber created in back of the plunger</a:t>
            </a:r>
          </a:p>
          <a:p>
            <a:r>
              <a:rPr lang="en-US" sz="1400" dirty="0" smtClean="0"/>
              <a:t>by its forward movement. As the injection pump cam continues to rotate, it allows</a:t>
            </a:r>
          </a:p>
          <a:p>
            <a:r>
              <a:rPr lang="en-US" sz="1400" dirty="0" smtClean="0"/>
              <a:t>the plunger spring (which is now under compression) to press the plunger backward</a:t>
            </a:r>
          </a:p>
          <a:p>
            <a:r>
              <a:rPr lang="en-US" sz="1400" dirty="0" smtClean="0"/>
              <a:t>again, forcing the fuel oil behind the plunger out into the fuel line leading to</a:t>
            </a:r>
          </a:p>
          <a:p>
            <a:r>
              <a:rPr lang="en-US" sz="1400" dirty="0" smtClean="0"/>
              <a:t>the filters and injection pump. At the same time, the plunger is again creating a</a:t>
            </a:r>
          </a:p>
          <a:p>
            <a:r>
              <a:rPr lang="en-US" sz="1400" dirty="0" smtClean="0"/>
              <a:t>suction effect, which allows additional fuel to flow through the inlet valve into</a:t>
            </a:r>
          </a:p>
          <a:p>
            <a:r>
              <a:rPr lang="en-US" sz="1400" dirty="0" smtClean="0"/>
              <a:t>the spring chamber. This pumping action continues as long as the fuel is being</a:t>
            </a:r>
          </a:p>
          <a:p>
            <a:r>
              <a:rPr lang="en-US" sz="1400" dirty="0" smtClean="0"/>
              <a:t>used by the injection pump fast enough to keep the supply pressure from rising to</a:t>
            </a:r>
          </a:p>
          <a:p>
            <a:r>
              <a:rPr lang="en-US" sz="1400" dirty="0" smtClean="0"/>
              <a:t>the point where it equals the force exerted by the spring on the plunger. The</a:t>
            </a:r>
          </a:p>
          <a:p>
            <a:r>
              <a:rPr lang="en-US" sz="1400" dirty="0" smtClean="0"/>
              <a:t>pressure between the supply pump and the injection pump holds the plunger</a:t>
            </a:r>
          </a:p>
          <a:p>
            <a:r>
              <a:rPr lang="en-US" sz="1400" dirty="0" smtClean="0"/>
              <a:t>stationary against the spring and away from the rod. This prevents further pumping</a:t>
            </a:r>
          </a:p>
          <a:p>
            <a:r>
              <a:rPr lang="en-US" sz="1400" dirty="0" smtClean="0"/>
              <a:t>action until the pressure drops enough to permit the plunger to resume operation.</a:t>
            </a:r>
          </a:p>
          <a:p>
            <a:r>
              <a:rPr lang="en-US" sz="1400" dirty="0" smtClean="0"/>
              <a:t>This entire cycle is automatic and continues as long as the engine is running.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17" y="1162050"/>
            <a:ext cx="510832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Gear Type. The fuel pump shown in Figure 69 is a positive displacement gear type</a:t>
            </a:r>
          </a:p>
          <a:p>
            <a:r>
              <a:rPr lang="en-US" b="0" i="0" u="none" strike="noStrike" baseline="0" dirty="0" smtClean="0">
                <a:latin typeface="Courier"/>
              </a:rPr>
              <a:t>pump. Drive for the fuel pump is supplied from the blower. The shaft rotates in</a:t>
            </a:r>
          </a:p>
          <a:p>
            <a:r>
              <a:rPr lang="en-US" b="0" i="0" u="none" strike="noStrike" baseline="0" dirty="0" smtClean="0">
                <a:latin typeface="Courier"/>
              </a:rPr>
              <a:t>two oil seals to prevent leakage. The pump cover and body are set on two dowel</a:t>
            </a:r>
          </a:p>
          <a:p>
            <a:r>
              <a:rPr lang="en-US" b="0" i="0" u="none" strike="noStrike" baseline="0" dirty="0" smtClean="0">
                <a:latin typeface="Courier"/>
              </a:rPr>
              <a:t>pins to assure correct shaft alignment. The cover and body mating surfaces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perfectly flat and require no gasket. Two gears provide the pumping action. A</a:t>
            </a:r>
          </a:p>
          <a:p>
            <a:r>
              <a:rPr lang="en-US" b="0" i="0" u="none" strike="noStrike" baseline="0" dirty="0" smtClean="0">
                <a:latin typeface="Courier"/>
              </a:rPr>
              <a:t>relief valve in the pump body will bypass fuel to prevent excessive discharge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81" y="1595438"/>
            <a:ext cx="5441607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GOVERNORS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General. All diesel engines require governors to prevent </a:t>
            </a:r>
            <a:r>
              <a:rPr lang="en-US" sz="1400" b="0" i="0" u="none" strike="noStrike" baseline="0" dirty="0" err="1" smtClean="0">
                <a:latin typeface="Courier"/>
              </a:rPr>
              <a:t>overspeeding</a:t>
            </a:r>
            <a:r>
              <a:rPr lang="en-US" sz="1400" b="0" i="0" u="none" strike="noStrike" baseline="0" dirty="0" smtClean="0">
                <a:latin typeface="Courier"/>
              </a:rPr>
              <a:t>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engines under light loads. Automotive diesel engines also demand control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idling speed. Any of the installations provide a variable speed control which, in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addition to controlling minimum and maximum speeds, will maintain any intermediate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speed desired by the operator. Engine speed in a diesel engine is controlled by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amount of fuel injected. The injection system is designed to supply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maximum amount of fuel which will enable the engine to operate at full load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reach a predetermined maximum speed. However, if the maximum fuel charge was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supplied to the cylinder with the engine operating under "partial load" or "no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load," the engine speed would increase beyond the critical range and soon cause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failure. The governor must control the amount of fuel injected in order to control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engine speed.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Actuation. Governors may be actuated through the movement of centrifugal</a:t>
            </a:r>
          </a:p>
          <a:p>
            <a:r>
              <a:rPr lang="en-US" b="0" i="0" u="none" strike="noStrike" baseline="0" dirty="0" smtClean="0">
                <a:latin typeface="Courier"/>
              </a:rPr>
              <a:t>flyweights or by the </a:t>
            </a:r>
            <a:r>
              <a:rPr lang="en-US" b="0" i="0" u="none" strike="noStrike" baseline="0" dirty="0" err="1" smtClean="0">
                <a:latin typeface="Courier"/>
              </a:rPr>
              <a:t>airpressure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differential produced by a governor valve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venture assembly. The centrifugal flyweight type may incorporate a mechanical</a:t>
            </a:r>
          </a:p>
          <a:p>
            <a:r>
              <a:rPr lang="en-US" b="0" i="0" u="none" strike="noStrike" baseline="0" dirty="0" smtClean="0">
                <a:latin typeface="Courier"/>
              </a:rPr>
              <a:t>linkage system to control the injection pump or it may include a hydraulic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to transmit the action of the weights to the pump. Where the rate of acceleration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high, the </a:t>
            </a:r>
            <a:r>
              <a:rPr lang="en-US" b="0" i="0" u="none" strike="noStrike" baseline="0" dirty="0" err="1" smtClean="0">
                <a:latin typeface="Courier"/>
              </a:rPr>
              <a:t>governorcontrolling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weights must be small to obtain the required</a:t>
            </a:r>
          </a:p>
          <a:p>
            <a:r>
              <a:rPr lang="en-US" b="0" i="0" u="none" strike="noStrike" baseline="0" dirty="0" smtClean="0">
                <a:latin typeface="Courier"/>
              </a:rPr>
              <a:t>rapidity of response from the governor. These small weights may not exert</a:t>
            </a:r>
          </a:p>
          <a:p>
            <a:r>
              <a:rPr lang="en-US" b="0" i="0" u="none" strike="noStrike" baseline="0" dirty="0" smtClean="0">
                <a:latin typeface="Courier"/>
              </a:rPr>
              <a:t>sufficient force to control the injection equipment; instead, the injection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controlled by a servo piston utilizing the pressure from a pump within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governor. The centrifugal weights actuate a valve which controls the amount of oil</a:t>
            </a:r>
          </a:p>
          <a:p>
            <a:r>
              <a:rPr lang="en-US" b="0" i="0" u="none" strike="noStrike" baseline="0" dirty="0" smtClean="0">
                <a:latin typeface="Courier"/>
              </a:rPr>
              <a:t>going to the servo piston.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TROUBLESHOOTING THE MULTIPLE PUMP FUEL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information covered in this learning event is applicable to any item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that uses a diesel engine with a multiple pump fuel system. Component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location may vary depending on the item of equipment used. Use the appropriate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manual for the exact component location. The Caterpillar Model 12 road</a:t>
            </a:r>
          </a:p>
          <a:p>
            <a:r>
              <a:rPr lang="en-US" b="0" i="0" u="none" strike="noStrike" baseline="0" dirty="0" smtClean="0">
                <a:latin typeface="Courier"/>
              </a:rPr>
              <a:t>grader will be used throughout this learning event. The applicable manual is TM 5380520915.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Mechanical (Centrifugal). The operation of the mechanical governor is based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centrifugal force of rotating weights counterbalanced by springs. When the speed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engine increases, the weights fly outward, pulling with them suitable</a:t>
            </a:r>
          </a:p>
          <a:p>
            <a:r>
              <a:rPr lang="en-US" b="0" i="0" u="none" strike="noStrike" baseline="0" dirty="0" smtClean="0">
                <a:latin typeface="Courier"/>
              </a:rPr>
              <a:t>linkage to change the setting of the injection pump control rod. The governor</a:t>
            </a:r>
          </a:p>
          <a:p>
            <a:r>
              <a:rPr lang="en-US" b="0" i="0" u="none" strike="noStrike" baseline="0" dirty="0" smtClean="0">
                <a:latin typeface="Courier"/>
              </a:rPr>
              <a:t>linkage is connected to the injection pump in such a manner that the spring moves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control mechanism toward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position, and the action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flyweights reduces the amount of fuel delivered. A typical variable speed governor</a:t>
            </a:r>
          </a:p>
          <a:p>
            <a:r>
              <a:rPr lang="en-US" b="0" i="0" u="none" strike="noStrike" baseline="0" dirty="0" smtClean="0">
                <a:latin typeface="Courier"/>
              </a:rPr>
              <a:t>is shown schematically in Figure 70 on page 124.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77" y="1423988"/>
            <a:ext cx="4661311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096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With this type of governor, the operator varies the governor spring tension to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the quantity of fuel and does not at any time move the injector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rack directly. The control rack of the injection pump is connected to the yoke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governor in such a manner that any movement of the yoke will directly affect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quantity of the fuel injected. The spring tension is controlled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operating lever, the movement of which is determined by the position of the foot</a:t>
            </a:r>
          </a:p>
          <a:p>
            <a:r>
              <a:rPr lang="en-US" b="0" i="0" u="none" strike="noStrike" baseline="0" dirty="0" smtClean="0">
                <a:latin typeface="Courier"/>
              </a:rPr>
              <a:t>throttle. The travel of the operating lever is limited by the idle and maximum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 screws. With the weights fully collapsed (engine stopped), the spring moves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sliding sleeve and yoke so the fuel injection pump is in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 When the weights are fully extended, the sliding sleeve and yoke move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right and decrease the amount of fuel delivered.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If the load on the engine is decreased, the engine tends to accelerate. However,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engine accelerates, the governor flyweights move outward as a result of</a:t>
            </a:r>
          </a:p>
          <a:p>
            <a:r>
              <a:rPr lang="en-US" b="0" i="0" u="none" strike="noStrike" baseline="0" dirty="0" smtClean="0">
                <a:latin typeface="Courier"/>
              </a:rPr>
              <a:t>increased centrifugal force. Since the flyweights are in contact with the sliding</a:t>
            </a:r>
          </a:p>
          <a:p>
            <a:r>
              <a:rPr lang="en-US" b="0" i="0" u="none" strike="noStrike" baseline="0" dirty="0" smtClean="0">
                <a:latin typeface="Courier"/>
              </a:rPr>
              <a:t>sleeve assembly, this movement causes a longitudinal movement of the sleeve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right. This movement continues until an equilibrium is established between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governor spring force and the centrifugal exerted by the flyweights. This occurs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engine returns to the original speed as determined by the position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foot throttle and its effect on the governor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If the load on the engine increases, the engine tends to slow down, thereby causing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 inward movement of the flyweights. As the weights move inward, the compressed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governor spring shifts the sleeve to the left until the spring force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centrifugal force exerted by the flyweights are again balanced. In this way,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yoke, following the movement of a sliding sleeve, moves the control rack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injection pump toward the </a:t>
            </a:r>
            <a:r>
              <a:rPr lang="en-US" b="0" i="0" u="none" strike="noStrike" baseline="0" dirty="0" err="1" smtClean="0">
                <a:latin typeface="Courier"/>
              </a:rPr>
              <a:t>morefuel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and thereby returns the engine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preset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accelerate the vehicle, the foot throttle is depressed, which, in turn increases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spring tension. This causes the yoke to pivot to the left, thereby increasing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supply of fuel. The flyweights move outward as a result of increased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 and prevent the control rack from reaching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unless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foot throttle is depressed. Deceleration is accomplished in the reverse manner.</a:t>
            </a:r>
          </a:p>
          <a:p>
            <a:r>
              <a:rPr lang="en-US" b="0" i="0" u="none" strike="noStrike" baseline="0" dirty="0" smtClean="0">
                <a:latin typeface="Courier"/>
              </a:rPr>
              <a:t>Spring pressure is decreased, the engine slows down, the flyweights move inward,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 balanced condition between the flyweights and the spring is obtained at a</a:t>
            </a:r>
          </a:p>
          <a:p>
            <a:r>
              <a:rPr lang="en-US" b="0" i="0" u="none" strike="noStrike" baseline="0" dirty="0" smtClean="0">
                <a:latin typeface="Courier"/>
              </a:rPr>
              <a:t>lower engine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adjustable bumper spring prevents rapid oscillations of the control rack at low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noload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engine speeds. The spring contacts the yoke at idling speed and ensures</a:t>
            </a:r>
          </a:p>
          <a:p>
            <a:r>
              <a:rPr lang="en-US" b="0" i="0" u="none" strike="noStrike" baseline="0" dirty="0" smtClean="0">
                <a:latin typeface="Courier"/>
              </a:rPr>
              <a:t>steady operation of the governor. The bumper spring also assists in preventing</a:t>
            </a:r>
          </a:p>
          <a:p>
            <a:r>
              <a:rPr lang="en-US" b="0" i="0" u="none" strike="noStrike" baseline="0" dirty="0" smtClean="0">
                <a:latin typeface="Courier"/>
              </a:rPr>
              <a:t>stalling of the engine on sudden deceleration to idle speed, as it prevents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rack of the injection pump from moving into the </a:t>
            </a:r>
            <a:r>
              <a:rPr lang="en-US" b="0" i="0" u="none" strike="noStrike" baseline="0" dirty="0" err="1" smtClean="0">
                <a:latin typeface="Courier"/>
              </a:rPr>
              <a:t>fullstop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speed change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Pneumatic (Vacuum Controlled). The actuating force for the pneumatic or </a:t>
            </a:r>
            <a:r>
              <a:rPr lang="en-US" b="0" i="0" u="none" strike="noStrike" baseline="0" dirty="0" err="1" smtClean="0">
                <a:latin typeface="Courier"/>
              </a:rPr>
              <a:t>vacuumcontrolled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governor (Figure 71) is the pressure drop caused by the velocity of air</a:t>
            </a:r>
          </a:p>
          <a:p>
            <a:r>
              <a:rPr lang="en-US" b="0" i="0" u="none" strike="noStrike" baseline="0" dirty="0" smtClean="0">
                <a:latin typeface="Courier"/>
              </a:rPr>
              <a:t>passing through a </a:t>
            </a:r>
            <a:r>
              <a:rPr lang="en-US" b="0" i="0" u="none" strike="noStrike" baseline="0" dirty="0" err="1" smtClean="0">
                <a:latin typeface="Courier"/>
              </a:rPr>
              <a:t>venturi</a:t>
            </a:r>
            <a:r>
              <a:rPr lang="en-US" b="0" i="0" u="none" strike="noStrike" baseline="0" dirty="0" smtClean="0">
                <a:latin typeface="Courier"/>
              </a:rPr>
              <a:t> located in the air intake manifold. The governor</a:t>
            </a:r>
          </a:p>
          <a:p>
            <a:r>
              <a:rPr lang="en-US" b="0" i="0" u="none" strike="noStrike" baseline="0" dirty="0" smtClean="0">
                <a:latin typeface="Courier"/>
              </a:rPr>
              <a:t>consists essentially of an </a:t>
            </a:r>
            <a:r>
              <a:rPr lang="en-US" b="0" i="0" u="none" strike="noStrike" baseline="0" dirty="0" err="1" smtClean="0">
                <a:latin typeface="Courier"/>
              </a:rPr>
              <a:t>atmosphericsuspended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diaphragm connected by linkage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control rack of the fuel injection pump. The chamber on one side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diaphragm is open to the atmosphere and the chamber on the other side is sealed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connected to the </a:t>
            </a:r>
            <a:r>
              <a:rPr lang="en-US" b="0" i="0" u="none" strike="noStrike" baseline="0" dirty="0" err="1" smtClean="0">
                <a:latin typeface="Courier"/>
              </a:rPr>
              <a:t>venturi</a:t>
            </a:r>
            <a:r>
              <a:rPr lang="en-US" b="0" i="0" u="none" strike="noStrike" baseline="0" dirty="0" smtClean="0">
                <a:latin typeface="Courier"/>
              </a:rPr>
              <a:t> in the manifold. In addition, there is a spring acting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sealed side of the chamber, which moves the diaphragm and control rack to the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when the engine is not operating and both sides of the diaphragm</a:t>
            </a:r>
          </a:p>
          <a:p>
            <a:r>
              <a:rPr lang="en-US" b="0" i="0" u="none" strike="noStrike" baseline="0" dirty="0" smtClean="0">
                <a:latin typeface="Courier"/>
              </a:rPr>
              <a:t>are at atmospheric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the engine is running, however, the pressure in the sealed chamber is reduced</a:t>
            </a:r>
          </a:p>
          <a:p>
            <a:r>
              <a:rPr lang="en-US" b="0" i="0" u="none" strike="noStrike" baseline="0" dirty="0" smtClean="0">
                <a:latin typeface="Courier"/>
              </a:rPr>
              <a:t>below the atmospheric pressure existing in the other chamber. The amount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reduction depends on the position of the governor valve and the speed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engine. It is this pressure differential that positions the diaphragm and,</a:t>
            </a:r>
          </a:p>
          <a:p>
            <a:r>
              <a:rPr lang="en-US" b="0" i="0" u="none" strike="noStrike" baseline="0" dirty="0" smtClean="0">
                <a:latin typeface="Courier"/>
              </a:rPr>
              <a:t>consequently, the control rack. The governor valve is controlled by a lever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is connected by linkage to the foot throttle.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is no actual connection between the foot throttle and the governor or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injection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91" y="1785938"/>
            <a:ext cx="5531498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We will begin this learning event by locating and identifying the components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system. In order to check the fuel system, you must first make sure that you</a:t>
            </a:r>
          </a:p>
          <a:p>
            <a:r>
              <a:rPr lang="en-US" b="0" i="0" u="none" strike="noStrike" baseline="0" dirty="0" smtClean="0">
                <a:latin typeface="Courier"/>
              </a:rPr>
              <a:t>can identify, locate, and state the function of each component in the fuel 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first component to locate is the fuel supply tank (Figure 8). The next item,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shutoff valve, is located on the bottom of the fuel supply tank.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shutoff valve controls the flow of fuel from the tank to the rest of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If the engine is operating under load and the speed is below governed speed,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velocity of air passing through the </a:t>
            </a:r>
            <a:r>
              <a:rPr lang="en-US" b="0" i="0" u="none" strike="noStrike" baseline="0" dirty="0" err="1" smtClean="0">
                <a:latin typeface="Courier"/>
              </a:rPr>
              <a:t>venturi</a:t>
            </a:r>
            <a:r>
              <a:rPr lang="en-US" b="0" i="0" u="none" strike="noStrike" baseline="0" dirty="0" smtClean="0">
                <a:latin typeface="Courier"/>
              </a:rPr>
              <a:t> is comparatively low and only a slight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differential is present. The spring moves the diaphragm and control rack</a:t>
            </a:r>
          </a:p>
          <a:p>
            <a:r>
              <a:rPr lang="en-US" b="0" i="0" u="none" strike="noStrike" baseline="0" dirty="0" smtClean="0">
                <a:latin typeface="Courier"/>
              </a:rPr>
              <a:t>toward the </a:t>
            </a:r>
            <a:r>
              <a:rPr lang="en-US" b="0" i="0" u="none" strike="noStrike" baseline="0" dirty="0" err="1" smtClean="0">
                <a:latin typeface="Courier"/>
              </a:rPr>
              <a:t>fullfuel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and the engine speed approaches that of governed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speed. The same principle prevents the engine from </a:t>
            </a:r>
            <a:r>
              <a:rPr lang="en-US" b="0" i="0" u="none" strike="noStrike" baseline="0" dirty="0" err="1" smtClean="0">
                <a:latin typeface="Courier"/>
              </a:rPr>
              <a:t>overspeeding</a:t>
            </a:r>
            <a:r>
              <a:rPr lang="en-US" b="0" i="0" u="none" strike="noStrike" baseline="0" dirty="0" smtClean="0">
                <a:latin typeface="Courier"/>
              </a:rPr>
              <a:t> at light loads.</a:t>
            </a:r>
          </a:p>
          <a:p>
            <a:r>
              <a:rPr lang="en-US" b="0" i="0" u="none" strike="noStrike" baseline="0" dirty="0" smtClean="0">
                <a:latin typeface="Courier"/>
              </a:rPr>
              <a:t>As the engine speeds up, the velocity of air through the </a:t>
            </a:r>
            <a:r>
              <a:rPr lang="en-US" b="0" i="0" u="none" strike="noStrike" baseline="0" dirty="0" err="1" smtClean="0">
                <a:latin typeface="Courier"/>
              </a:rPr>
              <a:t>venturi</a:t>
            </a:r>
            <a:r>
              <a:rPr lang="en-US" b="0" i="0" u="none" strike="noStrike" baseline="0" dirty="0" smtClean="0">
                <a:latin typeface="Courier"/>
              </a:rPr>
              <a:t> increases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result that the pressure differential at the diaphragm is increased.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differential is sufficient to overcome the spring force and to cause the diaphragm</a:t>
            </a:r>
          </a:p>
          <a:p>
            <a:r>
              <a:rPr lang="en-US" b="0" i="0" u="none" strike="noStrike" baseline="0" dirty="0" smtClean="0">
                <a:latin typeface="Courier"/>
              </a:rPr>
              <a:t>and control rack to move toward the stop position. When the engine is operating at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governed speed with the valve wide open, the pressure differential is just slightly</a:t>
            </a:r>
          </a:p>
          <a:p>
            <a:r>
              <a:rPr lang="en-US" b="0" i="0" u="none" strike="noStrike" baseline="0" dirty="0" smtClean="0">
                <a:latin typeface="Courier"/>
              </a:rPr>
              <a:t>below that of the spring force and the diaphragm remains in the </a:t>
            </a:r>
            <a:r>
              <a:rPr lang="en-US" b="0" i="0" u="none" strike="noStrike" baseline="0" dirty="0" err="1" smtClean="0">
                <a:latin typeface="Courier"/>
              </a:rPr>
              <a:t>fulldelivery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any position of the governor valve between idling and full load of the engine,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diaphragm finds its relative position. Since any movement of the diaphragm is</a:t>
            </a:r>
          </a:p>
          <a:p>
            <a:r>
              <a:rPr lang="en-US" b="0" i="0" u="none" strike="noStrike" baseline="0" dirty="0" smtClean="0">
                <a:latin typeface="Courier"/>
              </a:rPr>
              <a:t>also transmitted to the control rack, the amount of fuel delivery is definitely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controlled at all engine speeds. As the pressure drop between the chambers is</a:t>
            </a:r>
          </a:p>
          <a:p>
            <a:r>
              <a:rPr lang="en-US" b="0" i="0" u="none" strike="noStrike" baseline="0" dirty="0" smtClean="0">
                <a:latin typeface="Courier"/>
              </a:rPr>
              <a:t>increased, the diaphragm is moved in the direction of less fuel delivery.</a:t>
            </a:r>
          </a:p>
          <a:p>
            <a:r>
              <a:rPr lang="en-US" b="0" i="0" u="none" strike="noStrike" baseline="0" dirty="0" smtClean="0">
                <a:latin typeface="Courier"/>
              </a:rPr>
              <a:t>As the pressure drop is decreased, the spring can move the control rack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direction of greater fuel delivery. Therefore, in order to increase the speed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engine, the governor valve is opened; to decrease the engine speed, the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is closed.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166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FILTERS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Thorough and careful filtration is necessary to keep diesel engines</a:t>
            </a:r>
          </a:p>
          <a:p>
            <a:r>
              <a:rPr lang="en-US" b="0" i="0" u="none" strike="noStrike" baseline="0" dirty="0" smtClean="0">
                <a:latin typeface="Courier"/>
              </a:rPr>
              <a:t>efficient. Diesel fuels are more viscous than gasoline and contain more gums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abrasive particles that may cause premature wear of injection equipment.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abrasives may consist of material that is difficult to eliminate during refining 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may enter the tank during careless refueling. Regardless of the source</a:t>
            </a:r>
          </a:p>
          <a:p>
            <a:r>
              <a:rPr lang="en-US" b="0" i="0" u="none" strike="noStrike" baseline="0" dirty="0" smtClean="0">
                <a:latin typeface="Courier"/>
              </a:rPr>
              <a:t>abrasives must be removed from the fuel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Configuration. Most diesel engine designs include at least two filters in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supply systems to protect the closely fitted parts in the pumps and nozzles.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primary filter usually is located between the fuel tank and the fuel supply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primary filter contains a coarse filter medium that removes the larger foreign</a:t>
            </a:r>
          </a:p>
          <a:p>
            <a:r>
              <a:rPr lang="en-US" b="0" i="0" u="none" strike="noStrike" baseline="0" dirty="0" smtClean="0">
                <a:latin typeface="Courier"/>
              </a:rPr>
              <a:t>matter. The secondary filter usually is located between the fuel supply pump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injection pump. The secondary filter contains a fine filter medium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removes even the most minute traces of foreign matter from the fuel. Additional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filtering elements frequently are installed between the injection pump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nozzle.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Types. Diesel fuel oil filters are referred to as </a:t>
            </a:r>
            <a:r>
              <a:rPr lang="en-US" b="0" i="0" u="none" strike="noStrike" baseline="0" dirty="0" err="1" smtClean="0">
                <a:latin typeface="Courier"/>
              </a:rPr>
              <a:t>fullflow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filters, because all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must pass through them before reaching the injection pumps. A diesel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 usually incorporates an air valve to release any air that might accumulate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filter during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Primary Filters (Figure 72). Metal filters are used as primary filters because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fine particles that will pass through them are not harmful to the supply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Solids larger than 0.005 inch remain outside the metal disks, while the larger</a:t>
            </a:r>
          </a:p>
          <a:p>
            <a:r>
              <a:rPr lang="en-US" b="0" i="0" u="none" strike="noStrike" baseline="0" dirty="0" smtClean="0">
                <a:latin typeface="Courier"/>
              </a:rPr>
              <a:t>foreign matter and the majority of the water settles to the bottom of the bowl.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here, the foreign matter can be removed through a drain plug. A relief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filter cover enables the oil to bypass the filter element if the disks</a:t>
            </a:r>
          </a:p>
          <a:p>
            <a:r>
              <a:rPr lang="en-US" b="0" i="0" u="none" strike="noStrike" baseline="0" dirty="0" smtClean="0">
                <a:latin typeface="Courier"/>
              </a:rPr>
              <a:t>become clogged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9" y="1366838"/>
            <a:ext cx="5713449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Secondary Filters (Figure 73). Fabric filters, because of their greater filtering</a:t>
            </a:r>
          </a:p>
          <a:p>
            <a:r>
              <a:rPr lang="en-US" b="0" i="0" u="none" strike="noStrike" baseline="0" dirty="0" smtClean="0">
                <a:latin typeface="Courier"/>
              </a:rPr>
              <a:t>qualities, are used primarily as main filters for protecting the fuel injection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pump. The filter medium is a large bag of close, evenly woven, </a:t>
            </a:r>
            <a:r>
              <a:rPr lang="en-US" b="0" i="0" u="none" strike="noStrike" baseline="0" dirty="0" err="1" smtClean="0">
                <a:latin typeface="Courier"/>
              </a:rPr>
              <a:t>lintless</a:t>
            </a:r>
            <a:r>
              <a:rPr lang="en-US" b="0" i="0" u="none" strike="noStrike" baseline="0" dirty="0" smtClean="0">
                <a:latin typeface="Courier"/>
              </a:rPr>
              <a:t>, </a:t>
            </a:r>
            <a:r>
              <a:rPr lang="en-US" b="0" i="0" u="none" strike="noStrike" baseline="0" dirty="0" err="1" smtClean="0">
                <a:latin typeface="Courier"/>
              </a:rPr>
              <a:t>acidresisting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textile material. Maximum benefit is derived from the bag's large area</a:t>
            </a:r>
          </a:p>
          <a:p>
            <a:r>
              <a:rPr lang="en-US" b="0" i="0" u="none" strike="noStrike" baseline="0" dirty="0" smtClean="0">
                <a:latin typeface="Courier"/>
              </a:rPr>
              <a:t>by keeping the sides of the bag separated by a </a:t>
            </a:r>
            <a:r>
              <a:rPr lang="en-US" b="0" i="0" u="none" strike="noStrike" baseline="0" dirty="0" err="1" smtClean="0">
                <a:latin typeface="Courier"/>
              </a:rPr>
              <a:t>wirescreen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mat. The screen is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same size as the bag and the two are fastened detachably to a central feeding spool</a:t>
            </a:r>
          </a:p>
          <a:p>
            <a:r>
              <a:rPr lang="en-US" b="0" i="0" u="none" strike="noStrike" baseline="0" dirty="0" smtClean="0">
                <a:latin typeface="Courier"/>
              </a:rPr>
              <a:t>and wound around it. The fuel to be filtered flows from the filter inlet 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top, through the spool, and out of the ports to the inside of its bag. The dirt,</a:t>
            </a:r>
          </a:p>
          <a:p>
            <a:r>
              <a:rPr lang="en-US" b="0" i="0" u="none" strike="noStrike" baseline="0" dirty="0" smtClean="0">
                <a:latin typeface="Courier"/>
              </a:rPr>
              <a:t>solids, abrasives, and carbon are caught in the bag and the clean fuel passes</a:t>
            </a:r>
          </a:p>
          <a:p>
            <a:r>
              <a:rPr lang="en-US" b="0" i="0" u="none" strike="noStrike" baseline="0" dirty="0" smtClean="0">
                <a:latin typeface="Courier"/>
              </a:rPr>
              <a:t>outward and to the fuel outlet. The bag may be removed, cleaned, and reinstalled.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9" y="1476374"/>
            <a:ext cx="5482009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4</a:t>
            </a:r>
          </a:p>
          <a:p>
            <a:r>
              <a:rPr lang="en-US" b="0" i="0" u="none" strike="noStrike" baseline="0" dirty="0" smtClean="0">
                <a:latin typeface="Courier"/>
              </a:rPr>
              <a:t>TIMING DEVICES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A large percentage of fuel injection pumps have timing devices</a:t>
            </a:r>
          </a:p>
          <a:p>
            <a:r>
              <a:rPr lang="en-US" b="0" i="0" u="none" strike="noStrike" baseline="0" dirty="0" smtClean="0">
                <a:latin typeface="Courier"/>
              </a:rPr>
              <a:t>incorporated in them. Varying the time when fuel injection begins will improve</a:t>
            </a:r>
          </a:p>
          <a:p>
            <a:r>
              <a:rPr lang="en-US" b="0" i="0" u="none" strike="noStrike" baseline="0" dirty="0" smtClean="0">
                <a:latin typeface="Courier"/>
              </a:rPr>
              <a:t>diesel engine performance and fuel economy for the same reasons that varying spark</a:t>
            </a:r>
          </a:p>
          <a:p>
            <a:r>
              <a:rPr lang="en-US" b="0" i="0" u="none" strike="noStrike" baseline="0" dirty="0" smtClean="0">
                <a:latin typeface="Courier"/>
              </a:rPr>
              <a:t>timing will improve the performance of a gasoline engine.</a:t>
            </a:r>
          </a:p>
          <a:p>
            <a:r>
              <a:rPr lang="en-US" b="0" i="0" u="none" strike="noStrike" baseline="0" dirty="0" smtClean="0">
                <a:latin typeface="Courier"/>
              </a:rPr>
              <a:t>Description (Figure 74). The timing device usually consists of an aluminum casting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mounting flanges at both ends. A bore in the housing guides and supports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spider assembly. A timing opening with cover is located in the top of the housing.</a:t>
            </a:r>
          </a:p>
          <a:p>
            <a:r>
              <a:rPr lang="en-US" b="0" i="0" u="none" strike="noStrike" baseline="0" dirty="0" smtClean="0">
                <a:latin typeface="Courier"/>
              </a:rPr>
              <a:t>It is used to observe the position of the timing pointer in relation to the timing</a:t>
            </a:r>
          </a:p>
          <a:p>
            <a:r>
              <a:rPr lang="en-US" b="0" i="0" u="none" strike="noStrike" baseline="0" dirty="0" smtClean="0">
                <a:latin typeface="Courier"/>
              </a:rPr>
              <a:t>mark on the timing device hub during injection pump timing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663930"/>
            <a:ext cx="5519737" cy="44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91" y="1423988"/>
            <a:ext cx="4858598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Operation (Figure 75). As the engine rotates the weight and spider assembly,</a:t>
            </a:r>
          </a:p>
          <a:p>
            <a:r>
              <a:rPr lang="en-US" b="0" i="0" u="none" strike="noStrike" baseline="0" dirty="0" smtClean="0">
                <a:latin typeface="Courier"/>
              </a:rPr>
              <a:t>centrifugal force opens the flyweights from their collapsed position against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 of the three timing device springs. As the flyweights swing out, the sliding</a:t>
            </a:r>
          </a:p>
          <a:p>
            <a:r>
              <a:rPr lang="en-US" b="0" i="0" u="none" strike="noStrike" baseline="0" dirty="0" smtClean="0">
                <a:latin typeface="Courier"/>
              </a:rPr>
              <a:t>gear is forced toward the timing device hub. The longitudinal movement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sliding gear on its helical spline causes a slight change in the rotational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relationship in the injection pump to the engine, causing injection to begin</a:t>
            </a:r>
          </a:p>
          <a:p>
            <a:r>
              <a:rPr lang="en-US" b="0" i="0" u="none" strike="noStrike" baseline="0" dirty="0" smtClean="0">
                <a:latin typeface="Courier"/>
              </a:rPr>
              <a:t>slightly earlier in the power stroke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19" y="1452563"/>
            <a:ext cx="550872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5</a:t>
            </a:r>
          </a:p>
          <a:p>
            <a:r>
              <a:rPr lang="en-US" b="0" i="0" u="none" strike="noStrike" baseline="0" dirty="0" smtClean="0">
                <a:latin typeface="Courier"/>
              </a:rPr>
              <a:t>COLD WEATHER STARTING AIDS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General. Diesel engines are very difficult to start in cold weather. This is due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mainly to the low volatility of the fuel. The two most popular methods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assisting a diesel engine in starting are preheating the induction air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intake manifold so that adequate vaporization will take place for combustion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injecting a fuel into the engine that remains volatile enough in cold weather to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initiate combustion.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Intake Manifold Flame Heater System (Figure 76 on page 134). Engines are equipped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</a:t>
            </a:r>
            <a:r>
              <a:rPr lang="en-US" b="0" i="0" u="none" strike="noStrike" baseline="0" dirty="0" err="1" smtClean="0">
                <a:latin typeface="Courier"/>
              </a:rPr>
              <a:t>flametype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manifold heater for heating the induction air during cold weather</a:t>
            </a:r>
          </a:p>
          <a:p>
            <a:r>
              <a:rPr lang="en-US" b="0" i="0" u="none" strike="noStrike" baseline="0" dirty="0" smtClean="0">
                <a:latin typeface="Courier"/>
              </a:rPr>
              <a:t>starting and warm up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Operation. The flame heater assembly is composed of a housing, spark plug, flow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nozzle, and two solenoid control valves. The spark plug is energized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flame heater ignition unit. The nozzle sprays fuel under pressure into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intake manifold elbow assembly. The fuel vapor is ignited by the spark plug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burns in the intake manifold, heating the air before it enters the combustion</a:t>
            </a:r>
          </a:p>
          <a:p>
            <a:r>
              <a:rPr lang="en-US" b="0" i="0" u="none" strike="noStrike" baseline="0" dirty="0" smtClean="0">
                <a:latin typeface="Courier"/>
              </a:rPr>
              <a:t>chambers. The flame fuel pump assembly is a rotary type, driven by an enclosed</a:t>
            </a:r>
          </a:p>
          <a:p>
            <a:r>
              <a:rPr lang="en-US" b="0" i="0" u="none" strike="noStrike" baseline="0" dirty="0" smtClean="0">
                <a:latin typeface="Courier"/>
              </a:rPr>
              <a:t>electric motor. The fuel pump receives fuel from the vehicle fuel tank through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vehicle's supply pump and delivers it to the spray nozzle. The pump is energized</a:t>
            </a:r>
          </a:p>
          <a:p>
            <a:r>
              <a:rPr lang="en-US" b="0" i="0" u="none" strike="noStrike" baseline="0" dirty="0" smtClean="0">
                <a:latin typeface="Courier"/>
              </a:rPr>
              <a:t>by an ONOFF</a:t>
            </a:r>
          </a:p>
          <a:p>
            <a:r>
              <a:rPr lang="en-US" b="0" i="0" u="none" strike="noStrike" baseline="0" dirty="0" smtClean="0">
                <a:latin typeface="Courier"/>
              </a:rPr>
              <a:t>switch located on the instrument panel. Two fuel solenoids are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flame heater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valves are energized whenever the system is activated. The valves ensure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is delivered only when the system is operating. They stop fuel flow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instant the engine or heater system is shut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52463"/>
            <a:ext cx="43719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Ether Injection System (Figure 77). The ether injection system assists in the cold</a:t>
            </a:r>
          </a:p>
          <a:p>
            <a:r>
              <a:rPr lang="en-US" b="0" i="0" u="none" strike="noStrike" baseline="0" dirty="0" smtClean="0">
                <a:latin typeface="Courier"/>
              </a:rPr>
              <a:t>weather starting of a diesel engine by injecting ether into the intake manifold.</a:t>
            </a:r>
          </a:p>
          <a:p>
            <a:r>
              <a:rPr lang="en-US" b="0" i="0" u="none" strike="noStrike" baseline="0" dirty="0" smtClean="0">
                <a:latin typeface="Courier"/>
              </a:rPr>
              <a:t>Ether, which is very volatile, will vaporize readily in cold weather, initiating</a:t>
            </a:r>
          </a:p>
          <a:p>
            <a:r>
              <a:rPr lang="en-US" b="0" i="0" u="none" strike="noStrike" baseline="0" dirty="0" smtClean="0">
                <a:latin typeface="Courier"/>
              </a:rPr>
              <a:t>combustion.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Operation. A pressurized canister containing ether is fitted to the engine.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flow of ether from the canister to the spray nozzle is controlled by a solenoid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 that closes when it is </a:t>
            </a:r>
            <a:r>
              <a:rPr lang="en-US" b="0" i="0" u="none" strike="noStrike" baseline="0" dirty="0" err="1" smtClean="0">
                <a:latin typeface="Courier"/>
              </a:rPr>
              <a:t>deenergized</a:t>
            </a:r>
            <a:r>
              <a:rPr lang="en-US" b="0" i="0" u="none" strike="noStrike" baseline="0" dirty="0" smtClean="0">
                <a:latin typeface="Courier"/>
              </a:rPr>
              <a:t>. The solenoid is controlled by a push</a:t>
            </a:r>
          </a:p>
          <a:p>
            <a:r>
              <a:rPr lang="en-US" b="0" i="0" u="none" strike="noStrike" baseline="0" dirty="0" smtClean="0">
                <a:latin typeface="Courier"/>
              </a:rPr>
              <a:t>button switch on the instrument. When the switch is pushed, the solenoid is</a:t>
            </a:r>
          </a:p>
          <a:p>
            <a:r>
              <a:rPr lang="en-US" b="0" i="0" u="none" strike="noStrike" baseline="0" dirty="0" smtClean="0">
                <a:latin typeface="Courier"/>
              </a:rPr>
              <a:t>energized. This opens the ether canister. Pressure from the canister pushes ether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a connecting tube to the nozzle, where it discharges into the intake</a:t>
            </a:r>
          </a:p>
          <a:p>
            <a:r>
              <a:rPr lang="en-US" b="0" i="0" u="none" strike="noStrike" baseline="0" dirty="0" smtClean="0">
                <a:latin typeface="Courier"/>
              </a:rPr>
              <a:t>manifold.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3" y="2019300"/>
            <a:ext cx="5991096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3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Follow the fuel supply lines from the fuel supply tank to the primary fuel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8 on page 11). The primary fuel filter is mounted inside the sediment bowl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9) mounted on the fuel transfer pump housing Just below the final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filter. The primary fuel filter strains out foreign material from the fuel before</a:t>
            </a:r>
          </a:p>
          <a:p>
            <a:r>
              <a:rPr lang="en-US" b="0" i="0" u="none" strike="noStrike" baseline="0" dirty="0" smtClean="0">
                <a:latin typeface="Courier"/>
              </a:rPr>
              <a:t>it enters the fuel transfer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the primary fuel filter, the fuel flows to the fuel transfer pump (Figure 8).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transfer pump draws fuel from the supply tank through the primary filter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passes it to the secondary fuel filter.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71" y="872155"/>
            <a:ext cx="5805930" cy="49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As the fuel flows to the secondary fuel filter, a bypass valve (Figure 8) is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provided to control the fuel pressure. The fuel transfer pump supplies more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than is required for engine operation. The fuel bypass valve prevents excessive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within the system. The bypass valve is installed in the fuel transfer</a:t>
            </a:r>
          </a:p>
          <a:p>
            <a:r>
              <a:rPr lang="en-US" b="0" i="0" u="none" strike="noStrike" baseline="0" dirty="0" smtClean="0">
                <a:latin typeface="Courier"/>
              </a:rPr>
              <a:t>pump body. On this item of equipment you will not have a fuel return line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supply tank. The bypass line is built into the pump housing.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 COMPONENTS AND OPERATION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multiple pump fuel system, each cylinder has an individual injection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meters the fuel and delivers it under high pressure to the spray nozzles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lead into the combustion chambers. The pumps mounted in a common housing are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operated by a common camshaft, and utilize the same control mechanism to ensure an</a:t>
            </a:r>
          </a:p>
          <a:p>
            <a:r>
              <a:rPr lang="en-US" b="0" i="0" u="none" strike="noStrike" baseline="0" dirty="0" smtClean="0">
                <a:latin typeface="Courier"/>
              </a:rPr>
              <a:t>equal amount of fuel in each cylinder at the proper time. The flow of fuel in a</a:t>
            </a:r>
          </a:p>
          <a:p>
            <a:r>
              <a:rPr lang="en-US" b="0" i="0" u="none" strike="noStrike" baseline="0" dirty="0" smtClean="0">
                <a:latin typeface="Courier"/>
              </a:rPr>
              <a:t>typical multiple pump fuel system is shown in Figure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next item to locate is the vent valve (or bleed valve) (Figure 9). This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is used to vent or bleed air from the fuel system. From the vent valve,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flows into the final fuel Filter (Figure 9). This filter cleans the fuel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second time before it flows into the fuel manifold. The fuel manifold (Figure 8)</a:t>
            </a:r>
          </a:p>
          <a:p>
            <a:r>
              <a:rPr lang="en-US" b="0" i="0" u="none" strike="noStrike" baseline="0" dirty="0" smtClean="0">
                <a:latin typeface="Courier"/>
              </a:rPr>
              <a:t>is located just to the rear of the fuel filter housing. It carries fuel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injection pumps. From the fuel manifold, the fuel is picked up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fuel injection pumps (Figure 8). Each fuel injection pump will have a</a:t>
            </a:r>
          </a:p>
          <a:p>
            <a:r>
              <a:rPr lang="en-US" b="0" i="0" u="none" strike="noStrike" baseline="0" dirty="0" smtClean="0">
                <a:latin typeface="Courier"/>
              </a:rPr>
              <a:t>high pressure fuel line connecting the injection pump assembly and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last item in the fuel system is the fuel injection valve (Figure 10).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injection valve injects and atomizes the fuel into the combustion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04925"/>
            <a:ext cx="6287608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Now that you are able to locate, identify, and state the function of each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component, you are ready to move into the troubleshooting procedures. All</a:t>
            </a:r>
          </a:p>
          <a:p>
            <a:r>
              <a:rPr lang="en-US" b="0" i="0" u="none" strike="noStrike" baseline="0" dirty="0" smtClean="0">
                <a:latin typeface="Courier"/>
              </a:rPr>
              <a:t>troubleshooting will be done in accordance with the troubleshooting chart shown in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11. Anytime you encounter a problem with the fuel system that cannot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pinpointed, start at the fuel supply tank and follow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62038"/>
            <a:ext cx="40671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628650"/>
            <a:ext cx="41814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Inspect the fuel supply tank first. Check the fuel level and drain some fuel to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for water in the fuel. Look for leaks. Ensure the tank is securely mounted.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next item to inspect is the fuel shutoff valve. Inspect the valve for leaks or</a:t>
            </a:r>
          </a:p>
          <a:p>
            <a:r>
              <a:rPr lang="en-US" b="0" i="0" u="none" strike="noStrike" baseline="0" dirty="0" smtClean="0">
                <a:latin typeface="Courier"/>
              </a:rPr>
              <a:t>loose mountings.</a:t>
            </a:r>
          </a:p>
          <a:p>
            <a:r>
              <a:rPr lang="en-US" b="0" i="0" u="none" strike="noStrike" baseline="0" dirty="0" smtClean="0">
                <a:latin typeface="Courier"/>
              </a:rPr>
              <a:t>Now inspect the fuel lines between the shutoff valve and the primary fuel filter.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 the lines for leaks, broken, crushed, or loose connections. Tighten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 any faulty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primary fuel filter is the next item to inspect. Inspect the condition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in the sediment bowl and the filter element. Clean the bowl, and replace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 element as necessary. Inspect all parts for cracks, breaks, and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damage. Replace any 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next item that may have caused the problem is a faulty fuel transfer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 the pump housing for cracks, leaks, or other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Don't forget the fuel bypass valve. A broken spring or a piece of dirt under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 may cause low or no fuel pressure. Remove and replace faulty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Another problem with the fuel system is a low pressure indication while the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is operating. Any leaks in the line between the transfer pump and the line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transfer pump and the tank will result in air being drawn into the system.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 and repair any loose or crushed lines or a leaking fuel filter gasket.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operator of the equipment may also report good fuel pressure at the start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day but two hours later the equipment stopped from low fuel pressure.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 for a loose fuel line. Then you should check the fuel filters.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 sudden drop in fuel pressure is another common problem. Again, you must look 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items between the tank and the pump. First check the fuel tank and be sure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is plenty of fuel. Next, inspect for a broken or loose fuel line between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tank and the transfer pump. Also a faulty bypass valve or a broken spring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problem. The last item to inspect is a defective fuel transfer pump.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transfer pump is faulty, refer to Learning Event 3 of this lesson.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219200"/>
            <a:ext cx="4638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Now, let's talk about the diesel engine that misfires under load and at low speed.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First, be sure the engine is at the correct operating temperature. Inspect all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shown on the troubleshooting chart (Figure 11 on page 14) under the heading</a:t>
            </a:r>
          </a:p>
          <a:p>
            <a:r>
              <a:rPr lang="en-US" b="0" i="0" u="none" strike="noStrike" baseline="0" dirty="0" smtClean="0">
                <a:latin typeface="Courier"/>
              </a:rPr>
              <a:t>"diesel engine misfires or operates erratically." If this does not solve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problem, check for correct engine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ADJUSTMENT, REPAIR, OR REPLACEMENT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this learning event, you will be shown how to adjust, repair, or replace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components of the multiple pump fuel system. All work described will be in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accordance with the maintenance allocation chart shown in Figure 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052513"/>
            <a:ext cx="33051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600075"/>
            <a:ext cx="37242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INJECTION VALVES</a:t>
            </a:r>
          </a:p>
          <a:p>
            <a:r>
              <a:rPr lang="en-US" b="0" i="0" u="none" strike="noStrike" baseline="0" dirty="0" smtClean="0">
                <a:latin typeface="Courier"/>
              </a:rPr>
              <a:t>Testing Valves. Whenever an engine performs in such a manner that a fuel injection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 is suspected of causing trouble, test all the fuel injection valves. To test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injection valves, loosen the fuel injection line nuts at the fuel injection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pumps one at a time while the engine is running. When a nut is loosened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exhaust smoking is completely or partially eliminated and the irregularity in</a:t>
            </a:r>
          </a:p>
          <a:p>
            <a:r>
              <a:rPr lang="en-US" b="0" i="0" u="none" strike="noStrike" baseline="0" dirty="0" smtClean="0">
                <a:latin typeface="Courier"/>
              </a:rPr>
              <a:t>running is not affected, this identifies the defective valve and a new one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installed in that 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Removal.</a:t>
            </a:r>
          </a:p>
          <a:p>
            <a:r>
              <a:rPr lang="en-US" b="0" i="0" u="none" strike="noStrike" baseline="0" dirty="0" smtClean="0">
                <a:latin typeface="Courier"/>
              </a:rPr>
              <a:t>1. Before removing a valve, clean the dirt from around the valve and connections.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glow plugs so they will not be damaged.</a:t>
            </a:r>
          </a:p>
          <a:p>
            <a:r>
              <a:rPr lang="en-US" b="0" i="0" u="none" strike="noStrike" baseline="0" dirty="0" smtClean="0">
                <a:latin typeface="Courier"/>
              </a:rPr>
              <a:t>3. Loosen the fuel injection line at the pump and disconnect it from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injection valve. Install a plug in the end of the line and a cover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injection valve (Figure 13).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valve retainer nut and lift out the fuel injection nozzle assembly</a:t>
            </a:r>
          </a:p>
          <a:p>
            <a:r>
              <a:rPr lang="en-US" b="0" i="0" u="none" strike="noStrike" baseline="0" dirty="0" smtClean="0">
                <a:latin typeface="Courier"/>
              </a:rPr>
              <a:t>and body as a unit (Figure 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371600"/>
            <a:ext cx="613171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all parts with an approved cleaning solvent and dry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Inspect all parts for damage and replace any 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If the orifice in the nozzle becomes partially filled with carbon, remove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nozzle assembly from the body and clean the fuel discharge hole, using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drill and chuck supplied in the 5B1401 Cleaning Tool Group. If the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does not operate properly after cleaning, the nozzle should be checked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leakage.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Installation. Refer to Figures 13 and 14.</a:t>
            </a:r>
          </a:p>
          <a:p>
            <a:r>
              <a:rPr lang="en-US" b="0" i="0" u="none" strike="noStrike" baseline="0" dirty="0" smtClean="0">
                <a:latin typeface="Courier"/>
              </a:rPr>
              <a:t>1. Screw the injection valve body into the fuel injection nozzle assembly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finger tight.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Insert the nozzle assembly and valve body as a unit into the </a:t>
            </a:r>
            <a:r>
              <a:rPr lang="en-US" b="0" i="0" u="none" strike="noStrike" baseline="0" dirty="0" err="1" smtClean="0">
                <a:latin typeface="Courier"/>
              </a:rPr>
              <a:t>precombustion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chamber opening. Turning the body in a clockwise direction, and at the same</a:t>
            </a:r>
          </a:p>
          <a:p>
            <a:r>
              <a:rPr lang="en-US" b="0" i="0" u="none" strike="noStrike" baseline="0" dirty="0" smtClean="0">
                <a:latin typeface="Courier"/>
              </a:rPr>
              <a:t>time pressing down will assure alignment of the serrations.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Install a new large seal on the retainer nut. A light coating of lubricant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seal will permit it to seal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43001"/>
            <a:ext cx="5993082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Diesel fuel oil flows from the supply tank through a fuel filter to the fuel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pump. The fuel supply pump forces the fuel through an additional filter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injection pumps (Figure 2). The fuel injection pumps force a measured amount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through </a:t>
            </a:r>
            <a:r>
              <a:rPr lang="en-US" b="0" i="0" u="none" strike="noStrike" baseline="0" dirty="0" err="1" smtClean="0">
                <a:latin typeface="Courier"/>
              </a:rPr>
              <a:t>highpressure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lines to the spray nozzles in the combustion chamber.</a:t>
            </a:r>
          </a:p>
          <a:p>
            <a:r>
              <a:rPr lang="en-US" b="0" i="0" u="none" strike="noStrike" baseline="0" dirty="0" smtClean="0">
                <a:latin typeface="Courier"/>
              </a:rPr>
              <a:t>Surplus fuel flows from the injector pumps through a check valve on the common</a:t>
            </a:r>
          </a:p>
          <a:p>
            <a:r>
              <a:rPr lang="en-US" b="0" i="0" u="none" strike="noStrike" baseline="0" dirty="0" smtClean="0">
                <a:latin typeface="Courier"/>
              </a:rPr>
              <a:t>housing and is returned to the fuel supply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Tighten the retainer nut tight to prevent leaks between the nozzle assembly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nozzle assembly seats. A torque of 100 to 110 </a:t>
            </a:r>
            <a:r>
              <a:rPr lang="en-US" b="0" i="0" u="none" strike="noStrike" baseline="0" dirty="0" err="1" smtClean="0">
                <a:latin typeface="Courier"/>
              </a:rPr>
              <a:t>footpounds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is</a:t>
            </a:r>
          </a:p>
          <a:p>
            <a:r>
              <a:rPr lang="en-US" b="0" i="0" u="none" strike="noStrike" baseline="0" dirty="0" smtClean="0">
                <a:latin typeface="Courier"/>
              </a:rPr>
              <a:t>adequate to tighten the retainer nuts.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Remove the cover from the injection valve body and place a new small seal</a:t>
            </a:r>
          </a:p>
          <a:p>
            <a:r>
              <a:rPr lang="en-US" b="0" i="0" u="none" strike="noStrike" baseline="0" dirty="0" smtClean="0">
                <a:latin typeface="Courier"/>
              </a:rPr>
              <a:t>over the threads on the top of the valve body and on the retainer nut.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Remove the plug from the end of the injection line and connect it to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injection valve and tighten. Remember to tighten the line connection 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PRIMARY FUEL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Removal.</a:t>
            </a:r>
          </a:p>
          <a:p>
            <a:r>
              <a:rPr lang="en-US" b="0" i="0" u="none" strike="noStrike" baseline="0" dirty="0" smtClean="0">
                <a:latin typeface="Courier"/>
              </a:rPr>
              <a:t>1. Shut off the fuel valve on the fuel supply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nut on the bail and remove the sediment bowl. The primary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 is mounted inside the sediment bowl (Figure 9 on page 12).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Remove the element assembly (Figure 15) from the cover on the fuel transfer</a:t>
            </a:r>
          </a:p>
          <a:p>
            <a:r>
              <a:rPr lang="en-US" b="0" i="0" u="none" strike="noStrike" baseline="0" dirty="0" smtClean="0">
                <a:latin typeface="Courier"/>
              </a:rPr>
              <a:t>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66800"/>
            <a:ext cx="604604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all parts with an approved cleaning solvent and dry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Inspect all parts for cracks, breaks, and other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Replace the 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Inspect the gasket between the sediment bowl and the fuel transfer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Replace the gasket if it is damaged.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Installation.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Install the element assembly by screwing it into the cover on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transfer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2. Place the sediment bowl in position and center the bail under the sediment</a:t>
            </a:r>
          </a:p>
          <a:p>
            <a:r>
              <a:rPr lang="en-US" b="0" i="0" u="none" strike="noStrike" baseline="0" dirty="0" smtClean="0">
                <a:latin typeface="Courier"/>
              </a:rPr>
              <a:t>bowl.</a:t>
            </a:r>
          </a:p>
          <a:p>
            <a:r>
              <a:rPr lang="en-US" b="0" i="0" u="none" strike="noStrike" baseline="0" dirty="0" smtClean="0">
                <a:latin typeface="Courier"/>
              </a:rPr>
              <a:t>3. Screw the nut on the bail to fasten the sediment bowl in position (Figure 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FINAL FUEL FILTER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Removal. Refer to Figure 16.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Close the fuel shutoff valve on the bottom of the fuel supply tank.</a:t>
            </a:r>
          </a:p>
          <a:p>
            <a:r>
              <a:rPr lang="en-US" b="0" i="0" u="none" strike="noStrike" baseline="0" dirty="0" smtClean="0">
                <a:latin typeface="Courier"/>
              </a:rPr>
              <a:t>2. Drain the fuel filter housing by removing the drain plug.</a:t>
            </a:r>
          </a:p>
          <a:p>
            <a:r>
              <a:rPr lang="en-US" b="0" i="0" u="none" strike="noStrike" baseline="0" dirty="0" smtClean="0">
                <a:latin typeface="Courier"/>
              </a:rPr>
              <a:t>3. . Disconnect the fuel pressure gage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Disconnect the drain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Remove fuel filter housing retaining bolts.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Remove the fuel filter housing by sliding it toward the front of the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to clear the adapter.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Installation. Refer to Figure 16.</a:t>
            </a:r>
          </a:p>
          <a:p>
            <a:r>
              <a:rPr lang="en-US" b="0" i="0" u="none" strike="noStrike" baseline="0" dirty="0" smtClean="0">
                <a:latin typeface="Courier"/>
              </a:rPr>
              <a:t>1. Place the fuel filter housing in position and install the retaining bolts.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Connect the drain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Connect the fuel pressure gage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Install the drain plug.</a:t>
            </a:r>
          </a:p>
          <a:p>
            <a:r>
              <a:rPr lang="en-US" b="0" i="0" u="none" strike="noStrike" baseline="0" dirty="0" smtClean="0">
                <a:latin typeface="Courier"/>
              </a:rPr>
              <a:t>5. Open the fuel shutoff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6. Prime the fuel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Removing Used Filter Element. Refer to Figure 16.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Close the fuel shutoff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filter housing drain plug.</a:t>
            </a:r>
          </a:p>
          <a:p>
            <a:r>
              <a:rPr lang="en-US" b="0" i="0" u="none" strike="noStrike" baseline="0" dirty="0" smtClean="0">
                <a:latin typeface="Courier"/>
              </a:rPr>
              <a:t>3. Open the fuel filter bleed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Thoroughly clean the top of the cover and around the edges of the gasket</a:t>
            </a:r>
          </a:p>
          <a:p>
            <a:r>
              <a:rPr lang="en-US" b="0" i="0" u="none" strike="noStrike" baseline="0" dirty="0" smtClean="0">
                <a:latin typeface="Courier"/>
              </a:rPr>
              <a:t>joint and cover to prevent dirt from dropping into the filter housing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cover is removed.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Remove the housing cover nuts.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Remove the housing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81" y="598118"/>
            <a:ext cx="6387819" cy="56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Lift the filter element, rod, and spring from the housing (Figure 17).</a:t>
            </a:r>
          </a:p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all parts with an approved cleaning solvent and dry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Clean the inside of the housing and dry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Inspect all parts for cracks, breaks, and other damage. Replace any</a:t>
            </a:r>
          </a:p>
          <a:p>
            <a:r>
              <a:rPr lang="en-US" b="0" i="0" u="none" strike="noStrike" baseline="0" dirty="0" smtClean="0">
                <a:latin typeface="Courier"/>
              </a:rPr>
              <a:t>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Installing New Filter Element. Refer to Figure 17.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Replace the spring and the rod in the housing. Make certain that the rod</a:t>
            </a:r>
          </a:p>
          <a:p>
            <a:r>
              <a:rPr lang="en-US" b="0" i="0" u="none" strike="noStrike" baseline="0" dirty="0" smtClean="0">
                <a:latin typeface="Courier"/>
              </a:rPr>
              <a:t>enters the drilled hole in the bottom of the housing and that the spring is</a:t>
            </a:r>
          </a:p>
          <a:p>
            <a:r>
              <a:rPr lang="en-US" b="0" i="0" u="none" strike="noStrike" baseline="0" dirty="0" smtClean="0">
                <a:latin typeface="Courier"/>
              </a:rPr>
              <a:t>piloted on the bosses of the housing and rod.</a:t>
            </a:r>
          </a:p>
          <a:p>
            <a:r>
              <a:rPr lang="en-US" b="0" i="0" u="none" strike="noStrike" baseline="0" dirty="0" smtClean="0">
                <a:latin typeface="Courier"/>
              </a:rPr>
              <a:t>2. Place a new filter element over the rod.</a:t>
            </a:r>
          </a:p>
          <a:p>
            <a:r>
              <a:rPr lang="en-US" b="0" i="0" u="none" strike="noStrike" baseline="0" dirty="0" smtClean="0">
                <a:latin typeface="Courier"/>
              </a:rPr>
              <a:t>3. Place a new gasket on the filter housing.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385888"/>
            <a:ext cx="43338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71" y="574684"/>
            <a:ext cx="6425130" cy="491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Replace the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5. Fasten the nuts.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TRANSFER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Removal. Refer to Figure 18.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Close the fuel shutoff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two bolts (3) and the service 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Disconnect the drain line and fuel supply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two bolts (1) and then remove the seven bolts (2).</a:t>
            </a:r>
          </a:p>
          <a:p>
            <a:r>
              <a:rPr lang="en-US" b="0" i="0" u="none" strike="noStrike" baseline="0" dirty="0" smtClean="0">
                <a:latin typeface="Courier"/>
              </a:rPr>
              <a:t>5. Pull the fuel transfer pump outward from the accessory drive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05" y="652462"/>
            <a:ext cx="665526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the pump and hardware in an approved cleaning solvent and dry</a:t>
            </a:r>
          </a:p>
          <a:p>
            <a:r>
              <a:rPr lang="en-US" b="0" i="0" u="none" strike="noStrike" baseline="0" dirty="0" smtClean="0">
                <a:latin typeface="Courier"/>
              </a:rPr>
              <a:t>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Inspect the mating surfaces of the pump and filter housings for nicks, burrs,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scratches. Replace a defective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Inspect the pump housing for cracks, leaks, or other damages. Replace a</a:t>
            </a:r>
          </a:p>
          <a:p>
            <a:r>
              <a:rPr lang="en-US" b="0" i="0" u="none" strike="noStrike" baseline="0" dirty="0" smtClean="0">
                <a:latin typeface="Courier"/>
              </a:rPr>
              <a:t>defective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4. Inspect the gasket and replace if it is damaged.</a:t>
            </a:r>
          </a:p>
          <a:p>
            <a:r>
              <a:rPr lang="en-US" b="0" i="0" u="none" strike="noStrike" baseline="0" dirty="0" smtClean="0">
                <a:latin typeface="Courier"/>
              </a:rPr>
              <a:t>5. Inspect all hardware for damaged threads. Replace all damaged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Installation. Refer to Figure 18.</a:t>
            </a:r>
          </a:p>
          <a:p>
            <a:r>
              <a:rPr lang="en-US" b="0" i="0" u="none" strike="noStrike" baseline="0" dirty="0" smtClean="0">
                <a:latin typeface="Courier"/>
              </a:rPr>
              <a:t>1. Place the fuel transfer pump in position and install the bolts (1) and (2).</a:t>
            </a:r>
          </a:p>
          <a:p>
            <a:r>
              <a:rPr lang="en-US" b="0" i="0" u="none" strike="noStrike" baseline="0" dirty="0" smtClean="0">
                <a:latin typeface="Courier"/>
              </a:rPr>
              <a:t>2. Connect the drain line and fuel supply line.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Place the service meter in position and install the bolts (3).</a:t>
            </a:r>
          </a:p>
          <a:p>
            <a:r>
              <a:rPr lang="en-US" b="0" i="0" u="none" strike="noStrike" baseline="0" dirty="0" smtClean="0">
                <a:latin typeface="Courier"/>
              </a:rPr>
              <a:t>4. Open the fuel shutoff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BYPASS VALVE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 and Installation. Refer to Figure 19 to remove and install the plunger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bolts on the bypass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all parts in an approved cleaning solvent and dry thoroughly;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Inspect all parts for damage and replace any 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Ensure that the seat is smooth and flat, and that the sealing surface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plunger is in good condition. Replace any defective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066801"/>
            <a:ext cx="5753342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PRIMING PUMP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 and Installation. Refer to Figure 20 to remove and install the plunger,</a:t>
            </a:r>
          </a:p>
          <a:p>
            <a:r>
              <a:rPr lang="en-US" b="0" i="0" u="none" strike="noStrike" baseline="0" dirty="0" smtClean="0">
                <a:latin typeface="Courier"/>
              </a:rPr>
              <a:t>nut (1), outlet line pump housing, nut (2), nut (3), and inlet line on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priming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Disassembly.</a:t>
            </a:r>
          </a:p>
          <a:p>
            <a:r>
              <a:rPr lang="en-US" b="0" i="0" u="none" strike="noStrike" baseline="0" dirty="0" smtClean="0">
                <a:latin typeface="Courier"/>
              </a:rPr>
              <a:t>1. Disassemble the fuel priming pump as shown in Figure 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805241"/>
            <a:ext cx="5881687" cy="42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The outlet check valve may be removed by removing the outlet screw (Figure</a:t>
            </a:r>
          </a:p>
          <a:p>
            <a:r>
              <a:rPr lang="en-US" b="0" i="0" u="none" strike="noStrike" baseline="0" dirty="0" smtClean="0">
                <a:latin typeface="Courier"/>
              </a:rPr>
              <a:t>21).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The inlet check valve may be removed by removing the inlet screw (Figure 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INJECTION PUMPS</a:t>
            </a:r>
          </a:p>
          <a:p>
            <a:r>
              <a:rPr lang="en-US" b="0" i="0" u="none" strike="noStrike" baseline="0" dirty="0" smtClean="0">
                <a:latin typeface="Courier"/>
              </a:rPr>
              <a:t>A phantom </a:t>
            </a:r>
            <a:r>
              <a:rPr lang="en-US" b="0" i="0" u="none" strike="noStrike" baseline="0" dirty="0" err="1" smtClean="0">
                <a:latin typeface="Courier"/>
              </a:rPr>
              <a:t>crosssectional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view of a typical multiple pump is shown in Figure 1.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is mounted on the engine in such a manner as to permit it to be driven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188136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Cleaning and Inspection.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Clean all parts with an approved cleaning solvent and dry thoroughly.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Inspect all parts for damage and replace any defective 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Inspect the 0rings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check valves and replace if 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Reassembly. Refer to Figure 20 to reassemble the fuel priming 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INJECTION PUMP PLUNGERS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Removal. Refer to Figure 22.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fuel injection line from the fuel injection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2. Remove the cap and felt washer under the cap.</a:t>
            </a:r>
          </a:p>
          <a:p>
            <a:r>
              <a:rPr lang="en-US" b="0" i="0" u="none" strike="noStrike" baseline="0" dirty="0" smtClean="0">
                <a:latin typeface="Courier"/>
              </a:rPr>
              <a:t>3. Use a 1M6952 wrench to remove the fuel injection pump retaining bushing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fuel injection pump housing.</a:t>
            </a:r>
          </a:p>
          <a:p>
            <a:r>
              <a:rPr lang="en-US" b="0" i="0" u="none" strike="noStrike" baseline="0" dirty="0" smtClean="0">
                <a:latin typeface="Courier"/>
              </a:rPr>
              <a:t>4. Use a 1M6954 extractor to remove the fuel injection pump from the housing.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914400"/>
            <a:ext cx="621727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Disassembly and Assembly. Refer to Figure 23.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seal.</a:t>
            </a:r>
          </a:p>
          <a:p>
            <a:r>
              <a:rPr lang="en-US" b="1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All disassembly and assembly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done with clean hands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 clean </a:t>
            </a:r>
            <a:r>
              <a:rPr lang="en-US" b="0" i="0" u="none" strike="noStrike" baseline="0" dirty="0" err="1" smtClean="0">
                <a:latin typeface="Courier"/>
              </a:rPr>
              <a:t>lintfree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cloth.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62847"/>
            <a:ext cx="6324600" cy="669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Remove the retaining ring and separate the bonnet and barrel assembly.</a:t>
            </a:r>
          </a:p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Considerable care should be taken not to drop and lose the check valve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spring retained in the bonnet,</a:t>
            </a:r>
          </a:p>
          <a:p>
            <a:r>
              <a:rPr lang="en-US" b="0" i="0" u="none" strike="noStrike" baseline="0" dirty="0" smtClean="0">
                <a:latin typeface="Courier"/>
              </a:rPr>
              <a:t>3. Separate the spring, washer, and plunger from the barrel.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Remove the washer and spring from the plunger.</a:t>
            </a:r>
          </a:p>
          <a:p>
            <a:r>
              <a:rPr lang="en-US" b="1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Considerable care should be taken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removing the spring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washer to prevent damage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plunger surfaces.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Clean all parts with clean diesel fuel and assemble, replacing any worn or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damaged parts.</a:t>
            </a:r>
          </a:p>
          <a:p>
            <a:r>
              <a:rPr lang="en-US" b="1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barrel and the plunger</a:t>
            </a:r>
          </a:p>
          <a:p>
            <a:r>
              <a:rPr lang="en-US" b="0" i="0" u="none" strike="noStrike" baseline="0" dirty="0" smtClean="0">
                <a:latin typeface="Courier"/>
              </a:rPr>
              <a:t>assembly are matched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parts are not</a:t>
            </a:r>
          </a:p>
          <a:p>
            <a:r>
              <a:rPr lang="en-US" b="0" i="0" u="none" strike="noStrike" baseline="0" dirty="0" smtClean="0">
                <a:latin typeface="Courier"/>
              </a:rPr>
              <a:t>interchangeable with other barrels</a:t>
            </a:r>
          </a:p>
          <a:p>
            <a:r>
              <a:rPr lang="en-US" b="0" i="0" u="none" strike="noStrike" baseline="0" dirty="0" smtClean="0">
                <a:latin typeface="Courier"/>
              </a:rPr>
              <a:t>or plunger assemblies. Use</a:t>
            </a:r>
          </a:p>
          <a:p>
            <a:r>
              <a:rPr lang="en-US" b="0" i="0" u="none" strike="noStrike" baseline="0" dirty="0" smtClean="0">
                <a:latin typeface="Courier"/>
              </a:rPr>
              <a:t>extreme care in inserting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plunger into the bore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barrel.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8" y="2667000"/>
            <a:ext cx="674005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Installation.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1. Remove the cover on the end of the accessory drive housing and position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rack by using the 8M530 rack setting gage (Figure 24). When the rack is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properly positioned, the reading on the gage should be 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066800"/>
            <a:ext cx="619000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 Align the notches on the bonnet and on the barrel with the slot in the gear</a:t>
            </a:r>
          </a:p>
          <a:p>
            <a:r>
              <a:rPr lang="en-US" dirty="0"/>
              <a:t>segment (Figure 25).</a:t>
            </a:r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pump camshaft, near the bottom of the housing, is carried on ball bearings.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cam lobes cause the upward movement of the plungers and springs to produce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downward motion. The cams are arranged to activate the individual pumps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same sequence as the firing order of the engine to eliminate the necessity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crossing lines leading from the pumps to the spray nozzles. On the </a:t>
            </a:r>
            <a:r>
              <a:rPr lang="en-US" b="0" i="0" u="none" strike="noStrike" baseline="0" dirty="0" err="1" smtClean="0">
                <a:latin typeface="Courier"/>
              </a:rPr>
              <a:t>fourstrokecycle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engine, the injection pump is driven at one half engine speed; on the </a:t>
            </a:r>
            <a:r>
              <a:rPr lang="en-US" b="0" i="0" u="none" strike="noStrike" baseline="0" dirty="0" err="1" smtClean="0">
                <a:latin typeface="Courier"/>
              </a:rPr>
              <a:t>twostrokecycle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engine it is driven at engine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36279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Insert the assembly into the bore of the housing with the extractor.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notches in the bonnet and the barrel must engage with the two locating dowels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bore of the pump housing. These dowels align the pump barrel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inlet port with the fuel manifold outlet 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After each new plunger and barrel assembly is installed, place a new rubber</a:t>
            </a:r>
          </a:p>
          <a:p>
            <a:r>
              <a:rPr lang="en-US" b="0" i="0" u="none" strike="noStrike" baseline="0" dirty="0" smtClean="0">
                <a:latin typeface="Courier"/>
              </a:rPr>
              <a:t>seal over the bonnet and start the retainer bushing into the housing. Push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plunger and barrel assembly into the housing until the dowel is engaged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the bonnet and screw the retainer bushing finger tight.</a:t>
            </a:r>
          </a:p>
          <a:p>
            <a:r>
              <a:rPr lang="en-US" b="0" i="0" u="none" strike="noStrike" baseline="0" dirty="0" smtClean="0">
                <a:latin typeface="Courier"/>
              </a:rPr>
              <a:t>5. Tighten the bushing to the torque specified.</a:t>
            </a:r>
          </a:p>
          <a:p>
            <a:r>
              <a:rPr lang="en-US" b="1" i="0" u="none" strike="noStrike" baseline="0" dirty="0" smtClean="0">
                <a:latin typeface="Courier"/>
              </a:rPr>
              <a:t>NOTE</a:t>
            </a:r>
            <a:r>
              <a:rPr lang="en-US" b="0" i="0" u="none" strike="noStrike" baseline="0" dirty="0" smtClean="0">
                <a:latin typeface="Courier"/>
              </a:rPr>
              <a:t>: Prior to installation of the plunger and barrel assembly, make certain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lifter for the assembly to be installed is at the bottom of its stroke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Courier"/>
              </a:rPr>
              <a:t>CAUTION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torque less than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listed in the specifications,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pump will leak. If the torque</a:t>
            </a:r>
          </a:p>
          <a:p>
            <a:r>
              <a:rPr lang="en-US" b="0" i="0" u="none" strike="noStrike" baseline="0" dirty="0" smtClean="0">
                <a:latin typeface="Courier"/>
              </a:rPr>
              <a:t>value is greater, the housing can</a:t>
            </a:r>
          </a:p>
          <a:p>
            <a:r>
              <a:rPr lang="en-US" b="0" i="0" u="none" strike="noStrike" baseline="0" dirty="0" smtClean="0">
                <a:latin typeface="Courier"/>
              </a:rPr>
              <a:t>be damaged.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procedure thus far has aligned the center notch on the rack for each pump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center tooth of the gear segment on the injection pump plunger (Figure 26).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6" y="1462951"/>
            <a:ext cx="7293743" cy="44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The rack travel must be measured to make certain that the plunger gear</a:t>
            </a:r>
          </a:p>
          <a:p>
            <a:r>
              <a:rPr lang="en-US" b="0" i="0" u="none" strike="noStrike" baseline="0" dirty="0" smtClean="0">
                <a:latin typeface="Courier"/>
              </a:rPr>
              <a:t>segment is properly meshed with the fuel rack. The gear segment and rack are</a:t>
            </a:r>
          </a:p>
          <a:p>
            <a:r>
              <a:rPr lang="en-US" b="0" i="0" u="none" strike="noStrike" baseline="0" dirty="0" smtClean="0">
                <a:latin typeface="Courier"/>
              </a:rPr>
              <a:t>so constructed that the maximum travel of the rack in either direction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obtained only when the fourth tooth of the gear segment is meshed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fourth notch on the rack. If the gear segment is misplaced in either</a:t>
            </a:r>
          </a:p>
          <a:p>
            <a:r>
              <a:rPr lang="en-US" b="0" i="0" u="none" strike="noStrike" baseline="0" dirty="0" smtClean="0">
                <a:latin typeface="Courier"/>
              </a:rPr>
              <a:t>direction, the rack travel will be reduced in both directions. It is,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therefore, necessary to measure the rack travel in only one direction to make</a:t>
            </a:r>
          </a:p>
          <a:p>
            <a:r>
              <a:rPr lang="en-US" b="0" i="0" u="none" strike="noStrike" baseline="0" dirty="0" smtClean="0">
                <a:latin typeface="Courier"/>
              </a:rPr>
              <a:t>certain that the gear segment is properly meshed with the fuel rack.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rack is moved to its extreme </a:t>
            </a:r>
            <a:r>
              <a:rPr lang="en-US" b="0" i="0" u="none" strike="noStrike" baseline="0" dirty="0" err="1" smtClean="0">
                <a:latin typeface="Courier"/>
              </a:rPr>
              <a:t>fuelon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position. A micrometer reading of .688</a:t>
            </a:r>
          </a:p>
          <a:p>
            <a:r>
              <a:rPr lang="en-US" b="0" i="0" u="none" strike="noStrike" baseline="0" dirty="0" smtClean="0">
                <a:latin typeface="Courier"/>
              </a:rPr>
              <a:t>inch or less indicates that the gear segment is properly positioned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rack. The rack collar must be removed in order to obtain this much rack</a:t>
            </a:r>
          </a:p>
          <a:p>
            <a:r>
              <a:rPr lang="en-US" b="0" i="0" u="none" strike="noStrike" baseline="0" dirty="0" smtClean="0">
                <a:latin typeface="Courier"/>
              </a:rPr>
              <a:t>travel.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If this measurement is not obtained, the gears are improperly positioned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procedure must be repeated.</a:t>
            </a:r>
          </a:p>
          <a:p>
            <a:r>
              <a:rPr lang="en-US" b="0" i="0" u="none" strike="noStrike" baseline="0" dirty="0" smtClean="0">
                <a:latin typeface="Courier"/>
              </a:rPr>
              <a:t>8. Install the felt washer and connect the fuel injection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GOVERNOR ADJUSTMENTS</a:t>
            </a:r>
          </a:p>
          <a:p>
            <a:r>
              <a:rPr lang="en-US" b="0" i="0" u="none" strike="noStrike" baseline="0" dirty="0" smtClean="0">
                <a:latin typeface="Courier"/>
              </a:rPr>
              <a:t>High and Low Idle Speeds.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low and high idle speeds can be adjusted by removing the cover on top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governor housing and adjusting the low idle adjusting screw or high idle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adjusting screw. Turning either screw in a clockwise direction will decrease</a:t>
            </a:r>
          </a:p>
          <a:p>
            <a:r>
              <a:rPr lang="en-US" b="0" i="0" u="none" strike="noStrike" baseline="0" dirty="0" smtClean="0">
                <a:latin typeface="Courier"/>
              </a:rPr>
              <a:t>idle speed. The holes in the cover are shaped to act as retainers to prevent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screws from turning after the adjustment has been made (Figure 27).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After setting the idling speed, move the governor control lever to change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speed. Return it to the desired idle position and recheck the idle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speed. Repeat this procedure until the desired idle speed is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7030688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553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SYSTEM COMPONENTS AND OPERATION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 the unit injection system, fuel is drawn from the fuel tank (Figure 28) through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strainer by the fuel pump. From the fuel pump, the fuel is forced under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pressure through the fuel filter. From the fuel filter, the fuel is forced into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inlet manifold and to the inlet side of the injectors. Excess fuel or fuel not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used in engine operation is returned through the outlet manifold to the fuel tank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through the fuel return line. The fuel manifolds are cast as an integral part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cylinder head. The elbow or fitting from the outlet fuel manifold has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restricted opening to maintain the proper pressure within the fuel system.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injectors are located in the cylinder head and are protected by the valve rocker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cover. Fuel connectors in the cylinder head connect the injectors to the fuel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manifolds with fuel inlet and outlet pipes delivering fuel to and from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injectors.</a:t>
            </a:r>
          </a:p>
          <a:p>
            <a:r>
              <a:rPr lang="en-US" sz="1400" b="1" i="0" u="none" strike="noStrike" baseline="0" dirty="0" smtClean="0">
                <a:latin typeface="Courier"/>
              </a:rPr>
              <a:t>NOTE</a:t>
            </a:r>
            <a:r>
              <a:rPr lang="en-US" sz="1400" b="0" i="0" u="none" strike="noStrike" baseline="0" dirty="0" smtClean="0">
                <a:latin typeface="Courier"/>
              </a:rPr>
              <a:t>: Fuel manifolds are an integral part of the cylinder head.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76200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The individual pumps are the lapped plunger, the constant stroke, the metering,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bypass. The quantity of fuel delivered to the spray nozzles is regulated by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time the plunger covers the bypass port. The plunger stroke remains constant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at all loads. The injection must be timed to occur as demanded by the requirements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the engine. Volumetric control is affected by rotating the plunger. Two ports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lead to the plunger barrel as shown in Figure 2 on page 3 and Figure 3; one is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inlet port and the other is the bypass port. The plunger has a groove around its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circumference, which has a circular lower edge and helical upper edge. The space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formed is connected to the top face of the plunger through a vertical slot. Hence,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any fuel above the plunger will flow down the vertical slot and fill the helical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space. At the lower end of the plunger there are two lugs which fit in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corresponding slots in the bottom of an outer sleeve fitted around the pump barrel.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upper portion of the sleeve is fastened to a gear segment which meshes with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horizontal toothed rack. Any movement of the rack rotates the outer sleeve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plunger relative to the bypass port in the stationary pump barrel.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8" y="1459284"/>
            <a:ext cx="6592211" cy="448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Injector Mounting. Unit injectors (Figure 29) combine the injection pump,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valves, and the nozzle in a single housing to eliminate the high pressure lines.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units provide a complete and independent injection system for each cylinder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are mounted in the cylinder head with their spray tips slightly below the top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inside surface of the combustion chambers. A clamp, bolted to the cylinder</a:t>
            </a:r>
          </a:p>
          <a:p>
            <a:r>
              <a:rPr lang="en-US" b="0" i="0" u="none" strike="noStrike" baseline="0" dirty="0" smtClean="0">
                <a:latin typeface="Courier"/>
              </a:rPr>
              <a:t>head and fitted into a machined recess in each side of the injector body, holds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injector in place in a water cooled copper tube which passes through the cylinder</a:t>
            </a:r>
          </a:p>
          <a:p>
            <a:r>
              <a:rPr lang="en-US" b="0" i="0" u="none" strike="noStrike" baseline="0" dirty="0" smtClean="0">
                <a:latin typeface="Courier"/>
              </a:rPr>
              <a:t>head. The tapered lower end of the injector seats in the copper tube, forming a</a:t>
            </a:r>
          </a:p>
          <a:p>
            <a:r>
              <a:rPr lang="en-US" b="0" i="0" u="none" strike="noStrike" baseline="0" dirty="0" smtClean="0">
                <a:latin typeface="Courier"/>
              </a:rPr>
              <a:t>tight seal to withstand the high pressures inside the cylinders.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238250"/>
            <a:ext cx="44100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23975"/>
            <a:ext cx="47148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Injector Operation. The cross section of a typical unit injector (Figure 29) shows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various parts. Fuel oil is supplied to the injector at a pressure of about 20</a:t>
            </a:r>
          </a:p>
          <a:p>
            <a:r>
              <a:rPr lang="en-US" b="0" i="0" u="none" strike="noStrike" baseline="0" dirty="0" smtClean="0">
                <a:latin typeface="Courier"/>
              </a:rPr>
              <a:t>psi and enters the body at the top through the filter cap. After passing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finegrained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filter element in the inlet passage, the fuel oil fills the ring</a:t>
            </a:r>
          </a:p>
          <a:p>
            <a:r>
              <a:rPr lang="en-US" b="0" i="0" u="none" strike="noStrike" baseline="0" dirty="0" smtClean="0">
                <a:latin typeface="Courier"/>
              </a:rPr>
              <a:t>shaped supply chamber between the bushing and the spill deflector. The plunger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operates up and down in this bushing, the bore of which is connected to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supply in the ring shaped chamber by two </a:t>
            </a:r>
            <a:r>
              <a:rPr lang="en-US" b="0" i="0" u="none" strike="noStrike" baseline="0" dirty="0" err="1" smtClean="0">
                <a:latin typeface="Courier"/>
              </a:rPr>
              <a:t>funnelshaped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ports, one on each side at</a:t>
            </a:r>
          </a:p>
          <a:p>
            <a:r>
              <a:rPr lang="en-US" b="0" i="0" u="none" strike="noStrike" baseline="0" dirty="0" smtClean="0">
                <a:latin typeface="Courier"/>
              </a:rPr>
              <a:t>different heights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injector rocker arms (Figure 29) are actuated through push rods from the engine</a:t>
            </a:r>
          </a:p>
          <a:p>
            <a:r>
              <a:rPr lang="en-US" b="0" i="0" u="none" strike="noStrike" baseline="0" dirty="0" smtClean="0">
                <a:latin typeface="Courier"/>
              </a:rPr>
              <a:t>camshaft. The motion of the injector rocker arm is transmitted to the plunger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follower, which bears against the return spring. In addition to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reciprocating motion, the plunger can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rotated in operation around its axis by the gear, which is in mesh with the control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rack. Each injector control rack is connected by an easily detachable joint to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lever on a common control tube which, in turn, is linked to the governor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throttle. For metering purposes, a recess with an upper helix and a lower helix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 straight cutoff is machined into the lower end of the plunger. The relation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this upper helix and lower cutoff to the two ports changes with the rotation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plunger. As the plunger moves downward, the fuel oil in the high pressure cylinder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or bushing is first displaced through the ports back into the supply chamber until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lower edge of the plunger closes the lower port. The remaining oil is then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forced upward through the center passage in the plunger into the recess between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upper helix and the lower cutoff, from which it can flow back into the supply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chamber until the helix closes the upper port. The rotation of the plunger, by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changing the position of the helix, retards or advances the closing of the ports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the beginning and ending of the injection period. At the same time, it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increasing or decreasing the desired amount of fuel which remains under the plunger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 injection into the cylinder.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Figure 30 shows the various plunger positions from </a:t>
            </a:r>
            <a:r>
              <a:rPr lang="en-US" b="0" i="0" u="none" strike="noStrike" baseline="0" dirty="0" err="1" smtClean="0">
                <a:latin typeface="Courier"/>
              </a:rPr>
              <a:t>noinjection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</a:t>
            </a:r>
            <a:r>
              <a:rPr lang="en-US" b="0" i="0" u="none" strike="noStrike" baseline="0" dirty="0" err="1" smtClean="0">
                <a:latin typeface="Courier"/>
              </a:rPr>
              <a:t>fullload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injection. With the control rack pulled out completely (</a:t>
            </a:r>
            <a:r>
              <a:rPr lang="en-US" b="0" i="0" u="none" strike="noStrike" baseline="0" dirty="0" err="1" smtClean="0">
                <a:latin typeface="Courier"/>
              </a:rPr>
              <a:t>noinjection</a:t>
            </a:r>
            <a:r>
              <a:rPr lang="en-US" b="0" i="0" u="none" strike="noStrike" baseline="0" dirty="0" smtClean="0">
                <a:latin typeface="Courier"/>
              </a:rPr>
              <a:t>),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upper</a:t>
            </a:r>
          </a:p>
          <a:p>
            <a:r>
              <a:rPr lang="en-US" b="0" i="0" u="none" strike="noStrike" baseline="0" dirty="0" smtClean="0">
                <a:latin typeface="Courier"/>
              </a:rPr>
              <a:t>port is not closed by the helix until after the lower port is uncovered.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rack in this position, all the fuel charge is forced back into the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chamber and no injection of fuel takes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With the control rack pushed in completely (</a:t>
            </a:r>
            <a:r>
              <a:rPr lang="en-US" b="0" i="0" u="none" strike="noStrike" baseline="0" dirty="0" err="1" smtClean="0">
                <a:latin typeface="Courier"/>
              </a:rPr>
              <a:t>fullload</a:t>
            </a:r>
            <a:r>
              <a:rPr lang="en-US" b="0" i="0" u="none" strike="noStrike" baseline="0" dirty="0" smtClean="0">
                <a:latin typeface="Courier"/>
              </a:rPr>
              <a:t>),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upper port is closed</a:t>
            </a:r>
          </a:p>
          <a:p>
            <a:r>
              <a:rPr lang="en-US" b="0" i="0" u="none" strike="noStrike" baseline="0" dirty="0" smtClean="0">
                <a:latin typeface="Courier"/>
              </a:rPr>
              <a:t>shortly after the lower port has been covered, thus producing a full effective</a:t>
            </a:r>
          </a:p>
          <a:p>
            <a:r>
              <a:rPr lang="en-US" b="0" i="0" u="none" strike="noStrike" baseline="0" dirty="0" smtClean="0">
                <a:latin typeface="Courier"/>
              </a:rPr>
              <a:t>stroke and maximum injection. From the </a:t>
            </a:r>
            <a:r>
              <a:rPr lang="en-US" b="0" i="0" u="none" strike="noStrike" baseline="0" dirty="0" err="1" smtClean="0">
                <a:latin typeface="Courier"/>
              </a:rPr>
              <a:t>noinjection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 to </a:t>
            </a:r>
            <a:r>
              <a:rPr lang="en-US" b="0" i="0" u="none" strike="noStrike" baseline="0" dirty="0" err="1" smtClean="0">
                <a:latin typeface="Courier"/>
              </a:rPr>
              <a:t>fullload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(full rack movement), the contour of the helix advances the closing of the ports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beginning of injection.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34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Figure 31 shows various positions for downward travel of the plunger with the rack</a:t>
            </a:r>
          </a:p>
          <a:p>
            <a:r>
              <a:rPr lang="en-US" b="0" i="0" u="none" strike="noStrike" baseline="0" dirty="0" smtClean="0">
                <a:latin typeface="Courier"/>
              </a:rPr>
              <a:t>in a fixed position. On the downward travel of the plunger, the metered amount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fuel is forced through the center passage of the valve assembly, through the check</a:t>
            </a:r>
          </a:p>
          <a:p>
            <a:r>
              <a:rPr lang="en-US" b="0" i="0" u="none" strike="noStrike" baseline="0" dirty="0" smtClean="0">
                <a:latin typeface="Courier"/>
              </a:rPr>
              <a:t>valve, and against the spray tip valve. When sufficient fuel pressure is built up,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spray tip valve is forced off its seat and fuel is sprayed through several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orifices (or holes) in the spray tip and atomized in the combustion chamber.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check valve prevents air leakage from the combustion chamber into the fuel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 if the spray tip valve is accidentally held open by a small particle of</a:t>
            </a:r>
          </a:p>
          <a:p>
            <a:r>
              <a:rPr lang="en-US" b="0" i="0" u="none" strike="noStrike" baseline="0" dirty="0" smtClean="0">
                <a:latin typeface="Courier"/>
              </a:rPr>
              <a:t>dirt, allowing the injector to operate until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19099</Words>
  <Application>Microsoft Office PowerPoint</Application>
  <PresentationFormat>On-screen Show (4:3)</PresentationFormat>
  <Paragraphs>1619</Paragraphs>
  <Slides>268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268</vt:i4>
      </vt:variant>
    </vt:vector>
  </HeadingPairs>
  <TitlesOfParts>
    <vt:vector size="269" baseType="lpstr">
      <vt:lpstr>Office Theme</vt:lpstr>
      <vt:lpstr>US ARMY ENGINEER SCHOOL ENGINEER CONSTRUCTION EQUIPMENT DIESEL FUEL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ARMY ENGINEER SCHOOL ENGINEER CONSTRUCTION EQUIPMENT DIESEL FUEL SYSTEMS</dc:title>
  <dc:creator>NEW ADAM</dc:creator>
  <cp:lastModifiedBy>NEW ADAM</cp:lastModifiedBy>
  <cp:revision>7</cp:revision>
  <dcterms:created xsi:type="dcterms:W3CDTF">2018-05-05T19:35:02Z</dcterms:created>
  <dcterms:modified xsi:type="dcterms:W3CDTF">2018-05-05T20:43:54Z</dcterms:modified>
</cp:coreProperties>
</file>