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425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1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9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9CC3-0357-452B-B14B-27B354807232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B198E-D3D3-4134-9F80-47DCFC87A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Arial"/>
              </a:rPr>
              <a:t>US ARMY ENGINEER CENTER AND SCHOOL</a:t>
            </a:r>
            <a:br>
              <a:rPr lang="en-US" b="1" i="0" u="none" strike="noStrike" baseline="0" dirty="0" smtClean="0">
                <a:latin typeface="Arial"/>
              </a:rPr>
            </a:br>
            <a:r>
              <a:rPr lang="en-US" sz="6000" b="1" i="0" u="none" strike="noStrike" baseline="0" dirty="0" smtClean="0">
                <a:latin typeface="Arial"/>
              </a:rPr>
              <a:t>CONSTRUCTION-EQUIPMENT</a:t>
            </a:r>
            <a:br>
              <a:rPr lang="en-US" sz="6000" b="1" i="0" u="none" strike="noStrike" baseline="0" dirty="0" smtClean="0">
                <a:latin typeface="Arial"/>
              </a:rPr>
            </a:br>
            <a:r>
              <a:rPr lang="en-US" sz="6000" b="1" i="0" u="none" strike="noStrike" baseline="0" dirty="0" smtClean="0">
                <a:latin typeface="Arial"/>
              </a:rPr>
              <a:t>BRAKESYSTEMS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Times New Roman"/>
              </a:rPr>
              <a:t>a. Self-energizing action. Most brake drum assemblies use what is called </a:t>
            </a:r>
            <a:r>
              <a:rPr lang="en-US" sz="1600" b="0" i="1" u="none" strike="noStrike" baseline="0" dirty="0" smtClean="0">
                <a:latin typeface="Times New Roman"/>
              </a:rPr>
              <a:t>self-energizing action</a:t>
            </a:r>
            <a:r>
              <a:rPr lang="en-US" sz="1600" b="0" i="0" u="none" strike="noStrike" baseline="0" dirty="0" smtClean="0">
                <a:latin typeface="Times New Roman"/>
              </a:rPr>
              <a:t>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This self-energizing action is produced as the brake shoe engages the rotating brake drum. As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brake-actuating mechanism forces the brake shoes outward, as shown in A, Figure 1-4, page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1-4, the top of the brake shoe tends to stick or wedge to the rotating brake drum and rotates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with it. This effect on the brake shoe greatly reduces the amount of effort required to achieve a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given amount of retardation. If two brake shoes were linked together, as shown in B, Figure 1-4,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application of the brakes would produce self-energizing and servo effects. The servo effect is a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result of the primary shoe or the brake shoe that is facing towards the front of the vehicle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attempting to rotate with the brake drum. Due to both shoes being linked together, the rotating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force of the primary shoe applies the secondary shoe. In the forward position, the anchor point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for both brake shoes is at the heel of the secondary brake shoe. As the vehicle changes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direction, the toe of the primary brake shoe becomes the anchor point, and the direction of </a:t>
            </a:r>
            <a:r>
              <a:rPr lang="en-US" sz="1600" b="0" i="0" u="none" strike="noStrike" baseline="0" dirty="0" err="1" smtClean="0">
                <a:latin typeface="Times New Roman"/>
              </a:rPr>
              <a:t>selfenergizing</a:t>
            </a:r>
            <a:endParaRPr lang="en-US" sz="1600" b="0" i="0" u="none" strike="noStrike" baseline="0" dirty="0" smtClean="0">
              <a:latin typeface="Times New Roman"/>
            </a:endParaRPr>
          </a:p>
          <a:p>
            <a:r>
              <a:rPr lang="en-US" sz="1600" b="0" i="0" u="none" strike="noStrike" baseline="0" dirty="0" smtClean="0">
                <a:latin typeface="Times New Roman"/>
              </a:rPr>
              <a:t>and servo actions change as shown in C, Figure 1-4.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e. Air quick-release valve. This component is used to speed up the exhaust of the ,air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chambers, so that all the brakes may be quickly released. The.;: e chambers : -re not close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the brake valve.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Description. The valve (Figure 3-7, page 3-8) is an air line that goes from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valve to the front axle. The air quick-release valve is provided to reduce the time required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release the brakes by slowing the exhaust of air under pressure from the air brake chambers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206390"/>
            <a:ext cx="6553200" cy="6618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(2) Operation. The valve contains a spring-loaded diaphragm that allows airflow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through the valve in only one direction. In the brake-application piston, air that is under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from the brake valve enters the inlet port. The diaphragm is forced downward and closes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exhaust port. The air that is under pressure then deflects the outer edges of the diaphragm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downward and enters the brake chambers to apply the brakes. When the air pressure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chambers and below the diaphragm equals the air pressure above the diaphragm, the diaphragm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spring forces the outer edge of the diaphragm up against the valve body, closing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chambers for the inlet port. In this holding position, the diaphragm continues to keep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exhaust valve closed. If the pressure above the diaphragm is reduced or is completely released by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operator releasing the brake pedal (partially or completely), the air pressure below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diaphragm causes the diaphragm to raise opens the exhaust port, and releases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chamber's air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799366"/>
            <a:ext cx="6110287" cy="413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f. Air relay valve. This component is used to speed the operation of the rear wheel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brakes on trailers and trucks with long wheelbases. Shorter brake lines permit rapid brake action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without the aid of a relay valve on trucks with short wheelbases.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Description. An air line connects the brake valve to the air relay valve (Figure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3-8) located at the rear of the vehicle. Normally, this line also contains the stoplight switch.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second air line supplies reservoir air pressure to the air relay valve. The air relay valve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controlled by the brake valve and speeds up application and release of the rear wheel brakes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2"/>
            <a:ext cx="6705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Times New Roman"/>
              </a:rPr>
              <a:t>for long wheelbase vehicles. It reacts quickly to slight changes in air pressure from the air brake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valve.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(2) Operation. When the brake pedal is depressed, the brake valve meters a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certain amount of air to the relay valve. This air opens a valve in the air relay valve and allows a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small amount of air from the air reservoir to go to each of the air brake chambers for the rear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wheels. When the brake pedal is released, air pressure in the line between the brake valve and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relay valve is released. This closes the valve in the air relay valve, shutting off the air supply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from the air reservoir. At the same time, an air quick-release valve in the relay valve opens and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allows the air pressure in the air brake chambers to escape. This, in turn, releases the rear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brakes. The air in the line from the brake valve escapes from the brake valve's exhaust valve.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amount of braking action applied to the truck wheels depends on how far down the brake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pedal is depressed. When the pedal is pressed down, a greater amount of air pressure is applied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to the air brake chambers. This causes the brake shoes and linings to press harder against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brake drums and provides a greater braking action.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600230"/>
            <a:ext cx="5100637" cy="473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g. Slack adjuster. This component is used to adjust the brakes to compensate for lining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wear.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Description. The slack adjuster functions as an adjustable lever and provides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means of adjusting the brakes. The pushrod of the air brake chamber is connected to a slack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adjuster. The slack adjuster (Figure 3-9) serves two purposes--it changes the back- and-forth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motion of the pushrod to rotary motion and makes minor adjustments to the brake shoes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(2) Operation. The slack adjuster is splined to one end of a shaft that goes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through the backing plate of the wheel brake. The other end of the shaft contains a cam.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When the air brake chamber pushrod moves the toe end of the slack adjuster, it causes the shaft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rotate. As the cam on the brake end of the shaft rotates, it causes the brake shoes and linings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move against the drum. Rotating the worn shaft on the slack adjuster makes a minor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adjustment to the brakes. The wheel brake assemblies are much the same as those for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or air-over-hydraulic systems. The main difference is that the wheel cylinder is replaced with an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operating cam.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37413"/>
            <a:ext cx="5519737" cy="481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66952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PART B - TROUBLESHOOTING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3-3. Introduction. </a:t>
            </a:r>
            <a:r>
              <a:rPr lang="en-US" b="0" i="0" u="none" strike="noStrike" baseline="0" dirty="0" smtClean="0">
                <a:latin typeface="Times New Roman"/>
              </a:rPr>
              <a:t>This lesson provides information required for diagnosing and correcting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unsatisfactory operation or the failure of an item of engineer construction equipment and its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components is provided in this lesson. A job situation has been created that requires the use of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maintenance allocation chart (Appendix D, pages D-16) and a troubleshooting guide (Appendix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D, pages D-17 and D-18).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881063"/>
            <a:ext cx="41433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3-4. Requirement. </a:t>
            </a:r>
            <a:r>
              <a:rPr lang="en-US" b="0" i="0" u="none" strike="noStrike" baseline="0" dirty="0" smtClean="0">
                <a:latin typeface="Times New Roman"/>
              </a:rPr>
              <a:t>The equipment used throughout the job situation is a Harnischfeger Model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MT-250 25-ton crane. Your requirement is to troubleshoot the problem and take the appropriate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corrective action. Your duty assignment will be the same as in Lesson 2 (page 2-9), and an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operator will assist you. Safety is a prime consideration. Ensure that the engine is shut off, all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control and transmission levers are in the neutral position, the parking brake is set, and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wheels are chocked.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3-5. Initial Situation. </a:t>
            </a:r>
            <a:r>
              <a:rPr lang="en-US" b="0" i="0" u="none" strike="noStrike" baseline="0" dirty="0" smtClean="0">
                <a:latin typeface="Times New Roman"/>
              </a:rPr>
              <a:t>You have been assigned to troubleshoot the brake system on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Harnischfeger Model MT-250 25-ton crane. The fault description on DA Form 5988-E (Figure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3-10, page 3-12) states that air pressure will not build to the normal pressure and air can be heard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escaping around the air tank. A visual inspection reveals a ruptured air tank. The following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paragraphs show what actions need to be taken: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1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Interpret the inspection data. Use steps 1 through 3 below to perform this task: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1. Based on the fault description information from DA Form 5988-E, use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maintenance allocation chart (Appendix D, page D-16) to determine what maintenance level has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responsibility for replacing the air tank.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If the operation is at the organizational level, use Appendix D, pages D-19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D-20, to determine the figure and item numbers, the correct equipment nomenclature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(NOUN), and the part or national stock number (NSN).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3. A quick look at Appendix D, page D-16, shows that replacement of an </a:t>
            </a:r>
            <a:r>
              <a:rPr lang="en-US" b="0" i="0" u="none" strike="noStrike" baseline="0" dirty="0" err="1" smtClean="0">
                <a:latin typeface="Times New Roman"/>
              </a:rPr>
              <a:t>airtank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is an organizational maintenance responsibility. You should have located the air' tank under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its correct equipment NOUN of "reservoir, air." The air reservoir in Appendix D, pages D-19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D-20, refers to reference number 52 and part number 27Z5. The maintenance supervisor has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instructed you to remove and install the air reservoir; however, this lesson will not go into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steps required but will move to the next situation.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Determine what caused the air reservoir to erupt. When checking the troubleshooting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guide (Appendix D, pages D-17 and D-18), you noted statements, concerning broken, leaking, 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restricted tubing or hose lines. These were listed under all of the following malfunctions: brakes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apply too slowly, brakes release too slowly, brakes do not apply, brakes do not release,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drops quickly with engine stopped and brakes released, and air pressure drops quickly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with engine stopped and brakes fully applied. Broken, leaking, or restricted tubing or hose lines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are the cause of many malfunctions. You have been instructed by the maintenance supervisor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replace the hose assembly. Use the following steps to perform this task: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057275"/>
            <a:ext cx="42195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1. Check Appendix D, page D-16, to confirm that replacing the hose assembly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an organizational-level task.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Determine the materials required to replace the hose assembly by using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Appendix D, pages D-19 and D-20. Reference number 20 is the material needed to replace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hose assembly (part number 820P292D2, hose assembly, treadle service and supply, and two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each). Steps for replacing the hose assembly will not be covered in this lesson.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c. Repair service brakes. Use the following steps to perform this task: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1. Use Appendix D, page D-16, to determine the maintenance functions you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are authorized to perform on the service brakes.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As indicated in Appendix D, page D-16, service brake adjustment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authorized for organizational maintenance. Figure 3-11, page 3-14, shows the slack adjuster with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its locking sleeve and (Figure 3-12, page 3-14) shows the adjusting screw installed on the front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wheel brake chamber. Repair the service brakes as follows: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Use the outriggers to raise the wheels off the ground.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Push in the locking sleeve on the slack adjuster and turn the adjusting screw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until the stroke required to apply the brakes is reduced to 1 inch.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NOTE: Use either an open-end or socket wrench to turn the adjusting screw. Ensure that the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locking sleeve is held in, thereby disengaging the locking mechanism. Never use a wrench on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the locking sleeve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Check the brake adjustment by making several brake applications. The </a:t>
            </a:r>
            <a:r>
              <a:rPr lang="en-US" b="0" i="0" u="none" strike="noStrike" baseline="0" dirty="0" err="1" smtClean="0">
                <a:latin typeface="Times New Roman"/>
              </a:rPr>
              <a:t>airchamber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pushrod should move a total of 1 inch from the released position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applied position.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Ensure that the brake shoes are not dragging by releasing the brakes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spinning the wheel by 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NOTE: Use a feeler gauge to check the lining-to-</a:t>
            </a:r>
            <a:r>
              <a:rPr lang="en-US" b="1" i="0" u="none" strike="noStrike" baseline="0" dirty="0" err="1" smtClean="0">
                <a:latin typeface="Times New Roman"/>
              </a:rPr>
              <a:t>drumclearance</a:t>
            </a:r>
            <a:r>
              <a:rPr lang="en-US" b="1" i="0" u="none" strike="noStrike" baseline="0" dirty="0" smtClean="0">
                <a:latin typeface="Times New Roman"/>
              </a:rPr>
              <a:t> of the front brakes. If the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clearance is more than 0.06 inch (1.5 mm), adjust the brakes manually as described below and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schedule the vehicle for brake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Brake-drum assembly configurations. The most popular configurations of </a:t>
            </a:r>
            <a:r>
              <a:rPr lang="en-US" b="0" i="0" u="none" strike="noStrike" baseline="0" dirty="0" err="1" smtClean="0">
                <a:latin typeface="Times New Roman"/>
              </a:rPr>
              <a:t>brakedrum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assemblies are discussed below.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Single-anchor, self-energizing servo action. In this configuration (A, Figure 1-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5, page 1-6), both brake shoes are self-energizing in forward and reverse directions.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shoes are self-centering and provide servo action during brake application. This system has one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anchor pin, which is rigidly mounted to the backing plate and is nonadjustable. Both forward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reverse brake torques are transmitted to the backing plate through the anchor pin. One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cylinder with dual pistons is used in this configuration.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(2) Single-anchor, self-centering. In this configuration (B, Figure 1-5), only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primary brake shoe is self-energizing in the forward direction and therefore provides the majority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the brake force. This system is self-centering, in that the lower shoe anchor does not fix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position of the brake shoes in relation to the brake drum. The brake shoes are allowed to move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up and down as needed. This system has one brake cylinder.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Jack or hoist the front wheels off the ground.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Remove the dustcover from the adjusting slots above and below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 adjusting bolts have right-handed threads. Use an adjusting spoon to turn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steering wheel until a heavy drag develops, then back off the star wheel to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light drag on the drum. Reinstall the dustcovers in the adjusting slots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995488"/>
            <a:ext cx="41052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769111"/>
            <a:ext cx="4605337" cy="412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d. Perform a leakage test. Periodically, a leakage test is performed to determine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whether a brake chamber is suitable for continued service. You have been assigned this task.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Use the following steps to test for leakage (Figure 3-13):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1. Have the operator make and hold a full brake application.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Coat the </a:t>
            </a:r>
            <a:r>
              <a:rPr lang="en-US" b="0" i="0" u="none" strike="noStrike" baseline="0" dirty="0" err="1" smtClean="0">
                <a:latin typeface="Times New Roman"/>
              </a:rPr>
              <a:t>nonpressure</a:t>
            </a:r>
            <a:r>
              <a:rPr lang="en-US" b="0" i="0" u="none" strike="noStrike" baseline="0" dirty="0" smtClean="0">
                <a:latin typeface="Times New Roman"/>
              </a:rPr>
              <a:t> housing, the clamping ring, and the inlet ports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fittings with a soap solution. Ensure that there is no leakage at these points.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3. Tighten the clamp bolt only enough to stop the leakage if leakage is detected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around the clamping ring. Tightening the clamp bolt excessively could distort the diaphragm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sealing flange.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4. Disassemble and repair the brake chamber if leakage occurs at the</a:t>
            </a:r>
          </a:p>
          <a:p>
            <a:r>
              <a:rPr lang="en-US" b="0" i="0" u="none" strike="noStrike" baseline="0" dirty="0" err="1" smtClean="0">
                <a:latin typeface="Times New Roman"/>
              </a:rPr>
              <a:t>nonpressure</a:t>
            </a:r>
            <a:r>
              <a:rPr lang="en-US" b="0" i="0" u="none" strike="noStrike" baseline="0" dirty="0" smtClean="0">
                <a:latin typeface="Times New Roman"/>
              </a:rPr>
              <a:t> housing or if leakage cannot be stopped by tightening the clamp bolt.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97211"/>
            <a:ext cx="5576887" cy="45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e. Replace the brake chamber. According to the maintenance allocation chart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(Appendix D, page D-16), replacement of the brake chambers is a function of organizational-level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maintenance.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3-15 EN5258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To replace the front brake chamber, it must be removed before it can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disassembled and reassembled. Use steps 1 through 5 below to remove the brake chamber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(Figure 3-14):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1. Release all the air pressure.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Remove the slack-adjuster cotter pin.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3. Unscrew the air-line connector at the rear of the brake.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4. Remove the mounting nuts and washers.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5. Remove the front brake chamber.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645289"/>
            <a:ext cx="4700587" cy="464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(2) To disassemble and reassemble the front brake chamber, refer to Figure 3-15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use the following steps listed for each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286548"/>
            <a:ext cx="5138737" cy="470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2"/>
            <a:ext cx="670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Times New Roman"/>
              </a:rPr>
              <a:t>(a) Disassemble. The following steps describe the method for removing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diaphragm and the boot. These items are the ones that cause leakage when the brake chamber is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on the machine.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1. Disconnect the air line or lines at the brake chamber.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2. Remove the clamp ring and the nut bolt. While holding the pressure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housing in place, spread the clamp ring and remove it.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3. Hold the diaphragm against the </a:t>
            </a:r>
            <a:r>
              <a:rPr lang="en-US" sz="1600" b="0" i="0" u="none" strike="noStrike" baseline="0" dirty="0" err="1" smtClean="0">
                <a:latin typeface="Times New Roman"/>
              </a:rPr>
              <a:t>nonpressure</a:t>
            </a:r>
            <a:r>
              <a:rPr lang="en-US" sz="1600" b="0" i="0" u="none" strike="noStrike" baseline="0" dirty="0" smtClean="0">
                <a:latin typeface="Times New Roman"/>
              </a:rPr>
              <a:t> housing and remove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pressure housing.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4. Remove the diaphragm carefully while holding the diaphragm plate against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wedge rod. This prevents the wedge assembly from coming out of engagement with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plungers.</a:t>
            </a:r>
          </a:p>
          <a:p>
            <a:r>
              <a:rPr lang="en-US" sz="1600" b="1" i="0" u="none" strike="noStrike" baseline="0" dirty="0" smtClean="0">
                <a:latin typeface="Times New Roman"/>
              </a:rPr>
              <a:t>NOTE: If the wedge assembly backs out of the plungers at anytime during the procedure, it</a:t>
            </a:r>
          </a:p>
          <a:p>
            <a:r>
              <a:rPr lang="en-US" sz="1600" b="1" i="0" u="none" strike="noStrike" baseline="0" dirty="0" smtClean="0">
                <a:latin typeface="Times New Roman"/>
              </a:rPr>
              <a:t>will be necessary to remove the brake shoes to replace the wedge assembly.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5. Continue to hold the diaphragm plate and inspect the boot. If the boot is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torn or not attached to the </a:t>
            </a:r>
            <a:r>
              <a:rPr lang="en-US" sz="1600" b="0" i="0" u="none" strike="noStrike" baseline="0" dirty="0" err="1" smtClean="0">
                <a:latin typeface="Times New Roman"/>
              </a:rPr>
              <a:t>nonpressure</a:t>
            </a:r>
            <a:r>
              <a:rPr lang="en-US" sz="1600" b="0" i="0" u="none" strike="noStrike" baseline="0" dirty="0" smtClean="0">
                <a:latin typeface="Times New Roman"/>
              </a:rPr>
              <a:t> housing, strip the old boot from the housing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(3) Double-anchor, single cylinder. In this configuration (C, Figure 1-5), each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shoe is anchored at the bottom by rotating eccentric-shaped anchor pins. Only the primary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shoe is self-energizing, and the system does not develop servo action. Spring clips are used at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middle of the shoe to hold the shoes against the backing plate. This system has one wheel-brake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cylinder.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(4) Double-anchor, double cylinder. In this configuration (D, Figure 1-5),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shoes are provided with an anchor at each heel. The anchors are eccentric-shaped to allow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 adjustment and centering. Each shoe has a single-piston cylinder mounted at the toe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shoes, which allows both brake shoes to be self-energizing in the forward direction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6. Extract the diaphragm plate carefully from the wedge assembly.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boot and the wedge guide will remain on the diaphragm-plate pushrod.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(b) Reassemble. The following steps describe the method for installing a new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diaphragm and boot.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2"/>
            <a:ext cx="6705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1. Install a new boot on the diaphragm-plate pushrod and press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wedge guide all the way to the end of the pushrod.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Clean the </a:t>
            </a:r>
            <a:r>
              <a:rPr lang="en-US" b="0" i="0" u="none" strike="noStrike" baseline="0" dirty="0" err="1" smtClean="0">
                <a:latin typeface="Times New Roman"/>
              </a:rPr>
              <a:t>nonpressure</a:t>
            </a:r>
            <a:r>
              <a:rPr lang="en-US" b="0" i="0" u="none" strike="noStrike" baseline="0" dirty="0" smtClean="0">
                <a:latin typeface="Times New Roman"/>
              </a:rPr>
              <a:t> housing with cement thinner or a similar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solvent in the area where the boot is to be cemented.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3. Apply cement around the tube end of the </a:t>
            </a:r>
            <a:r>
              <a:rPr lang="en-US" b="0" i="0" u="none" strike="noStrike" baseline="0" dirty="0" err="1" smtClean="0">
                <a:latin typeface="Times New Roman"/>
              </a:rPr>
              <a:t>nonpressure</a:t>
            </a:r>
            <a:r>
              <a:rPr lang="en-US" b="0" i="0" u="none" strike="noStrike" baseline="0" dirty="0" smtClean="0">
                <a:latin typeface="Times New Roman"/>
              </a:rPr>
              <a:t> housing.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Position the diaphragm-plate pushrod in the tube. Carefully engage the wedge rod so that it does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not pull out of the plungers.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4. Press the boot into position for cementing while holding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diaphragm against the wedge assembly.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5. Install a new diaphragm over the diaphragm plate and onto the</a:t>
            </a:r>
          </a:p>
          <a:p>
            <a:r>
              <a:rPr lang="en-US" b="0" i="0" u="none" strike="noStrike" baseline="0" dirty="0" err="1" smtClean="0">
                <a:latin typeface="Times New Roman"/>
              </a:rPr>
              <a:t>nonpressure</a:t>
            </a:r>
            <a:r>
              <a:rPr lang="en-US" b="0" i="0" u="none" strike="noStrike" baseline="0" dirty="0" smtClean="0">
                <a:latin typeface="Times New Roman"/>
              </a:rPr>
              <a:t> housing while pushing the diaphragm plate against the wedge assembly.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6. Install the pressure housing over the diaphragm. Install the clamps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ring over the </a:t>
            </a:r>
            <a:r>
              <a:rPr lang="en-US" b="0" i="0" u="none" strike="noStrike" baseline="0" dirty="0" err="1" smtClean="0">
                <a:latin typeface="Times New Roman"/>
              </a:rPr>
              <a:t>nonpressure</a:t>
            </a:r>
            <a:r>
              <a:rPr lang="en-US" b="0" i="0" u="none" strike="noStrike" baseline="0" dirty="0" smtClean="0">
                <a:latin typeface="Times New Roman"/>
              </a:rPr>
              <a:t> and pressure housing flanges. Secure the clamp ring with the </a:t>
            </a:r>
            <a:r>
              <a:rPr lang="en-US" b="0" i="0" u="none" strike="noStrike" baseline="0" dirty="0" err="1" smtClean="0">
                <a:latin typeface="Times New Roman"/>
              </a:rPr>
              <a:t>clampring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bolt and nut.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7. Reconnect the air line or lines to the brake chamber. Have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operator make and hold a full brake application and check the brake chamber for leakage. Check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brake performance by road testing the machine.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721114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LESSON 4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AIR-OVER-HYDRAULIC BRAKESYSTEMS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Critical Tasks: 091-62B-1005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091-62B-3054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8956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Most passenger cars and light-duty trucks have a straight hydraulic brake system that uses only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energy that is applied to the brake's foot pedal. This type of brake does a good job on </a:t>
            </a:r>
            <a:r>
              <a:rPr lang="en-US" b="0" i="0" u="none" strike="noStrike" baseline="0" dirty="0" err="1" smtClean="0">
                <a:latin typeface="Times New Roman"/>
              </a:rPr>
              <a:t>lightduty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vehicles, but medium- and heavy-duty vehicles require a better braking system. The Army's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2 1/2-ton and some 5-ton tactical-design trucks have air-over-hydraulic brakes. Air-over-hydraulic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brakes have hydraulics and compressed-air systems. The hydraulic systems of straight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brakes and air-over-hydraulic brakes are about the same. The compressed-air system supplies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to boost the hydraulic pressure to the wheel cylinders above the amount supplied from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master cylinder.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PARTA- CONSTRUCTION AND OPERATION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4-1. Components. </a:t>
            </a:r>
            <a:r>
              <a:rPr lang="en-US" b="0" i="0" u="none" strike="noStrike" baseline="0" dirty="0" smtClean="0">
                <a:latin typeface="Times New Roman"/>
              </a:rPr>
              <a:t>The air-over-hydraulic brake system (Figure 4-1) has all the components of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straight hydraulic system, plus those of the compressed-air brake system. Therefore, this lesson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will review those components and will show how the two systems work together to form one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system. The major difference in this system and an air brake system is the brake actuator (or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power cluster). The actuator converts air pressure to hydraulic pressure for applying the brakes.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contrast, the brake actuators in the total air system convert air pressure to mechanical force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 applying the brakes. Besides boosting the hydraulic pressure of the brakes on the truck 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piece of engineer equipment, the compressed-air system can also be used to apply the brakes of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trailer and operate accessories such as the wiper motor and horn. The major components of this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 and their functions within the system are discussed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866556"/>
            <a:ext cx="5765431" cy="410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Air compressor. The air compressor is mounted on the top or side of the engine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compresses the air that is used to actuate the hydraulic master cylinders for the brakes.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compressor is driven by a belt connected to the engine and runs only when the engine runs.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compressed by the compressor passes through the governor that is connected between the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reservoir and the compressor. The governor controls the pressure level in the system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starting or stopping compression of air at specified pressures. If the governor does not work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correctly, a relief valve connected to the air reservoir opens at 150 psi to prevent damage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air system.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b. Air reservoir. Compressed air from the compressor flows to the air reservoir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storage until the compressed air is needed by components in the air system. There is a check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at the air-reservoir inlet so that the compressed air cannot flow back to the compressor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4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Times New Roman"/>
              </a:rPr>
              <a:t>c. Brake valves. Brake valves, sometimes called treadle valves, control the flow of air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to the brake actuators. Each brake valve has a rubber spring. By pushing the brake pedal,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pressure is put on the rubber spring. The rubber spring pushes back against your foot so that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more pressure is necessary to push the brake pedal further. The system lets you control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pressure in the brake system with more accuracy. Figure 4-2, page 4-4, shows the components of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brake pedal and the rubber spring. When the pedal is pushed, force is applied through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rubber spring to the piston and the piston moves down. The stem of the piston makes contact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with the valve for inlet and exhaust. When the stem, which is the exhaust seat, makes contact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with the valve, the exhaust port from the upper chamber is closed. As the piston continues to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move down, the stem pushes the valve off the inlet seat, opening the inlet port to the upper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chamber. Air supply from the air reservoir flows through the inlet seat and into the upper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chamber. From the upper chamber, the air supply flows to the brake actuators and to the other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components connected to the upper chamber.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d. Brake actuators. The brake system on an MW24C scoop-type loader has two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actuators, one each for the front and rear wheels. Figure 4-3, page 4-5, shows a disassembled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actuator. The brake valve controls operation of the brake actuator. Either of the two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valves control the flow of air to both brake actuators. Each brake actuator has an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 and a hydraulic master cylinder. Air pressure from the brake valves flows to the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chamber of each brake actuator. The air pressure pushes the diaphragm and the pushrod into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air chamber. The pushrod pushes the piston in the master cylinder, which increases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pressure in the brake lines and applies the brakes.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1-4. Brake-Drum Construction</a:t>
            </a:r>
            <a:r>
              <a:rPr lang="en-US" b="0" i="0" u="none" strike="noStrike" baseline="0" dirty="0" smtClean="0">
                <a:latin typeface="Times New Roman"/>
              </a:rPr>
              <a:t>. Brake drums are made of pressed steel, cast iron, or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combination of two metals, or aluminum.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a. Cast-iron brake drums. These brake drums dissipate the heat generated by friction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faster than steel drums and have a higher coefficient friction with any particular brake lining.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However, cast-iron drums of sufficient strength are heavier than steel drums. To provide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lightweight brake drums with sufficient strength, centrifuge brake drums (Figure 1-6, page 1-6)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made of steel with a cast-iron liner for the braking surface are used. A solid cast-iron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drum of the same total thickness as the centrifuge drum would be too weak, while one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sufficient strength would be too heavy for the average passenger car.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e. Master cylinder. The master cylinder used with air-over-hydraulic brakes is like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one described in Lesson 2. In straight hydraulic brake systems, the master cylinder receives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initial mechanical force from the pedal linkage, changes it to hydraulic pressure, and sends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fluid under pressure directly to the wheel cylinders. In air-over-hydraulic brakes,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master cylinder sends brake fluid under pressure to an air-over-hydraulic cylinder before it goes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the wheel cylinders. On all military-designed vehicles, the master cylinder has a vent fitting 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top of the reservoir for connecting a vent line to the vent system of the vehicle. This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prevents water from entering the master cylinder through the vent during fording operations.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special drilled bolt and fitting installed in the filler cap of the master cylinder serves this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purpose.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f. Air-over-hydraulic cylinder. This cylinder is put into operation by the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from the master cylinder. It uses compressed air to boost the hydraulic pressure from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master cylinder. The Army uses more than one model of air-over-hydraulic cylinders; all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models contain the same major units and operate on the same principles. The units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made up of three major units in one assembly--the control unit, the power cylinder, and the slave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cylinder. The units of the M809-series vehicles consist of an air valve, air cylinder, a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cylinder, and a piston.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66556"/>
            <a:ext cx="4319587" cy="562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g. Control unit. The control unit contains a control-valve (relay) piston, which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hydraulically operated by brake fluid from the master cylinder, and a diaphragm or compressor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assembly, which is operated by pressure differences between brake fluid and air and spring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pressure. A return spring holds the hydraulic-relay piston and the diaphragm assembly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released positions when there is no hydraulic pressure. Two air poppets, assembled on one 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control the air pressure flowing in and out of the power cylinder. The poppets are normally held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the released position by the poppet return spring.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004888"/>
            <a:ext cx="38766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4-2. Introduction. </a:t>
            </a:r>
            <a:r>
              <a:rPr lang="en-US" b="0" i="0" u="none" strike="noStrike" baseline="0" dirty="0" smtClean="0">
                <a:latin typeface="Times New Roman"/>
              </a:rPr>
              <a:t>This learning event provides information useful in diagnosing and correcting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unsatisfactory operation or failure of an item of engineer construction equipment and its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components. Job situations have been created requiring the use of DA Form 5988-E (Figure 4-4,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page 4-6), the troubleshooting guide (Appendix D, pages D-21 through D-25), and the appropriate</a:t>
            </a:r>
          </a:p>
          <a:p>
            <a:r>
              <a:rPr lang="fr-FR" b="0" i="0" u="none" strike="noStrike" baseline="0" dirty="0" smtClean="0">
                <a:latin typeface="Times New Roman"/>
              </a:rPr>
              <a:t>maintenance allocation chart (</a:t>
            </a:r>
            <a:r>
              <a:rPr lang="fr-FR" b="0" i="0" u="none" strike="noStrike" baseline="0" dirty="0" err="1" smtClean="0">
                <a:latin typeface="Times New Roman"/>
              </a:rPr>
              <a:t>Appendix</a:t>
            </a:r>
            <a:r>
              <a:rPr lang="fr-FR" b="0" i="0" u="none" strike="noStrike" baseline="0" dirty="0" smtClean="0">
                <a:latin typeface="Times New Roman"/>
              </a:rPr>
              <a:t> D, pages D-26 and D-27).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057275"/>
            <a:ext cx="42957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4-3. Requirement. </a:t>
            </a:r>
            <a:r>
              <a:rPr lang="en-US" b="0" i="0" u="none" strike="noStrike" baseline="0" dirty="0" smtClean="0">
                <a:latin typeface="Times New Roman"/>
              </a:rPr>
              <a:t>The piece of equipment used throughout the following situations will be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loader, scoop-type, diesel engine driven (DED), 4 by 4, articulated frame steer, 2 1/2 cubic yard,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(J. I. Case Model MW24C). Your duty position and unit of assignment will be the same as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Lessons 2 and 3. An operator will be present to assist you. Safety will always be a prime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consideration. Ensure that the engine is shut off, the control and transmission levers are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neutral position, the parking brake is set, and the wheels are chocked.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a. In this situation, use the maintenance allocation chart (Appendix D, pages D-26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D-27) to identify the brake group numbers in column one. Determine who is authorized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replace the hydraulic brake lines and the brake-treadle valve.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Who can adjust the wheel disk brakes?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After examining the maintenance allocation chart, you should have determined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organizational maintenance has the responsibility to replace the brake lines and the </a:t>
            </a:r>
            <a:r>
              <a:rPr lang="en-US" b="0" i="0" u="none" strike="noStrike" baseline="0" dirty="0" err="1" smtClean="0">
                <a:latin typeface="Times New Roman"/>
              </a:rPr>
              <a:t>braketreadle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valve.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41606"/>
            <a:ext cx="5291137" cy="481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b. </a:t>
            </a:r>
            <a:r>
              <a:rPr lang="en-US" b="0" i="0" u="none" strike="noStrike" baseline="0" dirty="0" smtClean="0">
                <a:latin typeface="Times New Roman"/>
              </a:rPr>
              <a:t>In this situation, you have been assigned to troubleshoot a an MW24C scoop-type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loader. DA Form 5988-E (Figure 4-4) states that the "wheel brakes do not work."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During your personal inspection you determine that—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There is sufficient air pressure present.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There is no indication of a break in the air lines.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 hydraulic fluid is low in the power cluster.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 compressor belt is tight.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Based on this information, determine the probable cause of the malfunction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appropriate corrective action. Use the troubleshooting guide shown in Appendix D, pages D-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21 through D-25.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The probable cause is insufficient hydraulic fluid in the actuator; and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corrective action is to add fluid, bleed the brake system, and road test the loader.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172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NOTE: To bleed air </a:t>
            </a:r>
            <a:r>
              <a:rPr lang="en-US" b="1" i="0" u="none" strike="noStrike" baseline="0" dirty="0" err="1" smtClean="0">
                <a:latin typeface="Times New Roman"/>
              </a:rPr>
              <a:t>fromthe</a:t>
            </a:r>
            <a:r>
              <a:rPr lang="en-US" b="1" i="0" u="none" strike="noStrike" baseline="0" dirty="0" smtClean="0">
                <a:latin typeface="Times New Roman"/>
              </a:rPr>
              <a:t> brake system and fill it with hydraulic fluid, refer to Appendix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D, pages D-21 through D-25, D-28, and D-29.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c. This situation involves filling the actuator and road testing the scoop-type loader.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While road testing the scoop loader, you find the service brakes will not stop the machine.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Based on the information above, determine the probable cause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malfunction and the appropriate corrective action. Use the troubleshooting guide in Appendix D,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pages D-21 through D-25.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Since there are no indications of air or fluid leaks, the logical assumption is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disk brakes need to be inspected. After looking at the maintenance allocation chart, you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determined that the inspection is done by organizational maintenance. (Refer to Appendix D,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page D-32, for inspection steps.) You have determined through the inspection of the disk brakes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the lining measurements were less than 2.54 millimeters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 quick look at the maintenance allocation chart (Appendix D, pages D-26 and D-27) shows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replacement of the brake linings n organizational maintenance responsibility. You should have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located the linings under the correct nomenclature of linings, friction by using the parts manual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extract (Appendix D, pages D-37 through D-42). The linings are item number 3 and its part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number is 9640184, which is part of a kit 9680436. Looking at the extract of the cross-reference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indexes (Appendix D, pages D-37 through D-42), the NSN for the kit is 2530-01-180-0799. (For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information on removing, cleaning, inspecting, and installing the brake linings, refer to Appendix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D, pages D-33 through D-36.)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d. This situation involves the use of the parking brake. The parking brake holds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loader in position while it is parked and also acts as an emergency brake. The loader cannot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moved until at least 65 psi of pressure has been built up in the air system. The air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acting on the brake actuator overcomes the spring pressure and releases the parking brake.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is mounted on the transmission, and a valve mounted on the instrument panel operates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actuation. When the valve lever is pulled out, the air is exhausted, allowing the springs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set the brake. You have been given a DA Form 5988-E (Figure 4-4, page 4-6) stating that "the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parking brake will not hold the loader while parked."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Determine which level of maintenance has the responsibility for adjustment,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replacement, and repair of the parking brake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Solution: By looking at the maintenance allocation chart (Appendix D, pages D-26 and D-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27), you find that organizational maintenance has the responsibility for adjusting, replacing,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repairing the parking brake. (Use the steps provided in Appendix D, page D-31, to adjust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parking brake.)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e. While adjusting the scoop loader's parking brake, you find that the nut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actuator rod is stripped.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Use the maintenance allocation chart (Appendix D, pages D-26 and D-27)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determine who is responsible for the repair.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If you looked at the maintenance allocation chart for the one responsible for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repair, situation d clearly stated that organizational maintenance is responsible for adjusting,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replacing, and repairing the parking brake linkage.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NOTE: Use the steps in Appendix D, page D-31, to replace the nut.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f. In this situation, you will be working with the brake treadle valve.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What level of maintenance is authorized to replace the brake treadle valve?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Removal. Refer to Appendix D, pages D-43 and D-44, for the removal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installation of a brake treadle valve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79805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LESSON 5</a:t>
            </a:r>
          </a:p>
          <a:p>
            <a:r>
              <a:rPr lang="en-US" sz="2000" b="1" i="0" u="none" strike="noStrike" baseline="0" dirty="0" smtClean="0">
                <a:latin typeface="Times New Roman"/>
              </a:rPr>
              <a:t>D7G BRAKESYSTEM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Critical Tasks: 091-62B-1005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091-62B-3054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28453"/>
            <a:ext cx="4572000" cy="40010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Most brake systems have internal nonrotating brake bands. They expand to a rotating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drum that is used to slow down or stop the moving vehicle. The slow-down or stopping power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most brake systems is assisted by air- or hydraulic-type systems. The external-contracting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for the D7G tractor has the same objective to slow or stop the tractor. </a:t>
            </a:r>
            <a:r>
              <a:rPr lang="en-US" b="0" i="0" u="none" strike="noStrike" baseline="0" dirty="0" smtClean="0">
                <a:latin typeface="OpenSymbol"/>
              </a:rPr>
              <a:t>─ </a:t>
            </a:r>
            <a:r>
              <a:rPr lang="en-US" b="0" i="0" u="none" strike="noStrike" baseline="0" dirty="0" smtClean="0">
                <a:latin typeface="Times New Roman"/>
              </a:rPr>
              <a:t>In addition, it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must steer the equipment because of its independent brake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PART A- OPERATION</a:t>
            </a:r>
          </a:p>
          <a:p>
            <a:r>
              <a:rPr lang="en-US" dirty="0" smtClean="0"/>
              <a:t>5-1. General. The tractor has two, band-type brakes (one on each steering-clutch drum) which</a:t>
            </a:r>
          </a:p>
          <a:p>
            <a:r>
              <a:rPr lang="en-US" dirty="0" smtClean="0"/>
              <a:t>are used to slow or stop the tractor and assist with steering the tractor. When the steering levers</a:t>
            </a:r>
          </a:p>
          <a:p>
            <a:r>
              <a:rPr lang="en-US" dirty="0" smtClean="0"/>
              <a:t>are pulled completely out, or the brake pedals are depressed, the bands tighten around the</a:t>
            </a:r>
          </a:p>
          <a:p>
            <a:r>
              <a:rPr lang="en-US" dirty="0" smtClean="0"/>
              <a:t>steering-clutch drum.</a:t>
            </a:r>
          </a:p>
          <a:p>
            <a:r>
              <a:rPr lang="en-US" dirty="0" smtClean="0"/>
              <a:t>a. Steering-clutch drum. There is one clutch which controls the steering of the tractor</a:t>
            </a:r>
          </a:p>
          <a:p>
            <a:r>
              <a:rPr lang="en-US" dirty="0" smtClean="0"/>
              <a:t>for each track. The steering-clutch lever in the operator's station controls the hydraulically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operated clutch. When turning left, the left clutch is released. This causes the left track to stop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moving, and the track functions as a pivot for the tractor to turn on. The same thing happens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when turning right.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b. Control valve. The control valve is connected mechanically to the steering control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levers. The valve directs the flow of oil pressure in response to the movement of the control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levers.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5-2. Brake Mechanisms. </a:t>
            </a:r>
            <a:r>
              <a:rPr lang="en-US" b="0" i="0" u="none" strike="noStrike" baseline="0" dirty="0" smtClean="0">
                <a:latin typeface="Times New Roman"/>
              </a:rPr>
              <a:t>Brake mechanisms may be of different designs, but they all require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rotating unit and a nonrotating unit. The rotating unit consists of a drum connected to a shaft.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nonrotating unit consists of brake shoes and the linkage -necessary to apply the shoes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drum. Depending on how the nonrotating braking surface is forced against the rotating braking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surface, the brakes are either an external-contracting or internal-expanding 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089527"/>
            <a:ext cx="5634037" cy="353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5-3. External-Contracting Brake</a:t>
            </a:r>
            <a:r>
              <a:rPr lang="en-US" b="0" i="0" u="none" strike="noStrike" baseline="0" dirty="0" smtClean="0">
                <a:latin typeface="Times New Roman"/>
              </a:rPr>
              <a:t>. When the brake shoes of the brake bands are applied against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outside of the rotating brake drum, the brake is known as an external-contracting brake.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nonrotating braking surface must be forced inward around the drum to produce the friction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necessary for braking. This type of external-contracting band is found on the D7G brake system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(Figure 5-1). The brake band is tightened around the drum by moving a lever. If a proper cover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not provided, the external-contracting brake is exposed to dirt, water, and other foreign matter.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This exposure rapidly wears the lining and drum, destroying their frictional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-TROUBLESHOOTING</a:t>
            </a:r>
          </a:p>
          <a:p>
            <a:r>
              <a:rPr lang="en-US" b="1" dirty="0"/>
              <a:t>5-4. Introduction. </a:t>
            </a:r>
            <a:r>
              <a:rPr lang="en-US" dirty="0"/>
              <a:t>Information required for diagnosing and correcting the unsatisfactory</a:t>
            </a:r>
          </a:p>
          <a:p>
            <a:r>
              <a:rPr lang="en-US" dirty="0"/>
              <a:t>operation or failure of an item of engineer construction equipment and its components is</a:t>
            </a:r>
          </a:p>
          <a:p>
            <a:r>
              <a:rPr lang="en-US" dirty="0"/>
              <a:t>provided in this lesson. Job situations have been created requiring the use of a DA. Form 5988-</a:t>
            </a:r>
          </a:p>
          <a:p>
            <a:r>
              <a:rPr lang="fr-FR" dirty="0"/>
              <a:t>E (Figure 5-2, page 5-4), a maintenance allocation chart (</a:t>
            </a:r>
            <a:r>
              <a:rPr lang="fr-FR" dirty="0" err="1"/>
              <a:t>Appendix</a:t>
            </a:r>
            <a:r>
              <a:rPr lang="fr-FR" dirty="0"/>
              <a:t> D, page D-47), and a</a:t>
            </a:r>
          </a:p>
          <a:p>
            <a:r>
              <a:rPr lang="en-US" dirty="0"/>
              <a:t>troubleshooting guide (Appendix D, pages D-45 and D-46). Equipment used throughout these</a:t>
            </a:r>
          </a:p>
          <a:p>
            <a:r>
              <a:rPr lang="en-US" dirty="0"/>
              <a:t>situations will be a tractor, full-track, model D7G.</a:t>
            </a:r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5-5. Requirement. </a:t>
            </a:r>
            <a:r>
              <a:rPr lang="en-US" b="0" i="0" u="none" strike="noStrike" baseline="0" dirty="0" smtClean="0">
                <a:latin typeface="Times New Roman"/>
              </a:rPr>
              <a:t>Your requirement for each situation is to troubleshoot the problem and take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appropriate corrective action. Your duty assignment will be the same as in the previous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lessons. An operator will be available to assist you. Safety is a prime consideration. Ensure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engine is shut off and the control and transmission levers are in the neutral position.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5-6. Initial Situation. </a:t>
            </a:r>
            <a:r>
              <a:rPr lang="en-US" b="0" i="0" u="none" strike="noStrike" baseline="0" dirty="0" smtClean="0">
                <a:latin typeface="Times New Roman"/>
              </a:rPr>
              <a:t>You have been assigned to troubleshoot the steering system on the D7G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70207"/>
            <a:ext cx="5367337" cy="445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Review DA Form 5988-E (Figure 5-2, page 5-4). Figure 5-2 indicates that the brakes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failed to stop the tractor with either brake pedal and the brakes failed to turn in either direction.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After road testing the tractor for the discrepancies noted, which of the following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sources should you use to narrow down the possible causes and their remedies?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a. Maintenance supervisor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b. Parts manual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c. Troubleshooting guide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d. Maintenance allocation chart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The correct choice is c. The troubleshooting guide (Appendix D, pages D-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45 and D-46) indicates that the steering or the brake linkage may be out of adjustment.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Review of the maintenance allocation chart (Appendix D, page D-47) indicates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organizational maintenance is the authorized level to adjust the steering and brake linkages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014413"/>
            <a:ext cx="437197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Inspect linkages and make corrections. Inspection of the steering and brake linkage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indicates that the steering-linkage measurement is correct; however, the brake-linkage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measurement is not. Use the following steps to make adjustments on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linkage (Figure 5-3). You have a new gasket and cotter pins on hand, and the floor plates have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been removed. The steps listed below are for the right side of the tractor; repeat them for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left side. Refer to Figure 5-3 while making the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559589"/>
            <a:ext cx="5500687" cy="5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1. Use a wrench to remove the three cap screws (1) and the washers (2) from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cover plate (3).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Remove the cover plate (3) with gasket (6) from the top of the final drive case (4)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gain access to the brake-band adjusting nut (5). Discard the old gasket.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3. Use a wrench to turn the brake band adjusting nut (5) clockwise until the band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tight, and then loosen the nut 1 1/2 turns (9 clicks) counterclockwise.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4. Remove the rod (10) by removing the cotter pins (7) and the pins (8 and 9).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Discard the cotter pins.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5. Use two wrenches to loosen the nut (11) at both ends of the rod (10).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6. Turn the rod (10) until the distance between the center line of the pins (8 and 9)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19.25 inches, plus or minus 0.02 inch.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Aluminum brake drums. These brake drums are constructed similar to centrifuge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drums. They consist of aluminum casting with a cast-iron liner for a braking surface.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While reducing weight, this design allows heat to be transferred to the surrounding atmosphere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more readily. Cooling fins or ribs are also added to most brake drums to allow heat to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transferred to the atmosphere more readily, thereby keeping the brake drum cooler and helping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minimize brake fade.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1"/>
            <a:ext cx="6477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Times New Roman"/>
              </a:rPr>
              <a:t>Step 7. Use a wrench and a torque wrench to tighten the nut (11) to a torque of 75 </a:t>
            </a:r>
            <a:r>
              <a:rPr lang="en-US" sz="1600" b="0" i="0" u="none" strike="noStrike" baseline="0" dirty="0" err="1" smtClean="0">
                <a:latin typeface="Times New Roman"/>
              </a:rPr>
              <a:t>footpounds</a:t>
            </a:r>
            <a:r>
              <a:rPr lang="en-US" sz="1600" b="0" i="0" u="none" strike="noStrike" baseline="0" dirty="0" smtClean="0">
                <a:latin typeface="Times New Roman"/>
              </a:rPr>
              <a:t>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8. Install the rod (10) and secure it with pins (8 and 9) and new cotter pins (7).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9. Use two wrenches to loosen the nut (12) on the rod (13).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10. Turn the rod (13) until the distance between the centerlines of the pins (14 and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15) is 12.88 inches.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11. Use a wrench and a torque wrench to tighten the nut (12) to a torque of 75 </a:t>
            </a:r>
            <a:r>
              <a:rPr lang="en-US" sz="1600" b="0" i="0" u="none" strike="noStrike" baseline="0" dirty="0" err="1" smtClean="0">
                <a:latin typeface="Times New Roman"/>
              </a:rPr>
              <a:t>footpounds</a:t>
            </a:r>
            <a:r>
              <a:rPr lang="en-US" sz="1600" b="0" i="0" u="none" strike="noStrike" baseline="0" dirty="0" smtClean="0">
                <a:latin typeface="Times New Roman"/>
              </a:rPr>
              <a:t>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12. Use two wrenches to loosen the nut (16) on the rod (17).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13. Turn the rod end to adjust the length of the rod (17) so that the distance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between the front of the right brake pedal (18) and the seat kick plate is 18.53 plus or minus 0.12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inch.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14. Use a wrench and a torque wrench to tighten the nut (16) to a torque of 75 </a:t>
            </a:r>
            <a:r>
              <a:rPr lang="en-US" sz="1600" b="0" i="0" u="none" strike="noStrike" baseline="0" dirty="0" err="1" smtClean="0">
                <a:latin typeface="Times New Roman"/>
              </a:rPr>
              <a:t>footpounds</a:t>
            </a:r>
            <a:r>
              <a:rPr lang="en-US" sz="1600" b="0" i="0" u="none" strike="noStrike" baseline="0" dirty="0" smtClean="0">
                <a:latin typeface="Times New Roman"/>
              </a:rPr>
              <a:t>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15. Install the gasket (6) and the cover plate (3). Use a wrench to install three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washers (2) and cap screws (1).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16. Repeat steps 1 through 13 for the left side.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17. Reinstall floor plates.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Step 18. Test drive the equipment for proper operation and return to service.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c. Brake-drum surfaces. For good braking action, the brake drum should be perfectly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round and have a uniform surface. Brake drums become out of round from pressure exerted by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shoes and from heat developed by the application of the brakes. The brake-drum surface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becomes scored when it is worn by the braking action. When the surface is scored or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drum is out of round, it may be necessary to machine the brake drum until it is smooth and true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1-5. Brake-Shoe and Lining Construction. </a:t>
            </a:r>
            <a:r>
              <a:rPr lang="en-US" b="0" i="0" u="none" strike="noStrike" baseline="0" dirty="0" smtClean="0">
                <a:latin typeface="Times New Roman"/>
              </a:rPr>
              <a:t>The brake shoes and lining (Figure 1-7) work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together. The brake shoes are used to support, strengthen, and move the brake lining.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a. Brake shoe. The brake shoe is made of malleable iron, cast steel, drop-forged steel,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pressed steel, or cast aluminum. Pressed steel is commonly used because it is cheaper to produce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large quantities. A steel brake shoe expands at about the same rate as the brake drum when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heat is generated by brake application, thereby maintaining the clearance between the brake drum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brake shoe under most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79805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LESSON 1</a:t>
            </a:r>
          </a:p>
          <a:p>
            <a:r>
              <a:rPr lang="en-US" sz="2000" b="0" i="0" u="none" strike="noStrike" baseline="0" dirty="0" smtClean="0">
                <a:latin typeface="Times New Roman"/>
              </a:rPr>
              <a:t>BRAKE-SYSTEM PRINCIPLES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Critical Tasks: 091-62B-1005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091-62B-3054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97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457201"/>
            <a:ext cx="4433887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Brake lining. The brake lining is riveted or bonded to the face of the brake shoe,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it makes contact with the inner surface of the brake drum. Brass rivets are chosen over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other types, because brass does not score the brake drum excessively if the lining is worn past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point of replacement. Aluminum rivets are not used because they may corrode due to moisture.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brake lining may be bonded to the brake shoe with special cement. It is not always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necessary to fasten the lining to the shoe. In some brake assemblies, the lining is not fastened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brake shoe or the brake drum but floats between them and is held by a lining retainer on one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side and the brake shield on the other side.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4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c. Brake-lining types.. Variations in brake design and operation make it necessary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have different types of brake linings as shown in Figure 1-7, page 1-7. Brake linings come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molded and woven types.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Molded. This lining is made of dense, compact asbestos fibers. The lining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sometimes impregnated with fine copper wire and may be cut into blocks to fit different sizes so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they will match the corresponding brake shoes. Its frictional qualities are low because it has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smooth surface, but it dissipates heat rapidly and wears longer than woven brake lining.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(2) Woven. This lining is made of asbestos or cotton fibers and copper or bronze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wire. After being woven, the lining is treated with compounds intended to lessen the effects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water and oil. The lining is also compressed and heat-treated before being installed. The main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advantage of the woven lining is its high-frictional qualities. Woven lining does not dissipate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heat as rapidly as molded brake lining.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629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 smtClean="0">
                <a:latin typeface="Times New Roman"/>
              </a:rPr>
              <a:t>1-6. Disk-Brake System</a:t>
            </a:r>
            <a:r>
              <a:rPr lang="en-US" sz="1600" b="0" i="0" u="none" strike="noStrike" baseline="0" dirty="0" smtClean="0">
                <a:latin typeface="Times New Roman"/>
              </a:rPr>
              <a:t>. This system consists of a disk-brake assembly, floating or fixed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calipers, and </a:t>
            </a:r>
            <a:r>
              <a:rPr lang="en-US" sz="1600" b="0" i="0" u="none" strike="noStrike" baseline="0" dirty="0" err="1" smtClean="0">
                <a:latin typeface="Times New Roman"/>
              </a:rPr>
              <a:t>multipiston</a:t>
            </a:r>
            <a:r>
              <a:rPr lang="en-US" sz="1600" b="0" i="0" u="none" strike="noStrike" baseline="0" dirty="0" smtClean="0">
                <a:latin typeface="Times New Roman"/>
              </a:rPr>
              <a:t> designs.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a. Disk-brake operation. The disk-brake assembly (Figure 1-8), like the brake-drum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assembly, is operated by pressurized hydraulic fluid. The fluid, which is routed to the calipers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through steel lines and flexible high-pressure hoses, develops its pressure in the master cylinder.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Once the brake pedal is depressed, fluid enters the caliper and begins to force the piston(s)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outward. This outward movement forces the brake pads against the moving rotor. Once this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point is reached, the braking action begins. The greater the fluid pressure exerted on the piston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(s) from the master cylinder, the tighter the brake pads will be forced against the rotor. This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increase in pressure will cause an increase in braking effect. As the pedal is released, pressure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diminishes and the force on the brake pads is reduced. This allows the rotor to turn more easily.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Some calipers allow the brake pads to rub lightly against the rotor at all times in the released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position. Another design uses the rolling action on the piston seal to maintain a clearance of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approximately 0.005 inch (Figure 1-8) when the brakes are released.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Disk-brake versus brake drum assemblies. Both the disk-brake and the brake-drum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assemblies are used on modern vehicles and are well-designed systems. Each system exhibits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certain inherent advantages and disadvantages. The most important point of interest 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discussed below. One major factor that must be discussed in automotive brakes, as well as all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other brake systems, is the system's ability to dissipate heat. As discussed previously, the byproduct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friction is heat. Because most brake systems use this concept to develop braking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force, it is highly desirable for brake systems to dissipate heat as rapidly and efficiently 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possible. The disk-brake assembly, because of its open design, has the ability to dissipate heat;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faster than the brake-drum assembly. This feature makes the disk-brake assembly less prone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fade due to a buildup of excess heat. The disk-brake assembly may have additional </a:t>
            </a:r>
            <a:r>
              <a:rPr lang="en-US" b="0" i="0" u="none" strike="noStrike" baseline="0" dirty="0" err="1" smtClean="0">
                <a:latin typeface="Times New Roman"/>
              </a:rPr>
              <a:t>heattransfer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qualities due to the use of a ventilated rotor. This type of rotor (Figure 1-8, page 1-9)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has built-in air passages between friction surfaces to aid in cooling.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(1) While the brake-drum assembly requires an initial shoe to-drum clearance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adjustment and periodic checks, the disk-brake assembly is self-adjusting and maintains proper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adjustment at all times. The disk-brake assembly automatically compensates for lining wear by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allowing the piston in the caliper to move outward, thereby taking up excess clearance between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pads and the rotor. The disk system is simple in comparison to the drum system. Due to its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design and lack of moving parts and springs, the disk-brake assembly is less likely to malfunction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than the brake-drum assembly.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79653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(2) Overhauling the disk-brake assembly is faster because of its simple design. It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also safer due to the fact that the disk-brake assembly is open and asbestos dust from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linings is less apt to be caught in the brake assembly. Like brake drums, rotors may be machined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if excessive scoring is present. Rotors are also stamped with a minimum. thickness dimension,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which should not be exceeded. The brake-drum assembly requires the drum to be removed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lining inspection. Some disk pads have a built-in lining wear indicator that produces an audible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high-pitch squeal when the linings are worn excessively. This harsh squeal is a result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lining wearing to a point that allows a metal indicator to rub against the rotor as the wheel turns.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Because of its small frictional area, and lack of self-energizing and servo effect, the disk-brake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assembly requires the use of an auxiliary power booster to develop enough hydraulic pressure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good braking.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199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c. Floating calipers. Floating calipers (Figure 1-9) are designed to move laterally 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their mounts. This movement allows a caliper to maintain a centered position with respect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rotor. This design also permits the braking force to be applied equally to both sides of the rotor.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 floating caliper usually is of one-piece, solid construction and uses a single piston to develop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braking force. This type of caliper operates by pressurized hydraulic fluid like all other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calipers. The fluid enters the piston cavity and begins to force the piston outward. As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this happens, the brake pad meets the rotor. Additional pressure then forces the caliper assembly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move in the opposite direction of the piston, thereby forcing the brake pad on the opposite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side of the piston to engage the rotor. As pressure is built up behind the piston, it forces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pads tighter against the rotor to develop additional braking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576263"/>
            <a:ext cx="43338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324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d. Fixed calipers. Fixed calipers (Figure 1-10) are mounted firmly to the spindle 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splash shield. In this design, the caliper is usually made in two pieces and has two, three, or four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pistons in use. The pistons, which may be made of cast iron, aluminum, or plastic, are provided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with seals and dust boots and fit snugly in bores machined in the caliper. The pistons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accomplish the centering action of the fixed caliper as they move in their bores. If the lining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wears unevenly on one side of the caliper, the piston would take up the excess clearance by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simply moving farther out in its bore. As the brakes are applied, the fluid pressure enters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caliper on one side and is routed to the other side through an internal passageway or an external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tube connected to the opposite half of the caliper. As pressure is increased, the piston forces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pads against the rotor evenly and the pistons maintain an equal amount of pressure 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both sides of the rotor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51454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Braking action is the use of a controlled force to slow down or stop an object or to hold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object in a stationary position. Braking action is the result of friction caused by two surfaces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rubbing together. An example of friction is the force that tries to stop your hand as you apply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and slide it across a table or a desk. This means that by forcing the surface of an object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is not moving (stationary) against a moving object's surface, the resistance to movement 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rubbing action between the two surfaces of the objects will slow down the moving surface.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a braking system, one surface is rotating and one surface is nonrotating.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e. </a:t>
            </a:r>
            <a:r>
              <a:rPr lang="en-US" b="0" i="0" u="none" strike="noStrike" baseline="0" dirty="0" err="1" smtClean="0">
                <a:latin typeface="Times New Roman"/>
              </a:rPr>
              <a:t>Multipiston</a:t>
            </a:r>
            <a:r>
              <a:rPr lang="en-US" b="0" i="0" u="none" strike="noStrike" baseline="0" dirty="0" smtClean="0">
                <a:latin typeface="Times New Roman"/>
              </a:rPr>
              <a:t> designs. Fixed calipers use a </a:t>
            </a:r>
            <a:r>
              <a:rPr lang="en-US" b="0" i="0" u="none" strike="noStrike" baseline="0" dirty="0" err="1" smtClean="0">
                <a:latin typeface="Times New Roman"/>
              </a:rPr>
              <a:t>multipiston</a:t>
            </a:r>
            <a:r>
              <a:rPr lang="en-US" b="0" i="0" u="none" strike="noStrike" baseline="0" dirty="0" smtClean="0">
                <a:latin typeface="Times New Roman"/>
              </a:rPr>
              <a:t> design to provide the braking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force. The fixed caliper may be designed to use two, three, or four pistons as shown in Figure 1-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10. The dual-piston design provides a slight margin of safety over a single-piston floating caliper.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If a piston seizes in the caliper, the single-piston caliper would be rendered useless, while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dual-piston design would still have one working piston to restore some brake ability. The </a:t>
            </a:r>
            <a:r>
              <a:rPr lang="en-US" b="0" i="0" u="none" strike="noStrike" baseline="0" dirty="0" err="1" smtClean="0">
                <a:latin typeface="Times New Roman"/>
              </a:rPr>
              <a:t>threeand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four-piston design provides for the use of a larger brake lining. The brake force developed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may be spread over a larger area of the brake pad.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1-7. Mechanical Brakes. </a:t>
            </a:r>
            <a:r>
              <a:rPr lang="en-US" b="0" i="0" u="none" strike="noStrike" baseline="0" dirty="0" smtClean="0">
                <a:latin typeface="Times New Roman"/>
              </a:rPr>
              <a:t>On wheeled vehicles, the energy supplied by the operator's foot while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pushing down on the brake pedal is transferred to the brake mechanism on the wheels by various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means. A mechanical hookup has been used since the earliest motor vehicles, but </a:t>
            </a:r>
            <a:r>
              <a:rPr lang="en-US" b="0" i="0" u="none" strike="noStrike" baseline="0" dirty="0" err="1" smtClean="0">
                <a:latin typeface="Times New Roman"/>
              </a:rPr>
              <a:t>mechanicaloperated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brake systems are practically obsolete now. However, mechanical hookups are still used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 a portion of the braking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1-8. Parking Brakes. </a:t>
            </a:r>
            <a:r>
              <a:rPr lang="en-US" b="0" i="0" u="none" strike="noStrike" baseline="0" dirty="0" smtClean="0">
                <a:latin typeface="Times New Roman"/>
              </a:rPr>
              <a:t>The parking brake is designed to keep a vehicle stationary when it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parked. The parking brake can be used to stop a vehicle in an emergency if the service brakes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fail. For this reason, the parking brake is sometimes referred to as the emergency brake.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in vehicles with a hydraulic system operates mechanically on the transmission, the transfer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case, or the brake shoes of the rear wheels. When the hand brake operates on the rear wheels, it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usually linked to the same shoes that are operated by the hydraulic pistons. Toggle leverage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used to apply the shoes. With this arrangement, the hand lever applies the shoes either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hydraulically by the brake pedal or mechanically. In normal operation, the braking action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entirely one of hydraulic force with the mechanical hookup working in connection with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 system. With the correct amount of fluid in the lines and the brakes properly set,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mechanical hookup is inactive. If the hydraulic system fails, the mechanical linkage acts as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safeguard.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95313"/>
            <a:ext cx="42957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666750"/>
            <a:ext cx="42957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9" y="457200"/>
            <a:ext cx="209708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78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79805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LESSON 2</a:t>
            </a:r>
          </a:p>
          <a:p>
            <a:r>
              <a:rPr lang="en-US" sz="2000" b="0" i="0" u="none" strike="noStrike" baseline="0" dirty="0" smtClean="0">
                <a:latin typeface="Times New Roman"/>
              </a:rPr>
              <a:t>HYDRAULIC BRAKE SYSTEMS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Critical Tasks: 091-62B-1005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091-62B-3054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66952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Hydraulics is the study of liquids in motion or the pressure exerted by liquids that are conveyed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pipes or conduits. In a hydraulic brake system, pressure applied at the brake pedal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transmitted to the brake mechanism by a liquid. To better understand how pressure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transmitted by a hydraulic brake system, it is necessary to understand the principles of hydraulics.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Two well-known hydraulic principles are liquid compression and liquid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8245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PART A- PRINCIPLES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2-1. Compression</a:t>
            </a:r>
            <a:r>
              <a:rPr lang="en-US" b="0" i="0" u="none" strike="noStrike" baseline="0" dirty="0" smtClean="0">
                <a:latin typeface="Times New Roman"/>
              </a:rPr>
              <a:t>. Liquids cannot be compressed under ordinary pressures, and this may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demonstrated by placing a weight on top of a piston fitted to a jar (Figure 2-1, page 2-2). The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2-1 EN5258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force of the weight does not change the level of the liquid; therefore, it does not diminish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volume or compress the liquid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534122"/>
            <a:ext cx="5024437" cy="30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2-2. Distribution. </a:t>
            </a:r>
            <a:r>
              <a:rPr lang="en-US" b="0" i="0" u="none" strike="noStrike" baseline="0" dirty="0" smtClean="0">
                <a:latin typeface="Times New Roman"/>
              </a:rPr>
              <a:t>Force that is exerted at any point upon a confined liquid is distributed equally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through the liquid in all directions. That is, if a total force of 20 pounds, including the piston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the weight, is placed upon liquid in a jar and the piston in the jar has an area of 5 square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inches, the unit hydraulic pressure is increased by 20 to 5, or 4 pounds per square inch (psi).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This is shown in Figure 2-2. A gauge inserted at any point in the jar will indicate a pressure of 4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psi, since the liquid transmits the pressure equally throughout the jar.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1-1. Brake History. </a:t>
            </a:r>
            <a:r>
              <a:rPr lang="en-US" b="0" i="0" u="none" strike="noStrike" baseline="0" dirty="0" smtClean="0">
                <a:latin typeface="Times New Roman"/>
              </a:rPr>
              <a:t>Brakes on early motor vehicles were nothing more than modified wagon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brakes used on horse-drawn wagons. These were hand-operated, mechanical, lever-type brakes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forced a piece of wood against one or more wheels, causing friction or a drag on the wheel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or wheels as shown in Figure 1-1, page 1-2. This action also results in friction between the wheel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the ground that tries to prevent the wheel from sliding or skidding.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2-3. Illustration. </a:t>
            </a:r>
            <a:r>
              <a:rPr lang="en-US" b="0" i="0" u="none" strike="noStrike" baseline="0" dirty="0" smtClean="0">
                <a:latin typeface="Times New Roman"/>
              </a:rPr>
              <a:t>The use of hydraulic principles may be illustrated by interconnecting two jars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the same diameter that contain liquid (Figure 2-3). If force is exerted on the piston in one jar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(the left jar in Figure 2-3), the piston in the other jar will receive the same amount of force due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the transmission of pressure by liquid. When the areas of the two pistons are equal, moving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one piston produces an identical movement of the other piston because the liquid is not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compressible and therefore maintains the same volume. The following paragraphs contain more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illustrations of hydraulic principles.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Two jar illustration. By connecting two jars together, the second jar having twice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diameter of the first and therefore four times the area. The results are somewhat different,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although the same facts apply (Figure 2-4, page 2-4). When force is exerted on the piston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small jar, the piston in the large jar will receive four times as much force because the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acts on four times the area. Since liquid will always occupy the same volume, the large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 will move one-fourth as far as the small piston.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Four jar illustration. With four jars of the same diameter connected to a central jar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(Figure 2-5, page 2-4), an approximation of the action in four wheel brakes is obtained. Force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is exerted on the piston in the central jar will be transmitted to each of the other jars so that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piston in each jar will receive an identical force but will move only one-fourth as far as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central piston. If the four jars have a larger diameter than the central jar, the total pressure 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each of the four pistons is greater than that applied to the central one, and each of the four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pistons moves less than one-fourth as far as the central piston. Hydraulic brake systems operate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such a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990600"/>
            <a:ext cx="5040381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121536"/>
            <a:ext cx="4967287" cy="349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066800"/>
            <a:ext cx="5620989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762000"/>
            <a:ext cx="5605307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2-4. Operation. </a:t>
            </a:r>
            <a:r>
              <a:rPr lang="en-US" b="0" i="0" u="none" strike="noStrike" baseline="0" dirty="0" smtClean="0">
                <a:latin typeface="Times New Roman"/>
              </a:rPr>
              <a:t>In a hydraulic brake system, force is applied to the piston in a master cylinder.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brake pedal operates the piston by linkage and each wheel brake has a cylinder (Figure 2-6).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Inside the cylinder are opposed pistons that are connected to the brake shoes. When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pedal is depressed, it moves the piston within the master cylinder, forcing the brake fluid from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master cylinder through the tubing and flexible hose into the four wheel cylinders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866557"/>
            <a:ext cx="6258158" cy="379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0999"/>
            <a:ext cx="6553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Fluid type. All hydraulic brake systems use silicone brake fluid. Silicone brake 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does not freeze or boil at temperatures encountered in year-round operation of the construction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equipment.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b. Fluid flow. Brake fluid enters each of the wheel cylinders between the opposed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pistons, making the pistons move the brake shoes outward against the brake drum. As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on the pedal is increased, more hydraulic pressure is built up in the wheel cylinders and more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force is exerted against the ends of the brake shoes.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c. Brake release. When the pressure on the pedal is released, retracting springs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shoes pull the shoes away from the drum. This forces the wheel-cylinder pistons to release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their positions and forces the brake fluid back through the flexible hose or tubing to the master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cylinder.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866556"/>
            <a:ext cx="4678123" cy="370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2-5. Master Cylinder (Power Conversion). </a:t>
            </a:r>
            <a:r>
              <a:rPr lang="en-US" b="0" i="0" u="none" strike="noStrike" baseline="0" dirty="0" smtClean="0">
                <a:latin typeface="Times New Roman"/>
              </a:rPr>
              <a:t>The master cylinder (Figure 2-7, page 2-6) is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primary unit in the brake system that converts the force of the driver's foot into fluid pressure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operate the wheel brake cylinders. The master-cylinder housing is an aluminum or iron casting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may have an integral reservoir, which is usually a detachable nylon or steel reservoir.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reservoir carries sufficient reserve fluids to allow for expansion and contraction of brake fluid and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allow for brake-lining wear. The reservoir is filled to the top and is well sealed by a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2-5 EN5258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removable filler cap containing a vent. The master cylinder usually is mounted to the fire wall,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which allows for easy inspection and service and is less prone to dirt and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360539"/>
            <a:ext cx="5443537" cy="46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Construction. The master-cylinder piston is a long, spool-like member with a rubber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secondary cup seal at the outer end. It has a rubber primary cup, which acts against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liquid just ahead of the inner end. The primary cup is kept against the end of the piston by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return spring. The inner-piston head has several small bleeder ports that pass through the head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the base of the rubber primary cup. A steel, stop disk, held in the outer end of the cylinder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by a retaining spring (snap ring), acts as a piston stop. A rubber boot covers the piston end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master cylinder. This boot is vented to prevent air from being compressed within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Operation. In the outlet end of the cylinder, there is a combination inlet and outlet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check valve that is held in place by the piston return spring. This check valve is a little different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from most check valves that let fluid pass through them in one direction only. If enough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is applied to this valve, fluid can go in or around it in either direction. This means it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will keep some pressure in the brake lines. The check valve consists of a rubber valve cup in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steel valve case. This assembly rests on a rubber valve seat that fits in the end of the cylinder.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 some designs, the check valve consists of a spring-operated outlet valve that is seated on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cage rather than a rubber cup outlet valve; but the principle of operation is the same.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piston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return spring normally holds the valve cage against the rubber valve seat to seal the brake fluid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brake line.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2-6. Wheel Cylinder. </a:t>
            </a:r>
            <a:r>
              <a:rPr lang="en-US" b="0" i="0" u="none" strike="noStrike" baseline="0" dirty="0" smtClean="0">
                <a:latin typeface="Times New Roman"/>
              </a:rPr>
              <a:t>The wheel cylinder (Figure 2-8) changes hydraulic pressure into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mechanical force. This pushes the brake shoes against the drum.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a. Operation. The wheel-cylinder housing is mounted on the brake's backing plate.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Inside the cylinder are two pistons that are moved in opposite directions by hydraulic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and, at the same time, push the shoes against the drum.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066800"/>
            <a:ext cx="647919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Description. The pistons or piston stems are connected directly to the shoes.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Rubber piston cups fit in the cylinder bore against each piston to prevent the escape of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fluid. Light springs between the cups keep the cups in position against the pistons. To keep out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foreign matter, the open ends of the cylinder are fitted with rubber boots. Brake fluid enters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cylinder from a brake-line connection between the pistons. At the top of the cylinder, between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pistons, there is a bleeder hole and a screw through which air is released when the system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being filled with brake fluid.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c. Cause and effect. Due to the self-energizing action on some vehicles, a stepped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wheel cylinder (Figure 2-9, page 2-8) is used to compensate for the faster rate of wear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front shoe than on the rear shoe. By using a larger piston for the rear shoe, the shoe receives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more pressure to offset the self-energizing action of the front shoe. If it is desired that both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shoes be independently self-energizing, it is necessary to have two wheel cylinders, one for each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shoe. Each cylinder has a single piston and is mounted on the opposite side of the brake-backing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plate from the other cylinder.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5500838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2-7. Brake Operation. </a:t>
            </a:r>
            <a:r>
              <a:rPr lang="en-US" b="0" i="0" u="none" strike="noStrike" baseline="0" dirty="0" smtClean="0">
                <a:latin typeface="Times New Roman"/>
              </a:rPr>
              <a:t>Previous paragraphs have discussed the parts that make up a hydraulic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system. To illustrate what happens to these parts when the brakes are applied and released,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assume that the master cylinder is installed on a vehicle and the hydraulic system is filled with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fluid. As the operator pushes down on the brake pedal, the linkage moves the piston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master .cylinder. As the piston moves inward, the primary cup seals off the bypass port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(sometimes known as the compensating port).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1-2. External-Contracting and Internal-Expanding Brakes. </a:t>
            </a:r>
            <a:r>
              <a:rPr lang="en-US" b="0" i="0" u="none" strike="noStrike" baseline="0" dirty="0" smtClean="0">
                <a:latin typeface="Times New Roman"/>
              </a:rPr>
              <a:t>There are many different types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systems. All systems require the use of a rotating and nonrotating unit. Each of these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units has braking surfaces, which when forced together, produce the friction required for braking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action. The rotating unit on many military vehicle brakes consists of a drum that is secured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driven by a wheel. The nonrotating unit consists brake shoes and the linkage required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apply the brake shoes to the drum. Brakes may be external-contracting or internal-expanding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(Figures 1-2 and 1-3), depending on how the stationary surface is forced against the rotating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Bypass port closed. With the bypass port closed, the piston t-raps the fluid that 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ahead of it and creates pressure in the cylinder. This pressure forces the check valve ,o open,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and fluid passes into the brake line. The piston continues to move and forces fluid through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line into the wheel cylinders. Hydraulic pressure causes the wheel-cylinder pistons to move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outward and forces the brake shoe against the brake drum. As long as pressure is kept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pedal, the brake shoes will remain pressed against the brake drum.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Times New Roman"/>
              </a:rPr>
              <a:t>b. Brake pedal released. When the brake pedal is released, the pressure of the linkage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or pushrod is removed from the master-cylinder piston. The return spring pushes the piston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back to the released position and reduces the pressure in front of the piston. The check valve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slows the sudden return of fluid from the wheel cylinders. As the piston moves toward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released position in the cylinder, fluid from the master-cylinder supply tank flows through the in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port and then through the bleeder holes in the head of the piston. This fluid will bend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primary cup's lips away from the cylinder wall, and the fluid will flow into the cylinder ahead of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piston. When the pressure drops in the master cylinder, the brake-shoe return springs will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pull the shoes away from the drum. As the shoes are pulled away from the drum, the shoes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squeeze the wheel-cylinder pistons together, thus forcing the brake fluid to flow back into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master cylinder. The returning fluid forces the check valve to close. The entire check valve is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then forced off its seat. The fluid then flows into the master cylinder around the outer edges of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valve. When the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piston in the master cylinder has returned to its released position against the stop plate,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primary cup uncovers the bypass port and any excess fluid flows through the bypass port to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reservoir. This prevents the brakes from "locking up" when the heat of the brakes causes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fluid to expand.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c. Cycle repeated. The check valve seats when the pressure of the piston return springs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more than the pressure of the return fluid. The valve will keep a slight pressure in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line and wheel cylinders. The brake system is now in position for the next brake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1295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PART B -TROUBLESHOOTING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2-8. Introduction. </a:t>
            </a:r>
            <a:r>
              <a:rPr lang="en-US" b="0" i="0" u="none" strike="noStrike" baseline="0" dirty="0" smtClean="0">
                <a:latin typeface="Times New Roman"/>
              </a:rPr>
              <a:t>This part provides information required for diagnosing and correcting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unsatisfactory operation or the failure of a hydraulic brake system on an item of engineer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construction equipment. A job situation has been created that requires the use of Department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Army (DA) Form 5988-E (Figure 2-10, page 2-10), a troubleshooting guide (Appendix D, pages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D-3 through D-13), and a maintenance allocation chart (Appendix D pages D-14 through D-15).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SEE tractor will be used for the job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2-9. Requirement. </a:t>
            </a:r>
            <a:r>
              <a:rPr lang="en-US" b="0" i="0" u="none" strike="noStrike" baseline="0" dirty="0" smtClean="0">
                <a:latin typeface="Times New Roman"/>
              </a:rPr>
              <a:t>The requirement for each situation is to diagnose the problem, take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appropriate corrective action, and complete the DA Form 5988-E. For all situations you will be a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sergeant (E-5), heavy construction repairman (62B20), assigned to B Company, 88th Engineer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Battalion (Combat Heavy), Fort Chaos, Kansas. You are the senior construction-equipment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repairer in the maintenance section, and you will have an operator available for assistance. Safety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is a prime consideration. Ensure that the engine is shut off, all control and transmission levers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are in the neutral position, the parking brake is set, and the wheels are chocked.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1"/>
            <a:ext cx="6629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 smtClean="0">
                <a:latin typeface="Times New Roman"/>
              </a:rPr>
              <a:t>2-10. Initial Situation. </a:t>
            </a:r>
            <a:r>
              <a:rPr lang="en-US" sz="1600" b="0" i="0" u="none" strike="noStrike" baseline="0" dirty="0" smtClean="0">
                <a:latin typeface="Times New Roman"/>
              </a:rPr>
              <a:t>You have received a DA Form 5988-E (Figure 2-10) with instructions to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troubleshoot the hydraulic brake system. After obtaining your assigned toolbox and a copy of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TM 5-2420-224-20-1, proceed to where the operator is standing by with the SEE. The most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logical place to begin the troubleshooting process is to talk to the SEE operator. The operator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relates that he was in the process of moving the SEE from its assigned parking position to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equipment </a:t>
            </a:r>
            <a:r>
              <a:rPr lang="en-US" sz="1600" b="0" i="0" u="none" strike="noStrike" baseline="0" dirty="0" err="1" smtClean="0">
                <a:latin typeface="Times New Roman"/>
              </a:rPr>
              <a:t>washrack</a:t>
            </a:r>
            <a:r>
              <a:rPr lang="en-US" sz="1600" b="0" i="0" u="none" strike="noStrike" baseline="0" dirty="0" smtClean="0">
                <a:latin typeface="Times New Roman"/>
              </a:rPr>
              <a:t>. When he reached the </a:t>
            </a:r>
            <a:r>
              <a:rPr lang="en-US" sz="1600" b="0" i="0" u="none" strike="noStrike" baseline="0" dirty="0" err="1" smtClean="0">
                <a:latin typeface="Times New Roman"/>
              </a:rPr>
              <a:t>washrack</a:t>
            </a:r>
            <a:r>
              <a:rPr lang="en-US" sz="1600" b="0" i="0" u="none" strike="noStrike" baseline="0" dirty="0" smtClean="0">
                <a:latin typeface="Times New Roman"/>
              </a:rPr>
              <a:t>, he attempted to stop the SEE with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service brakes. After repeatedly pushing the brake pedal without results, he had to use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parking brake to make an emergency stop. Ensuring that you observe all safety restrictions, your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next step is to personally check the SEE's operation. Since there is no traffic in the general area,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operate the SEE in both forward and reverse gears and verify that the wheel brakes will not stop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SEE. Using the parking brake, ease the SEE to a hardstand. Since there is no other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indication of why the brakes failed, you should perform a visual inspection. Use the following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paragraphs to determine what actions should be taken: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76325"/>
            <a:ext cx="44862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Interpret inspection data. Refer to Appendix D, page D-3, paragraphs 83 and 84.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Follow steps 1 through 5 below to perform this task: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EN5258 2-10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1. Interpret the fault-status symbol indicated on DA Form 5988-E (see Figure 2-10).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Four symbols may appear in this column. Each one indicates a different fault status. Use Table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2-1 to define the symbols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6978968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Based on the fault-status symbol shown in Figure 2-10, page 2-10, and Table 2-1, the X indicates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that the brakes are in an inoperative status.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Use a troubleshooting guide when inspecting an unserviceable piece of equipment.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guide helps narrow down the possible causes for each discrepancy, instruct on any other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checks that must be made, and determine where to go next to correct the problem.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Refer to Appendix D, page D-3, paragraphs 83 and 84. Following the inspection,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determine which paragraph (83 or 84) best describes the fault status stated on DA Form 5988-E.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Determine the correct answer. Paragraph 83 (step 1) is the correct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538462"/>
            <a:ext cx="4338637" cy="411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3. Continue with a visual inspection of the SEE and make the following notes. This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paragraph presents the most possible causes for wheel-brake failure in this situation.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 brake-fluid level in the reservoir is full.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There are no leaking lines.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There are no damaged fittings.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There is no air when bleeding the brake system.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4. Refer to Appendix D, page D-3, paragraphs 83 and 84. Determine the most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probable cause and solution for the brake failure by comparing your notes with the steps in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paragraph 83.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Problem: Which is the correct solution for the brake-failure problem?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A. Add silicone brake fluid.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B. Tighten or replace the brake lines and fittings.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C. Bleed the brake system.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D. Replace the brake master cylinder.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Based on the findings, D is the correct answer. When reporting these findings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maintenance supervisor, you are instructed to determine the level of maintenance needed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replacement or repair of the master cylinder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5. Refer to Appendix D, pages D-14 and D-15, to determine the appropriate level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maintenance by locating the appropriate level in column 4.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Problem: Which maintenance level authorizes the replacement of the master cylinder?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A. C (crew)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B. O (organization)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C. F (direct support)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D. H (general support)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E. D (depot)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Solution: The correct answer is B. Based on this answer, the maintenance supervisor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assigns you the task of replacing the master cylinder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Remove and reinstall the master cylinder. In preparation for this task, the outside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engine hood was removed, the wheels were chocked, and the parking brake was set. Suitable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containers are available to catch the brake fluid. Use the following steps to remove and reinstall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master cylinder (refer to Figure 2-11):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1. Tag the lines before disconnecting them to aid in reconnecting them.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Disconnect the brake-fluid reservoir hose (1) and the clutch hydraulic reservoir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hose (2). Drain each hose in a suitable container.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3. Use a wrench to disconnect the two brake-line fittings (3 and 4).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4. Remove the three screws (5), the three spring-tension washers (6), and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master cylinder (7). Discard the three spring-tension washers.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5. Remove the two bleeder valves (8 and 9).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6. Reinstall the two bleeder valves (8 and 9).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7. Reinstall the brake master cylinder by installing the two bleeder valves (8 and 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8. Install the brake master cylinder (7), the three screws (5), and the three new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spring-tension washers (6).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9. Use a wrench to connect the two brake-line fittings (3 and 4).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10. Connect the two hoses (1 and 2).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11. Fill the clutch hydraulic reservoir according to lubrication order (LO) 5-2420-224-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12.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12. Fill the brake-fluid reservoir according to LO 5-2420-224-12.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72903"/>
            <a:ext cx="4872037" cy="476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c. Bleed the brake system. Following the installation of the master cylinder, the next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task is to bleed the brake system. Bleeding the brake system by pumping the brake pedal is not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sufficient. Compressed air (regulated to 14.5 to 29 psi [1-2 bar]) must be used to bleed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 to prevent damage to the equipment. Do not reuse the brake fluid as it is considered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contaminated and could damage the equipment. Follow steps 1 through 13 below (Figure 2-12,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page 2-14) to bleed the brake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Step 1. Remove the two brake-fluid reservoir caps (1 and 2) from the two brake-fluid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reservoirs (3 and 4).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Install the two elbows (6) on the hose (5).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3. Install the adapter assembly (9) to the two brake fluid reservoirs (7 and 8).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4. Connect the adapter assembly (9) to the air supply hose (10). Remember to—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Use a suitable container to catch the brake fluid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97296"/>
            <a:ext cx="5043487" cy="551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Open only one bleeder valve at a time.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Observe the fluid level in the brake-fluid reservoirs and do not allow the brake 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go below the MIN indicator before adding more fluid to the reservoir.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5. Bleed the brake system in the following order: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Master cylinder (11) in two places,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Right-rear caliper (12).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Left-rear caliper (13).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Right-front caliper (14).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Left-front caliper (15).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Antilock brake modulator (16).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Right-front caliper (17).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Left-front caliper (18).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Clutch-slave cylinder (19).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662113"/>
            <a:ext cx="32670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NOTE: The brake system is considered to be properly bled when a steady stream of brake</a:t>
            </a:r>
          </a:p>
          <a:p>
            <a:r>
              <a:rPr lang="en-US" b="1" i="0" u="none" strike="noStrike" baseline="0" dirty="0" smtClean="0">
                <a:latin typeface="Times New Roman"/>
              </a:rPr>
              <a:t>fluid, with no air bubbles, comes out of the bleeder valve.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6. Disconnect the air-supply hose (10) from the adapter assembly (9).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7. Remove the adapter assembly (9) from the two brake-fluid reservoirs (7 and 8).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8. Remove the two elbows (6) from the hose (5).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9. Fill the two brake-fluid reservoirs (7 and 8) to the MAXX indicator with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fluid.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10. Install the two brake-fluid reservoir caps (1 and 2) on the two brake-fluid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reservoirs (3 and 4).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11. Fill the clutch hydraulic reservoir according to LO 5-2420-224-12.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12. Fill the brake-fluid reservoir according to LO 5-2420-224-12.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13. Install the outside engine hood.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d. Adjust the brake pedal. The brake pedal requires adjustment at this stage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task. Refer to Figure 2-13 while using the following steps to adjust the brakes: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1. With the brake pedal (1) at neutral, the piston-rod clearance must be 0.04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inch (1 millimeter).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Step 2. If the measurement is not within tolerance, adjust the clearance by turning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eccentric screw (2).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990601"/>
            <a:ext cx="553903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LESSON 3</a:t>
            </a:r>
          </a:p>
          <a:p>
            <a:r>
              <a:rPr lang="en-US" sz="2000" b="1" i="0" u="none" strike="noStrike" baseline="0" dirty="0" smtClean="0">
                <a:latin typeface="Times New Roman"/>
              </a:rPr>
              <a:t>COMPRESSED-AIRBRAKESYSTEMS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Critical Tasks: 091-62B-1005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091-62B-3054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59449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u="none" strike="noStrike" baseline="0" dirty="0" smtClean="0">
                <a:latin typeface="Times New Roman"/>
              </a:rPr>
              <a:t>INTRODUCTION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pressure applied at the brake pedal is transmitted to the brake mechanism by air. To better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understand how pressure is transmitted by an air brake system, it is necessary to understand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principles of compressed gasses.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2"/>
            <a:ext cx="6705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 smtClean="0">
                <a:latin typeface="Times New Roman"/>
              </a:rPr>
              <a:t>PART A- PRINCIPLES AND BASIC COMPONENTS</a:t>
            </a:r>
          </a:p>
          <a:p>
            <a:r>
              <a:rPr lang="en-US" sz="1600" b="1" i="0" u="none" strike="noStrike" baseline="0" dirty="0" smtClean="0">
                <a:latin typeface="Times New Roman"/>
              </a:rPr>
              <a:t>3-1. Principles. </a:t>
            </a:r>
            <a:r>
              <a:rPr lang="en-US" sz="1600" b="0" i="0" u="none" strike="noStrike" baseline="0" dirty="0" smtClean="0">
                <a:latin typeface="Times New Roman"/>
              </a:rPr>
              <a:t>The principle characteristic of an air brake system is that the brakes, although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controlled by the operator, are applied by compressed air. Compressed air provides enough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braking force to control even the heaviest vehicle. Unlike liquids, gasses are compressed easily.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If a gas, such as air, is confined and a force is applied to it, the gas is compressed and has less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volume (Figure 3-1). Placing a weight on a piston that fits into a container may exert such a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force. The air that originally filled the entire container is pressed into only a portion of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container due to the force of the weight upon it. The pressure of the compressed air, resulting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from the force exerted on it by weight, will be equally distributed in all directions just as it is in a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liquid. Compressed air under pressure may be stored conveniently and made available for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power application of brakes. An air line connects the compressed air in the air reservoirs to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brake valve. The brake pedal operates the lever on the brake valve. When the brake pedal is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depressed, it opens a valve in the brake valve and measures a certain amount of compressed air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from the air reservoirs to go to the front and rear axles.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066800"/>
            <a:ext cx="590129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3-2. Basic Components. </a:t>
            </a:r>
            <a:r>
              <a:rPr lang="en-US" b="0" i="0" u="none" strike="noStrike" baseline="0" dirty="0" smtClean="0">
                <a:latin typeface="Times New Roman"/>
              </a:rPr>
              <a:t>The compressed air brake system consists of eight components (Figure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3-2). They are the—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Compressor.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Reservoirs.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Governor.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Brake valve.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Brake chambers.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Quick-release valve.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Relay valve.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Times New Roman"/>
              </a:rPr>
              <a:t>Slack adjusters.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This system is similar to the hydraulic brake systems in Lesson 2. There may be some minor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differences in the compressor and the governor, but they will not affect the maintenance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practices on the components. A pump or compressor driven by the engine is used to compress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air and force it into a reservoir, where it is forced under pressure and made available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operating the brakes. Air under pressure in the reservoir is released to the brake lines by a valve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operated by the brake pedal. This released air goes to the brake chambers (near the wheel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brakes), which contain a flexible diaphragm. A plate against the diaphragm is connected directly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 the mechanism on the wheel brakes by linkage. The force of the compressed air admitted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chamber causes the diaphragm to move the plate and operate the brake shoes through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linkage. Special regulating valves operate brakes on all vehicles and trailers.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3049"/>
            <a:ext cx="5348287" cy="51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u="none" strike="noStrike" baseline="0" dirty="0" smtClean="0">
                <a:latin typeface="Times New Roman"/>
              </a:rPr>
              <a:t>1-3. Rotating and Nonrotating Brake-Drum Units. </a:t>
            </a:r>
            <a:r>
              <a:rPr lang="en-US" b="0" i="0" u="none" strike="noStrike" baseline="0" dirty="0" smtClean="0">
                <a:latin typeface="Times New Roman"/>
              </a:rPr>
              <a:t>The brake drum is mounted directly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wheel that provides the rotating surface, and the brake shoe is mounted on the nonrotating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surface. The primary function of the brake-drum assembly is to force the brake shoe against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rotating drum to provide the braking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a. Air compressor and air reservoir. The air compressor furnishes compressed air for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operations. It is driven directly from the engine crankshaft or from one of the auxiliary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shafts. The air reservoir receives air from the compressor and stores it for use in the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system.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Description. Air compressors are usually single-acting reciprocating units,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either self-lubricated or lubricated from the vehicle engine's lubricating system. Both </a:t>
            </a:r>
            <a:r>
              <a:rPr lang="en-US" b="0" i="0" u="none" strike="noStrike" baseline="0" dirty="0" err="1" smtClean="0">
                <a:latin typeface="Times New Roman"/>
              </a:rPr>
              <a:t>watercooled</a:t>
            </a:r>
            <a:endParaRPr lang="en-US" b="0" i="0" u="none" strike="noStrike" baseline="0" dirty="0" smtClean="0">
              <a:latin typeface="Times New Roman"/>
            </a:endParaRPr>
          </a:p>
          <a:p>
            <a:r>
              <a:rPr lang="en-US" b="0" i="0" u="none" strike="noStrike" baseline="0" dirty="0" smtClean="0">
                <a:latin typeface="Times New Roman"/>
              </a:rPr>
              <a:t>and air-cooled cylinder heads are used. Air compressors with a displacement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approximately 7 cubic feet per minute (cfm) have two cylinders, while those with a displacement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of 12 cfm have three cylinders. A typical air compressor is shown in Figure 3-3.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1204913"/>
            <a:ext cx="39147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2911"/>
            <a:ext cx="6705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Times New Roman"/>
              </a:rPr>
              <a:t>(2) Operation. Air compressors operate continuously while the engine is running,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but the governor controls the actual compression of air. With a partial vacuum created on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piston </a:t>
            </a:r>
            <a:r>
              <a:rPr lang="en-US" sz="1600" b="0" i="0" u="none" strike="noStrike" baseline="0" dirty="0" err="1" smtClean="0">
                <a:latin typeface="Times New Roman"/>
              </a:rPr>
              <a:t>downstroke</a:t>
            </a:r>
            <a:r>
              <a:rPr lang="en-US" sz="1600" b="0" i="0" u="none" strike="noStrike" baseline="0" dirty="0" smtClean="0">
                <a:latin typeface="Times New Roman"/>
              </a:rPr>
              <a:t>, intake ports are uncovered near the bottom of the stroke. Intake ports are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covered as the piston starts its upstroke, and air in the cylinder is compressed. The pressure lifts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discharge valve, and the compressed air is discharged to the reservoirs. When the piston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starts its </a:t>
            </a:r>
            <a:r>
              <a:rPr lang="en-US" sz="1600" b="0" i="0" u="none" strike="noStrike" baseline="0" dirty="0" err="1" smtClean="0">
                <a:latin typeface="Times New Roman"/>
              </a:rPr>
              <a:t>downstroke</a:t>
            </a:r>
            <a:r>
              <a:rPr lang="en-US" sz="1600" b="0" i="0" u="none" strike="noStrike" baseline="0" dirty="0" smtClean="0">
                <a:latin typeface="Times New Roman"/>
              </a:rPr>
              <a:t>, the discharge valve closes as soon as the pressure is relieved. When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reservoir air pressure reaches the maximum setting of the governor, air under pressure is allowed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to pass into a cavity below an unloading diaphragm in the cylinder head. This air pressure lifts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one end of the unloading lever, which pivots on its pin and forces the unloading valves off their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seats. With the unloading valves off their seats, an unloading cavity forms a passage between the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cylinders and the compression is stopped. A drop in air pressure below the minimum setting of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the governor causes the unloading valves to release the air pressure from beneath the unloading</a:t>
            </a:r>
          </a:p>
          <a:p>
            <a:r>
              <a:rPr lang="en-US" sz="1600" b="0" i="0" u="none" strike="noStrike" baseline="0" dirty="0" smtClean="0">
                <a:latin typeface="Times New Roman"/>
              </a:rPr>
              <a:t>diaphragm. The unloading valves return to their seats, and compression is resumed.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b. Air governor. This component limits the pressure produced by the compressor.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Description. The air governor (Figure 3-4) maintains the air pressure in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reservoir by controlling the compressor-unloading mechanism.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(2) Operation. A gear-driven air compressor mounted on an engine supplies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for the brake system. Compressed air is stored in interconnected metal tanks. Pressure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produced by the compressor is controlled by the air governor, which controls the operation of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compressor. The air governor is set to regulate the pressure in the air system at 100 psi. When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air use drops the pressure, the air governor is actuated to cause the air compressor to build up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set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769515"/>
            <a:ext cx="4891087" cy="406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c. Air brake valve. This component controls the brake operation. It directs the flow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air from the reservoir to the air brake chambers when the brakes are applied and from the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brake chambers to the atmosphere when the brakes are released.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Description. The air brake-valve lever is connected to the brake pedal.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lever controls the operation of the inlet and exhaust valves (Figure 3-5). These valves control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air that is delivered to or released from the brake chamber.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0371"/>
            <a:ext cx="654231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(2) Operation. When the brake pedal is depressed, the air brake-valve lever moves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toward its applied position. The plunger and the regulating spring are forced down, applying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mechanical force on the diaphragm. The exhaust-valve spring is weaker than the intake-valve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spring, so the exhaust valve is forced downward onto its seat before the intake valve is opened.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When the intake valve opens, air from the reservoir is allowed to flow through the air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valve to the air brake chambers to apply the brakes. When the air pressure below the diaphragm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overcomes the mechanical force exerted on top of the diaphragm, the diaphragm lifts enough to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close the intake valve and maintain a constant air pressure in the system. Further depression of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pedal puts additional mechanical force on the diaphragm, thereby allowing further brake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application. If the operator releases the brake pedal, reducing the mechanical force on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diaphragm, the inlet valve remains closed while the exhaust valve opens to allow the air to be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exhausted from the air brake chambers to release the brakes.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82893"/>
            <a:ext cx="4624387" cy="458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Times New Roman"/>
              </a:rPr>
              <a:t>d. Air brake chambers. These components (one for each wheel) are used to convert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the pressure of the compressed air into mechanical force for applying the brakes.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(1) Description. An air brake chamber (Figure 3-6) at each wheel converts air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pressure to mechanical motion.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(2) Operation. Air under pressure enters an air brake chamber behind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diaphragm. The diaphragm compresses the return spring, causing the pushrod to travel. The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slack adjuster rotates and turns the camshaft. An S-cam connected to the end of the camshaft</a:t>
            </a:r>
          </a:p>
          <a:p>
            <a:r>
              <a:rPr lang="en-US" b="0" i="0" u="none" strike="noStrike" baseline="0" dirty="0" smtClean="0">
                <a:latin typeface="Times New Roman"/>
              </a:rPr>
              <a:t>turns and pushes the brake shoe assemblies apart, causing the brakes to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12"/>
            <a:ext cx="2095663" cy="14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696810"/>
            <a:ext cx="5462587" cy="445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7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14736</Words>
  <Application>Microsoft Office PowerPoint</Application>
  <PresentationFormat>On-screen Show (4:3)</PresentationFormat>
  <Paragraphs>1004</Paragraphs>
  <Slides>170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170</vt:i4>
      </vt:variant>
    </vt:vector>
  </HeadingPairs>
  <TitlesOfParts>
    <vt:vector size="171" baseType="lpstr">
      <vt:lpstr>Office Theme</vt:lpstr>
      <vt:lpstr>US ARMY ENGINEER CENTER AND SCHOOL CONSTRUCTION-EQUIPMENT BRAKESYSTEMS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ARMY ENGINEER CENTER AND SCHOOL CONSTRUCTION-EQUIPMENT BRAKESYSTEMS</dc:title>
  <dc:creator>NEW ADAM</dc:creator>
  <cp:lastModifiedBy>NEW ADAM</cp:lastModifiedBy>
  <cp:revision>5</cp:revision>
  <dcterms:created xsi:type="dcterms:W3CDTF">2018-05-05T18:15:36Z</dcterms:created>
  <dcterms:modified xsi:type="dcterms:W3CDTF">2018-05-05T19:00:40Z</dcterms:modified>
</cp:coreProperties>
</file>