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326" r:id="rId3"/>
    <p:sldId id="328" r:id="rId4"/>
    <p:sldId id="391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4" r:id="rId20"/>
    <p:sldId id="343" r:id="rId21"/>
    <p:sldId id="257" r:id="rId22"/>
    <p:sldId id="327" r:id="rId23"/>
    <p:sldId id="394" r:id="rId24"/>
    <p:sldId id="345" r:id="rId25"/>
    <p:sldId id="347" r:id="rId26"/>
    <p:sldId id="396" r:id="rId27"/>
    <p:sldId id="397" r:id="rId28"/>
    <p:sldId id="398" r:id="rId29"/>
    <p:sldId id="399" r:id="rId30"/>
    <p:sldId id="400" r:id="rId31"/>
    <p:sldId id="395" r:id="rId32"/>
    <p:sldId id="401" r:id="rId33"/>
    <p:sldId id="348" r:id="rId34"/>
    <p:sldId id="402" r:id="rId35"/>
    <p:sldId id="403" r:id="rId36"/>
    <p:sldId id="349" r:id="rId37"/>
    <p:sldId id="350" r:id="rId38"/>
    <p:sldId id="351" r:id="rId39"/>
    <p:sldId id="352" r:id="rId40"/>
    <p:sldId id="353" r:id="rId41"/>
    <p:sldId id="404" r:id="rId42"/>
    <p:sldId id="354" r:id="rId43"/>
    <p:sldId id="355" r:id="rId44"/>
    <p:sldId id="356" r:id="rId45"/>
    <p:sldId id="405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406" r:id="rId56"/>
    <p:sldId id="366" r:id="rId57"/>
    <p:sldId id="367" r:id="rId58"/>
    <p:sldId id="407" r:id="rId59"/>
    <p:sldId id="368" r:id="rId60"/>
    <p:sldId id="369" r:id="rId61"/>
    <p:sldId id="408" r:id="rId62"/>
    <p:sldId id="370" r:id="rId63"/>
    <p:sldId id="411" r:id="rId64"/>
    <p:sldId id="371" r:id="rId65"/>
    <p:sldId id="410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412" r:id="rId75"/>
    <p:sldId id="380" r:id="rId76"/>
    <p:sldId id="381" r:id="rId77"/>
    <p:sldId id="382" r:id="rId78"/>
    <p:sldId id="413" r:id="rId79"/>
    <p:sldId id="383" r:id="rId80"/>
    <p:sldId id="384" r:id="rId81"/>
    <p:sldId id="385" r:id="rId82"/>
    <p:sldId id="386" r:id="rId83"/>
    <p:sldId id="414" r:id="rId84"/>
    <p:sldId id="387" r:id="rId85"/>
    <p:sldId id="388" r:id="rId86"/>
    <p:sldId id="389" r:id="rId87"/>
    <p:sldId id="39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8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3504-FA3B-437D-9E11-AEF806C1EC13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ABEA-F5FE-4510-B114-C344E0563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8991600" cy="66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3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15823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Many factors influence the weldability of a metal. Some important ones that must be taken </a:t>
            </a:r>
            <a:r>
              <a:rPr lang="en-US" dirty="0" err="1" smtClean="0"/>
              <a:t>intoaccount</a:t>
            </a:r>
            <a:r>
              <a:rPr lang="en-US" dirty="0" smtClean="0"/>
              <a:t> </a:t>
            </a:r>
            <a:r>
              <a:rPr lang="en-US" dirty="0"/>
              <a:t>and, so far as possible, controlled are:</a:t>
            </a:r>
          </a:p>
          <a:p>
            <a:r>
              <a:rPr lang="en-US" dirty="0"/>
              <a:t>(1) the chemical composition of the metals involved (that is, the kind and percentage of</a:t>
            </a:r>
          </a:p>
          <a:p>
            <a:r>
              <a:rPr lang="en-US" dirty="0"/>
              <a:t>elements present) and the effect of radical temperature changes on the various elements;</a:t>
            </a:r>
          </a:p>
          <a:p>
            <a:r>
              <a:rPr lang="en-US" dirty="0"/>
              <a:t>(2) the expansion and contraction characteristics of the base metals;</a:t>
            </a:r>
          </a:p>
          <a:p>
            <a:r>
              <a:rPr lang="en-US" dirty="0"/>
              <a:t>(3) the filler metal (welding rod or electrode);</a:t>
            </a:r>
          </a:p>
          <a:p>
            <a:r>
              <a:rPr lang="en-US" dirty="0"/>
              <a:t>(4) the joint design; and</a:t>
            </a:r>
          </a:p>
          <a:p>
            <a:r>
              <a:rPr lang="en-US" dirty="0"/>
              <a:t>(5) the welding procedure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7855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steel, carbon is probably the most important element that limits weldability. Carbon gives</a:t>
            </a:r>
          </a:p>
          <a:p>
            <a:r>
              <a:rPr lang="en-US" dirty="0"/>
              <a:t>steel hardenability; that is, when certain carbon steels are heated above a critical temperature </a:t>
            </a:r>
            <a:r>
              <a:rPr lang="en-US" dirty="0" smtClean="0"/>
              <a:t>and then </a:t>
            </a:r>
            <a:r>
              <a:rPr lang="en-US" dirty="0"/>
              <a:t>cooled rapidly, they become much harder. At the same time, they lose ductility. In fact, </a:t>
            </a:r>
            <a:r>
              <a:rPr lang="en-US" dirty="0" smtClean="0"/>
              <a:t>the metal </a:t>
            </a:r>
            <a:r>
              <a:rPr lang="en-US" dirty="0"/>
              <a:t>may become extremely brittle. With few exceptions, the temperatures used in </a:t>
            </a:r>
            <a:r>
              <a:rPr lang="en-US" dirty="0" smtClean="0"/>
              <a:t>welding exceed </a:t>
            </a:r>
            <a:r>
              <a:rPr lang="en-US" dirty="0"/>
              <a:t>the critical temperature of carbon steels. Further, more hardening may occur when </a:t>
            </a:r>
            <a:r>
              <a:rPr lang="en-US" dirty="0" smtClean="0"/>
              <a:t>the mass </a:t>
            </a:r>
            <a:r>
              <a:rPr lang="en-US" dirty="0"/>
              <a:t>of relatively cold metal surrounding the weld area conducts heat away so fast that </a:t>
            </a:r>
            <a:r>
              <a:rPr lang="en-US" dirty="0" smtClean="0"/>
              <a:t>rapid cooling </a:t>
            </a:r>
            <a:r>
              <a:rPr lang="en-US" dirty="0"/>
              <a:t>occurs. Thus, certain steels may become hardened by many of the welding processes.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8450" y="228600"/>
            <a:ext cx="60769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When the percentage of carbon is less than 0.25 percent, its effect in producing hardness is slight</a:t>
            </a:r>
            <a:r>
              <a:rPr lang="en-US" sz="1600" dirty="0" smtClean="0"/>
              <a:t>. But </a:t>
            </a:r>
            <a:r>
              <a:rPr lang="en-US" sz="1600" dirty="0"/>
              <a:t>when the carbon content exceeds 0.25 percent, or when such elements as manganese</a:t>
            </a:r>
            <a:r>
              <a:rPr lang="en-US" sz="1600" dirty="0" smtClean="0"/>
              <a:t>, vanadium</a:t>
            </a:r>
            <a:r>
              <a:rPr lang="en-US" sz="1600" dirty="0"/>
              <a:t>, chromium, molybdenum, or titanium are present, together with a carbon percentage </a:t>
            </a:r>
            <a:r>
              <a:rPr lang="en-US" sz="1600" dirty="0" smtClean="0"/>
              <a:t>of less </a:t>
            </a:r>
            <a:r>
              <a:rPr lang="en-US" sz="1600" dirty="0"/>
              <a:t>than 0.25 percent, the weldability of the steel is decreased. Special steps should be taken </a:t>
            </a:r>
            <a:r>
              <a:rPr lang="en-US" sz="1600" dirty="0" smtClean="0"/>
              <a:t>to control </a:t>
            </a:r>
            <a:r>
              <a:rPr lang="en-US" sz="1600" dirty="0"/>
              <a:t>preheat, </a:t>
            </a:r>
            <a:r>
              <a:rPr lang="en-US" sz="1600" dirty="0" err="1"/>
              <a:t>interpass</a:t>
            </a:r>
            <a:r>
              <a:rPr lang="en-US" sz="1600" dirty="0"/>
              <a:t> temperature, </a:t>
            </a:r>
            <a:r>
              <a:rPr lang="en-US" sz="1600" dirty="0" err="1"/>
              <a:t>postheat</a:t>
            </a:r>
            <a:r>
              <a:rPr lang="en-US" sz="1600" dirty="0"/>
              <a:t>, and welding sequence. Otherwise a </a:t>
            </a:r>
            <a:r>
              <a:rPr lang="en-US" sz="1600" dirty="0" smtClean="0"/>
              <a:t>satisfactory weld </a:t>
            </a:r>
            <a:r>
              <a:rPr lang="en-US" sz="1600" dirty="0"/>
              <a:t>is likely to crack and to have reduced toughness and less strength than is required. For </a:t>
            </a:r>
            <a:r>
              <a:rPr lang="en-US" sz="1600" dirty="0" smtClean="0"/>
              <a:t>this reason</a:t>
            </a:r>
            <a:r>
              <a:rPr lang="en-US" sz="1600" dirty="0"/>
              <a:t>, tool steels and certain alloys like carbon-molybdenum steel are less </a:t>
            </a:r>
            <a:r>
              <a:rPr lang="en-US" sz="1600" dirty="0" err="1"/>
              <a:t>weldable</a:t>
            </a:r>
            <a:r>
              <a:rPr lang="en-US" sz="1600" dirty="0"/>
              <a:t> than </a:t>
            </a:r>
            <a:r>
              <a:rPr lang="en-US" sz="1600" dirty="0" smtClean="0"/>
              <a:t>many other </a:t>
            </a:r>
            <a:r>
              <a:rPr lang="en-US" sz="1600" dirty="0"/>
              <a:t>steels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Steels contain certain impurities such as sulfur, phosphorus, hydrogen, nitrogen, and oxygen. If</a:t>
            </a:r>
          </a:p>
          <a:p>
            <a:r>
              <a:rPr lang="en-US" sz="1600" dirty="0"/>
              <a:t>present in large enough quantities, these impurities may decrease weldability. For example, a</a:t>
            </a:r>
          </a:p>
          <a:p>
            <a:r>
              <a:rPr lang="en-US" sz="1600" dirty="0"/>
              <a:t>steel to which about 0.10 percent sulfur has been added to improve </a:t>
            </a:r>
            <a:r>
              <a:rPr lang="en-US" sz="1600" dirty="0" err="1"/>
              <a:t>machineability</a:t>
            </a:r>
            <a:r>
              <a:rPr lang="en-US" sz="1600" dirty="0"/>
              <a:t> is difficult to</a:t>
            </a:r>
          </a:p>
          <a:p>
            <a:r>
              <a:rPr lang="en-US" sz="1600" dirty="0"/>
              <a:t>weld because the weld has a tendency to </a:t>
            </a:r>
            <a:r>
              <a:rPr lang="en-US" sz="1600" dirty="0" err="1" smtClean="0"/>
              <a:t>carack</a:t>
            </a:r>
            <a:r>
              <a:rPr lang="en-US" sz="1600" dirty="0"/>
              <a:t>. An excessive amount of phosphorus decreases</a:t>
            </a:r>
          </a:p>
          <a:p>
            <a:r>
              <a:rPr lang="en-US" sz="1600" dirty="0"/>
              <a:t>the ductility of the steel and thus decreases the weldability of the metal. The presence of</a:t>
            </a:r>
          </a:p>
          <a:p>
            <a:r>
              <a:rPr lang="en-US" sz="1600" dirty="0"/>
              <a:t>hydrogen in a steel, filler material, or flux may lead to cracks in the welds.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9753" y="914400"/>
            <a:ext cx="64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Stainless steels, high-chromium steels, and other special steels are less </a:t>
            </a:r>
            <a:r>
              <a:rPr lang="en-US" dirty="0" err="1"/>
              <a:t>weldable</a:t>
            </a:r>
            <a:r>
              <a:rPr lang="en-US" dirty="0"/>
              <a:t> than plain </a:t>
            </a:r>
            <a:r>
              <a:rPr lang="en-US" dirty="0" err="1" smtClean="0"/>
              <a:t>lowcarbon</a:t>
            </a:r>
            <a:r>
              <a:rPr lang="en-US" dirty="0" smtClean="0"/>
              <a:t> steels</a:t>
            </a:r>
            <a:r>
              <a:rPr lang="en-US" dirty="0"/>
              <a:t>. The elements that give these special steels their desirable properties for specific</a:t>
            </a:r>
          </a:p>
          <a:p>
            <a:r>
              <a:rPr lang="en-US" dirty="0"/>
              <a:t>applications also have the effect of decreasing the weldability of the metals. To make </a:t>
            </a:r>
            <a:r>
              <a:rPr lang="en-US" dirty="0" smtClean="0"/>
              <a:t>these special </a:t>
            </a:r>
            <a:r>
              <a:rPr lang="en-US" dirty="0"/>
              <a:t>steels </a:t>
            </a:r>
            <a:r>
              <a:rPr lang="en-US" dirty="0" err="1"/>
              <a:t>weldable</a:t>
            </a:r>
            <a:r>
              <a:rPr lang="en-US" dirty="0"/>
              <a:t>, the welding procedures, the filler metal, the fluxes, the preheat and</a:t>
            </a:r>
          </a:p>
          <a:p>
            <a:r>
              <a:rPr lang="en-US" dirty="0" err="1"/>
              <a:t>postheat</a:t>
            </a:r>
            <a:r>
              <a:rPr lang="en-US" dirty="0"/>
              <a:t> temperatures, and the welding sequence must be carefully selected. This is also true </a:t>
            </a:r>
            <a:r>
              <a:rPr lang="en-US" dirty="0" smtClean="0"/>
              <a:t>for many </a:t>
            </a:r>
            <a:r>
              <a:rPr lang="en-US" dirty="0"/>
              <a:t>nickel, copper, and aluminum alloys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some metals, the heat of the welding process may cause certain elements with </a:t>
            </a:r>
            <a:r>
              <a:rPr lang="en-US" dirty="0" smtClean="0"/>
              <a:t>low-melting points </a:t>
            </a:r>
            <a:r>
              <a:rPr lang="en-US" dirty="0"/>
              <a:t>to vaporize, thus reducing the amounts of those elements present in the weld zone.</a:t>
            </a:r>
          </a:p>
          <a:p>
            <a:r>
              <a:rPr lang="en-US" dirty="0"/>
              <a:t>Nonferrous alloys containing lead, zinc, and tin are particularly subject to such looses </a:t>
            </a:r>
            <a:r>
              <a:rPr lang="en-US" dirty="0" smtClean="0"/>
              <a:t>from vaporization</a:t>
            </a:r>
            <a:r>
              <a:rPr lang="en-US" dirty="0"/>
              <a:t>. These losses may seriously affect the properties of the joint by causing porosity or</a:t>
            </a:r>
          </a:p>
          <a:p>
            <a:r>
              <a:rPr lang="en-US" dirty="0"/>
              <a:t>oxide inclusions that weaken the weld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130534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weldability of a metal is also affected by its thermal conductivity. In general, metals with</a:t>
            </a:r>
          </a:p>
          <a:p>
            <a:r>
              <a:rPr lang="en-US" dirty="0"/>
              <a:t>high thermal conductivity are difficult to weld because they transfer the heat away from the </a:t>
            </a:r>
            <a:r>
              <a:rPr lang="en-US" dirty="0" smtClean="0"/>
              <a:t>weld so </a:t>
            </a:r>
            <a:r>
              <a:rPr lang="en-US" dirty="0"/>
              <a:t>rapidly that the required temperature cannot be maintained at the joint.</a:t>
            </a:r>
          </a:p>
          <a:p>
            <a:r>
              <a:rPr lang="en-US" dirty="0"/>
              <a:t>Changes in temperature cause a metal to expand or contract and this also affects weldability</a:t>
            </a:r>
            <a:r>
              <a:rPr lang="en-US" dirty="0" smtClean="0"/>
              <a:t>. When </a:t>
            </a:r>
            <a:r>
              <a:rPr lang="en-US" dirty="0"/>
              <a:t>metals expand and contract at different rates, the internal stresses set up by these </a:t>
            </a:r>
            <a:r>
              <a:rPr lang="en-US" dirty="0" smtClean="0"/>
              <a:t>changes can </a:t>
            </a:r>
            <a:r>
              <a:rPr lang="en-US" dirty="0"/>
              <a:t>cause the joint to crack immediately, or to crack later under load.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88984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Even when the weld joins identical metals, or metals having approximately the same </a:t>
            </a:r>
            <a:r>
              <a:rPr lang="en-US" dirty="0" smtClean="0"/>
              <a:t>coefficient of </a:t>
            </a:r>
            <a:r>
              <a:rPr lang="en-US" dirty="0"/>
              <a:t>expansion, the </a:t>
            </a:r>
            <a:r>
              <a:rPr lang="en-US" dirty="0" smtClean="0"/>
              <a:t>expansion </a:t>
            </a:r>
            <a:r>
              <a:rPr lang="en-US" dirty="0"/>
              <a:t>and contraction may not be uniform throughout all parts of </a:t>
            </a:r>
            <a:r>
              <a:rPr lang="en-US" dirty="0" smtClean="0"/>
              <a:t>the metal</a:t>
            </a:r>
            <a:r>
              <a:rPr lang="en-US" dirty="0"/>
              <a:t>. These differences lead to internal stresses, distortion, and warping. Metal parts must </a:t>
            </a:r>
            <a:r>
              <a:rPr lang="en-US" dirty="0" smtClean="0"/>
              <a:t>be free </a:t>
            </a:r>
            <a:r>
              <a:rPr lang="en-US" dirty="0"/>
              <a:t>to move or a special weld sequence must be used. When heat is applied or withdrawn</a:t>
            </a:r>
            <a:r>
              <a:rPr lang="en-US" dirty="0" smtClean="0"/>
              <a:t>, expansion </a:t>
            </a:r>
            <a:r>
              <a:rPr lang="en-US" dirty="0"/>
              <a:t>and contraction set up high stresses, which may cause trouble in the weld itself or in</a:t>
            </a:r>
          </a:p>
          <a:p>
            <a:r>
              <a:rPr lang="en-US" dirty="0"/>
              <a:t>the adjacent base metal. In thin materials, uneven expansion and contraction may cause </a:t>
            </a:r>
            <a:r>
              <a:rPr lang="en-US" dirty="0" smtClean="0"/>
              <a:t>the metal </a:t>
            </a:r>
            <a:r>
              <a:rPr lang="en-US" dirty="0"/>
              <a:t>to warp. In heavy material, the stresses set up may exceed the ultimate strength of </a:t>
            </a:r>
            <a:r>
              <a:rPr lang="en-US" dirty="0" smtClean="0"/>
              <a:t>the metal </a:t>
            </a:r>
            <a:r>
              <a:rPr lang="en-US" dirty="0"/>
              <a:t>and cause cracking to occur in the weld, or in the metal next to the weld which is called </a:t>
            </a:r>
            <a:r>
              <a:rPr lang="en-US" dirty="0" smtClean="0"/>
              <a:t>the heat-affected </a:t>
            </a:r>
            <a:r>
              <a:rPr lang="en-US" dirty="0"/>
              <a:t>zone.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34896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Even if the ultimate strength of the material is not exceeded by the stresses developed during</a:t>
            </a:r>
          </a:p>
          <a:p>
            <a:r>
              <a:rPr lang="en-US" dirty="0"/>
              <a:t>welding, the combination of welding stresses plus the stresses developed when the material </a:t>
            </a:r>
            <a:r>
              <a:rPr lang="en-US" dirty="0" smtClean="0"/>
              <a:t>is placed </a:t>
            </a:r>
            <a:r>
              <a:rPr lang="en-US" dirty="0"/>
              <a:t>in service may-be enough to cause failure of-the weld. It is for this reason that </a:t>
            </a:r>
            <a:r>
              <a:rPr lang="en-US" dirty="0" smtClean="0"/>
              <a:t>many materials </a:t>
            </a:r>
            <a:r>
              <a:rPr lang="en-US" dirty="0"/>
              <a:t>are stress-relieved after welding.</a:t>
            </a:r>
          </a:p>
          <a:p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factor that influences weldability is the filler material used. The wrong electrode or </a:t>
            </a:r>
            <a:r>
              <a:rPr lang="en-US" dirty="0" smtClean="0"/>
              <a:t>an incorrect </a:t>
            </a:r>
            <a:r>
              <a:rPr lang="en-US" dirty="0"/>
              <a:t>welding process will make welding difficult or impossible, and it may lead to failure </a:t>
            </a:r>
            <a:r>
              <a:rPr lang="en-US" dirty="0" smtClean="0"/>
              <a:t>of the </a:t>
            </a:r>
            <a:r>
              <a:rPr lang="en-US" dirty="0"/>
              <a:t>part under service conditions. It is not always essential that the welding rod or electrode </a:t>
            </a:r>
            <a:r>
              <a:rPr lang="en-US" dirty="0" smtClean="0"/>
              <a:t>be of </a:t>
            </a:r>
            <a:r>
              <a:rPr lang="en-US" dirty="0"/>
              <a:t>the same chemical composition as the base metal; the important requirement is that </a:t>
            </a:r>
            <a:r>
              <a:rPr lang="en-US" dirty="0" smtClean="0"/>
              <a:t>the combination </a:t>
            </a:r>
            <a:r>
              <a:rPr lang="en-US" dirty="0"/>
              <a:t>of the filler metal and the base metal will make a satisfactory welded joint.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889843"/>
            <a:ext cx="6248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some processes, the flux selected for use with a welding rod has important effects </a:t>
            </a:r>
            <a:r>
              <a:rPr lang="en-US" dirty="0" smtClean="0"/>
              <a:t>on weldability</a:t>
            </a:r>
            <a:r>
              <a:rPr lang="en-US" dirty="0"/>
              <a:t>. Also, the electrode covering influences the weld obtained in certain steels. Molten</a:t>
            </a:r>
          </a:p>
          <a:p>
            <a:r>
              <a:rPr lang="en-US" dirty="0"/>
              <a:t>steels have a tendency to absorb hydrogen from the surrounding atmosphere and to expel it </a:t>
            </a:r>
            <a:r>
              <a:rPr lang="en-US" dirty="0" smtClean="0"/>
              <a:t>when they </a:t>
            </a:r>
            <a:r>
              <a:rPr lang="en-US" dirty="0"/>
              <a:t>solidify. Some types of electrode coverings send a lot of hydrogen into the atmosphere</a:t>
            </a:r>
          </a:p>
          <a:p>
            <a:r>
              <a:rPr lang="en-US" dirty="0"/>
              <a:t>surrounding the arc and the molten puddle. This hydrogen is enough to cause microscopic </a:t>
            </a:r>
            <a:r>
              <a:rPr lang="en-US" dirty="0" smtClean="0"/>
              <a:t>cracks in </a:t>
            </a:r>
            <a:r>
              <a:rPr lang="en-US" dirty="0"/>
              <a:t>the heat-affected zone of some steels. To eliminate this problem, low-hydrogen electrodes</a:t>
            </a:r>
          </a:p>
          <a:p>
            <a:r>
              <a:rPr lang="en-US" dirty="0"/>
              <a:t>have been developed to weld the newer high-tensile steels.</a:t>
            </a:r>
          </a:p>
          <a:p>
            <a:r>
              <a:rPr lang="en-US" dirty="0"/>
              <a:t>Joint design also influences the weldability of a metal. Several factors must be considered </a:t>
            </a:r>
            <a:r>
              <a:rPr lang="en-US" dirty="0" smtClean="0"/>
              <a:t>when selecting </a:t>
            </a:r>
            <a:r>
              <a:rPr lang="en-US" dirty="0"/>
              <a:t>a joint design. They include the welding process, the thickness of the material to be</a:t>
            </a:r>
          </a:p>
          <a:p>
            <a:r>
              <a:rPr lang="en-US" dirty="0"/>
              <a:t>welded, and the purpose the joint is to serve.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38450" y="914400"/>
            <a:ext cx="5943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Thin sheets of metal can be butted together without special preparation other than cleaning; </a:t>
            </a:r>
            <a:r>
              <a:rPr lang="en-US" dirty="0" smtClean="0"/>
              <a:t>but</a:t>
            </a:r>
            <a:endParaRPr lang="en-US" dirty="0"/>
          </a:p>
          <a:p>
            <a:r>
              <a:rPr lang="en-US" dirty="0"/>
              <a:t>heavy plates must be beveled or grooved to make a satisfactory joint. Again, the design used is</a:t>
            </a:r>
          </a:p>
          <a:p>
            <a:r>
              <a:rPr lang="en-US" dirty="0"/>
              <a:t>related to the purpose; that is, the way the load or stress is applied, the erosive or corrosive</a:t>
            </a:r>
          </a:p>
          <a:p>
            <a:r>
              <a:rPr lang="en-US" dirty="0"/>
              <a:t>conditions it must resist, and the joint efficiency. The term "joint efficiency" is used to indicate</a:t>
            </a:r>
          </a:p>
          <a:p>
            <a:r>
              <a:rPr lang="en-US" dirty="0"/>
              <a:t>the strength of a welded joint as compared with the strength of the </a:t>
            </a:r>
            <a:r>
              <a:rPr lang="en-US" dirty="0" err="1"/>
              <a:t>unwelded</a:t>
            </a:r>
            <a:r>
              <a:rPr lang="en-US" dirty="0"/>
              <a:t> base metal.</a:t>
            </a:r>
          </a:p>
          <a:p>
            <a:r>
              <a:rPr lang="en-US" dirty="0"/>
              <a:t>Each of the welding processes has a technique or procedure peculiar to that process. Often the</a:t>
            </a:r>
          </a:p>
          <a:p>
            <a:r>
              <a:rPr lang="en-US" dirty="0"/>
              <a:t>technique varies with the kind or size of the filler metal used, or the kind of weld being made.</a:t>
            </a:r>
          </a:p>
          <a:p>
            <a:r>
              <a:rPr lang="en-US" dirty="0"/>
              <a:t>The incorrect use of a technique, or the use of the wrong technique, may lead to defects that</a:t>
            </a:r>
          </a:p>
          <a:p>
            <a:r>
              <a:rPr lang="en-US" dirty="0"/>
              <a:t>make the joint unsatisfactory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72402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e. </a:t>
            </a:r>
            <a:r>
              <a:rPr lang="en-US" i="1" dirty="0"/>
              <a:t>Conclusion</a:t>
            </a:r>
            <a:r>
              <a:rPr lang="en-US" dirty="0"/>
              <a:t>. This information on welding processes is provided to give a brief</a:t>
            </a:r>
          </a:p>
          <a:p>
            <a:r>
              <a:rPr lang="en-US" dirty="0"/>
              <a:t>introduction to welding. A shop drawing is the universal language used to convey all the</a:t>
            </a:r>
          </a:p>
          <a:p>
            <a:r>
              <a:rPr lang="en-US" dirty="0"/>
              <a:t>necessary information that an individual would need to perform these welding processes. </a:t>
            </a:r>
            <a:r>
              <a:rPr lang="en-US" dirty="0" smtClean="0"/>
              <a:t>Special symbols </a:t>
            </a:r>
            <a:r>
              <a:rPr lang="en-US" dirty="0"/>
              <a:t>are furnished on shop drawings to show the kinds of welds to be used. The </a:t>
            </a:r>
            <a:r>
              <a:rPr lang="en-US" dirty="0" smtClean="0"/>
              <a:t>following subparagraphs </a:t>
            </a:r>
            <a:r>
              <a:rPr lang="en-US" dirty="0"/>
              <a:t>will contain data on the use and function of welding symbols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6406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 Introduction</a:t>
            </a:r>
          </a:p>
          <a:p>
            <a:r>
              <a:rPr lang="en-US" dirty="0"/>
              <a:t>Welding is one of the most important functions performed within a metalworking shop. </a:t>
            </a:r>
            <a:r>
              <a:rPr lang="en-US" dirty="0" smtClean="0"/>
              <a:t>Many broken </a:t>
            </a:r>
            <a:r>
              <a:rPr lang="en-US" dirty="0"/>
              <a:t>parts may be welded and put back into service, saving the expense of fabricating </a:t>
            </a:r>
            <a:r>
              <a:rPr lang="en-US" dirty="0" smtClean="0"/>
              <a:t>or purchasing </a:t>
            </a:r>
            <a:r>
              <a:rPr lang="en-US" dirty="0"/>
              <a:t>a new piece of equipment, and downtime is reduced. This task will describe </a:t>
            </a:r>
            <a:r>
              <a:rPr lang="en-US" dirty="0" smtClean="0"/>
              <a:t>the welding </a:t>
            </a:r>
            <a:r>
              <a:rPr lang="en-US" dirty="0"/>
              <a:t>process, to include the interpretation and identification of welding symbols used in shop</a:t>
            </a:r>
          </a:p>
          <a:p>
            <a:r>
              <a:rPr lang="en-US" dirty="0"/>
              <a:t>drawings.</a:t>
            </a:r>
          </a:p>
        </p:txBody>
      </p:sp>
    </p:spTree>
    <p:extLst>
      <p:ext uri="{BB962C8B-B14F-4D97-AF65-F5344CB8AC3E}">
        <p14:creationId xmlns:p14="http://schemas.microsoft.com/office/powerpoint/2010/main" val="338169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172402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3. Weld and Welding Symbols</a:t>
            </a:r>
          </a:p>
          <a:p>
            <a:r>
              <a:rPr lang="en-US" dirty="0"/>
              <a:t>a. </a:t>
            </a:r>
            <a:r>
              <a:rPr lang="en-US" i="1" dirty="0"/>
              <a:t>General</a:t>
            </a:r>
            <a:r>
              <a:rPr lang="en-US" dirty="0"/>
              <a:t>. Welding symbols provide the means for placing complete and concise </a:t>
            </a:r>
            <a:r>
              <a:rPr lang="en-US" dirty="0" smtClean="0"/>
              <a:t>welding information </a:t>
            </a:r>
            <a:r>
              <a:rPr lang="en-US" dirty="0"/>
              <a:t>on drawings. The reference line of the welding symbol (figure 2) is used </a:t>
            </a:r>
            <a:r>
              <a:rPr lang="en-US" dirty="0" smtClean="0"/>
              <a:t>to designate </a:t>
            </a:r>
            <a:r>
              <a:rPr lang="en-US" dirty="0"/>
              <a:t>the type of weld to be made, its location, dimensions, extent, contour, and </a:t>
            </a:r>
            <a:r>
              <a:rPr lang="en-US" dirty="0" smtClean="0"/>
              <a:t>other supplementary </a:t>
            </a:r>
            <a:r>
              <a:rPr lang="en-US" dirty="0"/>
              <a:t>information. When necessary, a tail is attached to the reference line which</a:t>
            </a:r>
          </a:p>
          <a:p>
            <a:r>
              <a:rPr lang="en-US" dirty="0"/>
              <a:t>provides specific notations. When such notations are not required the tail is omitted.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73225"/>
            <a:ext cx="54673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1668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b. </a:t>
            </a:r>
            <a:r>
              <a:rPr lang="en-US" i="1" dirty="0"/>
              <a:t>Elements of a Welding Symbol</a:t>
            </a:r>
            <a:r>
              <a:rPr lang="en-US" dirty="0"/>
              <a:t>. A distinction is made between the term "weld symbol"</a:t>
            </a:r>
          </a:p>
          <a:p>
            <a:r>
              <a:rPr lang="en-US" dirty="0"/>
              <a:t>and "welding symbol." The "weld symbol" is the ideograph (figure 3, views A and B, on the</a:t>
            </a:r>
          </a:p>
          <a:p>
            <a:r>
              <a:rPr lang="en-US" dirty="0"/>
              <a:t>following page) that is used to indicate the desired type of weld. The assembled "welding</a:t>
            </a:r>
          </a:p>
          <a:p>
            <a:r>
              <a:rPr lang="en-US" dirty="0"/>
              <a:t>symbol" consists of the following eight elements, or any of these elements as are necessary</a:t>
            </a:r>
            <a:r>
              <a:rPr lang="en-US" dirty="0" smtClean="0"/>
              <a:t>: reference </a:t>
            </a:r>
            <a:r>
              <a:rPr lang="en-US" dirty="0"/>
              <a:t>line; arrow; basic weld symbols; dimensions and other data; supplementary </a:t>
            </a:r>
            <a:r>
              <a:rPr lang="en-US" dirty="0" smtClean="0"/>
              <a:t>symbols; finish </a:t>
            </a:r>
            <a:r>
              <a:rPr lang="en-US" dirty="0"/>
              <a:t>symbols; tail; and the specification, process, or other reference. The location of </a:t>
            </a:r>
            <a:r>
              <a:rPr lang="en-US" dirty="0" smtClean="0"/>
              <a:t>the elements </a:t>
            </a:r>
            <a:r>
              <a:rPr lang="en-US" dirty="0"/>
              <a:t>of a welding symbol with respect to each other is shown in figure 2.</a:t>
            </a:r>
          </a:p>
        </p:txBody>
      </p:sp>
    </p:spTree>
    <p:extLst>
      <p:ext uri="{BB962C8B-B14F-4D97-AF65-F5344CB8AC3E}">
        <p14:creationId xmlns:p14="http://schemas.microsoft.com/office/powerpoint/2010/main" val="338169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98" y="1828800"/>
            <a:ext cx="61772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4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0668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c. </a:t>
            </a:r>
            <a:r>
              <a:rPr lang="en-US" sz="1200" i="1" dirty="0"/>
              <a:t>Basic Weld Symbols</a:t>
            </a:r>
            <a:r>
              <a:rPr lang="en-US" sz="1200" dirty="0"/>
              <a:t>.</a:t>
            </a:r>
          </a:p>
          <a:p>
            <a:r>
              <a:rPr lang="en-US" sz="1200" dirty="0"/>
              <a:t>(1) </a:t>
            </a:r>
            <a:r>
              <a:rPr lang="en-US" sz="1200" i="1" dirty="0"/>
              <a:t>General</a:t>
            </a:r>
            <a:r>
              <a:rPr lang="en-US" sz="1200" dirty="0"/>
              <a:t>. Weld symbols are used to indicate the following welding processes used in</a:t>
            </a:r>
          </a:p>
          <a:p>
            <a:r>
              <a:rPr lang="en-US" sz="1200" dirty="0"/>
              <a:t>metal joining operations; whether the weld is localized or "all around"; shop or field welds; and</a:t>
            </a:r>
          </a:p>
          <a:p>
            <a:r>
              <a:rPr lang="en-US" sz="1200" dirty="0"/>
              <a:t>the contour of welds. These basic weld symbols are summarized in paragraphs (2) through (5)</a:t>
            </a:r>
          </a:p>
          <a:p>
            <a:r>
              <a:rPr lang="en-US" sz="1200" dirty="0"/>
              <a:t>below and are illustrated in figure 4 on the following page.</a:t>
            </a:r>
          </a:p>
          <a:p>
            <a:r>
              <a:rPr lang="en-US" sz="1200" dirty="0"/>
              <a:t>(2) </a:t>
            </a:r>
            <a:r>
              <a:rPr lang="en-US" sz="1200" i="1" dirty="0"/>
              <a:t>Arc and Gas Weld Symbols. </a:t>
            </a:r>
            <a:r>
              <a:rPr lang="en-US" sz="1200" dirty="0"/>
              <a:t>These symbols are used as shown in figure 3, view A.</a:t>
            </a:r>
          </a:p>
          <a:p>
            <a:r>
              <a:rPr lang="en-US" sz="1200" dirty="0"/>
              <a:t>(3) </a:t>
            </a:r>
            <a:r>
              <a:rPr lang="en-US" sz="1200" i="1" dirty="0"/>
              <a:t>Resistance Weld Symbols. </a:t>
            </a:r>
            <a:r>
              <a:rPr lang="en-US" sz="1200" dirty="0"/>
              <a:t>These symbols are used as shown in figure 3, view B.</a:t>
            </a:r>
          </a:p>
          <a:p>
            <a:r>
              <a:rPr lang="en-US" sz="1200" dirty="0"/>
              <a:t>(4) </a:t>
            </a:r>
            <a:r>
              <a:rPr lang="en-US" sz="1200" i="1" dirty="0"/>
              <a:t>Brazing, Forge, </a:t>
            </a:r>
            <a:r>
              <a:rPr lang="en-US" sz="1200" i="1" dirty="0" err="1"/>
              <a:t>Thermit</a:t>
            </a:r>
            <a:r>
              <a:rPr lang="en-US" sz="1200" i="1" dirty="0"/>
              <a:t>, Induction, and Flow Weld Symbols</a:t>
            </a:r>
            <a:r>
              <a:rPr lang="en-US" sz="1200" dirty="0"/>
              <a:t>. These welds are</a:t>
            </a:r>
          </a:p>
          <a:p>
            <a:r>
              <a:rPr lang="en-US" sz="1200" dirty="0"/>
              <a:t>indicated by using a process or specification reference in the tail of the welding symbols as</a:t>
            </a:r>
          </a:p>
          <a:p>
            <a:r>
              <a:rPr lang="en-US" sz="1200" dirty="0"/>
              <a:t>shown in figure 4, view A. When the use of a definite process is required (figure 4, view B), the</a:t>
            </a:r>
          </a:p>
          <a:p>
            <a:r>
              <a:rPr lang="en-US" sz="1200" dirty="0"/>
              <a:t>process may be indicated by one or more of the letter designations shown in Tables I and II on</a:t>
            </a:r>
          </a:p>
          <a:p>
            <a:r>
              <a:rPr lang="en-US" sz="1200" dirty="0"/>
              <a:t>the following pages. When no specification, process or other reference is used with a welding</a:t>
            </a:r>
          </a:p>
          <a:p>
            <a:r>
              <a:rPr lang="en-US" sz="1200" dirty="0"/>
              <a:t>symbol, the tail may be omitted, as shown in figure 4, view C.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420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(5) </a:t>
            </a:r>
            <a:r>
              <a:rPr lang="en-US" sz="1200" i="1" dirty="0"/>
              <a:t>Supplementary Symbols</a:t>
            </a:r>
            <a:r>
              <a:rPr lang="en-US" sz="1200" dirty="0"/>
              <a:t>. These symbols are used in many welding processes and will</a:t>
            </a:r>
          </a:p>
          <a:p>
            <a:r>
              <a:rPr lang="en-US" sz="1200" dirty="0"/>
              <a:t>be used as shown in figure 3, view C, on page 9.</a:t>
            </a:r>
          </a:p>
        </p:txBody>
      </p:sp>
    </p:spTree>
    <p:extLst>
      <p:ext uri="{BB962C8B-B14F-4D97-AF65-F5344CB8AC3E}">
        <p14:creationId xmlns:p14="http://schemas.microsoft.com/office/powerpoint/2010/main" val="152604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51838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other member of the joint will be considered the </a:t>
            </a:r>
            <a:r>
              <a:rPr lang="en-US" i="1" dirty="0"/>
              <a:t>other side </a:t>
            </a:r>
            <a:r>
              <a:rPr lang="en-US" dirty="0"/>
              <a:t>member (figure 6, views A and</a:t>
            </a:r>
          </a:p>
          <a:p>
            <a:r>
              <a:rPr lang="en-US" dirty="0"/>
              <a:t>B, on the following page).</a:t>
            </a:r>
          </a:p>
          <a:p>
            <a:r>
              <a:rPr lang="en-US" dirty="0"/>
              <a:t>(3) When a joint is depicted by a single line on the drawing and the arrow of a welding</a:t>
            </a:r>
          </a:p>
          <a:p>
            <a:r>
              <a:rPr lang="en-US" dirty="0"/>
              <a:t>symbol is directed to this line, the </a:t>
            </a:r>
            <a:r>
              <a:rPr lang="en-US" i="1" dirty="0"/>
              <a:t>arrow side </a:t>
            </a:r>
            <a:r>
              <a:rPr lang="en-US" dirty="0"/>
              <a:t>of the joint will be considered as the near side of</a:t>
            </a:r>
          </a:p>
          <a:p>
            <a:r>
              <a:rPr lang="en-US" dirty="0"/>
              <a:t>the joint, in accordance with the usual conventions of drafting (figure 5, views C and D).</a:t>
            </a:r>
          </a:p>
          <a:p>
            <a:r>
              <a:rPr lang="en-US" dirty="0"/>
              <a:t>(4) When a joint is depicted as an area parallel to the plane of projection in a drawing and</a:t>
            </a:r>
          </a:p>
          <a:p>
            <a:r>
              <a:rPr lang="en-US" dirty="0"/>
              <a:t>the arrow of a welding symbol is directed to that area, the </a:t>
            </a:r>
            <a:r>
              <a:rPr lang="en-US" i="1" dirty="0"/>
              <a:t>arrow side </a:t>
            </a:r>
            <a:r>
              <a:rPr lang="en-US" dirty="0"/>
              <a:t>member of the joint will be</a:t>
            </a:r>
          </a:p>
          <a:p>
            <a:r>
              <a:rPr lang="en-US" dirty="0"/>
              <a:t>considered as the near member of the joint, in accordance with the usual conventions of drafting</a:t>
            </a:r>
          </a:p>
          <a:p>
            <a:r>
              <a:rPr lang="en-US" dirty="0"/>
              <a:t>(figure 6, views A and B).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23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21149"/>
            <a:ext cx="50673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13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487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19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019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09787"/>
            <a:ext cx="5724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33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116827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2. Welding Process</a:t>
            </a:r>
          </a:p>
          <a:p>
            <a:r>
              <a:rPr lang="en-US" dirty="0"/>
              <a:t>a. </a:t>
            </a:r>
            <a:r>
              <a:rPr lang="en-US" i="1" dirty="0"/>
              <a:t>General</a:t>
            </a:r>
            <a:r>
              <a:rPr lang="en-US" dirty="0"/>
              <a:t>. A master chart indicating the great variety of welding processes is shown in</a:t>
            </a:r>
          </a:p>
          <a:p>
            <a:r>
              <a:rPr lang="en-US" dirty="0"/>
              <a:t>figure 1 on the following page. The term "welding process" means heating metal parts to </a:t>
            </a:r>
            <a:r>
              <a:rPr lang="en-US" dirty="0" smtClean="0"/>
              <a:t>a temperature </a:t>
            </a:r>
            <a:r>
              <a:rPr lang="en-US" dirty="0"/>
              <a:t>high enough to join the metal parts by coalescence. Welding is done with or </a:t>
            </a:r>
            <a:r>
              <a:rPr lang="en-US" dirty="0" smtClean="0"/>
              <a:t>without the </a:t>
            </a:r>
            <a:r>
              <a:rPr lang="en-US" dirty="0"/>
              <a:t>use of pressure, by the pressure alone, and with or without the use of filler metal</a:t>
            </a:r>
            <a:r>
              <a:rPr lang="en-US" dirty="0" smtClean="0"/>
              <a:t>. Coalescence </a:t>
            </a:r>
            <a:r>
              <a:rPr lang="en-US" dirty="0"/>
              <a:t>means the growing together, or growth into one body, of the base metal parts. </a:t>
            </a:r>
            <a:r>
              <a:rPr lang="en-US" dirty="0" smtClean="0"/>
              <a:t>There are </a:t>
            </a:r>
            <a:r>
              <a:rPr lang="en-US" dirty="0"/>
              <a:t>two basic requirements for coalescence: heat and intimacy of contact.</a:t>
            </a:r>
          </a:p>
        </p:txBody>
      </p:sp>
    </p:spTree>
    <p:extLst>
      <p:ext uri="{BB962C8B-B14F-4D97-AF65-F5344CB8AC3E}">
        <p14:creationId xmlns:p14="http://schemas.microsoft.com/office/powerpoint/2010/main" val="3381695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08897"/>
            <a:ext cx="56292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7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63401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d. </a:t>
            </a:r>
            <a:r>
              <a:rPr lang="en-US" i="1" dirty="0"/>
              <a:t>Location Significance of Arrow</a:t>
            </a:r>
            <a:r>
              <a:rPr lang="en-US" dirty="0"/>
              <a:t>.</a:t>
            </a:r>
          </a:p>
          <a:p>
            <a:r>
              <a:rPr lang="en-US" dirty="0"/>
              <a:t>(1) In fillet, groove, flange, and flash or upset welding symbols, the arrow will connect</a:t>
            </a:r>
          </a:p>
          <a:p>
            <a:r>
              <a:rPr lang="en-US" dirty="0"/>
              <a:t>the welding symbol reference line to one side of the joint, and this side will be considered the</a:t>
            </a:r>
          </a:p>
          <a:p>
            <a:r>
              <a:rPr lang="en-US" dirty="0"/>
              <a:t>arrow side of the joint (figure 5, view A, on the following page). The side opposite the arrow</a:t>
            </a:r>
          </a:p>
          <a:p>
            <a:r>
              <a:rPr lang="en-US" dirty="0"/>
              <a:t>side of the joint is considered the other side of the joint (figure 5, view B).</a:t>
            </a:r>
          </a:p>
          <a:p>
            <a:r>
              <a:rPr lang="en-US" dirty="0"/>
              <a:t>(2) In plug, slot, arc spot, arc seam, resistance spot, resistance seam and projection</a:t>
            </a:r>
          </a:p>
          <a:p>
            <a:r>
              <a:rPr lang="en-US" dirty="0"/>
              <a:t>welding symbols, the arrow will connect the welding symbol reference line to the outer surface</a:t>
            </a:r>
          </a:p>
          <a:p>
            <a:r>
              <a:rPr lang="en-US" dirty="0"/>
              <a:t>of one of the members of the joint at the center line of the desired weld. The member to which</a:t>
            </a:r>
          </a:p>
          <a:p>
            <a:r>
              <a:rPr lang="en-US" dirty="0"/>
              <a:t>the arrow points will be considered the arrow side member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4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28507"/>
            <a:ext cx="5257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78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50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e. </a:t>
            </a:r>
            <a:r>
              <a:rPr lang="en-US" i="1" dirty="0"/>
              <a:t>Location of the Weld With Respect to the Joint</a:t>
            </a:r>
            <a:r>
              <a:rPr lang="en-US" dirty="0"/>
              <a:t>.</a:t>
            </a:r>
          </a:p>
          <a:p>
            <a:r>
              <a:rPr lang="en-US" dirty="0"/>
              <a:t>(1) Welds on the arrow side of the joint will be shown by placing the weld symbol on the</a:t>
            </a:r>
          </a:p>
          <a:p>
            <a:r>
              <a:rPr lang="en-US" dirty="0"/>
              <a:t>side of the reference line toward the viewer (figure 7, view A, on page 15).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4447" y="1905000"/>
            <a:ext cx="411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(2) Welds on the other side of the joint will be shown by placing the weld symbol on the</a:t>
            </a:r>
          </a:p>
          <a:p>
            <a:r>
              <a:rPr lang="en-US" sz="1200" dirty="0"/>
              <a:t>side of the reference line away from the viewer (figure 7, view B).</a:t>
            </a:r>
          </a:p>
          <a:p>
            <a:r>
              <a:rPr lang="en-US" sz="1200" b="1" dirty="0"/>
              <a:t>15</a:t>
            </a:r>
          </a:p>
          <a:p>
            <a:r>
              <a:rPr lang="en-US" sz="1200" dirty="0"/>
              <a:t>WELDING THEORY - OD1650 - LESSON 1/TASK 1</a:t>
            </a:r>
          </a:p>
          <a:p>
            <a:r>
              <a:rPr lang="en-US" sz="1200" dirty="0"/>
              <a:t>(3) Welds on both sides of the joint will be shown by placing weld symbols on both sides</a:t>
            </a:r>
          </a:p>
          <a:p>
            <a:r>
              <a:rPr lang="en-US" sz="1200" dirty="0"/>
              <a:t>of the reference line, toward and away from the viewer (figure 7, view C, on the previous page).</a:t>
            </a:r>
          </a:p>
          <a:p>
            <a:r>
              <a:rPr lang="en-US" sz="1200" dirty="0"/>
              <a:t>(4) Resistance spot, resistance seam, flash .and upset weld symbols have no arrow side or</a:t>
            </a:r>
          </a:p>
          <a:p>
            <a:r>
              <a:rPr lang="en-US" sz="1200" dirty="0"/>
              <a:t>other side significance in themselves, although supplementary symbols used in conjunction with</a:t>
            </a:r>
          </a:p>
          <a:p>
            <a:r>
              <a:rPr lang="en-US" sz="1200" dirty="0"/>
              <a:t>these symbols may have such significance. For example: the flush contour symbol (refer to</a:t>
            </a:r>
          </a:p>
          <a:p>
            <a:r>
              <a:rPr lang="en-US" sz="1200" dirty="0"/>
              <a:t>figure 3, view C, on page 9) is used in conjunction with the spot and seam symbols (figure 7,</a:t>
            </a:r>
          </a:p>
          <a:p>
            <a:r>
              <a:rPr lang="en-US" sz="1200" dirty="0"/>
              <a:t>view D) to show that the exposed surface of one member of the joint is to be flush. Resistance</a:t>
            </a:r>
          </a:p>
          <a:p>
            <a:r>
              <a:rPr lang="en-US" sz="1200" dirty="0"/>
              <a:t>spot, resistance seam, flash and upset weld symbols will be centered on the reference line (figure</a:t>
            </a:r>
          </a:p>
          <a:p>
            <a:r>
              <a:rPr lang="en-US" sz="1200" dirty="0"/>
              <a:t>7, view D).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8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5263"/>
            <a:ext cx="46005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4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1025"/>
            <a:ext cx="47339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27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f. </a:t>
            </a:r>
            <a:r>
              <a:rPr lang="en-US" i="1" dirty="0"/>
              <a:t>References and General Notes</a:t>
            </a:r>
            <a:r>
              <a:rPr lang="en-US" dirty="0"/>
              <a:t>.</a:t>
            </a:r>
          </a:p>
          <a:p>
            <a:r>
              <a:rPr lang="en-US" dirty="0"/>
              <a:t>(1) Symbols may be used without specification, process or other references in the</a:t>
            </a:r>
          </a:p>
          <a:p>
            <a:r>
              <a:rPr lang="en-US" dirty="0"/>
              <a:t>following circumstances:</a:t>
            </a:r>
          </a:p>
          <a:p>
            <a:r>
              <a:rPr lang="en-US" dirty="0"/>
              <a:t>(a) A note such as the following appears on the drawing: "Unless otherwise</a:t>
            </a:r>
          </a:p>
          <a:p>
            <a:r>
              <a:rPr lang="en-US" dirty="0"/>
              <a:t>designated, all welds are to be made in accordance with Specification No ....."</a:t>
            </a:r>
          </a:p>
          <a:p>
            <a:r>
              <a:rPr lang="en-US" dirty="0"/>
              <a:t>(b) The welding procedure to be used is prescribed elsewhere.</a:t>
            </a:r>
          </a:p>
          <a:p>
            <a:r>
              <a:rPr lang="en-US" dirty="0"/>
              <a:t>(2) General notes, such as the following, may be placed on a drawing to provide detailed</a:t>
            </a:r>
          </a:p>
          <a:p>
            <a:r>
              <a:rPr lang="en-US" dirty="0"/>
              <a:t>information pertaining to the predominating welds, and this information need not be repeated on</a:t>
            </a:r>
          </a:p>
          <a:p>
            <a:r>
              <a:rPr lang="en-US" dirty="0"/>
              <a:t>the symbols:</a:t>
            </a:r>
          </a:p>
          <a:p>
            <a:r>
              <a:rPr lang="en-US" dirty="0"/>
              <a:t>(a) "Unless otherwise indicated, all fillet welds are 5/16 inch size."</a:t>
            </a:r>
          </a:p>
          <a:p>
            <a:r>
              <a:rPr lang="en-US" dirty="0"/>
              <a:t>(b) "Unless otherwise indicated, root openings for all groove welds are 3/16 inch."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463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g. </a:t>
            </a:r>
            <a:r>
              <a:rPr lang="en-US" i="1" dirty="0"/>
              <a:t>Weld-All-Around and Field Weld Symbols</a:t>
            </a:r>
            <a:r>
              <a:rPr lang="en-US" dirty="0"/>
              <a:t>.</a:t>
            </a:r>
          </a:p>
          <a:p>
            <a:r>
              <a:rPr lang="en-US" dirty="0"/>
              <a:t>(1) Welds extending completely around a joint will be indicated by means of the </a:t>
            </a:r>
            <a:r>
              <a:rPr lang="en-US" dirty="0" err="1"/>
              <a:t>weldall</a:t>
            </a:r>
            <a:r>
              <a:rPr lang="en-US" dirty="0"/>
              <a:t>-</a:t>
            </a:r>
          </a:p>
          <a:p>
            <a:r>
              <a:rPr lang="en-US" dirty="0"/>
              <a:t>around symbol (refer to figure 4, view D, on page 10).</a:t>
            </a:r>
          </a:p>
          <a:p>
            <a:r>
              <a:rPr lang="en-US" b="1" dirty="0"/>
              <a:t>16</a:t>
            </a:r>
          </a:p>
          <a:p>
            <a:r>
              <a:rPr lang="en-US" dirty="0"/>
              <a:t>WELDING THEORY - OD1650 - LESSON 1/TASK 1</a:t>
            </a:r>
          </a:p>
          <a:p>
            <a:r>
              <a:rPr lang="en-US" dirty="0"/>
              <a:t>(2) Field welds are welds not made in a shop or at the place of initial construction and</a:t>
            </a:r>
          </a:p>
          <a:p>
            <a:r>
              <a:rPr lang="en-US" dirty="0"/>
              <a:t>will be indicated by means of the field weld symbol (figure 4, view D, on page 10).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51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h. </a:t>
            </a:r>
            <a:r>
              <a:rPr lang="en-US" i="1" dirty="0"/>
              <a:t>Extent of Welding Denoted by Symbols</a:t>
            </a:r>
            <a:r>
              <a:rPr lang="en-US" dirty="0"/>
              <a:t>.</a:t>
            </a:r>
          </a:p>
          <a:p>
            <a:r>
              <a:rPr lang="en-US" dirty="0"/>
              <a:t>(1) Symbols apply between abrupt changes in the direction of the welding, or to the</a:t>
            </a:r>
          </a:p>
          <a:p>
            <a:r>
              <a:rPr lang="en-US" dirty="0"/>
              <a:t>extent of hatching or dimension lines, except when the weld-all-around symbol is used.</a:t>
            </a:r>
          </a:p>
          <a:p>
            <a:r>
              <a:rPr lang="en-US" dirty="0"/>
              <a:t>(2) The welding on hidden joints may be covered when the welding is the same as that of</a:t>
            </a:r>
          </a:p>
          <a:p>
            <a:r>
              <a:rPr lang="en-US" dirty="0"/>
              <a:t>the visible joint. The drawing will indicate the presence of hidden members. If the welding on</a:t>
            </a:r>
          </a:p>
          <a:p>
            <a:r>
              <a:rPr lang="en-US" dirty="0"/>
              <a:t>the hidden joint is different from that of the visible joint, specific information for the welding of</a:t>
            </a:r>
          </a:p>
          <a:p>
            <a:r>
              <a:rPr lang="en-US" dirty="0"/>
              <a:t>both will be given.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2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. </a:t>
            </a:r>
            <a:r>
              <a:rPr lang="en-US" i="1" dirty="0"/>
              <a:t>Location of Weld Symbols</a:t>
            </a:r>
            <a:r>
              <a:rPr lang="en-US" dirty="0"/>
              <a:t>.</a:t>
            </a:r>
          </a:p>
          <a:p>
            <a:r>
              <a:rPr lang="en-US" dirty="0"/>
              <a:t>(1) Weld symbols, except resistance spot and resistance seam, will be shown only on the</a:t>
            </a:r>
          </a:p>
          <a:p>
            <a:r>
              <a:rPr lang="en-US" dirty="0"/>
              <a:t>welding symbol reference line and not on the lines of the drawing.</a:t>
            </a:r>
          </a:p>
          <a:p>
            <a:r>
              <a:rPr lang="en-US" dirty="0"/>
              <a:t>(2) Resistance spot and resistance seam weld symbols may be placed directly at the</a:t>
            </a:r>
          </a:p>
          <a:p>
            <a:r>
              <a:rPr lang="en-US" dirty="0"/>
              <a:t>locations of the desired welds (refer to figure 4, view E).</a:t>
            </a:r>
          </a:p>
          <a:p>
            <a:r>
              <a:rPr lang="en-US" dirty="0"/>
              <a:t>j. </a:t>
            </a:r>
            <a:r>
              <a:rPr lang="en-US" i="1" dirty="0"/>
              <a:t>Use of Inch, Degree and Pound Marks</a:t>
            </a:r>
            <a:r>
              <a:rPr lang="en-US" dirty="0"/>
              <a:t>. Inch, degree, and pound marks may or may not</a:t>
            </a:r>
          </a:p>
          <a:p>
            <a:r>
              <a:rPr lang="en-US" dirty="0"/>
              <a:t>be used on welding symbols, as desired, except that inch marks will be used for indicating the</a:t>
            </a:r>
          </a:p>
          <a:p>
            <a:r>
              <a:rPr lang="en-US" dirty="0"/>
              <a:t>diameter of arc spot, resistance spot and circular projection welds, and the width of arc seam and</a:t>
            </a:r>
          </a:p>
          <a:p>
            <a:r>
              <a:rPr lang="en-US" dirty="0"/>
              <a:t>resistance seam welds, when such welds are specified by decimal dimensions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47750"/>
            <a:ext cx="5295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73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82137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k. </a:t>
            </a:r>
            <a:r>
              <a:rPr lang="en-US" i="1" dirty="0"/>
              <a:t>Construction of Symbols</a:t>
            </a:r>
            <a:r>
              <a:rPr lang="en-US" dirty="0"/>
              <a:t>.</a:t>
            </a:r>
          </a:p>
          <a:p>
            <a:r>
              <a:rPr lang="en-US" dirty="0"/>
              <a:t>(1) Fillet, bevel and J groove, flare bevel groove, and corner flange symbols will be</a:t>
            </a:r>
          </a:p>
          <a:p>
            <a:r>
              <a:rPr lang="en-US" dirty="0"/>
              <a:t>shown with the perpendicular leg always to the left (figure 8, view A, on the following page).</a:t>
            </a:r>
          </a:p>
          <a:p>
            <a:r>
              <a:rPr lang="en-US" dirty="0"/>
              <a:t>(2) In a bevel or J groove weld symbol, the arrow will point with a definite break toward</a:t>
            </a:r>
          </a:p>
          <a:p>
            <a:r>
              <a:rPr lang="en-US" dirty="0"/>
              <a:t>the member which is to be chamfered (figure 8, view B). In cases where the member to be</a:t>
            </a:r>
          </a:p>
          <a:p>
            <a:r>
              <a:rPr lang="en-US" dirty="0"/>
              <a:t>chamfered is obvious, the break in the arrow may be omitted.</a:t>
            </a:r>
          </a:p>
          <a:p>
            <a:r>
              <a:rPr lang="en-US" dirty="0" smtClean="0"/>
              <a:t>(</a:t>
            </a:r>
            <a:r>
              <a:rPr lang="en-US" dirty="0"/>
              <a:t>3) Information on welding symbols will be placed to read from left to right along the</a:t>
            </a:r>
          </a:p>
          <a:p>
            <a:r>
              <a:rPr lang="en-US" dirty="0"/>
              <a:t>reference line, in accordance with the usual conventions of drafting (figure 8, view C).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126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7212"/>
            <a:ext cx="52768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(4) For joints having more than one weld, a symbol will be shown for each weld (refer to</a:t>
            </a:r>
          </a:p>
          <a:p>
            <a:r>
              <a:rPr lang="en-US" dirty="0"/>
              <a:t>figure 7, view E, on page 15).</a:t>
            </a:r>
          </a:p>
          <a:p>
            <a:r>
              <a:rPr lang="en-US" dirty="0"/>
              <a:t>(5) When the basic weld symbols are inadequate to indicate the desired weld, the weld</a:t>
            </a:r>
          </a:p>
          <a:p>
            <a:r>
              <a:rPr lang="en-US" dirty="0"/>
              <a:t>will be shown by a cross section, detail or other data, with a reference on the welding symbol,</a:t>
            </a:r>
          </a:p>
          <a:p>
            <a:r>
              <a:rPr lang="en-US" dirty="0"/>
              <a:t>observing the usual location significance (figure 8, view D, on the previous page).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795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52400"/>
            <a:ext cx="50336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l. </a:t>
            </a:r>
            <a:r>
              <a:rPr lang="en-US" i="1" dirty="0"/>
              <a:t>Fillet Welds</a:t>
            </a:r>
            <a:r>
              <a:rPr lang="en-US" dirty="0"/>
              <a:t>.</a:t>
            </a:r>
          </a:p>
          <a:p>
            <a:r>
              <a:rPr lang="en-US" dirty="0"/>
              <a:t>(1) Dimensions of fillet welds will be shown on the same side of the reference line as the</a:t>
            </a:r>
          </a:p>
          <a:p>
            <a:r>
              <a:rPr lang="en-US" dirty="0"/>
              <a:t>weld symbol (figure 9, view A, on the following page).</a:t>
            </a:r>
          </a:p>
          <a:p>
            <a:r>
              <a:rPr lang="en-US" dirty="0"/>
              <a:t>(2) When fillet welds are indicated on both sides of a joint and no general note governing</a:t>
            </a:r>
          </a:p>
          <a:p>
            <a:r>
              <a:rPr lang="en-US" dirty="0"/>
              <a:t>the dimensions of the welds appears on the drawing, the dimensions will be indicated as follows:</a:t>
            </a:r>
          </a:p>
          <a:p>
            <a:r>
              <a:rPr lang="en-US" dirty="0"/>
              <a:t>(a) When both welds have the same dimensions, one or both may be dimensioned</a:t>
            </a:r>
          </a:p>
          <a:p>
            <a:r>
              <a:rPr lang="en-US" dirty="0"/>
              <a:t>(figure 8, views B and C).</a:t>
            </a:r>
          </a:p>
          <a:p>
            <a:r>
              <a:rPr lang="en-US" dirty="0"/>
              <a:t>(b) When the welds differ in dimensions, both will be dimensioned (figure 9, view</a:t>
            </a:r>
          </a:p>
          <a:p>
            <a:r>
              <a:rPr lang="en-US" dirty="0"/>
              <a:t>D).</a:t>
            </a:r>
          </a:p>
          <a:p>
            <a:r>
              <a:rPr lang="en-US" dirty="0"/>
              <a:t>(3) When fillet welds are indicated on both sides of a joint and a general note governing</a:t>
            </a:r>
          </a:p>
          <a:p>
            <a:r>
              <a:rPr lang="en-US" dirty="0"/>
              <a:t>the dimensions of the welds appears on the drawing, neither weld need be dimensioned. But if</a:t>
            </a:r>
          </a:p>
          <a:p>
            <a:r>
              <a:rPr lang="en-US" dirty="0"/>
              <a:t>the dimensions of one or both welds differ from the dimensions given in the general note, both</a:t>
            </a:r>
          </a:p>
          <a:p>
            <a:r>
              <a:rPr lang="en-US" dirty="0"/>
              <a:t>welds shall be dimensioned (figure 9, views C or D).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99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m. </a:t>
            </a:r>
            <a:r>
              <a:rPr lang="en-US" i="1" dirty="0"/>
              <a:t>Size of Fillet Welds</a:t>
            </a:r>
            <a:r>
              <a:rPr lang="en-US" dirty="0"/>
              <a:t>.</a:t>
            </a:r>
          </a:p>
          <a:p>
            <a:r>
              <a:rPr lang="en-US" dirty="0"/>
              <a:t>(1) The size of a fillet weld will be shown to the left of the weld symbol (figure 9, view</a:t>
            </a:r>
          </a:p>
          <a:p>
            <a:r>
              <a:rPr lang="en-US" dirty="0"/>
              <a:t>A).</a:t>
            </a:r>
          </a:p>
          <a:p>
            <a:r>
              <a:rPr lang="en-US" dirty="0"/>
              <a:t>(2) The size of a fillet weld with unequal legs will be shown in parentheses to the left of</a:t>
            </a:r>
          </a:p>
          <a:p>
            <a:r>
              <a:rPr lang="en-US" dirty="0"/>
              <a:t>the weld symbol. Weld orientation is not shown by the symbol and will be shown on the</a:t>
            </a:r>
          </a:p>
          <a:p>
            <a:r>
              <a:rPr lang="en-US" dirty="0"/>
              <a:t>drawing when necessary (figure 9, view E).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48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00088"/>
            <a:ext cx="49149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73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02834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n. </a:t>
            </a:r>
            <a:r>
              <a:rPr lang="en-US" i="1" dirty="0"/>
              <a:t>Length of Fillet Welds</a:t>
            </a:r>
            <a:r>
              <a:rPr lang="en-US" dirty="0"/>
              <a:t>.</a:t>
            </a:r>
          </a:p>
          <a:p>
            <a:r>
              <a:rPr lang="en-US" dirty="0"/>
              <a:t>(1) The length of a fillet weld, when indicated on the welding symbol, will be shown to</a:t>
            </a:r>
          </a:p>
          <a:p>
            <a:r>
              <a:rPr lang="en-US" dirty="0"/>
              <a:t>the right of the weld symbol (figure 9, views A through 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(2</a:t>
            </a:r>
            <a:r>
              <a:rPr lang="en-US" dirty="0"/>
              <a:t>) When fillet welding extends for the full distance between abrupt changes in the</a:t>
            </a:r>
          </a:p>
          <a:p>
            <a:r>
              <a:rPr lang="en-US" dirty="0"/>
              <a:t>direction of the welding, no length dimension need be shown on the welding symbol.</a:t>
            </a:r>
          </a:p>
          <a:p>
            <a:r>
              <a:rPr lang="en-US" dirty="0"/>
              <a:t>(3) Specific lengths of fillet welding may be indicated by symbols in conjunction with</a:t>
            </a:r>
          </a:p>
          <a:p>
            <a:r>
              <a:rPr lang="en-US" dirty="0"/>
              <a:t>dimension lines (figure 9, view I, on the previous page).</a:t>
            </a:r>
          </a:p>
          <a:p>
            <a:r>
              <a:rPr lang="en-US" dirty="0"/>
              <a:t>o. </a:t>
            </a:r>
            <a:r>
              <a:rPr lang="en-US" i="1" dirty="0"/>
              <a:t>Extent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84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o. </a:t>
            </a:r>
            <a:r>
              <a:rPr lang="en-US" i="1" dirty="0"/>
              <a:t>Extent of Fillet Welding</a:t>
            </a:r>
            <a:r>
              <a:rPr lang="en-US" dirty="0"/>
              <a:t>.</a:t>
            </a:r>
          </a:p>
          <a:p>
            <a:r>
              <a:rPr lang="en-US" dirty="0"/>
              <a:t>(1) When it is desired to show the extent of fillet welding graphically, one type of</a:t>
            </a:r>
          </a:p>
          <a:p>
            <a:r>
              <a:rPr lang="en-US" dirty="0"/>
              <a:t>hatching, with or without definite lines, shall be used.</a:t>
            </a:r>
          </a:p>
          <a:p>
            <a:r>
              <a:rPr lang="en-US" dirty="0"/>
              <a:t>(2) Fillet welding extending beyond abrupt changes in direction of the welding will be</a:t>
            </a:r>
          </a:p>
          <a:p>
            <a:r>
              <a:rPr lang="en-US" dirty="0"/>
              <a:t>indicated by means of additional arrows pointing to each section of the joint to be welded (figure</a:t>
            </a:r>
          </a:p>
          <a:p>
            <a:r>
              <a:rPr lang="en-US" dirty="0"/>
              <a:t>9, view H), except when the weld-all-around symbol is used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74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p. </a:t>
            </a:r>
            <a:r>
              <a:rPr lang="en-US" i="1" dirty="0"/>
              <a:t>Dimensioning of Intermittent Fillet Welding</a:t>
            </a:r>
            <a:r>
              <a:rPr lang="en-US" dirty="0"/>
              <a:t>.</a:t>
            </a:r>
          </a:p>
          <a:p>
            <a:r>
              <a:rPr lang="en-US" dirty="0"/>
              <a:t>(1) The pitch (center-to-center spacing) of intermittent fillet welding will be shown as the</a:t>
            </a:r>
          </a:p>
          <a:p>
            <a:r>
              <a:rPr lang="en-US" dirty="0"/>
              <a:t>distance between centers of increments on one side of the joint.</a:t>
            </a:r>
          </a:p>
          <a:p>
            <a:r>
              <a:rPr lang="en-US" dirty="0"/>
              <a:t>(2) The pitch of intermittent fillet welding will be shown to the right of the length</a:t>
            </a:r>
          </a:p>
          <a:p>
            <a:r>
              <a:rPr lang="en-US" dirty="0"/>
              <a:t>dimension (figure 9, view A).</a:t>
            </a:r>
          </a:p>
          <a:p>
            <a:r>
              <a:rPr lang="en-US" dirty="0"/>
              <a:t>(3) Chain intermittent fillet welding will be shown in figure 9, view F.</a:t>
            </a:r>
          </a:p>
          <a:p>
            <a:r>
              <a:rPr lang="en-US" dirty="0"/>
              <a:t>(4) Staggered intermittent fillet welding will be shown in figure 9, view G.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90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88984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q. </a:t>
            </a:r>
            <a:r>
              <a:rPr lang="en-US" i="1" dirty="0"/>
              <a:t>Termination of Intermittent Fillet Welding</a:t>
            </a:r>
            <a:r>
              <a:rPr lang="en-US" dirty="0"/>
              <a:t>.</a:t>
            </a:r>
          </a:p>
          <a:p>
            <a:r>
              <a:rPr lang="en-US" dirty="0"/>
              <a:t>(1) When intermittent fillet welding is used by itself, the symbol indicates that increments</a:t>
            </a:r>
          </a:p>
          <a:p>
            <a:r>
              <a:rPr lang="en-US" dirty="0"/>
              <a:t>will be located at the ends of the dimensional length.</a:t>
            </a:r>
          </a:p>
          <a:p>
            <a:r>
              <a:rPr lang="en-US" dirty="0"/>
              <a:t>(2) When intermittent fillet welding is used between continuous fillet welding the symbol</a:t>
            </a:r>
          </a:p>
          <a:p>
            <a:r>
              <a:rPr lang="en-US" dirty="0"/>
              <a:t>indicates that spaces equal to the pitch minus the length of one increment shall be left at the ends</a:t>
            </a:r>
          </a:p>
          <a:p>
            <a:r>
              <a:rPr lang="en-US" dirty="0"/>
              <a:t>of the dimensioned length. Separate symbols </a:t>
            </a:r>
            <a:r>
              <a:rPr lang="en-US" dirty="0" smtClean="0"/>
              <a:t>will be </a:t>
            </a:r>
            <a:r>
              <a:rPr lang="en-US" dirty="0"/>
              <a:t>used for intermittent and continuous fillet welding when the two are used in combination</a:t>
            </a:r>
          </a:p>
          <a:p>
            <a:r>
              <a:rPr lang="en-US" dirty="0"/>
              <a:t>(figure 9, view I, on page 20)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2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304799"/>
            <a:ext cx="5943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b. </a:t>
            </a:r>
            <a:r>
              <a:rPr lang="en-US" i="1" dirty="0"/>
              <a:t>Heat</a:t>
            </a:r>
            <a:r>
              <a:rPr lang="en-US" dirty="0"/>
              <a:t>. The welding processes differ depending on the source of heat, the manner in </a:t>
            </a:r>
            <a:r>
              <a:rPr lang="en-US" dirty="0" smtClean="0"/>
              <a:t>which the </a:t>
            </a:r>
            <a:r>
              <a:rPr lang="en-US" dirty="0"/>
              <a:t>heat is applied or generated, and the intensity of the heat. The source of heat may be </a:t>
            </a:r>
            <a:r>
              <a:rPr lang="en-US" dirty="0" smtClean="0"/>
              <a:t>the combustion </a:t>
            </a:r>
            <a:r>
              <a:rPr lang="en-US" dirty="0"/>
              <a:t>of a fuel gas such as acetylene or hydrogen, in air or in oxygen; an electric arc; </a:t>
            </a:r>
            <a:r>
              <a:rPr lang="en-US" dirty="0" smtClean="0"/>
              <a:t>an electric</a:t>
            </a:r>
            <a:r>
              <a:rPr lang="en-US" dirty="0"/>
              <a:t>, gas, or oil furnace; the resistance of metal to the flow of electric current; or a </a:t>
            </a:r>
            <a:r>
              <a:rPr lang="en-US" dirty="0" smtClean="0"/>
              <a:t>chemical reaction </a:t>
            </a:r>
            <a:r>
              <a:rPr lang="en-US" dirty="0"/>
              <a:t>between a metal oxide and finely divided </a:t>
            </a:r>
            <a:r>
              <a:rPr lang="en-US" dirty="0" smtClean="0"/>
              <a:t>aluminum. The </a:t>
            </a:r>
            <a:r>
              <a:rPr lang="en-US" dirty="0"/>
              <a:t>intensity of heat applied or generated at the joint varies according to the welding </a:t>
            </a:r>
            <a:r>
              <a:rPr lang="en-US" dirty="0" smtClean="0"/>
              <a:t>process used</a:t>
            </a:r>
            <a:r>
              <a:rPr lang="en-US" dirty="0"/>
              <a:t>. All welding, processes except brazing use temperatures high enough to melt the base</a:t>
            </a:r>
          </a:p>
          <a:p>
            <a:r>
              <a:rPr lang="en-US" dirty="0"/>
              <a:t>metals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Brazing</a:t>
            </a:r>
            <a:r>
              <a:rPr lang="en-US" dirty="0"/>
              <a:t>, the only welding process in which the melting of the base metal is not necessary for</a:t>
            </a:r>
          </a:p>
          <a:p>
            <a:r>
              <a:rPr lang="en-US" dirty="0"/>
              <a:t>coalescence, is similar to soldering, except that higher temperatures are used. The term soldering</a:t>
            </a:r>
          </a:p>
          <a:p>
            <a:r>
              <a:rPr lang="en-US" dirty="0"/>
              <a:t>is used to describe a joining process using nonferrous filler alloys melting below 800°F (427°C).</a:t>
            </a:r>
          </a:p>
          <a:p>
            <a:r>
              <a:rPr lang="en-US" dirty="0"/>
              <a:t>Soldering is not considered a welding process. Brazing is a welding process using nonferrous</a:t>
            </a:r>
          </a:p>
          <a:p>
            <a:r>
              <a:rPr lang="en-US" dirty="0"/>
              <a:t>filler alloys that have a melting point above 800°F (427°C) but below that of the base metal.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381000"/>
            <a:ext cx="480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r. </a:t>
            </a:r>
            <a:r>
              <a:rPr lang="en-US" sz="1600" i="1" dirty="0"/>
              <a:t>Surface Contour of Fillet Welds</a:t>
            </a:r>
            <a:r>
              <a:rPr lang="en-US" sz="1600" dirty="0"/>
              <a:t>.</a:t>
            </a:r>
          </a:p>
          <a:p>
            <a:r>
              <a:rPr lang="en-US" sz="1600" dirty="0"/>
              <a:t>(1) Fillet welds that are to be welded approximately flat faced, without recourse to any</a:t>
            </a:r>
          </a:p>
          <a:p>
            <a:r>
              <a:rPr lang="en-US" sz="1600" dirty="0"/>
              <a:t>method of finishing, will be shown by adding the flush contour symbol to the weld symbol,</a:t>
            </a:r>
          </a:p>
          <a:p>
            <a:r>
              <a:rPr lang="en-US" sz="1600" dirty="0"/>
              <a:t>observing the usual location significance (figure 9, view J).</a:t>
            </a:r>
          </a:p>
          <a:p>
            <a:r>
              <a:rPr lang="en-US" sz="1600" dirty="0"/>
              <a:t>(2) Fillet welds that are to be made flat faced by mechanical means will be shown by</a:t>
            </a:r>
          </a:p>
          <a:p>
            <a:r>
              <a:rPr lang="en-US" sz="1600" dirty="0"/>
              <a:t>adding both the flush contour symbol and the user's standard finish symbol, observing the usual</a:t>
            </a:r>
          </a:p>
          <a:p>
            <a:r>
              <a:rPr lang="en-US" sz="1600" dirty="0"/>
              <a:t>location significance (figure 9, view K).</a:t>
            </a:r>
          </a:p>
          <a:p>
            <a:r>
              <a:rPr lang="en-US" sz="1600" dirty="0"/>
              <a:t>(3) Fillet welds that are to be mechanically finished to a convex contour will be shown by</a:t>
            </a:r>
          </a:p>
          <a:p>
            <a:r>
              <a:rPr lang="en-US" sz="1600" dirty="0"/>
              <a:t>adding both the convex contour symbol and the user's standard finish symbol to the weld symbol,</a:t>
            </a:r>
          </a:p>
          <a:p>
            <a:r>
              <a:rPr lang="en-US" sz="1600" dirty="0"/>
              <a:t>observing the usual location significance (figure 9, view D).</a:t>
            </a:r>
          </a:p>
          <a:p>
            <a:r>
              <a:rPr lang="en-US" sz="1600" b="1" dirty="0"/>
              <a:t>NOTE</a:t>
            </a:r>
          </a:p>
          <a:p>
            <a:r>
              <a:rPr lang="en-US" sz="1600" dirty="0"/>
              <a:t>The finish symbols referred to in (2) and (3) above indicate the</a:t>
            </a:r>
          </a:p>
          <a:p>
            <a:r>
              <a:rPr lang="en-US" sz="1600" dirty="0"/>
              <a:t>method of finishing ("C" = chipping; "G" = grinding; "H" =</a:t>
            </a:r>
          </a:p>
          <a:p>
            <a:r>
              <a:rPr lang="en-US" sz="1600" dirty="0"/>
              <a:t>hammering; "M" = machining) and not the degree of finish.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91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1862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s. </a:t>
            </a:r>
            <a:r>
              <a:rPr lang="en-US" i="1" dirty="0"/>
              <a:t>Plug and Slot Welding Symbols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 Neither the plug weld symbol nor the slot weld symbol will be used to</a:t>
            </a:r>
          </a:p>
          <a:p>
            <a:r>
              <a:rPr lang="en-US" dirty="0"/>
              <a:t>designate fillet welds in holes.</a:t>
            </a:r>
          </a:p>
          <a:p>
            <a:r>
              <a:rPr lang="en-US" dirty="0"/>
              <a:t>(2) </a:t>
            </a:r>
            <a:r>
              <a:rPr lang="en-US" i="1" dirty="0"/>
              <a:t>Arrow and Other Side Indication of Plug and Slot Welds</a:t>
            </a:r>
            <a:r>
              <a:rPr lang="en-US" dirty="0"/>
              <a:t>. Holes or slots in the arrow</a:t>
            </a:r>
          </a:p>
          <a:p>
            <a:r>
              <a:rPr lang="en-US" dirty="0"/>
              <a:t>side member of a joint for plug or slot welding will be indicated by placing the weld symbol on</a:t>
            </a:r>
          </a:p>
          <a:p>
            <a:r>
              <a:rPr lang="en-US" dirty="0"/>
              <a:t>the side of the reference line toward the viewer (refer to figure 6, view A, on page 14). Holes or</a:t>
            </a:r>
          </a:p>
          <a:p>
            <a:r>
              <a:rPr lang="en-US" dirty="0"/>
              <a:t>slots in the other side member of a joint are indicated by placing the weld symbol on the side of</a:t>
            </a:r>
          </a:p>
          <a:p>
            <a:r>
              <a:rPr lang="en-US" dirty="0"/>
              <a:t>the reference line away from the viewer (refer to figure 6, view B).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972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0045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Plug Weld Dimensions</a:t>
            </a:r>
            <a:r>
              <a:rPr lang="en-US" dirty="0"/>
              <a:t>. Dimensions of plug welds will be shown on the same side of</a:t>
            </a:r>
          </a:p>
          <a:p>
            <a:r>
              <a:rPr lang="en-US" dirty="0"/>
              <a:t>the reference line as the weld symbol. The size of a weld will be shown to the left of the weld</a:t>
            </a:r>
          </a:p>
          <a:p>
            <a:r>
              <a:rPr lang="en-US" dirty="0"/>
              <a:t>symbol. Included angle of countersink of plug welds shall be the user's standard, unless</a:t>
            </a:r>
          </a:p>
          <a:p>
            <a:r>
              <a:rPr lang="en-US" dirty="0"/>
              <a:t>otherwise indicated. Included angle of countersink, when not the user's standard, will be shown</a:t>
            </a:r>
          </a:p>
          <a:p>
            <a:r>
              <a:rPr lang="en-US" dirty="0"/>
              <a:t>either above or below the weld symbol (refer to figure 6, views C and E, on page 14). The pitch</a:t>
            </a:r>
          </a:p>
          <a:p>
            <a:r>
              <a:rPr lang="en-US" dirty="0"/>
              <a:t>(center-to-center spacing) of plug welds will be shown to the right of the weld symbol.</a:t>
            </a:r>
          </a:p>
          <a:p>
            <a:r>
              <a:rPr lang="en-US" dirty="0"/>
              <a:t>(4) </a:t>
            </a:r>
            <a:r>
              <a:rPr lang="en-US" i="1" dirty="0"/>
              <a:t>Depth of Filling of Plug and Slot Welds</a:t>
            </a:r>
            <a:r>
              <a:rPr lang="en-US" dirty="0"/>
              <a:t>. Depth of filling of plug and slot welds will</a:t>
            </a:r>
          </a:p>
          <a:p>
            <a:r>
              <a:rPr lang="en-US" dirty="0"/>
              <a:t>be complete unless otherwise indicated. When the depth is less than complete the depth of the</a:t>
            </a:r>
          </a:p>
          <a:p>
            <a:r>
              <a:rPr lang="en-US" dirty="0"/>
              <a:t>filling will be shown in inches inside the weld symbol (refer to figure 6, view D).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904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(5) </a:t>
            </a:r>
            <a:r>
              <a:rPr lang="en-US" i="1" dirty="0"/>
              <a:t>Details of Slot Welds</a:t>
            </a:r>
            <a:r>
              <a:rPr lang="en-US" dirty="0"/>
              <a:t>. Length, width, spacing, included angle of countersink,</a:t>
            </a:r>
          </a:p>
          <a:p>
            <a:r>
              <a:rPr lang="en-US" dirty="0"/>
              <a:t>orientation and location of slot welds cannot be shown on the welding symbols. These data will</a:t>
            </a:r>
          </a:p>
          <a:p>
            <a:r>
              <a:rPr lang="en-US" dirty="0"/>
              <a:t>be shown on the drawing, or by a detail with a reference to it on the welding symbol, observing</a:t>
            </a:r>
          </a:p>
          <a:p>
            <a:r>
              <a:rPr lang="en-US" dirty="0"/>
              <a:t>the usual location significance (refer to figure 6, view F).</a:t>
            </a:r>
          </a:p>
          <a:p>
            <a:r>
              <a:rPr lang="en-US" dirty="0"/>
              <a:t>(6) </a:t>
            </a:r>
            <a:r>
              <a:rPr lang="en-US" i="1" dirty="0"/>
              <a:t>Surface Contour of Plug and Slot Welds</a:t>
            </a:r>
            <a:r>
              <a:rPr lang="en-US" dirty="0"/>
              <a:t>. The surface contour (figure 6, view G) shall</a:t>
            </a:r>
          </a:p>
          <a:p>
            <a:r>
              <a:rPr lang="en-US" dirty="0"/>
              <a:t>be indicated in the same manner as that for fillet welds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879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4071" y="131976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t. </a:t>
            </a:r>
            <a:r>
              <a:rPr lang="en-US" i="1" dirty="0"/>
              <a:t>Arc Spot and Arc Seam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 Dimensions for arc spot and arc seam welds will be shown on the same side</a:t>
            </a:r>
          </a:p>
          <a:p>
            <a:r>
              <a:rPr lang="en-US" dirty="0"/>
              <a:t>of the reference line is the weld symbol.</a:t>
            </a:r>
          </a:p>
          <a:p>
            <a:r>
              <a:rPr lang="en-US" dirty="0"/>
              <a:t>(2) </a:t>
            </a:r>
            <a:r>
              <a:rPr lang="en-US" i="1" dirty="0"/>
              <a:t>Size of Arc Spot and Arc Seam Welds</a:t>
            </a:r>
            <a:r>
              <a:rPr lang="en-US" dirty="0"/>
              <a:t>.</a:t>
            </a:r>
          </a:p>
          <a:p>
            <a:r>
              <a:rPr lang="en-US" dirty="0"/>
              <a:t>(a) These welds may be dimensioned by either size or strength.</a:t>
            </a:r>
          </a:p>
          <a:p>
            <a:r>
              <a:rPr lang="en-US" dirty="0"/>
              <a:t>(b) The size of arc spot welds will be designated as the diameter of the weld. Arc</a:t>
            </a:r>
          </a:p>
          <a:p>
            <a:r>
              <a:rPr lang="en-US" dirty="0"/>
              <a:t>seam weld size will be designated as the width of the weld. Dimensions will be expressed in</a:t>
            </a:r>
          </a:p>
          <a:p>
            <a:r>
              <a:rPr lang="en-US" dirty="0"/>
              <a:t>fractions or decimally in hundredths of an inch, and will be shown, with or without inch marks,</a:t>
            </a:r>
          </a:p>
          <a:p>
            <a:r>
              <a:rPr lang="en-US" dirty="0"/>
              <a:t>to the left of the weld symbol (figure 10, view A, on the following page).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05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56197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45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914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(c) The strength of arc spot welds will be designated as the minimum </a:t>
            </a:r>
            <a:r>
              <a:rPr lang="en-US" sz="1200" dirty="0" smtClean="0"/>
              <a:t>acceptable shear </a:t>
            </a:r>
            <a:r>
              <a:rPr lang="en-US" sz="1200" dirty="0"/>
              <a:t>strength in pounds per spot. In arc seam welds strength is designated in pounds per linear</a:t>
            </a:r>
          </a:p>
          <a:p>
            <a:r>
              <a:rPr lang="en-US" sz="1200" dirty="0"/>
              <a:t>inch. Strength is shown to the left of the weld symbol (figure 10, view B</a:t>
            </a:r>
            <a:r>
              <a:rPr lang="en-US" sz="1200" dirty="0" smtClean="0"/>
              <a:t>). (</a:t>
            </a:r>
            <a:r>
              <a:rPr lang="en-US" sz="1200" dirty="0"/>
              <a:t>3) </a:t>
            </a:r>
            <a:r>
              <a:rPr lang="en-US" sz="1200" i="1" dirty="0"/>
              <a:t>Spacing Arc Spot and Arc Seam Welds</a:t>
            </a:r>
            <a:r>
              <a:rPr lang="en-US" sz="1200" dirty="0"/>
              <a:t>.</a:t>
            </a:r>
          </a:p>
          <a:p>
            <a:r>
              <a:rPr lang="en-US" sz="1200" dirty="0"/>
              <a:t>(a) The pitch of arc spot welds and, when indicated, the length of arc seam welds </a:t>
            </a:r>
            <a:r>
              <a:rPr lang="en-US" sz="1200" dirty="0" err="1" smtClean="0"/>
              <a:t>wil</a:t>
            </a:r>
            <a:r>
              <a:rPr lang="en-US" sz="1200" dirty="0" smtClean="0"/>
              <a:t>  be </a:t>
            </a:r>
            <a:r>
              <a:rPr lang="en-US" sz="1200" dirty="0"/>
              <a:t>shown to the right of the weld symbol (figure 10, view C</a:t>
            </a:r>
            <a:r>
              <a:rPr lang="en-US" sz="1200" dirty="0" smtClean="0"/>
              <a:t>). (</a:t>
            </a:r>
            <a:r>
              <a:rPr lang="en-US" sz="1200" dirty="0"/>
              <a:t>b) When arc seam welding extends for the full distance between abrupt changes </a:t>
            </a:r>
            <a:r>
              <a:rPr lang="en-US" sz="1200" dirty="0" smtClean="0"/>
              <a:t>in the </a:t>
            </a:r>
            <a:r>
              <a:rPr lang="en-US" sz="1200" dirty="0"/>
              <a:t>direction of welding, no length dimension need be shown on the welding symbol.</a:t>
            </a:r>
          </a:p>
          <a:p>
            <a:r>
              <a:rPr lang="en-US" sz="1200" dirty="0" smtClean="0"/>
              <a:t>(</a:t>
            </a:r>
            <a:r>
              <a:rPr lang="en-US" sz="1200" dirty="0"/>
              <a:t>4) </a:t>
            </a:r>
            <a:r>
              <a:rPr lang="en-US" sz="1200" i="1" dirty="0"/>
              <a:t>Extent and Number of Arc Spot Welds</a:t>
            </a:r>
            <a:r>
              <a:rPr lang="en-US" sz="1200" dirty="0" smtClean="0"/>
              <a:t>. (</a:t>
            </a:r>
            <a:r>
              <a:rPr lang="en-US" sz="1200" dirty="0"/>
              <a:t>a) When arc spot welding extends less than the distance between abrupt changes in</a:t>
            </a:r>
          </a:p>
          <a:p>
            <a:r>
              <a:rPr lang="en-US" sz="1200" dirty="0"/>
              <a:t>the direction of the welding, or less than the full length of the joint, the extent will </a:t>
            </a:r>
            <a:r>
              <a:rPr lang="en-US" sz="1200" dirty="0" smtClean="0"/>
              <a:t>be dimensioned </a:t>
            </a:r>
            <a:r>
              <a:rPr lang="en-US" sz="1200" dirty="0"/>
              <a:t>(figure 10, view D, on the previous page</a:t>
            </a:r>
            <a:r>
              <a:rPr lang="en-US" sz="1200" dirty="0" smtClean="0"/>
              <a:t>). (</a:t>
            </a:r>
            <a:r>
              <a:rPr lang="en-US" sz="1200" dirty="0"/>
              <a:t>b) When a definite number of arc spot welds is desired in a certain joint, the </a:t>
            </a:r>
            <a:r>
              <a:rPr lang="en-US" sz="1200" dirty="0" smtClean="0"/>
              <a:t>number will </a:t>
            </a:r>
            <a:r>
              <a:rPr lang="en-US" sz="1200" dirty="0"/>
              <a:t>be shown in parentheses either above or below the weld symbol (figure 10, view E</a:t>
            </a:r>
            <a:r>
              <a:rPr lang="en-US" sz="1200" dirty="0" smtClean="0"/>
              <a:t>).(</a:t>
            </a:r>
            <a:r>
              <a:rPr lang="en-US" sz="1200" dirty="0"/>
              <a:t>5) </a:t>
            </a:r>
            <a:r>
              <a:rPr lang="en-US" sz="1200" i="1" dirty="0"/>
              <a:t>Details of Arc Seam Welds</a:t>
            </a:r>
            <a:r>
              <a:rPr lang="en-US" sz="1200" dirty="0"/>
              <a:t>. Spacing, extent, orientation, and location of arc seam</a:t>
            </a:r>
          </a:p>
          <a:p>
            <a:r>
              <a:rPr lang="en-US" sz="1200" dirty="0"/>
              <a:t>welds cannot be shown on the welding symbols. These data will be shown on the drawing</a:t>
            </a:r>
            <a:r>
              <a:rPr lang="en-US" sz="1200" dirty="0" smtClean="0"/>
              <a:t>. (</a:t>
            </a:r>
            <a:r>
              <a:rPr lang="en-US" sz="1200" dirty="0"/>
              <a:t>6) </a:t>
            </a:r>
            <a:r>
              <a:rPr lang="en-US" sz="1200" i="1" dirty="0"/>
              <a:t>Flush Arc Spot and Arc Seam Welded Joints</a:t>
            </a:r>
            <a:r>
              <a:rPr lang="en-US" sz="1200" dirty="0"/>
              <a:t>. When the exposed surface of </a:t>
            </a:r>
            <a:r>
              <a:rPr lang="en-US" sz="1200" dirty="0" smtClean="0"/>
              <a:t>one member </a:t>
            </a:r>
            <a:r>
              <a:rPr lang="en-US" sz="1200" dirty="0"/>
              <a:t>of an arc spot or arc seam welded joint is to be flush, that surface will be indicated by</a:t>
            </a:r>
          </a:p>
          <a:p>
            <a:r>
              <a:rPr lang="en-US" sz="1200" dirty="0"/>
              <a:t>adding the flush contour symbol (figure 10, view F), in the same manner as that for fillet welds.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30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76758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u. </a:t>
            </a:r>
            <a:r>
              <a:rPr lang="en-US" i="1" dirty="0"/>
              <a:t>Groove Welds</a:t>
            </a:r>
            <a:r>
              <a:rPr lang="en-US" dirty="0"/>
              <a:t>.</a:t>
            </a:r>
          </a:p>
          <a:p>
            <a:r>
              <a:rPr lang="en-US" dirty="0"/>
              <a:t>(1) General.</a:t>
            </a:r>
          </a:p>
          <a:p>
            <a:r>
              <a:rPr lang="en-US" dirty="0"/>
              <a:t>(a) Dimensions of groove welds will be shown on the same side of the reference line</a:t>
            </a:r>
          </a:p>
          <a:p>
            <a:r>
              <a:rPr lang="en-US" dirty="0"/>
              <a:t>as the weld symbol.</a:t>
            </a:r>
          </a:p>
          <a:p>
            <a:r>
              <a:rPr lang="en-US" dirty="0"/>
              <a:t>(b) When no general note governing the dimensions of groove welds appears on the</a:t>
            </a:r>
          </a:p>
          <a:p>
            <a:r>
              <a:rPr lang="en-US" dirty="0"/>
              <a:t>drawing, the dimensions for double groove welds will be shown as follows:</a:t>
            </a:r>
          </a:p>
          <a:p>
            <a:r>
              <a:rPr lang="en-US" dirty="0"/>
              <a:t>1 When both welds have the same dimensions, one or both may be dimensioned</a:t>
            </a:r>
          </a:p>
          <a:p>
            <a:r>
              <a:rPr lang="en-US" dirty="0"/>
              <a:t>(figure 11, view A, on the following page).</a:t>
            </a:r>
          </a:p>
          <a:p>
            <a:r>
              <a:rPr lang="en-US" dirty="0"/>
              <a:t>2 When the welds differ in dimensions, both welds will be dimensioned (figure</a:t>
            </a:r>
          </a:p>
          <a:p>
            <a:r>
              <a:rPr lang="en-US" dirty="0"/>
              <a:t>11, view B).</a:t>
            </a:r>
          </a:p>
          <a:p>
            <a:r>
              <a:rPr lang="en-US" dirty="0"/>
              <a:t>(c) When a general note governing the dimensions of groove welds appears on the</a:t>
            </a:r>
          </a:p>
          <a:p>
            <a:r>
              <a:rPr lang="en-US" dirty="0"/>
              <a:t>drawing, the dimensions of double groove welds will be indicated as follows: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02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3721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17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6096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 If the dimensions of both welds are as indicated in the note neither symbol</a:t>
            </a:r>
          </a:p>
          <a:p>
            <a:r>
              <a:rPr lang="en-US" dirty="0"/>
              <a:t>need be dimensioned.</a:t>
            </a:r>
          </a:p>
          <a:p>
            <a:r>
              <a:rPr lang="en-US" dirty="0" smtClean="0"/>
              <a:t>2 </a:t>
            </a:r>
            <a:r>
              <a:rPr lang="en-US" dirty="0"/>
              <a:t>When the dimensions of one or both welds differ from the dimensions given</a:t>
            </a:r>
          </a:p>
          <a:p>
            <a:r>
              <a:rPr lang="en-US" dirty="0"/>
              <a:t>in the general note both welds will be dimensioned (figure 11, view B, on the previous page).</a:t>
            </a:r>
          </a:p>
          <a:p>
            <a:r>
              <a:rPr lang="en-US" dirty="0"/>
              <a:t>(2) </a:t>
            </a:r>
            <a:r>
              <a:rPr lang="en-US" i="1" dirty="0"/>
              <a:t>Size of Groove Welds</a:t>
            </a:r>
            <a:r>
              <a:rPr lang="en-US" dirty="0"/>
              <a:t>.</a:t>
            </a:r>
          </a:p>
          <a:p>
            <a:r>
              <a:rPr lang="en-US" dirty="0"/>
              <a:t>(a) The size of groove welds will be shown to the left of the weld symbol (figure 11,</a:t>
            </a:r>
          </a:p>
          <a:p>
            <a:r>
              <a:rPr lang="en-US" dirty="0"/>
              <a:t>view B).</a:t>
            </a:r>
          </a:p>
          <a:p>
            <a:r>
              <a:rPr lang="en-US" dirty="0"/>
              <a:t>(b) The size of groove welds with no specified root penetration will be shown as</a:t>
            </a:r>
          </a:p>
          <a:p>
            <a:r>
              <a:rPr lang="en-US" dirty="0"/>
              <a:t>follows:</a:t>
            </a:r>
          </a:p>
          <a:p>
            <a:r>
              <a:rPr lang="en-US" dirty="0"/>
              <a:t>1 The size of single groove and symmetrical double groove welds which extend</a:t>
            </a:r>
          </a:p>
          <a:p>
            <a:r>
              <a:rPr lang="en-US" dirty="0"/>
              <a:t>completely through the member or members being joined need not be shown on the welding</a:t>
            </a:r>
          </a:p>
          <a:p>
            <a:r>
              <a:rPr lang="en-US" dirty="0"/>
              <a:t>symbol (figure 12, views A and B).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0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33400"/>
            <a:ext cx="48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c. </a:t>
            </a:r>
            <a:r>
              <a:rPr lang="en-US" sz="1600" i="1" dirty="0"/>
              <a:t>Intimacy of Contact</a:t>
            </a:r>
            <a:r>
              <a:rPr lang="en-US" sz="1600" dirty="0"/>
              <a:t>. The second basic requirement for coalescence, intimacy of contact,</a:t>
            </a:r>
          </a:p>
          <a:p>
            <a:r>
              <a:rPr lang="en-US" sz="1600" dirty="0"/>
              <a:t>may be divided into two groups: pressure processes and </a:t>
            </a:r>
            <a:r>
              <a:rPr lang="en-US" sz="1600" dirty="0" smtClean="0"/>
              <a:t>non pressure </a:t>
            </a:r>
            <a:r>
              <a:rPr lang="en-US" sz="1600" dirty="0"/>
              <a:t>processes. In pressure</a:t>
            </a:r>
          </a:p>
          <a:p>
            <a:r>
              <a:rPr lang="en-US" sz="1600" dirty="0"/>
              <a:t>processes, intimacy of contact is achieved by applying pressure while the contact surfaces are at a</a:t>
            </a:r>
          </a:p>
          <a:p>
            <a:r>
              <a:rPr lang="en-US" sz="1600" dirty="0"/>
              <a:t>high enough </a:t>
            </a:r>
            <a:r>
              <a:rPr lang="en-US" sz="1600" dirty="0" smtClean="0"/>
              <a:t>temperature </a:t>
            </a:r>
            <a:r>
              <a:rPr lang="en-US" sz="1600" dirty="0"/>
              <a:t>to allow plastic flow of the metal. In </a:t>
            </a:r>
            <a:r>
              <a:rPr lang="en-US" sz="1600" dirty="0" smtClean="0"/>
              <a:t>non pressure </a:t>
            </a:r>
            <a:r>
              <a:rPr lang="en-US" sz="1600" dirty="0"/>
              <a:t>processes, a space</a:t>
            </a:r>
          </a:p>
          <a:p>
            <a:r>
              <a:rPr lang="en-US" sz="1600" dirty="0"/>
              <a:t>remains between the surfaces to be joined. This space is then filled, either progressively or all at</a:t>
            </a:r>
          </a:p>
          <a:p>
            <a:r>
              <a:rPr lang="en-US" sz="1600" dirty="0"/>
              <a:t>once, with molten metal. The molten metal may be obtained from a filler metal (welding rod or</a:t>
            </a:r>
          </a:p>
          <a:p>
            <a:r>
              <a:rPr lang="en-US" sz="1600" dirty="0"/>
              <a:t>electrode) by melting the surfaces to be joined, or by combining a filler metal and melted base</a:t>
            </a:r>
          </a:p>
          <a:p>
            <a:r>
              <a:rPr lang="en-US" sz="1600" dirty="0"/>
              <a:t>metal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All </a:t>
            </a:r>
            <a:r>
              <a:rPr lang="en-US" sz="1600" dirty="0" smtClean="0"/>
              <a:t>non pressure </a:t>
            </a:r>
            <a:r>
              <a:rPr lang="en-US" sz="1600" dirty="0"/>
              <a:t>processes involve fusion, and they are often referred to as fusion processes.</a:t>
            </a:r>
          </a:p>
          <a:p>
            <a:r>
              <a:rPr lang="en-US" sz="1600" dirty="0"/>
              <a:t>However, this term is somewhat misleading since some pressure processes also involve fusion.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7620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2 The size of groove welds which extend only partly through the member or</a:t>
            </a:r>
          </a:p>
          <a:p>
            <a:r>
              <a:rPr lang="en-US" dirty="0"/>
              <a:t>members being joined will be shown on the welding symbol (figure 12, views C and D).</a:t>
            </a:r>
          </a:p>
          <a:p>
            <a:r>
              <a:rPr lang="en-US" dirty="0" smtClean="0"/>
              <a:t>(</a:t>
            </a:r>
            <a:r>
              <a:rPr lang="en-US" dirty="0"/>
              <a:t>c) The size of groove welds with specified root penetration, except square groove</a:t>
            </a:r>
          </a:p>
          <a:p>
            <a:r>
              <a:rPr lang="en-US" dirty="0"/>
              <a:t>welds, will be indicated by showing both the depth of chamfering and the root penetration,</a:t>
            </a:r>
          </a:p>
          <a:p>
            <a:r>
              <a:rPr lang="en-US" dirty="0"/>
              <a:t>separated by a plus mark and placed to the left of the weld symbol. The depth of chamfering </a:t>
            </a:r>
            <a:r>
              <a:rPr lang="en-US" dirty="0" smtClean="0"/>
              <a:t>and the </a:t>
            </a:r>
            <a:r>
              <a:rPr lang="en-US" dirty="0"/>
              <a:t>root penetration will read in that order from left to right along the reference line (figure 12</a:t>
            </a:r>
            <a:r>
              <a:rPr lang="en-US" dirty="0" smtClean="0"/>
              <a:t>, views </a:t>
            </a:r>
            <a:r>
              <a:rPr lang="en-US" dirty="0"/>
              <a:t>E and F, on the previous page). The size of square groove welds will be indicated </a:t>
            </a:r>
            <a:r>
              <a:rPr lang="en-US" dirty="0" smtClean="0"/>
              <a:t>by showing </a:t>
            </a:r>
            <a:r>
              <a:rPr lang="en-US" dirty="0"/>
              <a:t>only the root penetration</a:t>
            </a:r>
            <a:r>
              <a:rPr lang="en-US" dirty="0" smtClean="0"/>
              <a:t>. (</a:t>
            </a:r>
            <a:r>
              <a:rPr lang="en-US" dirty="0"/>
              <a:t>d) The size of flare groove welds is considered as extending only to the tangent</a:t>
            </a:r>
          </a:p>
          <a:p>
            <a:r>
              <a:rPr lang="en-US" dirty="0"/>
              <a:t>points as indicated by dimension lines (refer to figure 11, view C, on page 26).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24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3088"/>
            <a:ext cx="48291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03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8551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Groove Dimensions</a:t>
            </a:r>
            <a:r>
              <a:rPr lang="en-US" dirty="0"/>
              <a:t>.</a:t>
            </a:r>
          </a:p>
          <a:p>
            <a:r>
              <a:rPr lang="en-US" dirty="0"/>
              <a:t>(a) Root opening, groove angle, groove radii, and root faces of the U and J groove</a:t>
            </a:r>
          </a:p>
          <a:p>
            <a:r>
              <a:rPr lang="en-US" dirty="0"/>
              <a:t>welds will be the user's standard, unless otherwise indicated.</a:t>
            </a:r>
          </a:p>
          <a:p>
            <a:r>
              <a:rPr lang="en-US" dirty="0"/>
              <a:t>(b) When the user's standard is not used the weld symbols are as follows:</a:t>
            </a:r>
          </a:p>
          <a:p>
            <a:r>
              <a:rPr lang="en-US" dirty="0"/>
              <a:t>1 Root opening will he shown inside the weld symbol (refer to figure 11, view</a:t>
            </a:r>
          </a:p>
          <a:p>
            <a:r>
              <a:rPr lang="en-US" dirty="0"/>
              <a:t>D).</a:t>
            </a:r>
          </a:p>
          <a:p>
            <a:r>
              <a:rPr lang="en-US" dirty="0"/>
              <a:t>2 Groove angle of groove welds will be shown in figure 11, view E.</a:t>
            </a:r>
          </a:p>
          <a:p>
            <a:r>
              <a:rPr lang="en-US" dirty="0"/>
              <a:t>3 Groove radii and root faces of U and J groove welds will be shown by a cross</a:t>
            </a:r>
          </a:p>
          <a:p>
            <a:r>
              <a:rPr lang="en-US" dirty="0"/>
              <a:t>section, detail or other data, with a reference to it on the welding symbol, observing the usual</a:t>
            </a:r>
          </a:p>
          <a:p>
            <a:r>
              <a:rPr lang="en-US" dirty="0"/>
              <a:t>location significance (refer to figure 8, view D, on page 18).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188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2026"/>
            <a:ext cx="4962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8324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828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(4) </a:t>
            </a:r>
            <a:r>
              <a:rPr lang="en-US" i="1" dirty="0"/>
              <a:t>Back and Backing Welds</a:t>
            </a:r>
            <a:r>
              <a:rPr lang="en-US" dirty="0"/>
              <a:t>. Bead type back and backing welds of single groove</a:t>
            </a:r>
          </a:p>
          <a:p>
            <a:r>
              <a:rPr lang="en-US" dirty="0"/>
              <a:t>welds will be shown by means of the back or backing weld symbol (figure 13, view A, on the</a:t>
            </a:r>
          </a:p>
          <a:p>
            <a:r>
              <a:rPr lang="en-US" dirty="0"/>
              <a:t>following page).</a:t>
            </a:r>
          </a:p>
          <a:p>
            <a:r>
              <a:rPr lang="en-US" dirty="0"/>
              <a:t>(5) </a:t>
            </a:r>
            <a:r>
              <a:rPr lang="en-US" i="1" dirty="0"/>
              <a:t>Surface Contour of Groove Welds</a:t>
            </a:r>
            <a:r>
              <a:rPr lang="en-US" dirty="0"/>
              <a:t>. The contour symbols for groove welds (figure</a:t>
            </a:r>
          </a:p>
          <a:p>
            <a:r>
              <a:rPr lang="en-US" dirty="0"/>
              <a:t>11, view F) are indicated in the same manner as that for fillet welds.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07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02062"/>
            <a:ext cx="56197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13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33769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v. </a:t>
            </a:r>
            <a:r>
              <a:rPr lang="en-US" i="1" dirty="0"/>
              <a:t>Back or Backing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The back or backing weld symbol on page 9 will be used to indicate bead type</a:t>
            </a:r>
          </a:p>
          <a:p>
            <a:r>
              <a:rPr lang="en-US" dirty="0"/>
              <a:t>back or backing welds of single groove welds.</a:t>
            </a:r>
          </a:p>
          <a:p>
            <a:r>
              <a:rPr lang="en-US" dirty="0"/>
              <a:t>(b) Back or backing welds of single groove welds will be shown by placing a back or</a:t>
            </a:r>
          </a:p>
          <a:p>
            <a:r>
              <a:rPr lang="en-US" dirty="0"/>
              <a:t>backing weld symbol on the side of the reference line opposite the groove weld symbol (figure</a:t>
            </a:r>
          </a:p>
          <a:p>
            <a:r>
              <a:rPr lang="en-US" dirty="0"/>
              <a:t>13, view A).</a:t>
            </a:r>
          </a:p>
          <a:p>
            <a:r>
              <a:rPr lang="en-US" dirty="0"/>
              <a:t>(c) Dimensions of back or hacking welds will not be shown on the welding symbol.</a:t>
            </a:r>
          </a:p>
          <a:p>
            <a:r>
              <a:rPr lang="en-US" dirty="0"/>
              <a:t>If it is desired to specify these dimensions, they will be shown on the drawing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559087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(2) </a:t>
            </a:r>
            <a:r>
              <a:rPr lang="en-US" sz="1400" i="1" dirty="0"/>
              <a:t>Surface Contour of Back or Backing Welds</a:t>
            </a:r>
            <a:r>
              <a:rPr lang="en-US" sz="1400" dirty="0"/>
              <a:t>. The contour symbols (figure 13, view C,</a:t>
            </a:r>
          </a:p>
          <a:p>
            <a:r>
              <a:rPr lang="en-US" sz="1400" dirty="0"/>
              <a:t>on the previous page) for back or backing welds (figure 12, view B, on page 27) are indicated in</a:t>
            </a:r>
          </a:p>
          <a:p>
            <a:r>
              <a:rPr lang="en-US" sz="1400" dirty="0"/>
              <a:t>the same manner as that for fillet welds.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153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w. </a:t>
            </a:r>
            <a:r>
              <a:rPr lang="en-US" i="1" dirty="0"/>
              <a:t>Melt-Thru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The melt-thru symbol will be used where at least 100 percent joint penetration of</a:t>
            </a:r>
          </a:p>
          <a:p>
            <a:r>
              <a:rPr lang="en-US" dirty="0"/>
              <a:t>the weld through the material is required in welds made from one side only (figure 13, view C).</a:t>
            </a:r>
          </a:p>
          <a:p>
            <a:r>
              <a:rPr lang="en-US" dirty="0"/>
              <a:t>(b) Melt-thru welds will be shown by placing the melt-thru weld symbol (figure 13,</a:t>
            </a:r>
          </a:p>
          <a:p>
            <a:r>
              <a:rPr lang="en-US" dirty="0"/>
              <a:t>view A) on the side of the reference line opposite the groove weld, flange, tee, or corner weld</a:t>
            </a:r>
          </a:p>
          <a:p>
            <a:r>
              <a:rPr lang="en-US" dirty="0"/>
              <a:t>symbol (figure 13, view C).</a:t>
            </a:r>
          </a:p>
          <a:p>
            <a:r>
              <a:rPr lang="en-US" dirty="0"/>
              <a:t>(c) Dimensions of melt-thru welds will not be shown on the welding symbol. If it is</a:t>
            </a:r>
          </a:p>
          <a:p>
            <a:r>
              <a:rPr lang="en-US" dirty="0"/>
              <a:t>desired to specify these dimensions they will be shown on the drawing.</a:t>
            </a:r>
          </a:p>
          <a:p>
            <a:r>
              <a:rPr lang="en-US" dirty="0"/>
              <a:t>(2) </a:t>
            </a:r>
            <a:r>
              <a:rPr lang="en-US" i="1" dirty="0"/>
              <a:t>Surface Contour of Melt-Thru Welds</a:t>
            </a:r>
            <a:r>
              <a:rPr lang="en-US" dirty="0"/>
              <a:t>. The contour symbols (refer to figure 3, view C,</a:t>
            </a:r>
          </a:p>
          <a:p>
            <a:r>
              <a:rPr lang="en-US" dirty="0"/>
              <a:t>on page 9) for melt-thru welds are indicated (figure 13, view D) in the same manner as that for</a:t>
            </a:r>
          </a:p>
          <a:p>
            <a:r>
              <a:rPr lang="en-US" dirty="0"/>
              <a:t>fillet welds.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11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0884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x. </a:t>
            </a:r>
            <a:r>
              <a:rPr lang="en-US" i="1" dirty="0"/>
              <a:t>Surfacing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The surfacing weld symbol (refer to figure 3, view A, on page 9) will be used to</a:t>
            </a:r>
          </a:p>
          <a:p>
            <a:r>
              <a:rPr lang="en-US" dirty="0"/>
              <a:t>indicate surfaces built up by welding (figure 14, view A, on the following page), whether built up</a:t>
            </a:r>
          </a:p>
          <a:p>
            <a:r>
              <a:rPr lang="en-US" dirty="0"/>
              <a:t>by single or multiple pass surfacing welds.</a:t>
            </a:r>
          </a:p>
          <a:p>
            <a:r>
              <a:rPr lang="en-US" dirty="0"/>
              <a:t>(b) The surfacing weld symbol does not indicate the welding of a joint, and hence has</a:t>
            </a:r>
          </a:p>
          <a:p>
            <a:r>
              <a:rPr lang="en-US" dirty="0"/>
              <a:t>no arrow or other side significance. This symbol will be drawn on the side of the reference line</a:t>
            </a:r>
          </a:p>
          <a:p>
            <a:r>
              <a:rPr lang="en-US" dirty="0"/>
              <a:t>toward the viewer and the arrow will point clearly to the surface on which the weld is to be</a:t>
            </a:r>
          </a:p>
          <a:p>
            <a:r>
              <a:rPr lang="en-US" dirty="0"/>
              <a:t>deposited.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42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399" y="838200"/>
            <a:ext cx="55491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(2) </a:t>
            </a:r>
            <a:r>
              <a:rPr lang="en-US" i="1" dirty="0"/>
              <a:t>Size of Built-Up Surfaces</a:t>
            </a:r>
            <a:r>
              <a:rPr lang="en-US" dirty="0"/>
              <a:t>. The size (height) of a surface built up by welding will be</a:t>
            </a:r>
          </a:p>
          <a:p>
            <a:r>
              <a:rPr lang="en-US" dirty="0"/>
              <a:t>indicated by showing the minimum height of the weld deposit to the left of the weld symbol.</a:t>
            </a:r>
          </a:p>
          <a:p>
            <a:r>
              <a:rPr lang="en-US" dirty="0"/>
              <a:t>The dimensions will always be on the same side of the reference line as the weld symbol (figure</a:t>
            </a:r>
          </a:p>
          <a:p>
            <a:r>
              <a:rPr lang="en-US" dirty="0"/>
              <a:t>14, view A). When no specific height of weld deposit is desired, no size dimension need be</a:t>
            </a:r>
          </a:p>
          <a:p>
            <a:r>
              <a:rPr lang="en-US" dirty="0"/>
              <a:t>shown on the welding symbol.</a:t>
            </a:r>
          </a:p>
          <a:p>
            <a:r>
              <a:rPr lang="en-US" dirty="0" smtClean="0"/>
              <a:t>(</a:t>
            </a:r>
            <a:r>
              <a:rPr lang="en-US" dirty="0"/>
              <a:t>3) </a:t>
            </a:r>
            <a:r>
              <a:rPr lang="en-US" i="1" dirty="0"/>
              <a:t>Extent, Location, and Orientation of Surfaces Built Up by Welding</a:t>
            </a:r>
            <a:r>
              <a:rPr lang="en-US" dirty="0"/>
              <a:t>. When the entire</a:t>
            </a:r>
          </a:p>
          <a:p>
            <a:r>
              <a:rPr lang="en-US" dirty="0"/>
              <a:t>area of a plane or curved surface is to be built up by welding, no dimension other than size need</a:t>
            </a:r>
          </a:p>
          <a:p>
            <a:r>
              <a:rPr lang="en-US" dirty="0"/>
              <a:t>be shown on the welding symbol. If only a portion of the area of a plane or curved surface is to</a:t>
            </a:r>
          </a:p>
          <a:p>
            <a:r>
              <a:rPr lang="en-US" dirty="0"/>
              <a:t>be built up by welding, the extent, location, and orientation of the area to be built up will be</a:t>
            </a:r>
          </a:p>
          <a:p>
            <a:r>
              <a:rPr lang="en-US" dirty="0"/>
              <a:t>indicated on the drawing.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3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95493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various welding processes differ not only in the way coalescence is achieved, but also in</a:t>
            </a:r>
          </a:p>
          <a:p>
            <a:r>
              <a:rPr lang="en-US" dirty="0"/>
              <a:t>their ability to produce a satisfactory joint in a given kind of metal under the conditions in </a:t>
            </a:r>
            <a:r>
              <a:rPr lang="en-US" dirty="0" smtClean="0"/>
              <a:t>which the </a:t>
            </a:r>
            <a:r>
              <a:rPr lang="en-US" dirty="0"/>
              <a:t>weld must be made. Many factors influence the selection of a welding process for </a:t>
            </a:r>
            <a:r>
              <a:rPr lang="en-US" dirty="0" smtClean="0"/>
              <a:t>a particular </a:t>
            </a:r>
            <a:r>
              <a:rPr lang="en-US" dirty="0"/>
              <a:t>application. These factors include the relative cost, the amount of welding </a:t>
            </a:r>
            <a:r>
              <a:rPr lang="en-US" dirty="0" smtClean="0"/>
              <a:t>required, the </a:t>
            </a:r>
            <a:r>
              <a:rPr lang="en-US" dirty="0"/>
              <a:t>location and position of welds, the service conditions the welded structure must withstand</a:t>
            </a:r>
            <a:r>
              <a:rPr lang="en-US" dirty="0" smtClean="0"/>
              <a:t>, and </a:t>
            </a:r>
            <a:r>
              <a:rPr lang="en-US" dirty="0"/>
              <a:t>the qualifications of the person who does the welding. Probably the most important </a:t>
            </a:r>
            <a:r>
              <a:rPr lang="en-US" dirty="0" smtClean="0"/>
              <a:t>single factor</a:t>
            </a:r>
            <a:r>
              <a:rPr lang="en-US" dirty="0"/>
              <a:t>, however, is the weldability of the metal.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y. </a:t>
            </a:r>
            <a:r>
              <a:rPr lang="en-US" i="1" dirty="0"/>
              <a:t>Flange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The following welding symbols are intended to be used for light gage metal joints</a:t>
            </a:r>
          </a:p>
          <a:p>
            <a:r>
              <a:rPr lang="en-US" dirty="0"/>
              <a:t>involving the flaring or flanging of the edges to be joined. These symbols have no arrow or other</a:t>
            </a:r>
          </a:p>
          <a:p>
            <a:r>
              <a:rPr lang="en-US" dirty="0"/>
              <a:t>side significance.</a:t>
            </a:r>
          </a:p>
          <a:p>
            <a:r>
              <a:rPr lang="en-US" dirty="0"/>
              <a:t>(b) Edge flange welds will be shown by the edge flange weld symbol (figure 14, view</a:t>
            </a:r>
          </a:p>
          <a:p>
            <a:r>
              <a:rPr lang="en-US" dirty="0"/>
              <a:t>B, on the previous page).</a:t>
            </a:r>
          </a:p>
          <a:p>
            <a:r>
              <a:rPr lang="en-US" dirty="0"/>
              <a:t>(c) Corner flange welds will be shown by the corner flange weld symbol (figure 14,</a:t>
            </a:r>
          </a:p>
          <a:p>
            <a:r>
              <a:rPr lang="en-US" dirty="0"/>
              <a:t>view C).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43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68780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(2) </a:t>
            </a:r>
            <a:r>
              <a:rPr lang="en-US" i="1" dirty="0"/>
              <a:t>Dimensions of Flange Welds</a:t>
            </a:r>
            <a:r>
              <a:rPr lang="en-US" dirty="0"/>
              <a:t>.</a:t>
            </a:r>
          </a:p>
          <a:p>
            <a:r>
              <a:rPr lang="en-US" dirty="0"/>
              <a:t>(a) Dimensions of flange welds will be shown on the same side of the reference line</a:t>
            </a:r>
          </a:p>
          <a:p>
            <a:r>
              <a:rPr lang="en-US" dirty="0"/>
              <a:t>as the weld symbol.</a:t>
            </a:r>
          </a:p>
          <a:p>
            <a:r>
              <a:rPr lang="en-US" dirty="0"/>
              <a:t>(b) The radius and the height above the point of tangency will be indicated by</a:t>
            </a:r>
          </a:p>
          <a:p>
            <a:r>
              <a:rPr lang="en-US" dirty="0"/>
              <a:t>showing both the radius and the height separated by a plus mark and placed to the left of the weld</a:t>
            </a:r>
          </a:p>
          <a:p>
            <a:r>
              <a:rPr lang="en-US" dirty="0"/>
              <a:t>symbol. The radius and the height shall read in that order from left to right along the reference</a:t>
            </a:r>
          </a:p>
          <a:p>
            <a:r>
              <a:rPr lang="en-US" dirty="0"/>
              <a:t>line (figure 14, view D).</a:t>
            </a:r>
          </a:p>
          <a:p>
            <a:r>
              <a:rPr lang="en-US" dirty="0"/>
              <a:t>(c) The size of flange welds will be shown by a dimension placed outward of the</a:t>
            </a:r>
          </a:p>
          <a:p>
            <a:r>
              <a:rPr lang="fr-FR" dirty="0" err="1"/>
              <a:t>flange</a:t>
            </a:r>
            <a:r>
              <a:rPr lang="fr-FR" dirty="0"/>
              <a:t> dimensions (figure 14, </a:t>
            </a:r>
            <a:r>
              <a:rPr lang="fr-FR" dirty="0" err="1"/>
              <a:t>view</a:t>
            </a:r>
            <a:r>
              <a:rPr lang="fr-FR" dirty="0"/>
              <a:t> D).</a:t>
            </a:r>
          </a:p>
          <a:p>
            <a:r>
              <a:rPr lang="en-US" dirty="0"/>
              <a:t>(d) Root opening of flange welds will not be shown on the welding symbol. If it is</a:t>
            </a:r>
          </a:p>
          <a:p>
            <a:r>
              <a:rPr lang="en-US" dirty="0"/>
              <a:t>desired to specify this dimension, it will be shown on the drawing.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6789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2362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Multiple Joint Flange Welds</a:t>
            </a:r>
            <a:r>
              <a:rPr lang="en-US" dirty="0"/>
              <a:t>. For flange welds in which one or more pieces are</a:t>
            </a:r>
          </a:p>
          <a:p>
            <a:r>
              <a:rPr lang="en-US" dirty="0"/>
              <a:t>inserted between the two outer pieces, the same symbol as for the two outer pieces will be used</a:t>
            </a:r>
          </a:p>
          <a:p>
            <a:r>
              <a:rPr lang="en-US" dirty="0"/>
              <a:t>regardless of the number of pieces inserted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926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61365"/>
            <a:ext cx="533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z. </a:t>
            </a:r>
            <a:r>
              <a:rPr lang="en-US" i="1" dirty="0"/>
              <a:t>Resistance Spot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 Resistance spot weld symbols (refer to figure 3, view B, on page 9) have no</a:t>
            </a:r>
          </a:p>
          <a:p>
            <a:r>
              <a:rPr lang="en-US" dirty="0"/>
              <a:t>arrow or other side significance in themselves, although supplementary symbols used in</a:t>
            </a:r>
          </a:p>
          <a:p>
            <a:r>
              <a:rPr lang="en-US" dirty="0"/>
              <a:t>conjunction with them may have such significance. Resistance spot weld symbols will be</a:t>
            </a:r>
          </a:p>
          <a:p>
            <a:r>
              <a:rPr lang="en-US" dirty="0"/>
              <a:t>centered on the reference line. Dimensions may be shown on either side of the reference line.</a:t>
            </a:r>
          </a:p>
          <a:p>
            <a:r>
              <a:rPr lang="en-US" dirty="0"/>
              <a:t>(2) </a:t>
            </a:r>
            <a:r>
              <a:rPr lang="en-US" i="1" dirty="0"/>
              <a:t>Size of Resistance Spot Welds</a:t>
            </a:r>
            <a:r>
              <a:rPr lang="en-US" dirty="0"/>
              <a:t>. Resistance spot welds will be dimensioned, by either</a:t>
            </a:r>
          </a:p>
          <a:p>
            <a:r>
              <a:rPr lang="en-US" dirty="0"/>
              <a:t>size or strength, as follows:</a:t>
            </a:r>
          </a:p>
          <a:p>
            <a:r>
              <a:rPr lang="en-US" dirty="0"/>
              <a:t>(a) The size of resistance spot welds will be designated as the diameter of the weld</a:t>
            </a:r>
          </a:p>
          <a:p>
            <a:r>
              <a:rPr lang="en-US" dirty="0"/>
              <a:t>expressed in fractions or decimally in hundredths of an inch, and will be shown, with or without</a:t>
            </a:r>
          </a:p>
          <a:p>
            <a:r>
              <a:rPr lang="en-US" dirty="0"/>
              <a:t>inch marks, to the left of the weld symbol (figure 15, view A, on the following page).</a:t>
            </a:r>
          </a:p>
          <a:p>
            <a:r>
              <a:rPr lang="en-US" dirty="0"/>
              <a:t>(b) The strength of resistance spot welds will be designated as the minimum</a:t>
            </a:r>
          </a:p>
          <a:p>
            <a:r>
              <a:rPr lang="en-US" dirty="0"/>
              <a:t>acceptable shear strength in pounds per spot, and will be shown to the left of the weld symbol</a:t>
            </a:r>
          </a:p>
          <a:p>
            <a:r>
              <a:rPr lang="en-US" dirty="0"/>
              <a:t>(figure 15, view B).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2830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0075"/>
            <a:ext cx="53530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562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Spacing of Resistance Spot Welds.</a:t>
            </a:r>
          </a:p>
          <a:p>
            <a:r>
              <a:rPr lang="en-US" dirty="0"/>
              <a:t>(a) The pitch of resistance spot welds will be shown to the right of the weld symbol</a:t>
            </a:r>
          </a:p>
          <a:p>
            <a:r>
              <a:rPr lang="en-US" dirty="0"/>
              <a:t>(figure 15, view C).</a:t>
            </a:r>
          </a:p>
          <a:p>
            <a:r>
              <a:rPr lang="en-US" dirty="0"/>
              <a:t>(b) When the symbols are shown directly on the drawing, the spacing will be shown</a:t>
            </a:r>
          </a:p>
          <a:p>
            <a:r>
              <a:rPr lang="en-US" dirty="0"/>
              <a:t>by using dimension lines.</a:t>
            </a:r>
          </a:p>
          <a:p>
            <a:r>
              <a:rPr lang="en-US" dirty="0"/>
              <a:t>(c) When resistance spot welding extends less than the distance between abrupt</a:t>
            </a:r>
          </a:p>
          <a:p>
            <a:r>
              <a:rPr lang="en-US" dirty="0"/>
              <a:t>changes in the direction of the welding, or less than the full length of the joint, the extent will be</a:t>
            </a:r>
          </a:p>
          <a:p>
            <a:r>
              <a:rPr lang="en-US" dirty="0"/>
              <a:t>dimensioned (figure 15, view D).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08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86528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(4) </a:t>
            </a:r>
            <a:r>
              <a:rPr lang="en-US" i="1" dirty="0"/>
              <a:t>Number of Resistance Spot Welds</a:t>
            </a:r>
            <a:r>
              <a:rPr lang="en-US" dirty="0"/>
              <a:t>. When a definite number of welds is desired in a</a:t>
            </a:r>
          </a:p>
          <a:p>
            <a:r>
              <a:rPr lang="en-US" dirty="0"/>
              <a:t>certain joint, the number will be shown in parentheses either above or below the weld symbol</a:t>
            </a:r>
          </a:p>
          <a:p>
            <a:r>
              <a:rPr lang="en-US" dirty="0"/>
              <a:t>(figure 15, view E).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5) </a:t>
            </a:r>
            <a:r>
              <a:rPr lang="en-US" i="1" dirty="0"/>
              <a:t>Flush Resistance Spot Welding Joints</a:t>
            </a:r>
            <a:r>
              <a:rPr lang="en-US" dirty="0"/>
              <a:t>. When the exposed surface of one member of a</a:t>
            </a:r>
          </a:p>
          <a:p>
            <a:r>
              <a:rPr lang="en-US" dirty="0"/>
              <a:t>resistance spot welded joint is to be flush, that surface will be indicated by adding the flush</a:t>
            </a:r>
          </a:p>
          <a:p>
            <a:r>
              <a:rPr lang="en-US" dirty="0"/>
              <a:t>contour symbol (refer to figure 3, view C, on page 9) to the weld symbol, observing the usual</a:t>
            </a:r>
          </a:p>
          <a:p>
            <a:r>
              <a:rPr lang="en-US" dirty="0"/>
              <a:t>location significance (figure 15, view F, on the previous page).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7803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aa. </a:t>
            </a:r>
            <a:r>
              <a:rPr lang="en-US" i="1" dirty="0"/>
              <a:t>Projection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Embossments on the arrow side member of a joint for projection welding will be</a:t>
            </a:r>
          </a:p>
          <a:p>
            <a:r>
              <a:rPr lang="en-US" dirty="0"/>
              <a:t>indicated by placing the weld symbol on the side of the reference line toward the viewer (figure</a:t>
            </a:r>
          </a:p>
          <a:p>
            <a:r>
              <a:rPr lang="en-US" dirty="0"/>
              <a:t>16, view A, on the following page).</a:t>
            </a:r>
          </a:p>
          <a:p>
            <a:r>
              <a:rPr lang="en-US" dirty="0"/>
              <a:t>(b) Embossments on the other side member of a joint for projection welding will be</a:t>
            </a:r>
          </a:p>
          <a:p>
            <a:r>
              <a:rPr lang="en-US" dirty="0"/>
              <a:t>indicated by placing the weld symbol on the side of the reference line away from the viewer</a:t>
            </a:r>
          </a:p>
          <a:p>
            <a:r>
              <a:rPr lang="en-US" dirty="0"/>
              <a:t>(figure 16, view B).</a:t>
            </a:r>
          </a:p>
          <a:p>
            <a:r>
              <a:rPr lang="en-US" dirty="0"/>
              <a:t>(c) Proportions of projections will be shown by a detail or other suitable means.</a:t>
            </a:r>
          </a:p>
          <a:p>
            <a:r>
              <a:rPr lang="en-US" dirty="0"/>
              <a:t>(d) Dimensions of projection welds will be shown on the same side of the reference</a:t>
            </a:r>
          </a:p>
          <a:p>
            <a:r>
              <a:rPr lang="en-US" dirty="0"/>
              <a:t>line as the weld symbol.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648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52462"/>
            <a:ext cx="46482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009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03471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(2) </a:t>
            </a:r>
            <a:r>
              <a:rPr lang="en-US" i="1" dirty="0"/>
              <a:t>Size of Projection Welds</a:t>
            </a:r>
            <a:r>
              <a:rPr lang="en-US" dirty="0"/>
              <a:t>.</a:t>
            </a:r>
          </a:p>
          <a:p>
            <a:r>
              <a:rPr lang="en-US" dirty="0"/>
              <a:t>(a) Projection welds will be dimensioned by strength. Circular projection welds may</a:t>
            </a:r>
          </a:p>
          <a:p>
            <a:r>
              <a:rPr lang="en-US" dirty="0"/>
              <a:t>be dimensioned by size.</a:t>
            </a:r>
          </a:p>
          <a:p>
            <a:r>
              <a:rPr lang="en-US" dirty="0"/>
              <a:t>(b) The size of circular projection welds will be designated as the diameter of the</a:t>
            </a:r>
          </a:p>
          <a:p>
            <a:r>
              <a:rPr lang="en-US" dirty="0"/>
              <a:t>weld, expressed in fractions or decimally in hundredths of an inch, and will be shown with or</a:t>
            </a:r>
          </a:p>
          <a:p>
            <a:r>
              <a:rPr lang="en-US" dirty="0"/>
              <a:t>without inch marks to the left of the weld symbol (figure 16, view C).</a:t>
            </a:r>
          </a:p>
          <a:p>
            <a:r>
              <a:rPr lang="en-US" dirty="0"/>
              <a:t>(c) The strength of projection welds will be designated as the minimum acceptable</a:t>
            </a:r>
          </a:p>
          <a:p>
            <a:r>
              <a:rPr lang="en-US" dirty="0"/>
              <a:t>shear strength in pounds per weld, and will be shown to the left of the weld symbol (figure 16,</a:t>
            </a:r>
          </a:p>
          <a:p>
            <a:r>
              <a:rPr lang="en-US" dirty="0"/>
              <a:t>view D).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1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61284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d. </a:t>
            </a:r>
            <a:r>
              <a:rPr lang="en-US" i="1" dirty="0"/>
              <a:t>Weldability</a:t>
            </a:r>
            <a:r>
              <a:rPr lang="en-US" dirty="0"/>
              <a:t>. The term weldability means the capacity of a metal to be fabricated by a</a:t>
            </a:r>
          </a:p>
          <a:p>
            <a:r>
              <a:rPr lang="en-US" dirty="0"/>
              <a:t>welding process into a structure that will perform its purpose satisfactorily. Weldability </a:t>
            </a:r>
            <a:r>
              <a:rPr lang="en-US" dirty="0" smtClean="0"/>
              <a:t>also means </a:t>
            </a:r>
            <a:r>
              <a:rPr lang="en-US" dirty="0"/>
              <a:t>the degree of simplicity or complexity of the procedures and techniques necessary </a:t>
            </a:r>
            <a:r>
              <a:rPr lang="en-US" dirty="0" smtClean="0"/>
              <a:t>to Produce  welds </a:t>
            </a:r>
            <a:r>
              <a:rPr lang="en-US" dirty="0"/>
              <a:t>with properties that are equal to or better than the properties of the base material. </a:t>
            </a:r>
            <a:r>
              <a:rPr lang="en-US" dirty="0" smtClean="0"/>
              <a:t>For example</a:t>
            </a:r>
            <a:r>
              <a:rPr lang="en-US" dirty="0"/>
              <a:t>, mild steel can be welded by most welding processes, but the welds produced are </a:t>
            </a:r>
            <a:r>
              <a:rPr lang="en-US" dirty="0" smtClean="0"/>
              <a:t>not equally </a:t>
            </a:r>
            <a:r>
              <a:rPr lang="en-US" dirty="0"/>
              <a:t>satisfactory, and one method may be more complicated or more expensive than another.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81000"/>
            <a:ext cx="563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Spacing of Projection Welds</a:t>
            </a:r>
            <a:r>
              <a:rPr lang="en-US" dirty="0"/>
              <a:t>. The pitch of projection welds will be shown to the right</a:t>
            </a:r>
          </a:p>
          <a:p>
            <a:r>
              <a:rPr lang="en-US" dirty="0"/>
              <a:t>of the weld symbol (figure 16, view E).</a:t>
            </a:r>
          </a:p>
          <a:p>
            <a:r>
              <a:rPr lang="en-US" dirty="0" smtClean="0"/>
              <a:t>(</a:t>
            </a:r>
            <a:r>
              <a:rPr lang="en-US" dirty="0"/>
              <a:t>4) </a:t>
            </a:r>
            <a:r>
              <a:rPr lang="en-US" i="1" dirty="0"/>
              <a:t>Number of Projection Welds</a:t>
            </a:r>
            <a:r>
              <a:rPr lang="en-US" dirty="0"/>
              <a:t>. When a definite number of projection welds is desired</a:t>
            </a:r>
          </a:p>
          <a:p>
            <a:r>
              <a:rPr lang="en-US" dirty="0"/>
              <a:t>in a certain joint, the number will be shown in parentheses (figure 16, view F, on the previous</a:t>
            </a:r>
          </a:p>
          <a:p>
            <a:r>
              <a:rPr lang="en-US" dirty="0"/>
              <a:t>page).</a:t>
            </a:r>
          </a:p>
          <a:p>
            <a:r>
              <a:rPr lang="en-US" dirty="0"/>
              <a:t>(5) </a:t>
            </a:r>
            <a:r>
              <a:rPr lang="en-US" i="1" dirty="0"/>
              <a:t>Extent of Projection Welding</a:t>
            </a:r>
            <a:r>
              <a:rPr lang="en-US" dirty="0"/>
              <a:t>. When the projection welding extends less than the</a:t>
            </a:r>
          </a:p>
          <a:p>
            <a:r>
              <a:rPr lang="en-US" dirty="0"/>
              <a:t>distance between abrupt changes in the direction of the welding, or less than the full length of the</a:t>
            </a:r>
          </a:p>
          <a:p>
            <a:r>
              <a:rPr lang="en-US" dirty="0"/>
              <a:t>joint, the extent will be dimensioned (figure 16, view G).</a:t>
            </a:r>
          </a:p>
          <a:p>
            <a:r>
              <a:rPr lang="en-US" dirty="0"/>
              <a:t>(6) </a:t>
            </a:r>
            <a:r>
              <a:rPr lang="en-US" i="1" dirty="0"/>
              <a:t>Flush Projection Welded Joints</a:t>
            </a:r>
            <a:r>
              <a:rPr lang="en-US" dirty="0"/>
              <a:t>. When the exposed surface of one member of a</a:t>
            </a:r>
          </a:p>
          <a:p>
            <a:r>
              <a:rPr lang="en-US" dirty="0"/>
              <a:t>projection welded joint is to be made flush, that surface will be indicated by adding the flush</a:t>
            </a:r>
          </a:p>
          <a:p>
            <a:r>
              <a:rPr lang="en-US" dirty="0"/>
              <a:t>contour symbol (refer to figure 3, view C, on page 9) to the weld symbol, observing the usual</a:t>
            </a:r>
          </a:p>
          <a:p>
            <a:r>
              <a:rPr lang="en-US" dirty="0"/>
              <a:t>location significance (figure 16, view H).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652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bb. </a:t>
            </a:r>
            <a:r>
              <a:rPr lang="en-US" i="1" dirty="0"/>
              <a:t>Resistance Seam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</a:t>
            </a:r>
          </a:p>
          <a:p>
            <a:r>
              <a:rPr lang="en-US" dirty="0"/>
              <a:t>(a) Resistance seam weld symbols have no arrow or other side significance in</a:t>
            </a:r>
          </a:p>
          <a:p>
            <a:r>
              <a:rPr lang="en-US" dirty="0"/>
              <a:t>themselves, although supplementary symbols used in conjunction with them may have such</a:t>
            </a:r>
          </a:p>
          <a:p>
            <a:r>
              <a:rPr lang="en-US" dirty="0"/>
              <a:t>significance. Resistance seam weld symbols will be centered on the reference line.</a:t>
            </a:r>
          </a:p>
          <a:p>
            <a:r>
              <a:rPr lang="en-US" dirty="0"/>
              <a:t>(b) Dimensions of resistance seam welds may be shown on either side of the</a:t>
            </a:r>
          </a:p>
          <a:p>
            <a:r>
              <a:rPr lang="en-US" dirty="0"/>
              <a:t>reference line.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294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33769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(2) </a:t>
            </a:r>
            <a:r>
              <a:rPr lang="en-US" i="1" dirty="0"/>
              <a:t>Size of Resistance Seam Welds</a:t>
            </a:r>
            <a:r>
              <a:rPr lang="en-US" dirty="0"/>
              <a:t>. Resistance seam welds will be dimensioned by either</a:t>
            </a:r>
          </a:p>
          <a:p>
            <a:r>
              <a:rPr lang="en-US" dirty="0"/>
              <a:t>size or strength as follows:</a:t>
            </a:r>
          </a:p>
          <a:p>
            <a:r>
              <a:rPr lang="en-US" dirty="0"/>
              <a:t>(a) The size of the resistance seam welds will be designated as the width of the weld,</a:t>
            </a:r>
          </a:p>
          <a:p>
            <a:r>
              <a:rPr lang="en-US" dirty="0"/>
              <a:t>expressed in fraction, or decimally in hundredths of an inch, and shall be shown with or without</a:t>
            </a:r>
          </a:p>
          <a:p>
            <a:r>
              <a:rPr lang="en-US" dirty="0"/>
              <a:t>inch marks to the left of the weld symbol (figure 17, view A, on the following page).</a:t>
            </a:r>
          </a:p>
          <a:p>
            <a:r>
              <a:rPr lang="en-US" dirty="0"/>
              <a:t>(b) The strength of resistance seam welds will be designated as the minimum</a:t>
            </a:r>
          </a:p>
          <a:p>
            <a:r>
              <a:rPr lang="en-US" dirty="0"/>
              <a:t>acceptable shear strength in pounds per linear inch, and will be shown to the left of the weld</a:t>
            </a:r>
          </a:p>
          <a:p>
            <a:r>
              <a:rPr lang="en-US" dirty="0"/>
              <a:t>symbol (figure 17, view B).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2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14656"/>
            <a:ext cx="4800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114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609600"/>
            <a:ext cx="533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(3) </a:t>
            </a:r>
            <a:r>
              <a:rPr lang="en-US" i="1" dirty="0"/>
              <a:t>Length of Resistance Seam Welds</a:t>
            </a:r>
            <a:r>
              <a:rPr lang="en-US" dirty="0"/>
              <a:t>.</a:t>
            </a:r>
          </a:p>
          <a:p>
            <a:r>
              <a:rPr lang="en-US" dirty="0"/>
              <a:t>(a) The length of a resistance seam weld, when indicated on the welding symbol, will</a:t>
            </a:r>
          </a:p>
          <a:p>
            <a:r>
              <a:rPr lang="en-US" dirty="0"/>
              <a:t>be shown to the right of the weld symbol (figure 17, view C).</a:t>
            </a:r>
          </a:p>
          <a:p>
            <a:r>
              <a:rPr lang="en-US" b="1" dirty="0"/>
              <a:t>38</a:t>
            </a:r>
          </a:p>
          <a:p>
            <a:r>
              <a:rPr lang="en-US" dirty="0"/>
              <a:t>WELDING THEORY - OD1650 - LESSON 1/TASK 1</a:t>
            </a:r>
          </a:p>
          <a:p>
            <a:r>
              <a:rPr lang="en-US" dirty="0"/>
              <a:t>(b) When resistance seam welding extends for the full distance between abrupt</a:t>
            </a:r>
          </a:p>
          <a:p>
            <a:r>
              <a:rPr lang="en-US" dirty="0"/>
              <a:t>changes in the direction of the welding, no length dimension need by shown on the welding</a:t>
            </a:r>
          </a:p>
          <a:p>
            <a:r>
              <a:rPr lang="en-US" dirty="0"/>
              <a:t>symbol.</a:t>
            </a:r>
          </a:p>
          <a:p>
            <a:r>
              <a:rPr lang="en-US" dirty="0"/>
              <a:t>(c) When resistance seam welding extends less than the distance between abrupt</a:t>
            </a:r>
          </a:p>
          <a:p>
            <a:r>
              <a:rPr lang="en-US" dirty="0"/>
              <a:t>changes in the direction of the welding, or less than the full length of the joint, the extent will be</a:t>
            </a:r>
          </a:p>
          <a:p>
            <a:r>
              <a:rPr lang="en-US" dirty="0"/>
              <a:t>dimensioned (figure 17, view D, on the previous page).</a:t>
            </a:r>
          </a:p>
          <a:p>
            <a:r>
              <a:rPr lang="en-US" dirty="0"/>
              <a:t>(4) </a:t>
            </a:r>
            <a:r>
              <a:rPr lang="en-US" i="1" dirty="0"/>
              <a:t>Pitch of Resistance Seam Welds</a:t>
            </a:r>
            <a:r>
              <a:rPr lang="en-US" dirty="0"/>
              <a:t>. The pitch of intermittent resistance seam welding</a:t>
            </a:r>
          </a:p>
          <a:p>
            <a:r>
              <a:rPr lang="en-US" dirty="0"/>
              <a:t>will be shown as the distance between centers of the weld increments. It will be shown to the</a:t>
            </a:r>
          </a:p>
          <a:p>
            <a:r>
              <a:rPr lang="en-US" dirty="0"/>
              <a:t>right of the length dimension (figure 17, view E).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924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554243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(5) </a:t>
            </a:r>
            <a:r>
              <a:rPr lang="en-US" i="1" dirty="0"/>
              <a:t>Termination of Intermittent Resistance Seam Welding</a:t>
            </a:r>
            <a:r>
              <a:rPr lang="en-US" dirty="0"/>
              <a:t>. When intermittent resistance</a:t>
            </a:r>
          </a:p>
          <a:p>
            <a:r>
              <a:rPr lang="en-US" dirty="0"/>
              <a:t>seam welding is used by itself, the symbol indicates that increments will be located at the ends of</a:t>
            </a:r>
          </a:p>
          <a:p>
            <a:r>
              <a:rPr lang="en-US" dirty="0"/>
              <a:t>the dimensioned length. When used between continuous resistance seam welding the symbol</a:t>
            </a:r>
          </a:p>
          <a:p>
            <a:r>
              <a:rPr lang="en-US" dirty="0"/>
              <a:t>indicates that spaces equal to the pitch minus the length of one increment will be left at the ends</a:t>
            </a:r>
          </a:p>
          <a:p>
            <a:r>
              <a:rPr lang="en-US" dirty="0"/>
              <a:t>of the dimensional length. Separate symbols will be used for intermittent and continuous</a:t>
            </a:r>
          </a:p>
          <a:p>
            <a:r>
              <a:rPr lang="en-US" dirty="0"/>
              <a:t>resistance seam welding when the two are used in combination.</a:t>
            </a:r>
          </a:p>
          <a:p>
            <a:r>
              <a:rPr lang="en-US" dirty="0"/>
              <a:t>(6) </a:t>
            </a:r>
            <a:r>
              <a:rPr lang="en-US" i="1" dirty="0"/>
              <a:t>Flush Resistance Seem Welded Joints</a:t>
            </a:r>
            <a:r>
              <a:rPr lang="en-US" dirty="0"/>
              <a:t>. When the exposed surface of one member of a</a:t>
            </a:r>
          </a:p>
          <a:p>
            <a:r>
              <a:rPr lang="en-US" dirty="0"/>
              <a:t>resistance seam welded joint is to be flush, that surface will be indicated by adding the flush</a:t>
            </a:r>
          </a:p>
          <a:p>
            <a:r>
              <a:rPr lang="en-US" dirty="0"/>
              <a:t>contour symbol (figure 17, view F).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166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cc. </a:t>
            </a:r>
            <a:r>
              <a:rPr lang="en-US" i="1" dirty="0"/>
              <a:t>Flash or Upset Welds</a:t>
            </a:r>
            <a:r>
              <a:rPr lang="en-US" dirty="0"/>
              <a:t>.</a:t>
            </a:r>
          </a:p>
          <a:p>
            <a:r>
              <a:rPr lang="en-US" dirty="0"/>
              <a:t>(1) </a:t>
            </a:r>
            <a:r>
              <a:rPr lang="en-US" i="1" dirty="0"/>
              <a:t>General</a:t>
            </a:r>
            <a:r>
              <a:rPr lang="en-US" dirty="0"/>
              <a:t>. Flash or upset weld symbols have no arrow side or other side significance</a:t>
            </a:r>
          </a:p>
          <a:p>
            <a:r>
              <a:rPr lang="en-US" dirty="0"/>
              <a:t>in themselves, although supplementary symbols used in conjunction with them may have such</a:t>
            </a:r>
          </a:p>
          <a:p>
            <a:r>
              <a:rPr lang="en-US" dirty="0"/>
              <a:t>significance. The weld symbols for flash or upset welding will be centered on the reference line.</a:t>
            </a:r>
          </a:p>
          <a:p>
            <a:r>
              <a:rPr lang="en-US" dirty="0"/>
              <a:t>Dimensions will not be shown on welding symbol.</a:t>
            </a:r>
          </a:p>
          <a:p>
            <a:r>
              <a:rPr lang="en-US" dirty="0"/>
              <a:t>(2) </a:t>
            </a:r>
            <a:r>
              <a:rPr lang="en-US" i="1" dirty="0"/>
              <a:t>Surface Contour of Flash or Upset Welds</a:t>
            </a:r>
            <a:r>
              <a:rPr lang="en-US" dirty="0"/>
              <a:t>. The contour symbols (refer to figure 13,</a:t>
            </a:r>
          </a:p>
          <a:p>
            <a:r>
              <a:rPr lang="en-US" dirty="0"/>
              <a:t>view C, on page 29) for flash or upset welds are indicated (refer to figure 14, view E, on page 31)</a:t>
            </a:r>
          </a:p>
          <a:p>
            <a:r>
              <a:rPr lang="en-US" dirty="0"/>
              <a:t>in the same manner as that for fillet welds.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532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2729"/>
            <a:ext cx="7172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86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2838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762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While it is possible to weld mild steel through the use of a variety of welding processes, some</a:t>
            </a:r>
          </a:p>
          <a:p>
            <a:r>
              <a:rPr lang="en-US" dirty="0"/>
              <a:t>metals such as aluminum and its alloys can be welded satisfactorily through only a few </a:t>
            </a:r>
            <a:r>
              <a:rPr lang="en-US" dirty="0" smtClean="0"/>
              <a:t>welding processes</a:t>
            </a:r>
            <a:r>
              <a:rPr lang="en-US" dirty="0"/>
              <a:t>. Mild steel does not require elaborate preparations, fluxes, and special </a:t>
            </a:r>
            <a:r>
              <a:rPr lang="en-US" dirty="0" smtClean="0"/>
              <a:t>techniques because </a:t>
            </a:r>
            <a:r>
              <a:rPr lang="en-US" dirty="0"/>
              <a:t>its characteristics are such that the welding operation can be easily performed. </a:t>
            </a:r>
            <a:r>
              <a:rPr lang="en-US" dirty="0" smtClean="0"/>
              <a:t>Other metals </a:t>
            </a:r>
            <a:r>
              <a:rPr lang="en-US" dirty="0"/>
              <a:t>require special preparatory steps, complex welding sequences, skillful use of a specific</a:t>
            </a:r>
          </a:p>
          <a:p>
            <a:r>
              <a:rPr lang="en-US" dirty="0"/>
              <a:t>welding technique, and extensive heat treatments after </a:t>
            </a:r>
            <a:r>
              <a:rPr lang="en-US" dirty="0" err="1" smtClean="0"/>
              <a:t>welding.Many</a:t>
            </a:r>
            <a:r>
              <a:rPr lang="en-US" dirty="0" smtClean="0"/>
              <a:t> </a:t>
            </a:r>
            <a:r>
              <a:rPr lang="en-US" dirty="0"/>
              <a:t>factors influence the weldability of a metal. Some important ones that must be taken into</a:t>
            </a:r>
          </a:p>
          <a:p>
            <a:r>
              <a:rPr lang="en-US" dirty="0"/>
              <a:t>account and, so far as possible, controlled are:</a:t>
            </a:r>
          </a:p>
        </p:txBody>
      </p:sp>
    </p:spTree>
    <p:extLst>
      <p:ext uri="{BB962C8B-B14F-4D97-AF65-F5344CB8AC3E}">
        <p14:creationId xmlns:p14="http://schemas.microsoft.com/office/powerpoint/2010/main" val="32119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8851</Words>
  <Application>Microsoft Office PowerPoint</Application>
  <PresentationFormat>On-screen Show (4:3)</PresentationFormat>
  <Paragraphs>505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2016-02-17T16:20:50Z</dcterms:created>
  <dcterms:modified xsi:type="dcterms:W3CDTF">2016-02-25T23:21:56Z</dcterms:modified>
</cp:coreProperties>
</file>