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58" r:id="rId10"/>
    <p:sldId id="260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1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9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8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9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4008C-8BC8-46B5-82B3-7ACCB4A788AD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C69FE-F79A-4F6B-B222-86CA3037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7314"/>
            <a:ext cx="860750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4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447947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yards or terminals. Without adequate yards and terminals, main lines</a:t>
            </a:r>
          </a:p>
          <a:p>
            <a:r>
              <a:rPr lang="en-US" dirty="0"/>
              <a:t>become congested. Whenever possible, terminal yards should contain</a:t>
            </a:r>
          </a:p>
          <a:p>
            <a:r>
              <a:rPr lang="en-US" dirty="0"/>
              <a:t>tracks for receiving trains, classifying cars, and making up trains</a:t>
            </a:r>
          </a:p>
          <a:p>
            <a:r>
              <a:rPr lang="en-US" dirty="0"/>
              <a:t>for departure. The tracks in these yards should be long enough to</a:t>
            </a:r>
          </a:p>
          <a:p>
            <a:r>
              <a:rPr lang="en-US" dirty="0"/>
              <a:t>hold the longest train to be operated on that rail division.</a:t>
            </a:r>
          </a:p>
          <a:p>
            <a:r>
              <a:rPr lang="en-US" dirty="0"/>
              <a:t>Facilities are needed to spot cars, unload them, and promptly return</a:t>
            </a:r>
          </a:p>
          <a:p>
            <a:r>
              <a:rPr lang="en-US" dirty="0"/>
              <a:t>the empties to service. A terminal should include an </a:t>
            </a:r>
            <a:r>
              <a:rPr lang="en-US" dirty="0" err="1"/>
              <a:t>enginehouse</a:t>
            </a:r>
            <a:r>
              <a:rPr lang="en-US" dirty="0"/>
              <a:t>,</a:t>
            </a:r>
          </a:p>
          <a:p>
            <a:r>
              <a:rPr lang="en-US" dirty="0"/>
              <a:t>car repair tracks, fuel and water stations, and buildings to house</a:t>
            </a:r>
          </a:p>
          <a:p>
            <a:r>
              <a:rPr lang="en-US" dirty="0"/>
              <a:t>crews of the railway battalion. The heavy repair and maintenance of</a:t>
            </a:r>
          </a:p>
          <a:p>
            <a:r>
              <a:rPr lang="en-US" dirty="0"/>
              <a:t>rail equipment require adequate shops, located at or near yards and</a:t>
            </a:r>
          </a:p>
          <a:p>
            <a:r>
              <a:rPr lang="en-US" dirty="0"/>
              <a:t>terminals.</a:t>
            </a:r>
          </a:p>
        </p:txBody>
      </p:sp>
    </p:spTree>
    <p:extLst>
      <p:ext uri="{BB962C8B-B14F-4D97-AF65-F5344CB8AC3E}">
        <p14:creationId xmlns:p14="http://schemas.microsoft.com/office/powerpoint/2010/main" val="281269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75260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(2) Single, double, or multiple track. Train density and</a:t>
            </a:r>
          </a:p>
          <a:p>
            <a:r>
              <a:rPr lang="en-US" sz="1200" dirty="0"/>
              <a:t>overall rail capability are greatly affected by the type and number</a:t>
            </a:r>
          </a:p>
          <a:p>
            <a:r>
              <a:rPr lang="en-US" sz="1200" dirty="0"/>
              <a:t>of tracks. If there is a usable double track, trains may operate in</a:t>
            </a:r>
          </a:p>
          <a:p>
            <a:r>
              <a:rPr lang="en-US" sz="1200" dirty="0"/>
              <a:t>both directions without delays in schedules. However, the</a:t>
            </a:r>
          </a:p>
          <a:p>
            <a:r>
              <a:rPr lang="en-US" sz="1200" dirty="0"/>
              <a:t>transportation railway service often takes the usable parts of a</a:t>
            </a:r>
          </a:p>
          <a:p>
            <a:r>
              <a:rPr lang="en-US" sz="1200" dirty="0"/>
              <a:t>damaged double track to make one single main line with good passing</a:t>
            </a:r>
          </a:p>
          <a:p>
            <a:r>
              <a:rPr lang="en-US" sz="1200" dirty="0"/>
              <a:t>tracks.</a:t>
            </a:r>
          </a:p>
          <a:p>
            <a:r>
              <a:rPr lang="en-US" sz="1200" dirty="0"/>
              <a:t>(3) Seasoned roadbed, good ballast, and heavy rail. The</a:t>
            </a:r>
          </a:p>
          <a:p>
            <a:r>
              <a:rPr lang="en-US" sz="1200" dirty="0"/>
              <a:t>roadbed, ballast, and weight of the rails affect the speed and weight</a:t>
            </a:r>
          </a:p>
          <a:p>
            <a:r>
              <a:rPr lang="en-US" sz="1200" dirty="0"/>
              <a:t>of trains. If the railway with the most seasoned roadbed, the best</a:t>
            </a:r>
          </a:p>
          <a:p>
            <a:r>
              <a:rPr lang="en-US" sz="1200" dirty="0"/>
              <a:t>ballast and the heaviest rail is selected, the number of</a:t>
            </a:r>
          </a:p>
          <a:p>
            <a:r>
              <a:rPr lang="en-US" sz="1200" dirty="0"/>
              <a:t>interruptions in train operations caused by washouts and buckled rail</a:t>
            </a:r>
          </a:p>
          <a:p>
            <a:r>
              <a:rPr lang="en-US" sz="1200" dirty="0"/>
              <a:t>is generally reduced.</a:t>
            </a:r>
          </a:p>
        </p:txBody>
      </p:sp>
    </p:spTree>
    <p:extLst>
      <p:ext uri="{BB962C8B-B14F-4D97-AF65-F5344CB8AC3E}">
        <p14:creationId xmlns:p14="http://schemas.microsoft.com/office/powerpoint/2010/main" val="281269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82880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(4) Slight grade and curve. Operating trains in mountains with</a:t>
            </a:r>
          </a:p>
          <a:p>
            <a:r>
              <a:rPr lang="en-US" sz="1200" dirty="0"/>
              <a:t>steep grades requires more motive power. Steep grades usually</a:t>
            </a:r>
          </a:p>
          <a:p>
            <a:r>
              <a:rPr lang="en-US" sz="1200" dirty="0"/>
              <a:t>require pusher engines at the rear of a train, two or more</a:t>
            </a:r>
          </a:p>
          <a:p>
            <a:r>
              <a:rPr lang="en-US" sz="1200" dirty="0"/>
              <a:t>locomotives pulling or </a:t>
            </a:r>
            <a:r>
              <a:rPr lang="en-US" sz="1200" dirty="0" err="1"/>
              <a:t>doubleheaded</a:t>
            </a:r>
            <a:r>
              <a:rPr lang="en-US" sz="1200" dirty="0"/>
              <a:t> at the front of a train, or</a:t>
            </a:r>
          </a:p>
          <a:p>
            <a:r>
              <a:rPr lang="en-US" sz="1200" dirty="0"/>
              <a:t>shorter trains. Strong pulling and sudden braking are hard on rail</a:t>
            </a:r>
          </a:p>
          <a:p>
            <a:r>
              <a:rPr lang="en-US" sz="1200" dirty="0"/>
              <a:t>cars; they require more maintenance than those used on fairly level</a:t>
            </a:r>
          </a:p>
          <a:p>
            <a:r>
              <a:rPr lang="en-US" sz="1200" dirty="0"/>
              <a:t>grade.</a:t>
            </a:r>
          </a:p>
          <a:p>
            <a:r>
              <a:rPr lang="en-US" sz="1200" dirty="0"/>
              <a:t>Running time over a railway is greatly increased if the</a:t>
            </a:r>
          </a:p>
          <a:p>
            <a:r>
              <a:rPr lang="en-US" sz="1200" dirty="0"/>
              <a:t>line has sharp or long curves. A speed that can be reached on a</a:t>
            </a:r>
          </a:p>
          <a:p>
            <a:r>
              <a:rPr lang="en-US" sz="1200" dirty="0"/>
              <a:t>straight run of track cannot be maintained on curving track. The</a:t>
            </a:r>
          </a:p>
          <a:p>
            <a:r>
              <a:rPr lang="en-US" sz="1200" dirty="0"/>
              <a:t>ideal railway, with no grades and no curves, is never realized, but</a:t>
            </a:r>
          </a:p>
          <a:p>
            <a:r>
              <a:rPr lang="en-US" sz="1200" dirty="0"/>
              <a:t>the rail lines with the slightest grade and fewest, gentlest curves</a:t>
            </a:r>
          </a:p>
          <a:p>
            <a:r>
              <a:rPr lang="en-US" sz="1200" dirty="0"/>
              <a:t>should be </a:t>
            </a:r>
            <a:r>
              <a:rPr lang="en-US" sz="1200" dirty="0" smtClean="0"/>
              <a:t>selected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295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(5) Adequate sidings and spurs. Sidings and passing tracks</a:t>
            </a:r>
          </a:p>
          <a:p>
            <a:r>
              <a:rPr lang="en-US" dirty="0"/>
              <a:t>should be long enough to permit the longest train on the division to</a:t>
            </a:r>
          </a:p>
          <a:p>
            <a:r>
              <a:rPr lang="en-US" dirty="0"/>
              <a:t>clear the mainline</a:t>
            </a:r>
          </a:p>
          <a:p>
            <a:r>
              <a:rPr lang="en-US" dirty="0"/>
              <a:t>track completely. Spurs are short rail lines</a:t>
            </a:r>
          </a:p>
          <a:p>
            <a:r>
              <a:rPr lang="en-US" dirty="0"/>
              <a:t>extending from main lines that can be used to load and unload cars or</a:t>
            </a:r>
          </a:p>
          <a:p>
            <a:r>
              <a:rPr lang="en-US" dirty="0"/>
              <a:t>to store cars; if they are long enough, one train can be held</a:t>
            </a:r>
          </a:p>
          <a:p>
            <a:r>
              <a:rPr lang="en-US" b="1" dirty="0"/>
              <a:t>6</a:t>
            </a:r>
          </a:p>
          <a:p>
            <a:endParaRPr lang="en-US" b="1" dirty="0"/>
          </a:p>
          <a:p>
            <a:r>
              <a:rPr lang="en-US" dirty="0"/>
              <a:t>on them while another train passes on the main track. Although spurs</a:t>
            </a:r>
          </a:p>
          <a:p>
            <a:r>
              <a:rPr lang="en-US" dirty="0"/>
              <a:t>are desirable, they are not a major basis in selecting rail lines.</a:t>
            </a:r>
          </a:p>
        </p:txBody>
      </p:sp>
    </p:spTree>
    <p:extLst>
      <p:ext uri="{BB962C8B-B14F-4D97-AF65-F5344CB8AC3E}">
        <p14:creationId xmlns:p14="http://schemas.microsoft.com/office/powerpoint/2010/main" val="8557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676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(6) Strong bridges and tunnels of sufficient clearance. The</a:t>
            </a:r>
          </a:p>
          <a:p>
            <a:r>
              <a:rPr lang="en-US" sz="1200" dirty="0"/>
              <a:t>strength of railway bridges directly affects the kind of locomotives</a:t>
            </a:r>
          </a:p>
          <a:p>
            <a:r>
              <a:rPr lang="en-US" sz="1200" dirty="0"/>
              <a:t>operated over them. If bridges, must be rehabilitated or</a:t>
            </a:r>
          </a:p>
          <a:p>
            <a:r>
              <a:rPr lang="en-US" sz="1200" dirty="0"/>
              <a:t>constructed, they should be made strong enough to support the</a:t>
            </a:r>
          </a:p>
          <a:p>
            <a:r>
              <a:rPr lang="en-US" sz="1200" dirty="0"/>
              <a:t>locomotives to be run over them. Any tunnels on the railway should</a:t>
            </a:r>
          </a:p>
          <a:p>
            <a:r>
              <a:rPr lang="en-US" sz="1200" dirty="0"/>
              <a:t>have sufficient clearance to allow passage of such wide and high</a:t>
            </a:r>
          </a:p>
          <a:p>
            <a:r>
              <a:rPr lang="en-US" sz="1200" dirty="0"/>
              <a:t>loads as bulldozers and cranes.</a:t>
            </a:r>
          </a:p>
          <a:p>
            <a:r>
              <a:rPr lang="en-US" sz="1200" dirty="0"/>
              <a:t>c. Undesirable physical characteristics. The railway selected</a:t>
            </a:r>
          </a:p>
          <a:p>
            <a:r>
              <a:rPr lang="en-US" sz="1200" dirty="0"/>
              <a:t>should have a minimum number of vulnerable points where traffic could</a:t>
            </a:r>
          </a:p>
          <a:p>
            <a:r>
              <a:rPr lang="en-US" sz="1200" dirty="0"/>
              <a:t>possibly be interrupted. Tracks located near high banks or streams</a:t>
            </a:r>
          </a:p>
          <a:p>
            <a:r>
              <a:rPr lang="en-US" sz="1200" dirty="0"/>
              <a:t>are highly susceptible to washouts or floods. Tunnels with</a:t>
            </a:r>
          </a:p>
          <a:p>
            <a:r>
              <a:rPr lang="en-US" sz="1200" dirty="0"/>
              <a:t>restrictive clearances prevent moving outsize equipment. Long</a:t>
            </a:r>
          </a:p>
          <a:p>
            <a:r>
              <a:rPr lang="en-US" sz="1200" dirty="0"/>
              <a:t>bridges or bridges over deep or wide streams are quite vulnerable to</a:t>
            </a:r>
          </a:p>
          <a:p>
            <a:r>
              <a:rPr lang="en-US" sz="1200" dirty="0"/>
              <a:t>enemy attack. Improperly constructed terminals cause congestion.</a:t>
            </a:r>
          </a:p>
          <a:p>
            <a:r>
              <a:rPr lang="en-US" sz="1200" dirty="0"/>
              <a:t>Deep cuts and high fills should be avoided whenever </a:t>
            </a:r>
            <a:r>
              <a:rPr lang="en-US" sz="1200" dirty="0" smtClean="0"/>
              <a:t>possible.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6431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90500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1.4 USING EXISTING FACILITIES</a:t>
            </a:r>
          </a:p>
          <a:p>
            <a:r>
              <a:rPr lang="en-US" sz="1200" dirty="0"/>
              <a:t>As the theater of operations expands and forces advance,</a:t>
            </a:r>
          </a:p>
          <a:p>
            <a:r>
              <a:rPr lang="en-US" sz="1200" dirty="0"/>
              <a:t>existing tracks and facilities are used as much as possible.</a:t>
            </a:r>
          </a:p>
          <a:p>
            <a:r>
              <a:rPr lang="en-US" sz="1200" dirty="0"/>
              <a:t>Captured track is rehabilitated when needed. Constructing new track</a:t>
            </a:r>
          </a:p>
          <a:p>
            <a:r>
              <a:rPr lang="en-US" sz="1200" dirty="0"/>
              <a:t>is avoided if possible because of the manpower required for it.</a:t>
            </a:r>
          </a:p>
          <a:p>
            <a:r>
              <a:rPr lang="en-US" sz="1200" dirty="0"/>
              <a:t>However, when new construction would take less time and manpower than</a:t>
            </a:r>
          </a:p>
          <a:p>
            <a:r>
              <a:rPr lang="en-US" sz="1200" dirty="0"/>
              <a:t>rehabilitation, it may be advisable to construct new track and</a:t>
            </a:r>
          </a:p>
          <a:p>
            <a:r>
              <a:rPr lang="en-US" sz="1200" dirty="0"/>
              <a:t>facilities.</a:t>
            </a:r>
          </a:p>
          <a:p>
            <a:r>
              <a:rPr lang="en-US" sz="1200" dirty="0"/>
              <a:t>Those facilities that may require rehabilitation or new</a:t>
            </a:r>
          </a:p>
          <a:p>
            <a:r>
              <a:rPr lang="en-US" sz="1200" dirty="0"/>
              <a:t>construction are yards, sidings, fuel and water stations, signal</a:t>
            </a:r>
          </a:p>
          <a:p>
            <a:r>
              <a:rPr lang="en-US" sz="1200" dirty="0"/>
              <a:t>systems, telephone and telegraph lines, and engine houses. Whether</a:t>
            </a:r>
          </a:p>
          <a:p>
            <a:r>
              <a:rPr lang="en-US" sz="1200" dirty="0"/>
              <a:t>to rehabilitate existing facilities or to construct new ones is</a:t>
            </a:r>
          </a:p>
          <a:p>
            <a:r>
              <a:rPr lang="en-US" sz="1200" dirty="0"/>
              <a:t>dependent upon their being ready for immediate rather than permanent</a:t>
            </a:r>
          </a:p>
          <a:p>
            <a:r>
              <a:rPr lang="en-US" sz="1200" dirty="0"/>
              <a:t>use. The following are general regulations governing the</a:t>
            </a:r>
          </a:p>
          <a:p>
            <a:r>
              <a:rPr lang="en-US" sz="1200" dirty="0"/>
              <a:t>construction or rehabilitation of </a:t>
            </a:r>
            <a:r>
              <a:rPr lang="en-US" sz="1200" dirty="0" smtClean="0"/>
              <a:t>facilities.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105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30534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a. Main lines, yards, and sidings. When new construction is</a:t>
            </a:r>
          </a:p>
          <a:p>
            <a:r>
              <a:rPr lang="en-US" dirty="0"/>
              <a:t>required, planning for the location and layout of tracks is of great</a:t>
            </a:r>
          </a:p>
          <a:p>
            <a:r>
              <a:rPr lang="en-US" dirty="0"/>
              <a:t>importance, to take care of not only current needs but also</a:t>
            </a:r>
          </a:p>
          <a:p>
            <a:r>
              <a:rPr lang="en-US" dirty="0"/>
              <a:t>future requirements. For rehabilitation, the general track</a:t>
            </a:r>
          </a:p>
          <a:p>
            <a:r>
              <a:rPr lang="en-US" dirty="0"/>
              <a:t>surface must be good enough to meet immediate requirements. </a:t>
            </a:r>
            <a:r>
              <a:rPr lang="en-US" dirty="0" smtClean="0"/>
              <a:t>Track</a:t>
            </a:r>
            <a:endParaRPr lang="en-US" b="1" dirty="0"/>
          </a:p>
          <a:p>
            <a:r>
              <a:rPr lang="en-US" dirty="0"/>
              <a:t>improvement is undertaken only when necessary to meet minimum</a:t>
            </a:r>
          </a:p>
          <a:p>
            <a:r>
              <a:rPr lang="en-US" dirty="0"/>
              <a:t>requirements for safe operation.</a:t>
            </a:r>
          </a:p>
        </p:txBody>
      </p:sp>
    </p:spTree>
    <p:extLst>
      <p:ext uri="{BB962C8B-B14F-4D97-AF65-F5344CB8AC3E}">
        <p14:creationId xmlns:p14="http://schemas.microsoft.com/office/powerpoint/2010/main" val="389513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20574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b. Water and fuel stations. Any suitable facilities are used for</a:t>
            </a:r>
          </a:p>
          <a:p>
            <a:r>
              <a:rPr lang="en-US" sz="1200" dirty="0"/>
              <a:t>fuel and water stations. However, where no water and oil stations</a:t>
            </a:r>
          </a:p>
          <a:p>
            <a:r>
              <a:rPr lang="en-US" sz="1200" dirty="0"/>
              <a:t>exist, they may be improvised by placing filled rail tank cars at</a:t>
            </a:r>
          </a:p>
          <a:p>
            <a:r>
              <a:rPr lang="en-US" sz="1200" dirty="0"/>
              <a:t>strategic points along the line. Here are two of the many ways to</a:t>
            </a:r>
          </a:p>
          <a:p>
            <a:r>
              <a:rPr lang="en-US" sz="1200" dirty="0"/>
              <a:t>improvise coal stations needed when steam locomotives are in use.</a:t>
            </a:r>
          </a:p>
          <a:p>
            <a:r>
              <a:rPr lang="en-US" sz="1200" dirty="0"/>
              <a:t>Loaded coal cars may be placed on a ramp and the coal emptied into</a:t>
            </a:r>
          </a:p>
          <a:p>
            <a:r>
              <a:rPr lang="en-US" sz="1200" dirty="0"/>
              <a:t>the locomotive tenders; or hopper cars containing coal may be placed</a:t>
            </a:r>
          </a:p>
          <a:p>
            <a:r>
              <a:rPr lang="en-US" sz="1200" dirty="0"/>
              <a:t>on a siding and coal shoveled by hand into the tenders, or unloaded</a:t>
            </a:r>
          </a:p>
          <a:p>
            <a:r>
              <a:rPr lang="en-US" sz="1200" dirty="0"/>
              <a:t>through openings in cars equipped with doors to discharge lading.</a:t>
            </a:r>
          </a:p>
          <a:p>
            <a:r>
              <a:rPr lang="en-US" sz="1200" dirty="0"/>
              <a:t>c. Signal systems. On newly constructed or rehabilitated lines,</a:t>
            </a:r>
          </a:p>
          <a:p>
            <a:r>
              <a:rPr lang="en-US" sz="1200" dirty="0"/>
              <a:t>signals of the simplest kind are installed. Automatic block signals</a:t>
            </a:r>
          </a:p>
          <a:p>
            <a:r>
              <a:rPr lang="en-US" sz="1200" dirty="0"/>
              <a:t>and interlocking switches are used and maintained only when already</a:t>
            </a:r>
          </a:p>
          <a:p>
            <a:r>
              <a:rPr lang="en-US" sz="1200" dirty="0"/>
              <a:t>in existence; if used, however, they require tight security since</a:t>
            </a:r>
          </a:p>
          <a:p>
            <a:r>
              <a:rPr lang="en-US" sz="1200" dirty="0"/>
              <a:t>they are highly vulnerable to sabotage.</a:t>
            </a:r>
          </a:p>
        </p:txBody>
      </p:sp>
    </p:spTree>
    <p:extLst>
      <p:ext uri="{BB962C8B-B14F-4D97-AF65-F5344CB8AC3E}">
        <p14:creationId xmlns:p14="http://schemas.microsoft.com/office/powerpoint/2010/main" val="2658820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828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d. Telephone and telegraph lines. The most dependable and</a:t>
            </a:r>
          </a:p>
          <a:p>
            <a:r>
              <a:rPr lang="en-US" sz="1200" dirty="0"/>
              <a:t>expedient method of dispatching trains is by telephone. Any existing</a:t>
            </a:r>
          </a:p>
          <a:p>
            <a:r>
              <a:rPr lang="en-US" sz="1200" dirty="0"/>
              <a:t>telegraph lines are easily converted for telephone operations. When</a:t>
            </a:r>
          </a:p>
          <a:p>
            <a:r>
              <a:rPr lang="en-US" sz="1200" dirty="0"/>
              <a:t>sidings are equipped with telephone boxes, train crews can aid the</a:t>
            </a:r>
          </a:p>
          <a:p>
            <a:r>
              <a:rPr lang="en-US" sz="1200" dirty="0"/>
              <a:t>train dispatcher in moving trains in emergencies.</a:t>
            </a:r>
          </a:p>
          <a:p>
            <a:r>
              <a:rPr lang="en-US" sz="1200" dirty="0"/>
              <a:t>e. </a:t>
            </a:r>
            <a:r>
              <a:rPr lang="en-US" sz="1200" dirty="0" err="1"/>
              <a:t>Enginehouses</a:t>
            </a:r>
            <a:r>
              <a:rPr lang="en-US" sz="1200" dirty="0"/>
              <a:t>.</a:t>
            </a:r>
          </a:p>
          <a:p>
            <a:r>
              <a:rPr lang="en-US" sz="1200" dirty="0"/>
              <a:t>Roundhouses and turntables are easily</a:t>
            </a:r>
          </a:p>
          <a:p>
            <a:r>
              <a:rPr lang="en-US" sz="1200" dirty="0"/>
              <a:t>recognizable from the air. In an area subject to enemy aerial</a:t>
            </a:r>
          </a:p>
          <a:p>
            <a:r>
              <a:rPr lang="en-US" sz="1200" dirty="0"/>
              <a:t>bombardment, such </a:t>
            </a:r>
            <a:r>
              <a:rPr lang="en-US" sz="1200" dirty="0" err="1"/>
              <a:t>enginehouse</a:t>
            </a:r>
            <a:endParaRPr lang="en-US" sz="1200" dirty="0"/>
          </a:p>
          <a:p>
            <a:r>
              <a:rPr lang="en-US" sz="1200" dirty="0"/>
              <a:t>facilities may have to be avoided. If</a:t>
            </a:r>
          </a:p>
          <a:p>
            <a:r>
              <a:rPr lang="en-US" sz="1200" dirty="0"/>
              <a:t>roundhouses and turntables do exist, all precautions should be taken</a:t>
            </a:r>
          </a:p>
          <a:p>
            <a:r>
              <a:rPr lang="en-US" sz="1200" dirty="0"/>
              <a:t>to insure that locomotives will not become useless if the facilities</a:t>
            </a:r>
          </a:p>
          <a:p>
            <a:r>
              <a:rPr lang="en-US" sz="1200" dirty="0"/>
              <a:t>are disabled. Newly constructed </a:t>
            </a:r>
            <a:r>
              <a:rPr lang="en-US" sz="1200" dirty="0" err="1"/>
              <a:t>enginehouses</a:t>
            </a:r>
            <a:endParaRPr lang="en-US" sz="1200" dirty="0"/>
          </a:p>
          <a:p>
            <a:r>
              <a:rPr lang="en-US" sz="1200" dirty="0"/>
              <a:t>should be simple frame</a:t>
            </a:r>
          </a:p>
          <a:p>
            <a:r>
              <a:rPr lang="en-US" sz="1200" dirty="0"/>
              <a:t>structures without complicated windows and doors.</a:t>
            </a:r>
          </a:p>
        </p:txBody>
      </p:sp>
    </p:spTree>
    <p:extLst>
      <p:ext uri="{BB962C8B-B14F-4D97-AF65-F5344CB8AC3E}">
        <p14:creationId xmlns:p14="http://schemas.microsoft.com/office/powerpoint/2010/main" val="833190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Wyes like the one sketched are needed to change the direction</a:t>
            </a:r>
          </a:p>
          <a:p>
            <a:r>
              <a:rPr lang="en-US" dirty="0"/>
              <a:t>of engines. With a pencil, trace the route that an engine or an</a:t>
            </a:r>
          </a:p>
          <a:p>
            <a:r>
              <a:rPr lang="en-US" dirty="0"/>
              <a:t>entire train takes as it leaves the main line through switch A,</a:t>
            </a:r>
          </a:p>
          <a:p>
            <a:r>
              <a:rPr lang="en-US" dirty="0"/>
              <a:t>continues down the wye until it clears switch C, and then backs past</a:t>
            </a:r>
          </a:p>
          <a:p>
            <a:r>
              <a:rPr lang="en-US" dirty="0"/>
              <a:t>switches C and B. Now it is on the main line again and ready to run</a:t>
            </a:r>
          </a:p>
          <a:p>
            <a:r>
              <a:rPr lang="en-US" dirty="0"/>
              <a:t>in the opposite direction.</a:t>
            </a:r>
          </a:p>
        </p:txBody>
      </p:sp>
    </p:spTree>
    <p:extLst>
      <p:ext uri="{BB962C8B-B14F-4D97-AF65-F5344CB8AC3E}">
        <p14:creationId xmlns:p14="http://schemas.microsoft.com/office/powerpoint/2010/main" val="421033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4572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INTRODUCTION</a:t>
            </a:r>
          </a:p>
          <a:p>
            <a:r>
              <a:rPr lang="en-US" sz="1200" dirty="0"/>
              <a:t>Military railroads operate basically on the same</a:t>
            </a:r>
          </a:p>
          <a:p>
            <a:r>
              <a:rPr lang="en-US" sz="1200" dirty="0"/>
              <a:t>principles as commercial railroads. Locomotives pull rail</a:t>
            </a:r>
          </a:p>
          <a:p>
            <a:r>
              <a:rPr lang="en-US" sz="1200" dirty="0"/>
              <a:t>cars, loaded with freight or passengers, over miles of track</a:t>
            </a:r>
          </a:p>
          <a:p>
            <a:r>
              <a:rPr lang="en-US" sz="1200" dirty="0"/>
              <a:t>called a division; train movements are controlled by some sort</a:t>
            </a:r>
          </a:p>
          <a:p>
            <a:r>
              <a:rPr lang="en-US" sz="1200" dirty="0"/>
              <a:t>of schedule or signal communication; some trains have</a:t>
            </a:r>
          </a:p>
          <a:p>
            <a:r>
              <a:rPr lang="en-US" sz="1200" dirty="0"/>
              <a:t>superiority over others. The transportation</a:t>
            </a:r>
          </a:p>
          <a:p>
            <a:r>
              <a:rPr lang="en-US" sz="1200" dirty="0"/>
              <a:t>railway service (TRS), with a mission of</a:t>
            </a:r>
          </a:p>
          <a:p>
            <a:r>
              <a:rPr lang="en-US" sz="1200" dirty="0"/>
              <a:t>operating and maintaining the military</a:t>
            </a:r>
          </a:p>
          <a:p>
            <a:r>
              <a:rPr lang="en-US" sz="1200" dirty="0"/>
              <a:t>railroads in a theater of operations, is</a:t>
            </a:r>
          </a:p>
          <a:p>
            <a:r>
              <a:rPr lang="en-US" sz="1200" dirty="0"/>
              <a:t>organized like any of the commercial railroads in</a:t>
            </a:r>
          </a:p>
          <a:p>
            <a:r>
              <a:rPr lang="en-US" sz="1200" dirty="0"/>
              <a:t>the United States to carry out four functions: train</a:t>
            </a:r>
          </a:p>
          <a:p>
            <a:r>
              <a:rPr lang="en-US" sz="1200" dirty="0"/>
              <a:t>operation, maintenance of way, maintenance of equipment, and train</a:t>
            </a:r>
          </a:p>
          <a:p>
            <a:r>
              <a:rPr lang="en-US" sz="1200" dirty="0"/>
              <a:t>control.</a:t>
            </a:r>
          </a:p>
          <a:p>
            <a:r>
              <a:rPr lang="en-US" sz="1200" dirty="0"/>
              <a:t>Between the two types of railroads, however, are big</a:t>
            </a:r>
          </a:p>
          <a:p>
            <a:r>
              <a:rPr lang="en-US" sz="1200" dirty="0"/>
              <a:t>differences. Civilian railroads are built and operated to make money</a:t>
            </a:r>
          </a:p>
          <a:p>
            <a:r>
              <a:rPr lang="en-US" sz="1200" dirty="0"/>
              <a:t>for their owners; they compete with each other; they offer many</a:t>
            </a:r>
          </a:p>
          <a:p>
            <a:r>
              <a:rPr lang="en-US" sz="1200" dirty="0"/>
              <a:t>conveniences to passengers and shippers. They must meet all the</a:t>
            </a:r>
          </a:p>
          <a:p>
            <a:r>
              <a:rPr lang="en-US" sz="1200" dirty="0"/>
              <a:t>legal requirements set up by the Interstate Commerce Commission,</a:t>
            </a:r>
          </a:p>
          <a:p>
            <a:r>
              <a:rPr lang="en-US" sz="1200" dirty="0"/>
              <a:t>Department of Transportation Federal Railroad Administration and the</a:t>
            </a:r>
          </a:p>
          <a:p>
            <a:r>
              <a:rPr lang="en-US" sz="1200" dirty="0"/>
              <a:t>Association of American Railroads as well as the agreements made with</a:t>
            </a:r>
          </a:p>
          <a:p>
            <a:r>
              <a:rPr lang="en-US" sz="1200" dirty="0"/>
              <a:t>organized labor groups. Military railroads, on the other hand, must</a:t>
            </a:r>
          </a:p>
          <a:p>
            <a:r>
              <a:rPr lang="en-US" sz="1200" dirty="0"/>
              <a:t>be operated economically but the foremost economy is not money.</a:t>
            </a:r>
          </a:p>
          <a:p>
            <a:r>
              <a:rPr lang="en-US" sz="1200" dirty="0"/>
              <a:t>Time, material, and manpower are the principal things that must not</a:t>
            </a:r>
          </a:p>
          <a:p>
            <a:r>
              <a:rPr lang="en-US" sz="1200" dirty="0"/>
              <a:t>be wasted; they bring profit to our Government in the form of success</a:t>
            </a:r>
          </a:p>
          <a:p>
            <a:r>
              <a:rPr lang="en-US" sz="1200" dirty="0"/>
              <a:t>in battle. Conveniences must often be sacrificed; to get troops and</a:t>
            </a:r>
          </a:p>
          <a:p>
            <a:r>
              <a:rPr lang="en-US" sz="1200" dirty="0"/>
              <a:t>supplies where they are needed on time is the first aim of the TRS in</a:t>
            </a:r>
          </a:p>
          <a:p>
            <a:r>
              <a:rPr lang="en-US" sz="1200" dirty="0"/>
              <a:t>a theater of operations. Military needs come before legal</a:t>
            </a:r>
          </a:p>
          <a:p>
            <a:r>
              <a:rPr lang="en-US" sz="1200" dirty="0"/>
              <a:t>requirements, and manpower is used to the maximum.</a:t>
            </a:r>
          </a:p>
        </p:txBody>
      </p:sp>
    </p:spTree>
    <p:extLst>
      <p:ext uri="{BB962C8B-B14F-4D97-AF65-F5344CB8AC3E}">
        <p14:creationId xmlns:p14="http://schemas.microsoft.com/office/powerpoint/2010/main" val="676136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8898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1.5. PHASES OF OPERATION</a:t>
            </a:r>
          </a:p>
          <a:p>
            <a:r>
              <a:rPr lang="en-US" dirty="0"/>
              <a:t>As theater territorial limits expand, the problem of supplying</a:t>
            </a:r>
          </a:p>
          <a:p>
            <a:r>
              <a:rPr lang="en-US" dirty="0"/>
              <a:t>skilled people for rail operations becomes acute. To cope with this</a:t>
            </a:r>
          </a:p>
          <a:p>
            <a:r>
              <a:rPr lang="en-US" dirty="0"/>
              <a:t>problem, the TRS sets up rail operations in three phases to allow</a:t>
            </a:r>
          </a:p>
          <a:p>
            <a:r>
              <a:rPr lang="en-US" dirty="0"/>
              <a:t>employment of skilled civilians in rear areas and to release </a:t>
            </a:r>
            <a:r>
              <a:rPr lang="en-US" dirty="0" smtClean="0"/>
              <a:t>military</a:t>
            </a:r>
            <a:endParaRPr lang="en-US" b="1" dirty="0"/>
          </a:p>
          <a:p>
            <a:r>
              <a:rPr lang="en-US" dirty="0"/>
              <a:t>men for use in forward areas. Since the phase used depends upon the</a:t>
            </a:r>
          </a:p>
          <a:p>
            <a:r>
              <a:rPr lang="en-US" dirty="0"/>
              <a:t>existing situation, the order in which the phases are put into effect</a:t>
            </a:r>
          </a:p>
          <a:p>
            <a:r>
              <a:rPr lang="en-US" dirty="0"/>
              <a:t>does not follow a set pattern. They are discussed in paragraphs 1.6,</a:t>
            </a:r>
          </a:p>
          <a:p>
            <a:r>
              <a:rPr lang="en-US" dirty="0"/>
              <a:t>1.7, and 1.8.</a:t>
            </a:r>
          </a:p>
        </p:txBody>
      </p:sp>
    </p:spTree>
    <p:extLst>
      <p:ext uri="{BB962C8B-B14F-4D97-AF65-F5344CB8AC3E}">
        <p14:creationId xmlns:p14="http://schemas.microsoft.com/office/powerpoint/2010/main" val="1309998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5240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1.6. PHASE I</a:t>
            </a:r>
          </a:p>
          <a:p>
            <a:r>
              <a:rPr lang="en-US" sz="1200" dirty="0"/>
              <a:t>Carried on exclusively by the military, phase I operation is</a:t>
            </a:r>
          </a:p>
          <a:p>
            <a:r>
              <a:rPr lang="en-US" sz="1200" dirty="0"/>
              <a:t>normally used in combat areas or immediately following the successful</a:t>
            </a:r>
          </a:p>
          <a:p>
            <a:r>
              <a:rPr lang="en-US" sz="1200" dirty="0"/>
              <a:t>establishment of a lodgment. In a military sense, lodgment means</a:t>
            </a:r>
          </a:p>
          <a:p>
            <a:r>
              <a:rPr lang="en-US" sz="1200" dirty="0"/>
              <a:t>occupying and holding a position in hostile territory; for example,</a:t>
            </a:r>
          </a:p>
          <a:p>
            <a:r>
              <a:rPr lang="en-US" sz="1200" dirty="0"/>
              <a:t>gaining a beachhead. Phase I operation is used more often in or near</a:t>
            </a:r>
          </a:p>
          <a:p>
            <a:r>
              <a:rPr lang="en-US" sz="1200" dirty="0"/>
              <a:t>the combat zone when effective control and operation of existing</a:t>
            </a:r>
          </a:p>
          <a:p>
            <a:r>
              <a:rPr lang="en-US" sz="1200" dirty="0"/>
              <a:t>lines can be insured only by having railroad troops under a unified</a:t>
            </a:r>
          </a:p>
          <a:p>
            <a:r>
              <a:rPr lang="en-US" sz="1200" dirty="0"/>
              <a:t>command. Using phase I operation in forward areas and at the</a:t>
            </a:r>
          </a:p>
          <a:p>
            <a:r>
              <a:rPr lang="en-US" sz="1200" dirty="0"/>
              <a:t>beginning of an operation is required, because under the Geneva</a:t>
            </a:r>
          </a:p>
          <a:p>
            <a:r>
              <a:rPr lang="en-US" sz="1200" dirty="0"/>
              <a:t>Convention civilians cannot work in combat zones, and the use of</a:t>
            </a:r>
          </a:p>
          <a:p>
            <a:r>
              <a:rPr lang="en-US" sz="1200" dirty="0"/>
              <a:t>civilians poses language difficulties. Also, using only military</a:t>
            </a:r>
          </a:p>
          <a:p>
            <a:r>
              <a:rPr lang="en-US" sz="1200" dirty="0"/>
              <a:t>railroaders insures the security of railways in forward areas.</a:t>
            </a:r>
          </a:p>
          <a:p>
            <a:r>
              <a:rPr lang="en-US" sz="1200" dirty="0"/>
              <a:t>Security demands that military men be used because they are trained</a:t>
            </a:r>
          </a:p>
          <a:p>
            <a:r>
              <a:rPr lang="en-US" sz="1200" dirty="0"/>
              <a:t>and disciplined; they obey and respond to orders immediately. Phase</a:t>
            </a:r>
          </a:p>
          <a:p>
            <a:r>
              <a:rPr lang="en-US" sz="1200" dirty="0"/>
              <a:t>I operation may be continued indefinitely in areas critical to</a:t>
            </a:r>
          </a:p>
          <a:p>
            <a:r>
              <a:rPr lang="en-US" sz="1200" dirty="0"/>
              <a:t>military operation, such as ports, key terminals, or lines with</a:t>
            </a:r>
          </a:p>
          <a:p>
            <a:r>
              <a:rPr lang="en-US" sz="1200" dirty="0"/>
              <a:t>limited </a:t>
            </a:r>
            <a:r>
              <a:rPr lang="en-US" sz="1200" dirty="0" smtClean="0"/>
              <a:t>capacity.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295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5424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Normally, phase I operation is in effect for all the</a:t>
            </a:r>
          </a:p>
          <a:p>
            <a:r>
              <a:rPr lang="en-US" dirty="0"/>
              <a:t>geographical area of a theater subject to enemy action. Look at</a:t>
            </a:r>
          </a:p>
          <a:p>
            <a:r>
              <a:rPr lang="en-US" dirty="0"/>
              <a:t>figure 1.1;</a:t>
            </a:r>
          </a:p>
        </p:txBody>
      </p:sp>
    </p:spTree>
    <p:extLst>
      <p:ext uri="{BB962C8B-B14F-4D97-AF65-F5344CB8AC3E}">
        <p14:creationId xmlns:p14="http://schemas.microsoft.com/office/powerpoint/2010/main" val="8557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5486400" cy="514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3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1471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assume that the theater extends inland only from the port terminal to</a:t>
            </a:r>
          </a:p>
          <a:p>
            <a:r>
              <a:rPr lang="en-US" dirty="0"/>
              <a:t>a point halfway between terminals B and C. Phase I would be used</a:t>
            </a:r>
          </a:p>
          <a:p>
            <a:r>
              <a:rPr lang="en-US" dirty="0"/>
              <a:t>because the whole area is in the combat zone. However, figure 1.1</a:t>
            </a:r>
          </a:p>
          <a:p>
            <a:r>
              <a:rPr lang="en-US" dirty="0"/>
              <a:t>actually shows an expanded theater with the combat zone far enough</a:t>
            </a:r>
          </a:p>
          <a:p>
            <a:r>
              <a:rPr lang="en-US" dirty="0"/>
              <a:t>forward to permit a communications zone (COMMZ) to be established.</a:t>
            </a:r>
          </a:p>
          <a:p>
            <a:r>
              <a:rPr lang="en-US" dirty="0"/>
              <a:t>Phase I could be in effect for the 4th and 6th rail divisions only.</a:t>
            </a:r>
          </a:p>
          <a:p>
            <a:r>
              <a:rPr lang="en-US" dirty="0"/>
              <a:t>As you read on, you will see how phase II or a combination of phase</a:t>
            </a:r>
          </a:p>
          <a:p>
            <a:r>
              <a:rPr lang="en-US" dirty="0"/>
              <a:t>II and phase III operations could be used for the other divisions.</a:t>
            </a:r>
          </a:p>
        </p:txBody>
      </p:sp>
    </p:spTree>
    <p:extLst>
      <p:ext uri="{BB962C8B-B14F-4D97-AF65-F5344CB8AC3E}">
        <p14:creationId xmlns:p14="http://schemas.microsoft.com/office/powerpoint/2010/main" val="3481053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128111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1.7. PHASE II</a:t>
            </a:r>
          </a:p>
          <a:p>
            <a:r>
              <a:rPr lang="en-US" sz="1200" dirty="0"/>
              <a:t>Phase II is a joint </a:t>
            </a:r>
            <a:r>
              <a:rPr lang="en-US" sz="1200" dirty="0" err="1"/>
              <a:t>civilianmilitary</a:t>
            </a:r>
            <a:endParaRPr lang="en-US" sz="1200" dirty="0"/>
          </a:p>
          <a:p>
            <a:r>
              <a:rPr lang="en-US" sz="1200" dirty="0"/>
              <a:t>railway operation with the</a:t>
            </a:r>
          </a:p>
          <a:p>
            <a:r>
              <a:rPr lang="en-US" sz="1200" dirty="0"/>
              <a:t>military retaining control. When combat forces move forward and</a:t>
            </a:r>
          </a:p>
          <a:p>
            <a:r>
              <a:rPr lang="en-US" sz="1200" dirty="0"/>
              <a:t>communications zones become relatively stable and secure, the phase</a:t>
            </a:r>
          </a:p>
          <a:p>
            <a:r>
              <a:rPr lang="en-US" sz="1200" dirty="0"/>
              <a:t>II operation is quickly begun. It has several important advantages.</a:t>
            </a:r>
          </a:p>
          <a:p>
            <a:r>
              <a:rPr lang="en-US" sz="1200" dirty="0"/>
              <a:t>Local economy is aided by restoring civilian railroaders to their</a:t>
            </a:r>
          </a:p>
          <a:p>
            <a:r>
              <a:rPr lang="en-US" sz="1200" dirty="0"/>
              <a:t>jobs. If the rail transport capability is increased by this type of</a:t>
            </a:r>
          </a:p>
          <a:p>
            <a:r>
              <a:rPr lang="en-US" sz="1200" dirty="0"/>
              <a:t>operation, some civilian trains may be allowed to operate. Although</a:t>
            </a:r>
          </a:p>
          <a:p>
            <a:r>
              <a:rPr lang="en-US" sz="1200" dirty="0"/>
              <a:t>military trains have priority, civilian traffic can be permitted</a:t>
            </a:r>
          </a:p>
          <a:p>
            <a:r>
              <a:rPr lang="en-US" sz="1200" dirty="0"/>
              <a:t>insofar as it does not interfere with military operations.</a:t>
            </a:r>
          </a:p>
          <a:p>
            <a:r>
              <a:rPr lang="en-US" sz="1200" dirty="0"/>
              <a:t>Look again at figure 1.1. Picture the theater as having</a:t>
            </a:r>
          </a:p>
          <a:p>
            <a:r>
              <a:rPr lang="en-US" sz="1200" dirty="0"/>
              <a:t>advanced far enough inland from the port terminal to take in</a:t>
            </a:r>
          </a:p>
          <a:p>
            <a:r>
              <a:rPr lang="en-US" sz="1200" dirty="0"/>
              <a:t>terminals D and E; suppose, too, that the rear limit of the combat</a:t>
            </a:r>
          </a:p>
          <a:p>
            <a:r>
              <a:rPr lang="en-US" sz="1200" dirty="0"/>
              <a:t>zone is located midway between terminals C and B. If this were true,</a:t>
            </a:r>
          </a:p>
          <a:p>
            <a:r>
              <a:rPr lang="en-US" sz="1200" dirty="0"/>
              <a:t>phase I operation would be used for the 3d and 5th and the 4th and</a:t>
            </a:r>
          </a:p>
          <a:p>
            <a:r>
              <a:rPr lang="en-US" sz="1200" dirty="0"/>
              <a:t>6th divisions and phase II for the 1st and 2d divisions. Phase II</a:t>
            </a:r>
          </a:p>
          <a:p>
            <a:r>
              <a:rPr lang="en-US" sz="1200" dirty="0"/>
              <a:t>also provides an efficient, accelerated transition from phase I to</a:t>
            </a:r>
          </a:p>
          <a:p>
            <a:r>
              <a:rPr lang="en-US" sz="1200" dirty="0"/>
              <a:t>phase III. In the next paragraph, you will see how phase III is</a:t>
            </a:r>
          </a:p>
          <a:p>
            <a:r>
              <a:rPr lang="en-US" sz="1200" dirty="0"/>
              <a:t>begun in the theater.</a:t>
            </a:r>
          </a:p>
        </p:txBody>
      </p:sp>
    </p:spTree>
    <p:extLst>
      <p:ext uri="{BB962C8B-B14F-4D97-AF65-F5344CB8AC3E}">
        <p14:creationId xmlns:p14="http://schemas.microsoft.com/office/powerpoint/2010/main" val="3895136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2057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1.8. PHASE III</a:t>
            </a:r>
          </a:p>
          <a:p>
            <a:r>
              <a:rPr lang="en-US" sz="1200" dirty="0"/>
              <a:t>Phase III operations are conducted by civilians under military</a:t>
            </a:r>
          </a:p>
          <a:p>
            <a:r>
              <a:rPr lang="en-US" sz="1200" dirty="0"/>
              <a:t>supervision. Usually employed in the rear area of the communications</a:t>
            </a:r>
          </a:p>
          <a:p>
            <a:r>
              <a:rPr lang="en-US" sz="1200" dirty="0"/>
              <a:t>zone, phase III releases most of the military railroaders for duties</a:t>
            </a:r>
          </a:p>
          <a:p>
            <a:r>
              <a:rPr lang="en-US" sz="1200" dirty="0"/>
              <a:t>in forward areas. In this phase, more civilian employees are</a:t>
            </a:r>
          </a:p>
          <a:p>
            <a:r>
              <a:rPr lang="en-US" sz="1200" dirty="0"/>
              <a:t>restored to their jobs, helping the local economy, and additional</a:t>
            </a:r>
          </a:p>
          <a:p>
            <a:r>
              <a:rPr lang="en-US" sz="1200" dirty="0"/>
              <a:t>civilian trains may be operated because of increased rail transport</a:t>
            </a:r>
          </a:p>
          <a:p>
            <a:r>
              <a:rPr lang="en-US" sz="1200" dirty="0"/>
              <a:t>capabilities. Although phase III may be set up immediately upon</a:t>
            </a:r>
          </a:p>
          <a:p>
            <a:r>
              <a:rPr lang="en-US" sz="1200" dirty="0"/>
              <a:t>entry into a theater, this is highly improbable. However, when phase</a:t>
            </a:r>
          </a:p>
          <a:p>
            <a:r>
              <a:rPr lang="en-US" sz="1200" dirty="0"/>
              <a:t>III operations are in effect, the method of train movement best</a:t>
            </a:r>
          </a:p>
          <a:p>
            <a:r>
              <a:rPr lang="en-US" sz="1200" dirty="0"/>
              <a:t>understood by the civilians should be adopted. Careful planning is</a:t>
            </a:r>
          </a:p>
          <a:p>
            <a:r>
              <a:rPr lang="en-US" sz="1200" dirty="0"/>
              <a:t>necessary by officers of the transportation railway service when</a:t>
            </a:r>
          </a:p>
          <a:p>
            <a:r>
              <a:rPr lang="en-US" sz="1200" dirty="0"/>
              <a:t>putting military trains in civilian train schedules. Civilians</a:t>
            </a:r>
          </a:p>
          <a:p>
            <a:r>
              <a:rPr lang="en-US" sz="1200" dirty="0"/>
              <a:t>should be thoroughly instructed in military rail transportation</a:t>
            </a:r>
          </a:p>
          <a:p>
            <a:r>
              <a:rPr lang="en-US" sz="1200" dirty="0"/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2658820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6858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and requirements. Before operations start, necessary bilingual</a:t>
            </a:r>
          </a:p>
          <a:p>
            <a:r>
              <a:rPr lang="en-US" sz="1200" dirty="0"/>
              <a:t>documents should be prepared using both English and the local</a:t>
            </a:r>
          </a:p>
          <a:p>
            <a:r>
              <a:rPr lang="en-US" sz="1200" dirty="0"/>
              <a:t>language.</a:t>
            </a:r>
          </a:p>
          <a:p>
            <a:r>
              <a:rPr lang="en-US" sz="1200" dirty="0"/>
              <a:t>Look at figure 1.1 again. Here is a military railroad net in an</a:t>
            </a:r>
          </a:p>
          <a:p>
            <a:r>
              <a:rPr lang="en-US" sz="1200" dirty="0"/>
              <a:t>expanded theater. The theater has been developed with phase I and</a:t>
            </a:r>
          </a:p>
          <a:p>
            <a:r>
              <a:rPr lang="en-US" sz="1200" dirty="0"/>
              <a:t>phase II as explained in paragraphs 1.6 and 1.7; now phase III</a:t>
            </a:r>
          </a:p>
          <a:p>
            <a:r>
              <a:rPr lang="en-US" sz="1200" dirty="0"/>
              <a:t>operation for part of the theater becomes possible. When trained</a:t>
            </a:r>
          </a:p>
          <a:p>
            <a:r>
              <a:rPr lang="en-US" sz="1200" dirty="0"/>
              <a:t>civilian railroaders have been oriented in military procedures and</a:t>
            </a:r>
          </a:p>
          <a:p>
            <a:r>
              <a:rPr lang="en-US" sz="1200" dirty="0"/>
              <a:t>the necessary materials and documents have been prepared, phase III</a:t>
            </a:r>
          </a:p>
          <a:p>
            <a:r>
              <a:rPr lang="en-US" sz="1200" dirty="0"/>
              <a:t>can be used. The 1st and 2d divisions, located entirely within the</a:t>
            </a:r>
          </a:p>
          <a:p>
            <a:r>
              <a:rPr lang="en-US" sz="1200" dirty="0"/>
              <a:t>communications zone, could use phase III operation. Divisions 3 and</a:t>
            </a:r>
          </a:p>
          <a:p>
            <a:r>
              <a:rPr lang="en-US" sz="1200" dirty="0"/>
              <a:t>5, also located entirely in the communications zone but further</a:t>
            </a:r>
          </a:p>
          <a:p>
            <a:r>
              <a:rPr lang="en-US" sz="1200" dirty="0"/>
              <a:t>forward than the 1st and 2d divisions, could use phase II. Because</a:t>
            </a:r>
          </a:p>
          <a:p>
            <a:r>
              <a:rPr lang="en-US" sz="1200" dirty="0"/>
              <a:t>the 4th and 6th rail divisions are partly within the communications</a:t>
            </a:r>
          </a:p>
          <a:p>
            <a:r>
              <a:rPr lang="en-US" sz="1200" dirty="0"/>
              <a:t>zone and partly within the combat zone, phase I would undoubtedly be</a:t>
            </a:r>
          </a:p>
          <a:p>
            <a:r>
              <a:rPr lang="en-US" sz="1200" dirty="0"/>
              <a:t>used for them to have strict military control. Here is an example,</a:t>
            </a:r>
          </a:p>
          <a:p>
            <a:r>
              <a:rPr lang="en-US" sz="1200" dirty="0"/>
              <a:t>then, of a situation that permits the maximum use of civilian</a:t>
            </a:r>
          </a:p>
          <a:p>
            <a:r>
              <a:rPr lang="en-US" sz="1200" dirty="0"/>
              <a:t>railroaders in the rear areas and releases military men for duty in</a:t>
            </a:r>
          </a:p>
          <a:p>
            <a:r>
              <a:rPr lang="en-US" sz="1200" dirty="0"/>
              <a:t>the forward areas. Keep in mind that both phase II and phase III may</a:t>
            </a:r>
          </a:p>
          <a:p>
            <a:r>
              <a:rPr lang="en-US" sz="1200" dirty="0"/>
              <a:t>be suspended and replaced by phase I at any time should military</a:t>
            </a:r>
          </a:p>
          <a:p>
            <a:r>
              <a:rPr lang="en-US" sz="1200" dirty="0"/>
              <a:t>necessity require it.</a:t>
            </a:r>
          </a:p>
        </p:txBody>
      </p:sp>
    </p:spTree>
    <p:extLst>
      <p:ext uri="{BB962C8B-B14F-4D97-AF65-F5344CB8AC3E}">
        <p14:creationId xmlns:p14="http://schemas.microsoft.com/office/powerpoint/2010/main" val="833190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9144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1.9. SUMMARY</a:t>
            </a:r>
          </a:p>
          <a:p>
            <a:r>
              <a:rPr lang="en-US" sz="1200" dirty="0"/>
              <a:t>A great deal of planning is required before the transportation</a:t>
            </a:r>
          </a:p>
          <a:p>
            <a:r>
              <a:rPr lang="en-US" sz="1200" dirty="0"/>
              <a:t>railway service can begin operations in a theater. The first big</a:t>
            </a:r>
          </a:p>
          <a:p>
            <a:r>
              <a:rPr lang="en-US" sz="1200" dirty="0"/>
              <a:t>task is to find out what rail lines exist and then to choose those</a:t>
            </a:r>
          </a:p>
          <a:p>
            <a:r>
              <a:rPr lang="en-US" sz="1200" dirty="0"/>
              <a:t>most valuable for supporting the military operation. Selections are</a:t>
            </a:r>
          </a:p>
          <a:p>
            <a:r>
              <a:rPr lang="en-US" sz="1200" dirty="0"/>
              <a:t>made on the basis of our forces' probable objective and planned lines</a:t>
            </a:r>
          </a:p>
          <a:p>
            <a:r>
              <a:rPr lang="en-US" sz="1200" dirty="0"/>
              <a:t>of advance and the enemy's strength and location.</a:t>
            </a:r>
          </a:p>
          <a:p>
            <a:r>
              <a:rPr lang="en-US" sz="1200" dirty="0"/>
              <a:t>Although in all probability it will be necessary to use any</a:t>
            </a:r>
          </a:p>
          <a:p>
            <a:r>
              <a:rPr lang="en-US" sz="1200" dirty="0"/>
              <a:t>existing rail lines, if there is a choice, those with the most</a:t>
            </a:r>
          </a:p>
          <a:p>
            <a:r>
              <a:rPr lang="en-US" sz="1200" dirty="0"/>
              <a:t>favorable technical characteristics are selected. Adequate yards,</a:t>
            </a:r>
          </a:p>
          <a:p>
            <a:r>
              <a:rPr lang="en-US" sz="1200" dirty="0"/>
              <a:t>terminals, and shop facilities are required so that main lines can be</a:t>
            </a:r>
          </a:p>
          <a:p>
            <a:r>
              <a:rPr lang="en-US" sz="1200" dirty="0"/>
              <a:t>kept open; rail cars can be unloaded, loaded, and then made up into a</a:t>
            </a:r>
          </a:p>
          <a:p>
            <a:r>
              <a:rPr lang="en-US" sz="1200" dirty="0"/>
              <a:t>train and readied for departure; and rail equipment can receive the</a:t>
            </a:r>
          </a:p>
          <a:p>
            <a:r>
              <a:rPr lang="en-US" sz="1200" dirty="0"/>
              <a:t>heavy repair and maintenance it needs. Double track allows trains to</a:t>
            </a:r>
          </a:p>
          <a:p>
            <a:r>
              <a:rPr lang="en-US" sz="1200" dirty="0"/>
              <a:t>operate in two directions; if partly damaged, at least one track can</a:t>
            </a:r>
          </a:p>
          <a:p>
            <a:r>
              <a:rPr lang="en-US" sz="1200" dirty="0"/>
              <a:t>be repaired for use as a main line with adequate passing tracks.</a:t>
            </a:r>
          </a:p>
          <a:p>
            <a:r>
              <a:rPr lang="en-US" sz="1200" dirty="0"/>
              <a:t>Since roadbed, ballast, and weight of track determine the weight and</a:t>
            </a:r>
          </a:p>
          <a:p>
            <a:r>
              <a:rPr lang="en-US" sz="1200" dirty="0"/>
              <a:t>speed of trains, a line with seasoned roadbed, good ballast, and</a:t>
            </a:r>
          </a:p>
          <a:p>
            <a:r>
              <a:rPr lang="en-US" sz="1200" dirty="0"/>
              <a:t>heavy rail is selected. Rail lines with slight grades and few curves</a:t>
            </a:r>
          </a:p>
          <a:p>
            <a:r>
              <a:rPr lang="en-US" sz="1200" dirty="0"/>
              <a:t>require less motive power, allow for higher train speeds, and are not</a:t>
            </a:r>
          </a:p>
          <a:p>
            <a:r>
              <a:rPr lang="en-US" sz="1200" dirty="0"/>
              <a:t>as hard on equipment as those with steep grades and sharp or</a:t>
            </a:r>
          </a:p>
        </p:txBody>
      </p:sp>
    </p:spTree>
    <p:extLst>
      <p:ext uri="{BB962C8B-B14F-4D97-AF65-F5344CB8AC3E}">
        <p14:creationId xmlns:p14="http://schemas.microsoft.com/office/powerpoint/2010/main" val="421033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600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long curves. Bridges must be strong enough to hold up under the</a:t>
            </a:r>
          </a:p>
          <a:p>
            <a:r>
              <a:rPr lang="en-US" sz="1200" dirty="0"/>
              <a:t>heavy weight of locomotives; tunnels must be high and wide enough to</a:t>
            </a:r>
          </a:p>
          <a:p>
            <a:r>
              <a:rPr lang="en-US" sz="1200" dirty="0"/>
              <a:t>allow the passage of military equipment.</a:t>
            </a:r>
          </a:p>
          <a:p>
            <a:r>
              <a:rPr lang="en-US" sz="1200" dirty="0"/>
              <a:t>As a theater of operations expands, captured rail lines and</a:t>
            </a:r>
          </a:p>
          <a:p>
            <a:r>
              <a:rPr lang="en-US" sz="1200" dirty="0"/>
              <a:t>their facilities are rehabilitated if needed and if possible. Only</a:t>
            </a:r>
          </a:p>
          <a:p>
            <a:r>
              <a:rPr lang="en-US" sz="1200" dirty="0"/>
              <a:t>when they are not adequate for military needs are new ones</a:t>
            </a:r>
          </a:p>
          <a:p>
            <a:r>
              <a:rPr lang="en-US" sz="1200" dirty="0"/>
              <a:t>constructed. To increase rail transport capabilities in an expanding</a:t>
            </a:r>
          </a:p>
          <a:p>
            <a:r>
              <a:rPr lang="en-US" sz="1200" dirty="0"/>
              <a:t>theater, three phases of operation are used. Phase I, employing only</a:t>
            </a:r>
          </a:p>
          <a:p>
            <a:r>
              <a:rPr lang="en-US" sz="1200" dirty="0"/>
              <a:t>the military, is used in combat areas or immediately after gaining a</a:t>
            </a:r>
          </a:p>
          <a:p>
            <a:r>
              <a:rPr lang="en-US" sz="1200" dirty="0"/>
              <a:t>lodgment, such as a beachhead. Phase II, using civilians and</a:t>
            </a:r>
          </a:p>
          <a:p>
            <a:r>
              <a:rPr lang="en-US" sz="1200" dirty="0"/>
              <a:t>military with the latter in supervisory positions, is normally</a:t>
            </a:r>
          </a:p>
          <a:p>
            <a:r>
              <a:rPr lang="en-US" sz="1200" dirty="0"/>
              <a:t>established in the forward areas of the communications zone. Phase</a:t>
            </a:r>
          </a:p>
          <a:p>
            <a:r>
              <a:rPr lang="en-US" sz="1200" dirty="0"/>
              <a:t>III, set up in rear areas of the communications zone, uses mostly</a:t>
            </a:r>
          </a:p>
          <a:p>
            <a:r>
              <a:rPr lang="en-US" sz="1200" dirty="0"/>
              <a:t>civilians under military supervision, thereby releasing military</a:t>
            </a:r>
          </a:p>
          <a:p>
            <a:r>
              <a:rPr lang="en-US" sz="1200" dirty="0"/>
              <a:t>railroaders for duties in forward areas. In both phases II and III,</a:t>
            </a:r>
          </a:p>
          <a:p>
            <a:r>
              <a:rPr lang="en-US" sz="1200" dirty="0"/>
              <a:t>the local economy is helped because some civilians are restored to</a:t>
            </a:r>
          </a:p>
          <a:p>
            <a:r>
              <a:rPr lang="en-US" sz="1200" dirty="0"/>
              <a:t>their jobs and some civilian trains may be </a:t>
            </a:r>
            <a:r>
              <a:rPr lang="en-US" sz="1200" dirty="0" smtClean="0"/>
              <a:t>operated.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999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981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Many problems must be faced and solved before setting up a</a:t>
            </a:r>
          </a:p>
          <a:p>
            <a:r>
              <a:rPr lang="en-US" sz="1200" dirty="0"/>
              <a:t>railway service in a theater of operations. After the service has</a:t>
            </a:r>
          </a:p>
          <a:p>
            <a:r>
              <a:rPr lang="en-US" sz="1200" dirty="0"/>
              <a:t>been started, three phases of operation are used to obtain maximum</a:t>
            </a:r>
          </a:p>
          <a:p>
            <a:r>
              <a:rPr lang="en-US" sz="1200" dirty="0"/>
              <a:t>service out of the railways and their facilities. From your study of</a:t>
            </a:r>
          </a:p>
          <a:p>
            <a:r>
              <a:rPr lang="en-US" sz="1200" dirty="0"/>
              <a:t>the first chapter in this reference text, you should be able to</a:t>
            </a:r>
          </a:p>
          <a:p>
            <a:r>
              <a:rPr lang="en-US" sz="1200" dirty="0"/>
              <a:t>describe the basis for selecting rail lines and the phases of</a:t>
            </a:r>
          </a:p>
          <a:p>
            <a:r>
              <a:rPr lang="en-US" sz="1200" dirty="0"/>
              <a:t>operation after the lines are in use. After studying chapter 2, you</a:t>
            </a:r>
          </a:p>
          <a:p>
            <a:r>
              <a:rPr lang="en-US" sz="1200" dirty="0"/>
              <a:t>should be able to explain how the transportation railway service is</a:t>
            </a:r>
          </a:p>
          <a:p>
            <a:r>
              <a:rPr lang="en-US" sz="1200" dirty="0"/>
              <a:t>controlled and why it must have a close working relationship with</a:t>
            </a:r>
          </a:p>
          <a:p>
            <a:r>
              <a:rPr lang="en-US" sz="1200" dirty="0"/>
              <a:t>other</a:t>
            </a:r>
          </a:p>
          <a:p>
            <a:r>
              <a:rPr lang="en-US" sz="1200" b="1" dirty="0"/>
              <a:t>1</a:t>
            </a:r>
          </a:p>
          <a:p>
            <a:r>
              <a:rPr lang="en-US" sz="1200" dirty="0"/>
              <a:t>agencies. From your study of chapter 3, you should be able to</a:t>
            </a:r>
          </a:p>
          <a:p>
            <a:r>
              <a:rPr lang="en-US" sz="1200" dirty="0"/>
              <a:t>describe the types of trains and the procedures in operating them.</a:t>
            </a:r>
          </a:p>
          <a:p>
            <a:r>
              <a:rPr lang="en-US" sz="1200" dirty="0"/>
              <a:t>Annex A is provided to help the reader understand manual block</a:t>
            </a:r>
          </a:p>
          <a:p>
            <a:r>
              <a:rPr lang="en-US" sz="1200" dirty="0"/>
              <a:t>operation, described in chapter 3.</a:t>
            </a:r>
          </a:p>
        </p:txBody>
      </p:sp>
    </p:spTree>
    <p:extLst>
      <p:ext uri="{BB962C8B-B14F-4D97-AF65-F5344CB8AC3E}">
        <p14:creationId xmlns:p14="http://schemas.microsoft.com/office/powerpoint/2010/main" val="2812695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14300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2.1. GENERAL</a:t>
            </a:r>
          </a:p>
          <a:p>
            <a:r>
              <a:rPr lang="en-US" sz="1200" dirty="0"/>
              <a:t>The transportation railway service consists of the command and</a:t>
            </a:r>
          </a:p>
          <a:p>
            <a:r>
              <a:rPr lang="en-US" sz="1200" dirty="0"/>
              <a:t>supervisory, operating, maintenance, and service units needed to</a:t>
            </a:r>
          </a:p>
          <a:p>
            <a:r>
              <a:rPr lang="en-US" sz="1200" dirty="0"/>
              <a:t>operate railway trains, maintain rail lines of communications, and</a:t>
            </a:r>
          </a:p>
          <a:p>
            <a:r>
              <a:rPr lang="en-US" sz="1200" dirty="0"/>
              <a:t>perform organizational and direct support maintenance of locomotives</a:t>
            </a:r>
          </a:p>
          <a:p>
            <a:r>
              <a:rPr lang="en-US" sz="1200" dirty="0"/>
              <a:t>and rolling stock in a theater of operations. Normally, the TRS is</a:t>
            </a:r>
          </a:p>
          <a:p>
            <a:r>
              <a:rPr lang="en-US" sz="1200" dirty="0"/>
              <a:t>an </a:t>
            </a:r>
            <a:r>
              <a:rPr lang="en-US" sz="1200" dirty="0" err="1"/>
              <a:t>interzonal</a:t>
            </a:r>
            <a:r>
              <a:rPr lang="en-US" sz="1200" dirty="0"/>
              <a:t> service and may operate over long distances throughout</a:t>
            </a:r>
          </a:p>
          <a:p>
            <a:r>
              <a:rPr lang="en-US" sz="1200" dirty="0"/>
              <a:t>the theater. To insure that the capabilities of the TRS are</a:t>
            </a:r>
          </a:p>
          <a:p>
            <a:r>
              <a:rPr lang="en-US" sz="1200" dirty="0"/>
              <a:t>exploited to the fullest extent possible, all supervisory and</a:t>
            </a:r>
          </a:p>
          <a:p>
            <a:r>
              <a:rPr lang="en-US" sz="1200" dirty="0"/>
              <a:t>subordinate rail units in a theater are assigned to and operate under</a:t>
            </a:r>
          </a:p>
          <a:p>
            <a:r>
              <a:rPr lang="en-US" sz="1200" dirty="0"/>
              <a:t>the command and supervision of a senior transportation organization,</a:t>
            </a:r>
          </a:p>
          <a:p>
            <a:r>
              <a:rPr lang="en-US" sz="1200" dirty="0"/>
              <a:t>normally the transportation command of the theater army support</a:t>
            </a:r>
          </a:p>
          <a:p>
            <a:r>
              <a:rPr lang="en-US" sz="1200" dirty="0"/>
              <a:t>command (TASCOM). Regardless of the extension of the railway service</a:t>
            </a:r>
          </a:p>
          <a:p>
            <a:r>
              <a:rPr lang="en-US" sz="1200" dirty="0"/>
              <a:t>through other commands or territorial jurisdictions in the</a:t>
            </a:r>
          </a:p>
          <a:p>
            <a:r>
              <a:rPr lang="en-US" sz="1200" dirty="0"/>
              <a:t>communications or combat zones, commanders of area support commands</a:t>
            </a:r>
          </a:p>
          <a:p>
            <a:r>
              <a:rPr lang="en-US" sz="1200" dirty="0"/>
              <a:t>or areas within the combat zone influence rail operations only by</a:t>
            </a:r>
          </a:p>
          <a:p>
            <a:r>
              <a:rPr lang="en-US" sz="1200" dirty="0"/>
              <a:t>coordination through command and technical channels</a:t>
            </a:r>
          </a:p>
        </p:txBody>
      </p:sp>
    </p:spTree>
    <p:extLst>
      <p:ext uri="{BB962C8B-B14F-4D97-AF65-F5344CB8AC3E}">
        <p14:creationId xmlns:p14="http://schemas.microsoft.com/office/powerpoint/2010/main" val="1289200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981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The senior railway unit in a theater is responsible for planning</a:t>
            </a:r>
          </a:p>
          <a:p>
            <a:r>
              <a:rPr lang="en-US" sz="1200" dirty="0"/>
              <a:t>the organization of the railway service and the employment of all TRS</a:t>
            </a:r>
          </a:p>
          <a:p>
            <a:r>
              <a:rPr lang="en-US" sz="1200" dirty="0"/>
              <a:t>units. In a theater, the senior railway unit may be a transportation</a:t>
            </a:r>
          </a:p>
          <a:p>
            <a:r>
              <a:rPr lang="en-US" sz="1200" dirty="0"/>
              <a:t>railway group. Where there are three or more groups, a railway</a:t>
            </a:r>
          </a:p>
          <a:p>
            <a:r>
              <a:rPr lang="en-US" sz="1200" dirty="0"/>
              <a:t>brigade is the senior railway unit; where there are fewer than three</a:t>
            </a:r>
          </a:p>
          <a:p>
            <a:r>
              <a:rPr lang="en-US" sz="1200" dirty="0"/>
              <a:t>groups, they are under TASCOM's transportation command. A railway</a:t>
            </a:r>
          </a:p>
          <a:p>
            <a:r>
              <a:rPr lang="en-US" sz="1200" dirty="0"/>
              <a:t>group can command from two to six railway battalions and normally</a:t>
            </a:r>
          </a:p>
          <a:p>
            <a:r>
              <a:rPr lang="en-US" sz="1200" dirty="0"/>
              <a:t>supervises up to 960 kilometers of main rail line. Each battalion</a:t>
            </a:r>
          </a:p>
          <a:p>
            <a:r>
              <a:rPr lang="en-US" sz="1200" dirty="0"/>
              <a:t>commands attached operating and maintenance units and normally</a:t>
            </a:r>
          </a:p>
          <a:p>
            <a:r>
              <a:rPr lang="en-US" sz="1200" dirty="0"/>
              <a:t>controls the operation of 145 to 241 kilometers of rail </a:t>
            </a:r>
            <a:r>
              <a:rPr lang="en-US" sz="1200" dirty="0" err="1"/>
              <a:t>linea</a:t>
            </a:r>
            <a:endParaRPr lang="en-US" sz="1200" dirty="0"/>
          </a:p>
          <a:p>
            <a:r>
              <a:rPr lang="en-US" sz="1200" dirty="0"/>
              <a:t>rail</a:t>
            </a:r>
          </a:p>
          <a:p>
            <a:r>
              <a:rPr lang="en-US" sz="1200" dirty="0"/>
              <a:t>division. Rail engineering, equipment maintenance, and train</a:t>
            </a:r>
          </a:p>
          <a:p>
            <a:r>
              <a:rPr lang="en-US" sz="1200" dirty="0"/>
              <a:t>operating companies, as required, are attached to the battalion.</a:t>
            </a:r>
          </a:p>
          <a:p>
            <a:r>
              <a:rPr lang="en-US" sz="1200" dirty="0"/>
              <a:t>Figure 2.1 illustrates the transportation railway service</a:t>
            </a:r>
          </a:p>
          <a:p>
            <a:r>
              <a:rPr lang="en-US" sz="1200" dirty="0"/>
              <a:t>organization.</a:t>
            </a:r>
          </a:p>
        </p:txBody>
      </p:sp>
    </p:spTree>
    <p:extLst>
      <p:ext uri="{BB962C8B-B14F-4D97-AF65-F5344CB8AC3E}">
        <p14:creationId xmlns:p14="http://schemas.microsoft.com/office/powerpoint/2010/main" val="2692950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371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What is the relationship between the transportation railway</a:t>
            </a:r>
          </a:p>
          <a:p>
            <a:r>
              <a:rPr lang="en-US" sz="1200" dirty="0"/>
              <a:t>service and other agencies? For the overall military effort in a</a:t>
            </a:r>
          </a:p>
          <a:p>
            <a:r>
              <a:rPr lang="en-US" sz="1200" b="1" dirty="0"/>
              <a:t>14</a:t>
            </a:r>
          </a:p>
          <a:p>
            <a:endParaRPr lang="en-US" sz="1200" b="1" dirty="0"/>
          </a:p>
          <a:p>
            <a:r>
              <a:rPr lang="en-US" sz="1200" b="1" dirty="0"/>
              <a:t>Figure 2.1. Transportation Railway Service Organization.</a:t>
            </a:r>
          </a:p>
          <a:p>
            <a:r>
              <a:rPr lang="en-US" sz="1200" b="1" dirty="0"/>
              <a:t>15</a:t>
            </a:r>
          </a:p>
          <a:p>
            <a:r>
              <a:rPr lang="en-US" sz="1200" dirty="0"/>
              <a:t>theater of operations to be successful, a maximum degree of</a:t>
            </a:r>
          </a:p>
          <a:p>
            <a:r>
              <a:rPr lang="en-US" sz="1200" dirty="0"/>
              <a:t>cooperation must be maintained constantly among all agencies. The</a:t>
            </a:r>
          </a:p>
          <a:p>
            <a:r>
              <a:rPr lang="en-US" sz="1200" dirty="0"/>
              <a:t>TRS often assists other agencies in carrying out their missions. For</a:t>
            </a:r>
          </a:p>
          <a:p>
            <a:r>
              <a:rPr lang="en-US" sz="1200" dirty="0"/>
              <a:t>example, it locates rail sidings for the medical command to loan and</a:t>
            </a:r>
          </a:p>
          <a:p>
            <a:r>
              <a:rPr lang="en-US" sz="1200" dirty="0"/>
              <a:t>unload the wounded, helps in locating dump and depot sites, assists</a:t>
            </a:r>
          </a:p>
          <a:p>
            <a:r>
              <a:rPr lang="en-US" sz="1200" dirty="0"/>
              <a:t>in handling heavy lifts with locomotive cranes, and may even help to</a:t>
            </a:r>
          </a:p>
          <a:p>
            <a:r>
              <a:rPr lang="en-US" sz="1200" dirty="0"/>
              <a:t>make emergency repairs of equipment belonging to other agencies. To</a:t>
            </a:r>
          </a:p>
          <a:p>
            <a:r>
              <a:rPr lang="en-US" sz="1200" dirty="0"/>
              <a:t>draw a picture of how the services of the TRS and other agencies in a</a:t>
            </a:r>
          </a:p>
          <a:p>
            <a:r>
              <a:rPr lang="en-US" sz="1200" dirty="0"/>
              <a:t>theater of operations fit together, the remaining paragraphs of this</a:t>
            </a:r>
          </a:p>
          <a:p>
            <a:r>
              <a:rPr lang="en-US" sz="1200" dirty="0"/>
              <a:t>chapter point out the relationship of the TRS to the theater army</a:t>
            </a:r>
          </a:p>
          <a:p>
            <a:r>
              <a:rPr lang="en-US" sz="1200" dirty="0"/>
              <a:t>support command and its personnel, medical, engineer, transportation,</a:t>
            </a:r>
          </a:p>
          <a:p>
            <a:r>
              <a:rPr lang="en-US" sz="1200" dirty="0"/>
              <a:t>materiel, and area support commands; the strategic communications</a:t>
            </a:r>
          </a:p>
          <a:p>
            <a:r>
              <a:rPr lang="en-US" sz="1200" dirty="0"/>
              <a:t>command; the military police; and civilian agencies.</a:t>
            </a:r>
          </a:p>
        </p:txBody>
      </p:sp>
    </p:spTree>
    <p:extLst>
      <p:ext uri="{BB962C8B-B14F-4D97-AF65-F5344CB8AC3E}">
        <p14:creationId xmlns:p14="http://schemas.microsoft.com/office/powerpoint/2010/main" val="85571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76375"/>
            <a:ext cx="3908596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31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905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2.2. THEATER ARMY SUPPORT COMMAND</a:t>
            </a:r>
          </a:p>
          <a:p>
            <a:r>
              <a:rPr lang="en-US" sz="1200" dirty="0"/>
              <a:t>A major subordinate command of theater army, the theater army</a:t>
            </a:r>
          </a:p>
          <a:p>
            <a:r>
              <a:rPr lang="en-US" sz="1200" dirty="0"/>
              <a:t>support command (TASCOM) provides combat service support to all U. S.</a:t>
            </a:r>
          </a:p>
          <a:p>
            <a:r>
              <a:rPr lang="en-US" sz="1200" dirty="0"/>
              <a:t>Army forces in the theater and to other forces as directed. Thus,</a:t>
            </a:r>
          </a:p>
          <a:p>
            <a:r>
              <a:rPr lang="en-US" sz="1200" dirty="0"/>
              <a:t>the TASCOM commander directs combat service support operations both</a:t>
            </a:r>
          </a:p>
          <a:p>
            <a:r>
              <a:rPr lang="en-US" sz="1200" dirty="0"/>
              <a:t>within the COMMZ and between it and the combat zone. As the major</a:t>
            </a:r>
          </a:p>
          <a:p>
            <a:r>
              <a:rPr lang="en-US" sz="1200" dirty="0"/>
              <a:t>commander operating in the COMMZ, he is usually responsible for its</a:t>
            </a:r>
          </a:p>
          <a:p>
            <a:r>
              <a:rPr lang="en-US" sz="1200" dirty="0"/>
              <a:t>territory.</a:t>
            </a:r>
          </a:p>
          <a:p>
            <a:r>
              <a:rPr lang="en-US" sz="1200" dirty="0"/>
              <a:t>Five mission commands and one operating command carry out</a:t>
            </a:r>
          </a:p>
          <a:p>
            <a:r>
              <a:rPr lang="en-US" sz="1200" dirty="0"/>
              <a:t>TASCOM's mission. Directly supporting the combat operations are</a:t>
            </a:r>
          </a:p>
          <a:p>
            <a:r>
              <a:rPr lang="en-US" sz="1200" dirty="0"/>
              <a:t>these five mission commands: personnel, medical, engineer,</a:t>
            </a:r>
          </a:p>
          <a:p>
            <a:r>
              <a:rPr lang="en-US" sz="1200" dirty="0"/>
              <a:t>transportation, and materiel. Providing combat service support and</a:t>
            </a:r>
          </a:p>
          <a:p>
            <a:r>
              <a:rPr lang="en-US" sz="1200" dirty="0"/>
              <a:t>rear area protection (RAP) for units in the COMMZ is the one</a:t>
            </a:r>
          </a:p>
          <a:p>
            <a:r>
              <a:rPr lang="en-US" sz="1200" dirty="0"/>
              <a:t>operating command: theater army area command (TAACOM).</a:t>
            </a:r>
          </a:p>
        </p:txBody>
      </p:sp>
    </p:spTree>
    <p:extLst>
      <p:ext uri="{BB962C8B-B14F-4D97-AF65-F5344CB8AC3E}">
        <p14:creationId xmlns:p14="http://schemas.microsoft.com/office/powerpoint/2010/main" val="3481053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2.3. PERSONNEL COMMAND</a:t>
            </a:r>
          </a:p>
          <a:p>
            <a:r>
              <a:rPr lang="en-US" dirty="0"/>
              <a:t>The personnel command provides general support personnel,</a:t>
            </a:r>
          </a:p>
          <a:p>
            <a:r>
              <a:rPr lang="en-US" dirty="0"/>
              <a:t>administrative, finance, replacement, chaplain, postal, special</a:t>
            </a:r>
          </a:p>
          <a:p>
            <a:r>
              <a:rPr lang="en-US" dirty="0"/>
              <a:t>services, military police, stockade and rehabilitation, crime</a:t>
            </a:r>
          </a:p>
          <a:p>
            <a:r>
              <a:rPr lang="en-US" dirty="0"/>
              <a:t>laboratory, and graves registration services to the theater. It</a:t>
            </a:r>
          </a:p>
          <a:p>
            <a:r>
              <a:rPr lang="en-US" dirty="0"/>
              <a:t>operates the personnel administration center (PAC) that controls data</a:t>
            </a:r>
          </a:p>
          <a:p>
            <a:r>
              <a:rPr lang="en-US" dirty="0"/>
              <a:t>processing actions and handles reports control, personnel management,</a:t>
            </a:r>
          </a:p>
          <a:p>
            <a:r>
              <a:rPr lang="en-US" dirty="0"/>
              <a:t>and records management for the theater.</a:t>
            </a:r>
          </a:p>
        </p:txBody>
      </p:sp>
    </p:spTree>
    <p:extLst>
      <p:ext uri="{BB962C8B-B14F-4D97-AF65-F5344CB8AC3E}">
        <p14:creationId xmlns:p14="http://schemas.microsoft.com/office/powerpoint/2010/main" val="3895136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2.4. MEDICAL COMMAND</a:t>
            </a:r>
          </a:p>
          <a:p>
            <a:r>
              <a:rPr lang="en-US" dirty="0"/>
              <a:t>The medical command owns and operates ambulance trains to</a:t>
            </a:r>
          </a:p>
          <a:p>
            <a:r>
              <a:rPr lang="en-US" dirty="0"/>
              <a:t>evacuate patients from hospitals or holding units of the combat zone</a:t>
            </a:r>
          </a:p>
          <a:p>
            <a:r>
              <a:rPr lang="en-US" dirty="0"/>
              <a:t>to the COMMZ, between hospitals of the COMMZ, and from hospitals to</a:t>
            </a:r>
          </a:p>
          <a:p>
            <a:r>
              <a:rPr lang="en-US" dirty="0"/>
              <a:t>aerial or water ports of embarkation. The train commander is a</a:t>
            </a:r>
          </a:p>
          <a:p>
            <a:r>
              <a:rPr lang="en-US" dirty="0"/>
              <a:t>Medical Corps officer; he is responsible for the command,</a:t>
            </a:r>
          </a:p>
          <a:p>
            <a:r>
              <a:rPr lang="en-US" dirty="0"/>
              <a:t>administration, coordination, and operation of the ambulance train</a:t>
            </a:r>
          </a:p>
          <a:p>
            <a:r>
              <a:rPr lang="en-US" dirty="0"/>
              <a:t>unit. The TRS, however, furnishes the motive power and is</a:t>
            </a:r>
          </a:p>
          <a:p>
            <a:r>
              <a:rPr lang="en-US" dirty="0"/>
              <a:t>responsible for scheduling, operating, and maintaining the train.</a:t>
            </a:r>
          </a:p>
          <a:p>
            <a:r>
              <a:rPr lang="en-US" dirty="0"/>
              <a:t>Running repairs and direct support maintenance are provided by TRS</a:t>
            </a:r>
          </a:p>
          <a:p>
            <a:r>
              <a:rPr lang="en-US" dirty="0"/>
              <a:t>ambulance train maintenance units which are attached to the senior</a:t>
            </a:r>
          </a:p>
          <a:p>
            <a:r>
              <a:rPr lang="en-US" dirty="0"/>
              <a:t>transportation railway unit in the theater.</a:t>
            </a:r>
          </a:p>
        </p:txBody>
      </p:sp>
    </p:spTree>
    <p:extLst>
      <p:ext uri="{BB962C8B-B14F-4D97-AF65-F5344CB8AC3E}">
        <p14:creationId xmlns:p14="http://schemas.microsoft.com/office/powerpoint/2010/main" val="2658820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2.5. ENGINEER COMMAND</a:t>
            </a:r>
          </a:p>
          <a:p>
            <a:r>
              <a:rPr lang="en-US" dirty="0"/>
              <a:t>The engineer command (ENCOM) constructs, rehabilitates, and</a:t>
            </a:r>
          </a:p>
          <a:p>
            <a:r>
              <a:rPr lang="en-US" dirty="0"/>
              <a:t>performs major maintenance on military rail lines and rail</a:t>
            </a:r>
          </a:p>
          <a:p>
            <a:r>
              <a:rPr lang="en-US" dirty="0"/>
              <a:t>facilities, including structures, bridges, tunnels, and roadbeds.</a:t>
            </a:r>
          </a:p>
          <a:p>
            <a:r>
              <a:rPr lang="en-US" dirty="0"/>
              <a:t>The ENCOM stocks construction equipment and materials, such as rails,</a:t>
            </a:r>
          </a:p>
          <a:p>
            <a:r>
              <a:rPr lang="en-US" dirty="0"/>
              <a:t>spikes, ties, and ballast, as planned for and requested by the TRS.</a:t>
            </a:r>
          </a:p>
          <a:p>
            <a:r>
              <a:rPr lang="en-US" dirty="0"/>
              <a:t>The ENCOM is also responsible for constructing and rehabilitating</a:t>
            </a:r>
          </a:p>
          <a:p>
            <a:r>
              <a:rPr lang="en-US" dirty="0"/>
              <a:t>primary electric power sources, </a:t>
            </a:r>
            <a:r>
              <a:rPr lang="en-US" dirty="0" err="1"/>
              <a:t>thirdrail</a:t>
            </a:r>
            <a:endParaRPr lang="en-US" dirty="0"/>
          </a:p>
          <a:p>
            <a:r>
              <a:rPr lang="en-US" dirty="0"/>
              <a:t>or overhead systems, and</a:t>
            </a:r>
          </a:p>
          <a:p>
            <a:r>
              <a:rPr lang="en-US" dirty="0"/>
              <a:t>lines needed to transmit electric current from these sources for</a:t>
            </a:r>
          </a:p>
          <a:p>
            <a:r>
              <a:rPr lang="en-US" dirty="0"/>
              <a:t>operating electrified railways and railway signaling systems. The</a:t>
            </a:r>
          </a:p>
          <a:p>
            <a:r>
              <a:rPr lang="en-US" dirty="0"/>
              <a:t>overall view of how the ENCOM fits into the maintenance and supply</a:t>
            </a:r>
          </a:p>
          <a:p>
            <a:r>
              <a:rPr lang="en-US" dirty="0"/>
              <a:t>picture is discussed in paragraph 2.7.</a:t>
            </a:r>
          </a:p>
        </p:txBody>
      </p:sp>
    </p:spTree>
    <p:extLst>
      <p:ext uri="{BB962C8B-B14F-4D97-AF65-F5344CB8AC3E}">
        <p14:creationId xmlns:p14="http://schemas.microsoft.com/office/powerpoint/2010/main" val="833190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676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transportation railway service is responsible for planning</a:t>
            </a:r>
          </a:p>
          <a:p>
            <a:r>
              <a:rPr lang="en-US" dirty="0"/>
              <a:t>and recommending to the transportation command (TRANSCOM) the rail</a:t>
            </a:r>
          </a:p>
          <a:p>
            <a:r>
              <a:rPr lang="en-US" dirty="0"/>
              <a:t>facilities that must be constructed or rehabilitated. The plans are</a:t>
            </a:r>
          </a:p>
          <a:p>
            <a:r>
              <a:rPr lang="en-US" dirty="0"/>
              <a:t>coordinated with the engineer command and, when necessary, the TRS</a:t>
            </a:r>
          </a:p>
          <a:p>
            <a:r>
              <a:rPr lang="en-US" dirty="0"/>
              <a:t>furnishes technical advice and assistance and cooperates closely with</a:t>
            </a:r>
          </a:p>
          <a:p>
            <a:r>
              <a:rPr lang="en-US" dirty="0"/>
              <a:t>engineer units. When directed, the railway service aids engineer</a:t>
            </a:r>
          </a:p>
          <a:p>
            <a:r>
              <a:rPr lang="en-US" dirty="0"/>
              <a:t>units to accomplish their tasks.</a:t>
            </a:r>
          </a:p>
        </p:txBody>
      </p:sp>
    </p:spTree>
    <p:extLst>
      <p:ext uri="{BB962C8B-B14F-4D97-AF65-F5344CB8AC3E}">
        <p14:creationId xmlns:p14="http://schemas.microsoft.com/office/powerpoint/2010/main" val="4210334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TRS rehabilitates within its capabilities, but when major</a:t>
            </a:r>
          </a:p>
          <a:p>
            <a:r>
              <a:rPr lang="en-US" dirty="0" err="1"/>
              <a:t>repairsmaintenance</a:t>
            </a:r>
            <a:endParaRPr lang="en-US" dirty="0"/>
          </a:p>
          <a:p>
            <a:r>
              <a:rPr lang="en-US" dirty="0"/>
              <a:t>requiring major items of construction</a:t>
            </a:r>
          </a:p>
          <a:p>
            <a:r>
              <a:rPr lang="en-US" dirty="0" err="1"/>
              <a:t>equipmentmust</a:t>
            </a:r>
            <a:endParaRPr lang="en-US" dirty="0"/>
          </a:p>
          <a:p>
            <a:r>
              <a:rPr lang="en-US" dirty="0"/>
              <a:t>be made, it requests the engineer command to make the</a:t>
            </a:r>
          </a:p>
          <a:p>
            <a:r>
              <a:rPr lang="en-US" dirty="0"/>
              <a:t>repairs and do any necessary construction. Such requests are</a:t>
            </a:r>
          </a:p>
          <a:p>
            <a:r>
              <a:rPr lang="en-US" dirty="0"/>
              <a:t>forwarded through command channels to the transportation command for</a:t>
            </a:r>
          </a:p>
          <a:p>
            <a:r>
              <a:rPr lang="en-US" dirty="0"/>
              <a:t>coordination with the engineer command and for establishment of the</a:t>
            </a:r>
          </a:p>
          <a:p>
            <a:r>
              <a:rPr lang="en-US" dirty="0"/>
              <a:t>work priority.</a:t>
            </a:r>
          </a:p>
        </p:txBody>
      </p:sp>
    </p:spTree>
    <p:extLst>
      <p:ext uri="{BB962C8B-B14F-4D97-AF65-F5344CB8AC3E}">
        <p14:creationId xmlns:p14="http://schemas.microsoft.com/office/powerpoint/2010/main" val="130999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67640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1.1. GENERAL</a:t>
            </a:r>
          </a:p>
          <a:p>
            <a:r>
              <a:rPr lang="en-US" sz="1200" dirty="0"/>
              <a:t>Military forces operating in a theater generally use existing</a:t>
            </a:r>
          </a:p>
          <a:p>
            <a:r>
              <a:rPr lang="en-US" sz="1200" dirty="0"/>
              <a:t>railways because constructing new ones is both </a:t>
            </a:r>
            <a:r>
              <a:rPr lang="en-US" sz="1200" dirty="0" err="1"/>
              <a:t>timeconsuming</a:t>
            </a:r>
            <a:endParaRPr lang="en-US" sz="1200" dirty="0"/>
          </a:p>
          <a:p>
            <a:r>
              <a:rPr lang="en-US" sz="1200" dirty="0"/>
              <a:t>and</a:t>
            </a:r>
          </a:p>
          <a:p>
            <a:r>
              <a:rPr lang="en-US" sz="1200" dirty="0"/>
              <a:t>expensive. What existing rail lines are selected for use? The</a:t>
            </a:r>
          </a:p>
          <a:p>
            <a:r>
              <a:rPr lang="en-US" sz="1200" dirty="0"/>
              <a:t>tactical situation naturally influences the selection; for example,</a:t>
            </a:r>
          </a:p>
          <a:p>
            <a:r>
              <a:rPr lang="en-US" sz="1200" dirty="0"/>
              <a:t>those leading into or running parallel to the rear areas of</a:t>
            </a:r>
          </a:p>
          <a:p>
            <a:r>
              <a:rPr lang="en-US" sz="1200" dirty="0" err="1"/>
              <a:t>battlelines</a:t>
            </a:r>
            <a:r>
              <a:rPr lang="en-US" sz="1200" dirty="0"/>
              <a:t> are extremely valuable for rapid troop and supply</a:t>
            </a:r>
          </a:p>
          <a:p>
            <a:r>
              <a:rPr lang="en-US" sz="1200" dirty="0"/>
              <a:t>movements, but how vulnerable are they to enemy penetration? The</a:t>
            </a:r>
          </a:p>
          <a:p>
            <a:r>
              <a:rPr lang="en-US" sz="1200" dirty="0"/>
              <a:t>selection of a rail line also depends not only on its strategic</a:t>
            </a:r>
          </a:p>
          <a:p>
            <a:r>
              <a:rPr lang="en-US" sz="1200" dirty="0"/>
              <a:t>importance to an operation but also on its technical or physical</a:t>
            </a:r>
          </a:p>
          <a:p>
            <a:r>
              <a:rPr lang="en-US" sz="1200" dirty="0"/>
              <a:t>characteristics, such as its yards, shop facilities, and track.</a:t>
            </a:r>
          </a:p>
          <a:p>
            <a:r>
              <a:rPr lang="en-US" sz="1200" dirty="0"/>
              <a:t>This chapter describes why one rail line is selected before</a:t>
            </a:r>
          </a:p>
          <a:p>
            <a:r>
              <a:rPr lang="en-US" sz="1200" dirty="0"/>
              <a:t>another. It ends with an explanation of how the transportation</a:t>
            </a:r>
          </a:p>
          <a:p>
            <a:r>
              <a:rPr lang="en-US" sz="1200" dirty="0"/>
              <a:t>railway service (TRS) has solved the problem of finding enough</a:t>
            </a:r>
          </a:p>
          <a:p>
            <a:r>
              <a:rPr lang="en-US" sz="1200" dirty="0"/>
              <a:t>skilled men to operate and maintain the trains and all the facilities</a:t>
            </a:r>
          </a:p>
          <a:p>
            <a:r>
              <a:rPr lang="en-US" sz="1200" dirty="0"/>
              <a:t>required to keep them running.</a:t>
            </a:r>
          </a:p>
        </p:txBody>
      </p:sp>
    </p:spTree>
    <p:extLst>
      <p:ext uri="{BB962C8B-B14F-4D97-AF65-F5344CB8AC3E}">
        <p14:creationId xmlns:p14="http://schemas.microsoft.com/office/powerpoint/2010/main" val="2812695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47253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2.6. TRANSPORTATION COMMAND</a:t>
            </a:r>
          </a:p>
          <a:p>
            <a:r>
              <a:rPr lang="en-US" dirty="0"/>
              <a:t>The major army transportation headquarters in a theater is the</a:t>
            </a:r>
          </a:p>
          <a:p>
            <a:r>
              <a:rPr lang="en-US" dirty="0"/>
              <a:t>transportation command (TRANSCOM). Its organizational structure</a:t>
            </a:r>
          </a:p>
          <a:p>
            <a:r>
              <a:rPr lang="en-US" dirty="0"/>
              <a:t>consists of a headquarters and headquarters company; an automatic</a:t>
            </a:r>
          </a:p>
          <a:p>
            <a:r>
              <a:rPr lang="en-US" dirty="0"/>
              <a:t>data processing unit (ADPU); a movements control group; a terminal</a:t>
            </a:r>
          </a:p>
          <a:p>
            <a:r>
              <a:rPr lang="en-US" dirty="0"/>
              <a:t>transfer company; and motor, air, water, and rail groups, enabling</a:t>
            </a:r>
          </a:p>
          <a:p>
            <a:r>
              <a:rPr lang="en-US" dirty="0"/>
              <a:t>the command to provide complete transportation and movement services</a:t>
            </a:r>
          </a:p>
          <a:p>
            <a:r>
              <a:rPr lang="en-US" dirty="0"/>
              <a:t>in a theater of operations.</a:t>
            </a:r>
          </a:p>
        </p:txBody>
      </p:sp>
    </p:spTree>
    <p:extLst>
      <p:ext uri="{BB962C8B-B14F-4D97-AF65-F5344CB8AC3E}">
        <p14:creationId xmlns:p14="http://schemas.microsoft.com/office/powerpoint/2010/main" val="1289200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281112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The transportation command exercises centralized control over</a:t>
            </a:r>
          </a:p>
          <a:p>
            <a:r>
              <a:rPr lang="en-US" sz="1200" dirty="0"/>
              <a:t>TASCOM's transportation resources. It commands and controls the</a:t>
            </a:r>
          </a:p>
          <a:p>
            <a:r>
              <a:rPr lang="en-US" sz="1200" dirty="0"/>
              <a:t>transportation groups and operating units assigned or attached to it,</a:t>
            </a:r>
          </a:p>
          <a:p>
            <a:r>
              <a:rPr lang="en-US" sz="1200" dirty="0"/>
              <a:t>coordinates the employment of airlift and sealift allocated to</a:t>
            </a:r>
          </a:p>
          <a:p>
            <a:r>
              <a:rPr lang="en-US" sz="1200" dirty="0"/>
              <a:t>TASCOM, and supervises the operation of the transportation </a:t>
            </a:r>
            <a:r>
              <a:rPr lang="en-US" sz="1200" dirty="0" err="1"/>
              <a:t>interzonal</a:t>
            </a:r>
            <a:endParaRPr lang="en-US" sz="1200" dirty="0"/>
          </a:p>
          <a:p>
            <a:r>
              <a:rPr lang="en-US" sz="1200" dirty="0"/>
              <a:t>services. The TRANSCOM's major subordinates include group and</a:t>
            </a:r>
          </a:p>
          <a:p>
            <a:r>
              <a:rPr lang="en-US" sz="1200" dirty="0"/>
              <a:t>battalion level headquarters to command the units performing terminal</a:t>
            </a:r>
          </a:p>
          <a:p>
            <a:r>
              <a:rPr lang="en-US" sz="1200" dirty="0"/>
              <a:t>services, movements management services, and mode operations. In the</a:t>
            </a:r>
          </a:p>
          <a:p>
            <a:r>
              <a:rPr lang="en-US" sz="1200" dirty="0"/>
              <a:t>field army, transportation support is provided by a transportation</a:t>
            </a:r>
          </a:p>
          <a:p>
            <a:r>
              <a:rPr lang="en-US" sz="1200" dirty="0"/>
              <a:t>brigade, which is directly subordinate to the field army support</a:t>
            </a:r>
          </a:p>
          <a:p>
            <a:r>
              <a:rPr lang="en-US" sz="1200" dirty="0"/>
              <a:t>command (FASCOM), and by corps support brigades, which control motor</a:t>
            </a:r>
          </a:p>
          <a:p>
            <a:r>
              <a:rPr lang="en-US" sz="1200" dirty="0"/>
              <a:t>transport and movement units. Air and motor transport are the</a:t>
            </a:r>
          </a:p>
          <a:p>
            <a:r>
              <a:rPr lang="en-US" sz="1200" dirty="0"/>
              <a:t>primary transport modes used in the field army. Rail transport is</a:t>
            </a:r>
          </a:p>
          <a:p>
            <a:r>
              <a:rPr lang="en-US" sz="1200" dirty="0"/>
              <a:t>used if available, but the length of time and the construction effort</a:t>
            </a:r>
          </a:p>
          <a:p>
            <a:r>
              <a:rPr lang="en-US" sz="1200" dirty="0"/>
              <a:t>required to repair </a:t>
            </a:r>
            <a:r>
              <a:rPr lang="en-US" sz="1200" dirty="0" err="1"/>
              <a:t>combatdamaged</a:t>
            </a:r>
            <a:endParaRPr lang="en-US" sz="1200" dirty="0"/>
          </a:p>
          <a:p>
            <a:r>
              <a:rPr lang="en-US" sz="1200" dirty="0"/>
              <a:t>rail lines usually make rail</a:t>
            </a:r>
          </a:p>
          <a:p>
            <a:r>
              <a:rPr lang="en-US" sz="1200" dirty="0"/>
              <a:t>operations impossible while the field army commander controls the</a:t>
            </a:r>
          </a:p>
          <a:p>
            <a:r>
              <a:rPr lang="en-US" sz="1200" dirty="0"/>
              <a:t>area. Rail operations in the field army area are part of the</a:t>
            </a:r>
          </a:p>
          <a:p>
            <a:r>
              <a:rPr lang="en-US" sz="1200" dirty="0" err="1"/>
              <a:t>interzonal</a:t>
            </a:r>
            <a:r>
              <a:rPr lang="en-US" sz="1200" dirty="0"/>
              <a:t> service and are controlled by the TRANSCOM though a</a:t>
            </a:r>
          </a:p>
          <a:p>
            <a:r>
              <a:rPr lang="en-US" sz="1200" dirty="0"/>
              <a:t>portion of the rail capability may be allocated by field army</a:t>
            </a:r>
          </a:p>
        </p:txBody>
      </p:sp>
    </p:spTree>
    <p:extLst>
      <p:ext uri="{BB962C8B-B14F-4D97-AF65-F5344CB8AC3E}">
        <p14:creationId xmlns:p14="http://schemas.microsoft.com/office/powerpoint/2010/main" val="1289200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981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2.7. MATERIEL COMMAND</a:t>
            </a:r>
          </a:p>
          <a:p>
            <a:r>
              <a:rPr lang="en-US" sz="1200" dirty="0"/>
              <a:t>Supply and maintenance are vital to the transportation railway</a:t>
            </a:r>
          </a:p>
          <a:p>
            <a:r>
              <a:rPr lang="en-US" sz="1200" dirty="0"/>
              <a:t>service in a theater of operations. Transportation railway supply</a:t>
            </a:r>
          </a:p>
          <a:p>
            <a:r>
              <a:rPr lang="en-US" sz="1200" dirty="0"/>
              <a:t>may be relatively complex since it could include the support of not</a:t>
            </a:r>
          </a:p>
          <a:p>
            <a:r>
              <a:rPr lang="en-US" sz="1200" dirty="0"/>
              <a:t>only standard U.S. Army equipment but also foreign equipment used in</a:t>
            </a:r>
          </a:p>
          <a:p>
            <a:r>
              <a:rPr lang="en-US" sz="1200" dirty="0"/>
              <a:t>support of military operations. Included in transportation railway</a:t>
            </a:r>
          </a:p>
          <a:p>
            <a:r>
              <a:rPr lang="en-US" sz="1200" dirty="0"/>
              <a:t>maintenance in a theater is that of rail lines and facilities and of</a:t>
            </a:r>
          </a:p>
          <a:p>
            <a:r>
              <a:rPr lang="en-US" sz="1200" dirty="0"/>
              <a:t>locomotives and rolling stock. Such maintenance ranges from</a:t>
            </a:r>
          </a:p>
          <a:p>
            <a:r>
              <a:rPr lang="en-US" sz="1200" dirty="0"/>
              <a:t>rehabilitation of rail systems and major repairs on locomotives and</a:t>
            </a:r>
          </a:p>
          <a:p>
            <a:r>
              <a:rPr lang="en-US" sz="1200" dirty="0"/>
              <a:t>rolling stock to minor repairs accomplished in the units during</a:t>
            </a:r>
          </a:p>
          <a:p>
            <a:r>
              <a:rPr lang="en-US" sz="1200" dirty="0"/>
              <a:t>daily inspections and services. Supply and maintenance for the</a:t>
            </a:r>
          </a:p>
          <a:p>
            <a:r>
              <a:rPr lang="en-US" sz="1200" dirty="0"/>
              <a:t>TRS in a theater are responsibilities held jointly by the</a:t>
            </a:r>
          </a:p>
          <a:p>
            <a:r>
              <a:rPr lang="en-US" sz="1200" dirty="0"/>
              <a:t>TRS, the engineer command (ENCOM), and the Materiel Command</a:t>
            </a:r>
          </a:p>
          <a:p>
            <a:r>
              <a:rPr lang="en-US" sz="1200" dirty="0"/>
              <a:t>(MATCOM). The subparagraphs following explain the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692950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2133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of each as they relate to railway supply, maintenance of way, and</a:t>
            </a:r>
          </a:p>
          <a:p>
            <a:r>
              <a:rPr lang="en-US" sz="1200" dirty="0"/>
              <a:t>maintenance of motive power and rolling stock.</a:t>
            </a:r>
          </a:p>
          <a:p>
            <a:r>
              <a:rPr lang="en-US" sz="1200" dirty="0"/>
              <a:t>a. Railway supply. The supplies needed for operation and</a:t>
            </a:r>
          </a:p>
          <a:p>
            <a:r>
              <a:rPr lang="en-US" sz="1200" dirty="0"/>
              <a:t>maintenance of railways are designated technical supplies. They are</a:t>
            </a:r>
          </a:p>
          <a:p>
            <a:r>
              <a:rPr lang="en-US" sz="1200" dirty="0"/>
              <a:t>classified as follows: class III, operating fuels; class IV, roadway</a:t>
            </a:r>
          </a:p>
          <a:p>
            <a:r>
              <a:rPr lang="en-US" sz="1200" dirty="0"/>
              <a:t>maintenance items; class VII, rolling stock end items; and class IX,</a:t>
            </a:r>
          </a:p>
          <a:p>
            <a:r>
              <a:rPr lang="en-US" sz="1200" dirty="0"/>
              <a:t>rolling stock repair parts. The supply section of the senior railway</a:t>
            </a:r>
          </a:p>
          <a:p>
            <a:r>
              <a:rPr lang="en-US" sz="1200" dirty="0"/>
              <a:t>unit in the theater is responsible for all classes of supply,</a:t>
            </a:r>
          </a:p>
          <a:p>
            <a:r>
              <a:rPr lang="en-US" sz="1200" dirty="0"/>
              <a:t>including end items. The unit obtains the supplies from the</a:t>
            </a:r>
          </a:p>
          <a:p>
            <a:r>
              <a:rPr lang="en-US" sz="1200" dirty="0"/>
              <a:t>appropriate MATCOM depot. The railway car repair company of MATCOM</a:t>
            </a:r>
          </a:p>
          <a:p>
            <a:r>
              <a:rPr lang="en-US" sz="1200" dirty="0"/>
              <a:t>is responsible for issuing repair parts for organizational and direct</a:t>
            </a:r>
          </a:p>
          <a:p>
            <a:r>
              <a:rPr lang="en-US" sz="1200" dirty="0"/>
              <a:t>support maintenance of railway equipment. The engineer command is</a:t>
            </a:r>
          </a:p>
          <a:p>
            <a:r>
              <a:rPr lang="en-US" sz="1200" dirty="0"/>
              <a:t>responsible for stocking material and equipment needed to construct</a:t>
            </a:r>
          </a:p>
          <a:p>
            <a:r>
              <a:rPr lang="en-US" sz="1200" dirty="0"/>
              <a:t>or rehabilitate the railway </a:t>
            </a:r>
            <a:r>
              <a:rPr lang="en-US" sz="1200" dirty="0" smtClean="0"/>
              <a:t>net.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571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838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b. Maintenance of way. Although construction and rehabilitation</a:t>
            </a:r>
          </a:p>
          <a:p>
            <a:r>
              <a:rPr lang="en-US" sz="1200" dirty="0"/>
              <a:t>of a railway's fixed facilities are the responsibility of the</a:t>
            </a:r>
          </a:p>
          <a:p>
            <a:r>
              <a:rPr lang="en-US" sz="1200" dirty="0"/>
              <a:t>engineer command, the TRS is responsible for maintaining both the</a:t>
            </a:r>
          </a:p>
          <a:p>
            <a:r>
              <a:rPr lang="en-US" sz="1200" dirty="0" err="1"/>
              <a:t>rightofway</a:t>
            </a:r>
            <a:endParaRPr lang="en-US" sz="1200" dirty="0"/>
          </a:p>
          <a:p>
            <a:r>
              <a:rPr lang="en-US" sz="1200" dirty="0"/>
              <a:t>and the equipment used by railway battalions in</a:t>
            </a:r>
          </a:p>
          <a:p>
            <a:r>
              <a:rPr lang="en-US" sz="1200" dirty="0"/>
              <a:t>performing their daily duties. Normally, the transportation railway</a:t>
            </a:r>
          </a:p>
          <a:p>
            <a:r>
              <a:rPr lang="en-US" sz="1200" dirty="0"/>
              <a:t>battalion makes the necessary reconnaissance and develops information</a:t>
            </a:r>
          </a:p>
          <a:p>
            <a:r>
              <a:rPr lang="en-US" sz="1200" dirty="0"/>
              <a:t>for new construction and major maintenance projects. The battalion</a:t>
            </a:r>
          </a:p>
          <a:p>
            <a:r>
              <a:rPr lang="en-US" sz="1200" dirty="0"/>
              <a:t>commander, the </a:t>
            </a:r>
            <a:r>
              <a:rPr lang="en-US" sz="1200" dirty="0" err="1"/>
              <a:t>maintenanceofway</a:t>
            </a:r>
            <a:endParaRPr lang="en-US" sz="1200" dirty="0"/>
          </a:p>
          <a:p>
            <a:r>
              <a:rPr lang="en-US" sz="1200" dirty="0"/>
              <a:t>superintendent, and all TRS</a:t>
            </a:r>
          </a:p>
          <a:p>
            <a:r>
              <a:rPr lang="en-US" sz="1200" dirty="0"/>
              <a:t>railroaders cooperate fully with the engineer command in any new</a:t>
            </a:r>
          </a:p>
          <a:p>
            <a:r>
              <a:rPr lang="en-US" sz="1200" dirty="0"/>
              <a:t>construction or major maintenance projects for the military railroad.</a:t>
            </a:r>
          </a:p>
          <a:p>
            <a:r>
              <a:rPr lang="en-US" sz="1200" dirty="0"/>
              <a:t>At times, by prearrangement, such work is done jointly by the TRS and</a:t>
            </a:r>
          </a:p>
          <a:p>
            <a:r>
              <a:rPr lang="en-US" sz="1200" dirty="0"/>
              <a:t>the engineer command.</a:t>
            </a:r>
          </a:p>
          <a:p>
            <a:r>
              <a:rPr lang="en-US" sz="1200" dirty="0"/>
              <a:t>Organizational and direct support maintenance are the</a:t>
            </a:r>
          </a:p>
          <a:p>
            <a:r>
              <a:rPr lang="en-US" sz="1200" dirty="0"/>
              <a:t>responsibility of the TRS after the railway is turned over to it.</a:t>
            </a:r>
          </a:p>
          <a:p>
            <a:r>
              <a:rPr lang="en-US" sz="1200" dirty="0"/>
              <a:t>The battalion commander has overall responsibility to see that his</a:t>
            </a:r>
          </a:p>
          <a:p>
            <a:r>
              <a:rPr lang="en-US" sz="1200" dirty="0"/>
              <a:t>division of the railway is maintained properly. The battalion</a:t>
            </a:r>
          </a:p>
          <a:p>
            <a:r>
              <a:rPr lang="en-US" sz="1200" dirty="0" err="1"/>
              <a:t>maintenanceofway</a:t>
            </a:r>
            <a:endParaRPr lang="en-US" sz="1200" dirty="0"/>
          </a:p>
          <a:p>
            <a:r>
              <a:rPr lang="en-US" sz="1200" dirty="0"/>
              <a:t>superintendent, however, is directly responsible</a:t>
            </a:r>
          </a:p>
          <a:p>
            <a:r>
              <a:rPr lang="en-US" sz="1200" dirty="0"/>
              <a:t>for maintenance of track and structures, for proper supervision of</a:t>
            </a:r>
          </a:p>
          <a:p>
            <a:r>
              <a:rPr lang="en-US" sz="1200" dirty="0"/>
              <a:t>all maintenance work and procedures, and for all necessary inspection</a:t>
            </a:r>
          </a:p>
          <a:p>
            <a:r>
              <a:rPr lang="en-US" sz="1200" dirty="0"/>
              <a:t>of track and structures on the division.</a:t>
            </a:r>
          </a:p>
        </p:txBody>
      </p:sp>
    </p:spTree>
    <p:extLst>
      <p:ext uri="{BB962C8B-B14F-4D97-AF65-F5344CB8AC3E}">
        <p14:creationId xmlns:p14="http://schemas.microsoft.com/office/powerpoint/2010/main" val="2226431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244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Maintenance of motive power and rolling stock. Performing</a:t>
            </a:r>
          </a:p>
          <a:p>
            <a:r>
              <a:rPr lang="en-US" dirty="0"/>
              <a:t>organizational and direct support maintenance on locomotives, rolling</a:t>
            </a:r>
          </a:p>
          <a:p>
            <a:r>
              <a:rPr lang="en-US" dirty="0"/>
              <a:t>stock, and special and captured equipment are TRS responsibilities.</a:t>
            </a:r>
          </a:p>
          <a:p>
            <a:r>
              <a:rPr lang="en-US" dirty="0"/>
              <a:t>The MATCOM, however, has some maintenance responsibilities for this</a:t>
            </a:r>
          </a:p>
          <a:p>
            <a:r>
              <a:rPr lang="en-US" dirty="0"/>
              <a:t>equipment.</a:t>
            </a:r>
          </a:p>
        </p:txBody>
      </p:sp>
    </p:spTree>
    <p:extLst>
      <p:ext uri="{BB962C8B-B14F-4D97-AF65-F5344CB8AC3E}">
        <p14:creationId xmlns:p14="http://schemas.microsoft.com/office/powerpoint/2010/main" val="3481053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2209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(1) Motive power. Organizational and direct support</a:t>
            </a:r>
          </a:p>
          <a:p>
            <a:r>
              <a:rPr lang="en-US" dirty="0"/>
              <a:t>maintenance as well as daily or trip, monthly, quarterly, </a:t>
            </a:r>
            <a:r>
              <a:rPr lang="en-US" dirty="0" smtClean="0"/>
              <a:t>and</a:t>
            </a:r>
            <a:endParaRPr lang="en-US" b="1" dirty="0"/>
          </a:p>
          <a:p>
            <a:r>
              <a:rPr lang="en-US" dirty="0"/>
              <a:t>semiannual inspections are taken care of by the TRS. Units of the</a:t>
            </a:r>
          </a:p>
          <a:p>
            <a:r>
              <a:rPr lang="en-US" dirty="0"/>
              <a:t>MATCOM make the annual inspection of motive power; however, the TRS</a:t>
            </a:r>
          </a:p>
          <a:p>
            <a:r>
              <a:rPr lang="en-US" dirty="0"/>
              <a:t>makes the annual inspection if there is no MATCOM in the theater.</a:t>
            </a:r>
          </a:p>
        </p:txBody>
      </p:sp>
    </p:spTree>
    <p:extLst>
      <p:ext uri="{BB962C8B-B14F-4D97-AF65-F5344CB8AC3E}">
        <p14:creationId xmlns:p14="http://schemas.microsoft.com/office/powerpoint/2010/main" val="3895136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47126" y="762000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(2) Maintenance of rolling stock. Organizational and direct</a:t>
            </a:r>
          </a:p>
          <a:p>
            <a:r>
              <a:rPr lang="en-US" sz="1200" dirty="0"/>
              <a:t>support maintenance are responsibilities of the TRS. Organizational</a:t>
            </a:r>
          </a:p>
          <a:p>
            <a:r>
              <a:rPr lang="en-US" sz="1200" dirty="0"/>
              <a:t>maintenance is performed by operating units and by car inspectors at</a:t>
            </a:r>
          </a:p>
          <a:p>
            <a:r>
              <a:rPr lang="en-US" sz="1200" dirty="0"/>
              <a:t>the train's originating point and at </a:t>
            </a:r>
            <a:r>
              <a:rPr lang="en-US" sz="1200" dirty="0" err="1"/>
              <a:t>en</a:t>
            </a:r>
            <a:r>
              <a:rPr lang="en-US" sz="1200" dirty="0"/>
              <a:t> route inspection points to</a:t>
            </a:r>
          </a:p>
          <a:p>
            <a:r>
              <a:rPr lang="en-US" sz="1200" dirty="0"/>
              <a:t>insure safe movement. Airbrakes, running gear, and other parts are</a:t>
            </a:r>
          </a:p>
          <a:p>
            <a:r>
              <a:rPr lang="en-US" sz="1200" dirty="0"/>
              <a:t>inspected; journal boxes are examined and lubricated. For ambulance</a:t>
            </a:r>
          </a:p>
          <a:p>
            <a:r>
              <a:rPr lang="en-US" sz="1200" dirty="0"/>
              <a:t>trains and cars, the ambulance train maintenance sections and crews</a:t>
            </a:r>
          </a:p>
          <a:p>
            <a:r>
              <a:rPr lang="en-US" sz="1200" dirty="0"/>
              <a:t>take care of those items just mentioned; in addition, their</a:t>
            </a:r>
          </a:p>
          <a:p>
            <a:r>
              <a:rPr lang="en-US" sz="1200" dirty="0"/>
              <a:t>responsibilities include stocking of other than medical </a:t>
            </a:r>
            <a:r>
              <a:rPr lang="en-US" sz="1200" dirty="0" err="1"/>
              <a:t>suppliesfuel</a:t>
            </a:r>
            <a:r>
              <a:rPr lang="en-US" sz="1200" dirty="0"/>
              <a:t>,</a:t>
            </a:r>
          </a:p>
          <a:p>
            <a:r>
              <a:rPr lang="en-US" sz="1200" dirty="0"/>
              <a:t>water, ice, etc.; placing cars on and removing cars from precooling</a:t>
            </a:r>
          </a:p>
          <a:p>
            <a:r>
              <a:rPr lang="en-US" sz="1200" dirty="0"/>
              <a:t>or heating facilities; and operating and controlling heating,</a:t>
            </a:r>
          </a:p>
          <a:p>
            <a:r>
              <a:rPr lang="en-US" sz="1200" dirty="0" err="1"/>
              <a:t>airconditioning</a:t>
            </a:r>
            <a:r>
              <a:rPr lang="en-US" sz="1200" dirty="0"/>
              <a:t>,</a:t>
            </a:r>
          </a:p>
          <a:p>
            <a:r>
              <a:rPr lang="en-US" sz="1200" dirty="0"/>
              <a:t>and </a:t>
            </a:r>
            <a:r>
              <a:rPr lang="en-US" sz="1200" dirty="0" err="1"/>
              <a:t>carlighting</a:t>
            </a:r>
            <a:endParaRPr lang="en-US" sz="1200" dirty="0"/>
          </a:p>
          <a:p>
            <a:r>
              <a:rPr lang="en-US" sz="1200" dirty="0"/>
              <a:t>equipment. Direct support</a:t>
            </a:r>
          </a:p>
          <a:p>
            <a:r>
              <a:rPr lang="en-US" sz="1200" dirty="0"/>
              <a:t>maintenance is done by the railway equipment maintenance company and</a:t>
            </a:r>
          </a:p>
          <a:p>
            <a:r>
              <a:rPr lang="en-US" sz="1200" dirty="0"/>
              <a:t>the mobile workshop. Such maintenance consists of providing safe</a:t>
            </a:r>
          </a:p>
          <a:p>
            <a:r>
              <a:rPr lang="en-US" sz="1200" dirty="0"/>
              <a:t>operation of freight equipment and comfortable operation of passenger</a:t>
            </a:r>
          </a:p>
          <a:p>
            <a:r>
              <a:rPr lang="en-US" sz="1200" dirty="0"/>
              <a:t>and hospital cars. General support (GS) maintenance is taken care of</a:t>
            </a:r>
          </a:p>
          <a:p>
            <a:r>
              <a:rPr lang="en-US" sz="1200" dirty="0"/>
              <a:t>by the </a:t>
            </a:r>
            <a:r>
              <a:rPr lang="en-US" sz="1200" dirty="0" err="1"/>
              <a:t>dieselelectric</a:t>
            </a:r>
            <a:endParaRPr lang="en-US" sz="1200" dirty="0"/>
          </a:p>
          <a:p>
            <a:r>
              <a:rPr lang="en-US" sz="1200" dirty="0"/>
              <a:t>locomotive repair company and by the car</a:t>
            </a:r>
          </a:p>
          <a:p>
            <a:r>
              <a:rPr lang="en-US" sz="1200" dirty="0"/>
              <a:t>repair company of the materiel command. Not only does this GS</a:t>
            </a:r>
          </a:p>
          <a:p>
            <a:r>
              <a:rPr lang="en-US" sz="1200" dirty="0"/>
              <a:t>maintenance activity support the maintenance overflow from direct</a:t>
            </a:r>
          </a:p>
          <a:p>
            <a:r>
              <a:rPr lang="en-US" sz="1200" dirty="0"/>
              <a:t>support but also takes care of the heavy maintenance involved in</a:t>
            </a:r>
          </a:p>
          <a:p>
            <a:r>
              <a:rPr lang="en-US" sz="1200" dirty="0"/>
              <a:t>stripping, assembling, erecting, and painting railway cars and in</a:t>
            </a:r>
          </a:p>
          <a:p>
            <a:r>
              <a:rPr lang="en-US" sz="1200" dirty="0"/>
              <a:t>assembling and inspecting </a:t>
            </a:r>
            <a:r>
              <a:rPr lang="en-US" sz="1200" dirty="0" err="1"/>
              <a:t>knockeddown</a:t>
            </a:r>
            <a:endParaRPr lang="en-US" sz="1200" dirty="0"/>
          </a:p>
          <a:p>
            <a:r>
              <a:rPr lang="en-US" sz="1200" dirty="0"/>
              <a:t>new equipment brought into the</a:t>
            </a:r>
          </a:p>
          <a:p>
            <a:r>
              <a:rPr lang="en-US" sz="1200" dirty="0"/>
              <a:t>theater.</a:t>
            </a:r>
          </a:p>
        </p:txBody>
      </p:sp>
    </p:spTree>
    <p:extLst>
      <p:ext uri="{BB962C8B-B14F-4D97-AF65-F5344CB8AC3E}">
        <p14:creationId xmlns:p14="http://schemas.microsoft.com/office/powerpoint/2010/main" val="2658820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(3) Maintenance of special and captured equipment. The TRS is</a:t>
            </a:r>
          </a:p>
          <a:p>
            <a:r>
              <a:rPr lang="en-US" dirty="0"/>
              <a:t>responsible for maintaining such special equipment as that used on</a:t>
            </a:r>
          </a:p>
          <a:p>
            <a:r>
              <a:rPr lang="en-US" dirty="0"/>
              <a:t>wreck trains as well as wreck and other cranes, heavy roadway</a:t>
            </a:r>
          </a:p>
          <a:p>
            <a:r>
              <a:rPr lang="en-US" dirty="0"/>
              <a:t>equipment, tools add </a:t>
            </a:r>
            <a:r>
              <a:rPr lang="en-US" dirty="0" err="1"/>
              <a:t>enginehouse</a:t>
            </a:r>
            <a:endParaRPr lang="en-US" dirty="0"/>
          </a:p>
          <a:p>
            <a:r>
              <a:rPr lang="en-US" dirty="0"/>
              <a:t>machinery, and other similar</a:t>
            </a:r>
          </a:p>
          <a:p>
            <a:r>
              <a:rPr lang="en-US" dirty="0"/>
              <a:t>equipment. Captured railway equipment that may have been taken over</a:t>
            </a:r>
          </a:p>
          <a:p>
            <a:r>
              <a:rPr lang="en-US" dirty="0"/>
              <a:t>for operation is repaired and serviced by the TRS before being sent</a:t>
            </a:r>
          </a:p>
          <a:p>
            <a:r>
              <a:rPr lang="en-US" dirty="0"/>
              <a:t>out on the line.</a:t>
            </a:r>
          </a:p>
        </p:txBody>
      </p:sp>
    </p:spTree>
    <p:extLst>
      <p:ext uri="{BB962C8B-B14F-4D97-AF65-F5344CB8AC3E}">
        <p14:creationId xmlns:p14="http://schemas.microsoft.com/office/powerpoint/2010/main" val="8331904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2.8. THEATER ARMY AREA COMMAND</a:t>
            </a:r>
          </a:p>
          <a:p>
            <a:r>
              <a:rPr lang="en-US" dirty="0"/>
              <a:t>The mission of the theater army area command (TAACOM) is to</a:t>
            </a:r>
          </a:p>
          <a:p>
            <a:r>
              <a:rPr lang="en-US" dirty="0"/>
              <a:t>provide direct support, except medical, communications security</a:t>
            </a:r>
          </a:p>
          <a:p>
            <a:r>
              <a:rPr lang="en-US" dirty="0"/>
              <a:t>(COMSEC), map supply, and ammunition, to the theater army support</a:t>
            </a:r>
          </a:p>
          <a:p>
            <a:r>
              <a:rPr lang="en-US" dirty="0"/>
              <a:t>command, to units passing through or located in the COMMZ, and to</a:t>
            </a:r>
          </a:p>
          <a:p>
            <a:r>
              <a:rPr lang="en-US" dirty="0"/>
              <a:t>other forces as directed by the TASCOM commander. The TAACOM is also</a:t>
            </a:r>
          </a:p>
          <a:p>
            <a:r>
              <a:rPr lang="en-US" dirty="0"/>
              <a:t>responsible for rear area protection (RAP) within the COMMZ.</a:t>
            </a:r>
          </a:p>
        </p:txBody>
      </p:sp>
    </p:spTree>
    <p:extLst>
      <p:ext uri="{BB962C8B-B14F-4D97-AF65-F5344CB8AC3E}">
        <p14:creationId xmlns:p14="http://schemas.microsoft.com/office/powerpoint/2010/main" val="421033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1.2. STRATEGIC IMPORTANCE</a:t>
            </a:r>
          </a:p>
          <a:p>
            <a:r>
              <a:rPr lang="en-US" dirty="0"/>
              <a:t>If a theater of operations has a highly developed rail net,</a:t>
            </a:r>
          </a:p>
          <a:p>
            <a:r>
              <a:rPr lang="en-US" dirty="0"/>
              <a:t>selection of certain lines over others is made on the basis of their</a:t>
            </a:r>
          </a:p>
          <a:p>
            <a:r>
              <a:rPr lang="en-US" dirty="0"/>
              <a:t>strategic importance to the military operation. First, what is the</a:t>
            </a:r>
          </a:p>
          <a:p>
            <a:r>
              <a:rPr lang="en-US" dirty="0"/>
              <a:t>planned strategy of attack? And what is the probable objective of</a:t>
            </a:r>
          </a:p>
          <a:p>
            <a:r>
              <a:rPr lang="en-US" dirty="0"/>
              <a:t>the operation? The answers to these questions will certainly help</a:t>
            </a:r>
          </a:p>
          <a:p>
            <a:r>
              <a:rPr lang="en-US" dirty="0"/>
              <a:t>the planners select the railways most important as support lines.</a:t>
            </a:r>
          </a:p>
        </p:txBody>
      </p:sp>
    </p:spTree>
    <p:extLst>
      <p:ext uri="{BB962C8B-B14F-4D97-AF65-F5344CB8AC3E}">
        <p14:creationId xmlns:p14="http://schemas.microsoft.com/office/powerpoint/2010/main" val="28126958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6052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Assigned to the TAACOM are area support groups. Through them,</a:t>
            </a:r>
          </a:p>
          <a:p>
            <a:r>
              <a:rPr lang="en-US" dirty="0"/>
              <a:t>the TAACOM accomplishes its combat service support and RAP missions.</a:t>
            </a:r>
          </a:p>
          <a:p>
            <a:r>
              <a:rPr lang="en-US" dirty="0"/>
              <a:t>Based on densities of military units and materiel to be supported,</a:t>
            </a:r>
          </a:p>
          <a:p>
            <a:r>
              <a:rPr lang="en-US" dirty="0"/>
              <a:t>political boundaries, and identifiable terrain features, the groups</a:t>
            </a:r>
          </a:p>
          <a:p>
            <a:r>
              <a:rPr lang="en-US" dirty="0"/>
              <a:t>are assigned areas of responsibility within the COMMZ and are</a:t>
            </a:r>
          </a:p>
          <a:p>
            <a:r>
              <a:rPr lang="en-US" dirty="0"/>
              <a:t>deployed throughout it. Each group provides direct support to</a:t>
            </a:r>
          </a:p>
          <a:p>
            <a:r>
              <a:rPr lang="en-US" dirty="0"/>
              <a:t>approximately 15,000 troops; with additional units attached or</a:t>
            </a:r>
          </a:p>
          <a:p>
            <a:r>
              <a:rPr lang="en-US" dirty="0"/>
              <a:t>assigned, it can support up to 30,000 troops. Since the group has no</a:t>
            </a:r>
          </a:p>
          <a:p>
            <a:r>
              <a:rPr lang="en-US" dirty="0"/>
              <a:t>organic rail transport capability, the transportation command</a:t>
            </a:r>
          </a:p>
          <a:p>
            <a:r>
              <a:rPr lang="en-US" dirty="0"/>
              <a:t>provides rail transport whenever the group requires it.</a:t>
            </a:r>
          </a:p>
        </p:txBody>
      </p:sp>
    </p:spTree>
    <p:extLst>
      <p:ext uri="{BB962C8B-B14F-4D97-AF65-F5344CB8AC3E}">
        <p14:creationId xmlns:p14="http://schemas.microsoft.com/office/powerpoint/2010/main" val="1309998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828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2.9. UNITED STATES ARMY STRATEGIC COMMUNICATIONS COMMAND (THEATER)</a:t>
            </a:r>
          </a:p>
          <a:p>
            <a:r>
              <a:rPr lang="en-US" sz="1200" dirty="0"/>
              <a:t>Construction and rehabilitation of wire circuits for dispatching</a:t>
            </a:r>
          </a:p>
          <a:p>
            <a:r>
              <a:rPr lang="en-US" sz="1200" dirty="0"/>
              <a:t>trains and administering military railroads, as well as maintaining</a:t>
            </a:r>
          </a:p>
          <a:p>
            <a:r>
              <a:rPr lang="en-US" sz="1200" dirty="0"/>
              <a:t>certain communications, are the responsibility of the United States</a:t>
            </a:r>
          </a:p>
          <a:p>
            <a:r>
              <a:rPr lang="en-US" sz="1200" dirty="0"/>
              <a:t>Army strategic communications command (theater) (USASTRATCOM</a:t>
            </a:r>
          </a:p>
          <a:p>
            <a:r>
              <a:rPr lang="en-US" sz="1200" dirty="0"/>
              <a:t>(theater)). The TRS plans this work and coordinates with USASTRATCOM</a:t>
            </a:r>
          </a:p>
          <a:p>
            <a:r>
              <a:rPr lang="en-US" sz="1200" dirty="0"/>
              <a:t>(theater) in getting the job done. The USASTRATCOM (theater)</a:t>
            </a:r>
          </a:p>
          <a:p>
            <a:r>
              <a:rPr lang="en-US" sz="1200" dirty="0"/>
              <a:t>supplies any communications and signaling equipment not organic to</a:t>
            </a:r>
          </a:p>
          <a:p>
            <a:r>
              <a:rPr lang="en-US" sz="1200" dirty="0"/>
              <a:t>the TRS and is responsible for stocking signal and communications</a:t>
            </a:r>
          </a:p>
          <a:p>
            <a:r>
              <a:rPr lang="en-US" sz="1200" dirty="0"/>
              <a:t>supplies and equipment. It is also responsible for maintaining</a:t>
            </a:r>
          </a:p>
          <a:p>
            <a:r>
              <a:rPr lang="en-US" sz="1200" dirty="0"/>
              <a:t>communications systems for military railways; however, when all</a:t>
            </a:r>
          </a:p>
          <a:p>
            <a:r>
              <a:rPr lang="en-US" sz="1200" dirty="0"/>
              <a:t>circuits along the line are turned over to the TRS for its exclusive</a:t>
            </a:r>
          </a:p>
          <a:p>
            <a:r>
              <a:rPr lang="en-US" sz="1200" dirty="0"/>
              <a:t>use, they are then maintained by the TRS. When communications</a:t>
            </a:r>
          </a:p>
          <a:p>
            <a:r>
              <a:rPr lang="en-US" sz="1200" dirty="0"/>
              <a:t>circuits are used jointly by the TRS and other agencies, maintenance</a:t>
            </a:r>
          </a:p>
          <a:p>
            <a:r>
              <a:rPr lang="en-US" sz="1200" dirty="0"/>
              <a:t>is the responsibility of the USASTRATCOM (theater). Such joint use</a:t>
            </a:r>
          </a:p>
          <a:p>
            <a:r>
              <a:rPr lang="en-US" sz="1200" dirty="0"/>
              <a:t>is allowed only by directive from higher command.</a:t>
            </a:r>
          </a:p>
        </p:txBody>
      </p:sp>
    </p:spTree>
    <p:extLst>
      <p:ext uri="{BB962C8B-B14F-4D97-AF65-F5344CB8AC3E}">
        <p14:creationId xmlns:p14="http://schemas.microsoft.com/office/powerpoint/2010/main" val="12892001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land lines are damaged and inoperable, the USASTRATCOM</a:t>
            </a:r>
          </a:p>
          <a:p>
            <a:r>
              <a:rPr lang="en-US" dirty="0"/>
              <a:t>(theater) provides an automatic radio communications system, when</a:t>
            </a:r>
          </a:p>
          <a:p>
            <a:r>
              <a:rPr lang="en-US" dirty="0"/>
              <a:t>approved by the theater commander, until land communications can be</a:t>
            </a:r>
          </a:p>
          <a:p>
            <a:r>
              <a:rPr lang="en-US" dirty="0"/>
              <a:t>reestablished. A radio repair team is provided and attached to the</a:t>
            </a:r>
          </a:p>
          <a:p>
            <a:r>
              <a:rPr lang="en-US" dirty="0"/>
              <a:t>railway battalion to supervise the installation of this radio</a:t>
            </a:r>
          </a:p>
          <a:p>
            <a:r>
              <a:rPr lang="en-US" dirty="0"/>
              <a:t>equipment and to maintain and repair it while it is in use. However,</a:t>
            </a:r>
          </a:p>
          <a:p>
            <a:r>
              <a:rPr lang="en-US" dirty="0"/>
              <a:t>the railway battalion operates the equipment.</a:t>
            </a:r>
          </a:p>
        </p:txBody>
      </p:sp>
    </p:spTree>
    <p:extLst>
      <p:ext uri="{BB962C8B-B14F-4D97-AF65-F5344CB8AC3E}">
        <p14:creationId xmlns:p14="http://schemas.microsoft.com/office/powerpoint/2010/main" val="2558581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45076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2.10. MILITARY POLICE</a:t>
            </a:r>
          </a:p>
          <a:p>
            <a:r>
              <a:rPr lang="en-US" dirty="0"/>
              <a:t>A military police battalion, railway guard, is attached to the</a:t>
            </a:r>
          </a:p>
          <a:p>
            <a:r>
              <a:rPr lang="en-US" dirty="0"/>
              <a:t>transportation command on the basis of one battalion for each</a:t>
            </a:r>
          </a:p>
          <a:p>
            <a:r>
              <a:rPr lang="en-US" dirty="0"/>
              <a:t>transportation railway group. Assigned to the military police (MP)</a:t>
            </a:r>
          </a:p>
          <a:p>
            <a:r>
              <a:rPr lang="en-US" dirty="0"/>
              <a:t>battalion are MP </a:t>
            </a:r>
            <a:r>
              <a:rPr lang="en-US" dirty="0" err="1"/>
              <a:t>companiesone</a:t>
            </a:r>
            <a:endParaRPr lang="en-US" dirty="0"/>
          </a:p>
          <a:p>
            <a:r>
              <a:rPr lang="en-US" dirty="0"/>
              <a:t>company for each transportation</a:t>
            </a:r>
          </a:p>
          <a:p>
            <a:r>
              <a:rPr lang="en-US" dirty="0"/>
              <a:t>railway battalion. Normally, the companies remain under the command</a:t>
            </a:r>
          </a:p>
          <a:p>
            <a:r>
              <a:rPr lang="en-US" dirty="0"/>
              <a:t>of the MP battalion while providing guard service to the railway</a:t>
            </a:r>
          </a:p>
          <a:p>
            <a:r>
              <a:rPr lang="en-US" dirty="0"/>
              <a:t>battalion</a:t>
            </a:r>
          </a:p>
        </p:txBody>
      </p:sp>
    </p:spTree>
    <p:extLst>
      <p:ext uri="{BB962C8B-B14F-4D97-AF65-F5344CB8AC3E}">
        <p14:creationId xmlns:p14="http://schemas.microsoft.com/office/powerpoint/2010/main" val="11324511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Military police units are assigned to the TRS for one specific</a:t>
            </a:r>
          </a:p>
          <a:p>
            <a:r>
              <a:rPr lang="en-US" dirty="0"/>
              <a:t>purpose: the protection and security of trains and their lading. The</a:t>
            </a:r>
          </a:p>
          <a:p>
            <a:r>
              <a:rPr lang="en-US" dirty="0"/>
              <a:t>MP's guard trains and freight </a:t>
            </a:r>
            <a:r>
              <a:rPr lang="en-US" dirty="0" err="1"/>
              <a:t>en</a:t>
            </a:r>
            <a:r>
              <a:rPr lang="en-US" dirty="0"/>
              <a:t> route, and guard cars or trains in</a:t>
            </a:r>
          </a:p>
          <a:p>
            <a:r>
              <a:rPr lang="en-US" dirty="0"/>
              <a:t>rail yards. </a:t>
            </a:r>
            <a:r>
              <a:rPr lang="en-US" dirty="0" err="1"/>
              <a:t>Traincrews</a:t>
            </a:r>
            <a:r>
              <a:rPr lang="en-US" dirty="0"/>
              <a:t> and guards work closely together; maximum</a:t>
            </a:r>
          </a:p>
          <a:p>
            <a:r>
              <a:rPr lang="en-US" dirty="0"/>
              <a:t>cooperation between them is necessary to provide adequate railway</a:t>
            </a:r>
          </a:p>
          <a:p>
            <a:r>
              <a:rPr lang="en-US" dirty="0"/>
              <a:t>security.</a:t>
            </a:r>
          </a:p>
        </p:txBody>
      </p:sp>
    </p:spTree>
    <p:extLst>
      <p:ext uri="{BB962C8B-B14F-4D97-AF65-F5344CB8AC3E}">
        <p14:creationId xmlns:p14="http://schemas.microsoft.com/office/powerpoint/2010/main" val="1522175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2.11. CIVILIAN AGENCIES</a:t>
            </a:r>
          </a:p>
          <a:p>
            <a:r>
              <a:rPr lang="en-US" dirty="0"/>
              <a:t>The transportation railway service coordinates its rail</a:t>
            </a:r>
          </a:p>
          <a:p>
            <a:r>
              <a:rPr lang="en-US" dirty="0"/>
              <a:t>operations with civilian railway agencies. Coordination normally</a:t>
            </a:r>
          </a:p>
          <a:p>
            <a:r>
              <a:rPr lang="en-US" dirty="0"/>
              <a:t>begins with the start of military railroad operations and ends only</a:t>
            </a:r>
          </a:p>
          <a:p>
            <a:r>
              <a:rPr lang="en-US" dirty="0"/>
              <a:t>when United States forces leave the theater. During the planning</a:t>
            </a:r>
          </a:p>
          <a:p>
            <a:r>
              <a:rPr lang="en-US" dirty="0"/>
              <a:t>stage of a phase II operation, this coordination is particularly</a:t>
            </a:r>
          </a:p>
          <a:p>
            <a:r>
              <a:rPr lang="en-US" dirty="0"/>
              <a:t>important since civilians will be used in running the railroad and a</a:t>
            </a:r>
          </a:p>
          <a:p>
            <a:r>
              <a:rPr lang="en-US" dirty="0"/>
              <a:t>good relationship must be established for the later phase III</a:t>
            </a:r>
          </a:p>
          <a:p>
            <a:r>
              <a:rPr lang="en-US" dirty="0"/>
              <a:t>operation.</a:t>
            </a:r>
          </a:p>
        </p:txBody>
      </p:sp>
    </p:spTree>
    <p:extLst>
      <p:ext uri="{BB962C8B-B14F-4D97-AF65-F5344CB8AC3E}">
        <p14:creationId xmlns:p14="http://schemas.microsoft.com/office/powerpoint/2010/main" val="1070033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20574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Those working with civilian railroaders should have been</a:t>
            </a:r>
          </a:p>
          <a:p>
            <a:r>
              <a:rPr lang="en-US" sz="1200" dirty="0"/>
              <a:t>instructed in personnel management. Sound management principles are</a:t>
            </a:r>
          </a:p>
          <a:p>
            <a:r>
              <a:rPr lang="en-US" sz="1200" dirty="0"/>
              <a:t>the same anywhere in the world; praise and fair treatment get the</a:t>
            </a:r>
          </a:p>
          <a:p>
            <a:r>
              <a:rPr lang="en-US" sz="1200" dirty="0"/>
              <a:t>same reaction from people everywhere. Before assuming supervisory</a:t>
            </a:r>
          </a:p>
          <a:p>
            <a:r>
              <a:rPr lang="en-US" sz="1200" dirty="0"/>
              <a:t>duties, those in the TRS who will work with local civilians should</a:t>
            </a:r>
          </a:p>
          <a:p>
            <a:r>
              <a:rPr lang="en-US" sz="1200" dirty="0"/>
              <a:t>become familiar with their habits, customs, laws, language, religion,</a:t>
            </a:r>
          </a:p>
          <a:p>
            <a:r>
              <a:rPr lang="en-US" sz="1200" dirty="0"/>
              <a:t>and economic and political views. Supervisors will then better</a:t>
            </a:r>
          </a:p>
          <a:p>
            <a:r>
              <a:rPr lang="en-US" sz="1200" dirty="0"/>
              <a:t>understand why the civilians work the way they do. For example, if</a:t>
            </a:r>
          </a:p>
          <a:p>
            <a:r>
              <a:rPr lang="en-US" sz="1200" dirty="0"/>
              <a:t>men don't appear for work on a particular day, it may be a religious</a:t>
            </a:r>
          </a:p>
          <a:p>
            <a:r>
              <a:rPr lang="en-US" sz="1200" dirty="0"/>
              <a:t>holiday; if they take time out at a definite period each day, it may</a:t>
            </a:r>
          </a:p>
          <a:p>
            <a:r>
              <a:rPr lang="en-US" sz="1200" dirty="0"/>
              <a:t>be the customary tea or siesta time. These breaks must be known and,</a:t>
            </a:r>
          </a:p>
          <a:p>
            <a:r>
              <a:rPr lang="en-US" sz="1200" dirty="0"/>
              <a:t>if possible, allowed for even if the volume of work is reduced</a:t>
            </a:r>
          </a:p>
          <a:p>
            <a:r>
              <a:rPr lang="en-US" sz="1200" dirty="0"/>
              <a:t>because of them.</a:t>
            </a:r>
          </a:p>
        </p:txBody>
      </p:sp>
    </p:spTree>
    <p:extLst>
      <p:ext uri="{BB962C8B-B14F-4D97-AF65-F5344CB8AC3E}">
        <p14:creationId xmlns:p14="http://schemas.microsoft.com/office/powerpoint/2010/main" val="14990127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981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2.12. SUMMARY</a:t>
            </a:r>
          </a:p>
          <a:p>
            <a:r>
              <a:rPr lang="en-US" sz="1200" dirty="0"/>
              <a:t>A good working relationship must be maintained between the</a:t>
            </a:r>
          </a:p>
          <a:p>
            <a:r>
              <a:rPr lang="en-US" sz="1200" dirty="0"/>
              <a:t>transportation railway service and other military agencies and</a:t>
            </a:r>
          </a:p>
          <a:p>
            <a:r>
              <a:rPr lang="en-US" sz="1200" dirty="0"/>
              <a:t>commands. Each assists the other. The theater army support command</a:t>
            </a:r>
          </a:p>
          <a:p>
            <a:r>
              <a:rPr lang="en-US" sz="1200" dirty="0"/>
              <a:t>is a major subordinate command of theater army that has six commands</a:t>
            </a:r>
          </a:p>
          <a:p>
            <a:r>
              <a:rPr lang="en-US" sz="1200" dirty="0"/>
              <a:t>to carry out its mission. The personnel command provides general</a:t>
            </a:r>
          </a:p>
          <a:p>
            <a:r>
              <a:rPr lang="en-US" sz="1200" dirty="0"/>
              <a:t>support personnel, administrative, and other such services to the</a:t>
            </a:r>
          </a:p>
          <a:p>
            <a:r>
              <a:rPr lang="en-US" sz="1200" dirty="0"/>
              <a:t>theater. The medical command's ambulance trains are pulled by TRS</a:t>
            </a:r>
          </a:p>
          <a:p>
            <a:r>
              <a:rPr lang="en-US" sz="1200" dirty="0"/>
              <a:t>motive power. The TRS schedules, operates, and maintains the trains.</a:t>
            </a:r>
          </a:p>
          <a:p>
            <a:r>
              <a:rPr lang="en-US" sz="1200" dirty="0"/>
              <a:t>Such maintenance is taken care of by ambulance train maintenance</a:t>
            </a:r>
          </a:p>
          <a:p>
            <a:r>
              <a:rPr lang="en-US" sz="1200" dirty="0"/>
              <a:t>units. The TRS depends on the engineer command to construct,</a:t>
            </a:r>
          </a:p>
          <a:p>
            <a:r>
              <a:rPr lang="en-US" sz="1200" dirty="0"/>
              <a:t>rehabilitate, and perform major maintenance on military rail lines</a:t>
            </a:r>
          </a:p>
          <a:p>
            <a:r>
              <a:rPr lang="en-US" sz="1200" dirty="0"/>
              <a:t>and such facilities as bridges, tunnels, and roadbeds. After</a:t>
            </a:r>
          </a:p>
          <a:p>
            <a:r>
              <a:rPr lang="en-US" sz="1200" dirty="0"/>
              <a:t>making a reconnaissance of rail lines, the TRS develops plans</a:t>
            </a:r>
          </a:p>
        </p:txBody>
      </p:sp>
    </p:spTree>
    <p:extLst>
      <p:ext uri="{BB962C8B-B14F-4D97-AF65-F5344CB8AC3E}">
        <p14:creationId xmlns:p14="http://schemas.microsoft.com/office/powerpoint/2010/main" val="42788762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4211" y="1981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for the work needed on them; these plans are then coordinated with</a:t>
            </a:r>
          </a:p>
          <a:p>
            <a:r>
              <a:rPr lang="en-US" sz="1200" dirty="0"/>
              <a:t>the engineers who do the work.</a:t>
            </a:r>
          </a:p>
          <a:p>
            <a:r>
              <a:rPr lang="en-US" sz="1200" dirty="0"/>
              <a:t>The transportation command provides complete transportation and</a:t>
            </a:r>
          </a:p>
          <a:p>
            <a:r>
              <a:rPr lang="en-US" sz="1200" dirty="0"/>
              <a:t>movement services in a theater of operation through its motor, air,</a:t>
            </a:r>
          </a:p>
          <a:p>
            <a:r>
              <a:rPr lang="en-US" sz="1200" dirty="0"/>
              <a:t>water, rail, and other organizations; the TRANSCOM also operates the</a:t>
            </a:r>
          </a:p>
          <a:p>
            <a:r>
              <a:rPr lang="en-US" sz="1200" dirty="0"/>
              <a:t>transportation </a:t>
            </a:r>
            <a:r>
              <a:rPr lang="en-US" sz="1200" dirty="0" err="1"/>
              <a:t>interzonal</a:t>
            </a:r>
            <a:r>
              <a:rPr lang="en-US" sz="1200" dirty="0"/>
              <a:t> service.</a:t>
            </a:r>
          </a:p>
          <a:p>
            <a:r>
              <a:rPr lang="en-US" sz="1200" dirty="0"/>
              <a:t>The materiel command works closely with the TRS in</a:t>
            </a:r>
          </a:p>
          <a:p>
            <a:r>
              <a:rPr lang="en-US" sz="1200" dirty="0"/>
              <a:t>rehabilitating rail systems, and in making major and minor repairs on</a:t>
            </a:r>
          </a:p>
          <a:p>
            <a:r>
              <a:rPr lang="en-US" sz="1200" dirty="0"/>
              <a:t>locomotives and rolling stock. The senior railway unit in the</a:t>
            </a:r>
          </a:p>
          <a:p>
            <a:r>
              <a:rPr lang="en-US" sz="1200" dirty="0"/>
              <a:t>theater is responsible for furnishing all supplies, and obtains them</a:t>
            </a:r>
          </a:p>
          <a:p>
            <a:r>
              <a:rPr lang="en-US" sz="1200" dirty="0"/>
              <a:t>from the appropriate MATCOM depot. The theater army area command</a:t>
            </a:r>
          </a:p>
          <a:p>
            <a:r>
              <a:rPr lang="en-US" sz="1200" dirty="0"/>
              <a:t>provides direct support, except medical and ammunition, to TASCOM, to</a:t>
            </a:r>
          </a:p>
          <a:p>
            <a:r>
              <a:rPr lang="en-US" sz="1200" dirty="0"/>
              <a:t>units passing through or located in the COMMZ, and to other forces as</a:t>
            </a:r>
          </a:p>
          <a:p>
            <a:r>
              <a:rPr lang="en-US" sz="1200" dirty="0"/>
              <a:t>directed. Rear area protection in the COMMZ is also TAACOM's</a:t>
            </a:r>
          </a:p>
          <a:p>
            <a:r>
              <a:rPr lang="en-US" sz="1200" dirty="0"/>
              <a:t>responsibility. The command accomplishes its mission through area</a:t>
            </a:r>
          </a:p>
          <a:p>
            <a:r>
              <a:rPr lang="en-US" sz="1200" dirty="0"/>
              <a:t>support groups.</a:t>
            </a:r>
          </a:p>
        </p:txBody>
      </p:sp>
    </p:spTree>
    <p:extLst>
      <p:ext uri="{BB962C8B-B14F-4D97-AF65-F5344CB8AC3E}">
        <p14:creationId xmlns:p14="http://schemas.microsoft.com/office/powerpoint/2010/main" val="39926138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44818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The United States Army strategic communications command</a:t>
            </a:r>
          </a:p>
          <a:p>
            <a:r>
              <a:rPr lang="en-US" sz="1200" dirty="0"/>
              <a:t>(theater) is responsible for constructing and rehabilitating wire</a:t>
            </a:r>
          </a:p>
          <a:p>
            <a:r>
              <a:rPr lang="en-US" sz="1200" dirty="0"/>
              <a:t>circuits needed for train dispatching and the administration of</a:t>
            </a:r>
          </a:p>
          <a:p>
            <a:r>
              <a:rPr lang="en-US" sz="1200" dirty="0"/>
              <a:t>military railroads, and also for maintaining certain communications.</a:t>
            </a:r>
          </a:p>
          <a:p>
            <a:r>
              <a:rPr lang="en-US" sz="1200" dirty="0"/>
              <a:t>The TRS plans this work and then coordinates with the USASTRATCOM</a:t>
            </a:r>
          </a:p>
          <a:p>
            <a:r>
              <a:rPr lang="en-US" sz="1200" dirty="0"/>
              <a:t>(theater). If land communications have been damaged and are</a:t>
            </a:r>
          </a:p>
          <a:p>
            <a:r>
              <a:rPr lang="en-US" sz="1200" dirty="0"/>
              <a:t>inoperable, the USASTRATCOM (theater) provides a radio communications</a:t>
            </a:r>
          </a:p>
          <a:p>
            <a:r>
              <a:rPr lang="en-US" sz="1200" dirty="0"/>
              <a:t>system, supervising its installation and repairing the radio</a:t>
            </a:r>
          </a:p>
          <a:p>
            <a:r>
              <a:rPr lang="en-US" sz="1200" dirty="0"/>
              <a:t>equipment while in use; however, the TRS operates the equipment.</a:t>
            </a:r>
          </a:p>
          <a:p>
            <a:r>
              <a:rPr lang="en-US" sz="1200" dirty="0"/>
              <a:t>Military police provide protection and security for trains and</a:t>
            </a:r>
          </a:p>
          <a:p>
            <a:r>
              <a:rPr lang="en-US" sz="1200" dirty="0"/>
              <a:t>freight while </a:t>
            </a:r>
            <a:r>
              <a:rPr lang="en-US" sz="1200" dirty="0" err="1"/>
              <a:t>en</a:t>
            </a:r>
            <a:r>
              <a:rPr lang="en-US" sz="1200" dirty="0"/>
              <a:t> route and in rail yards. Close coordination is</a:t>
            </a:r>
          </a:p>
          <a:p>
            <a:r>
              <a:rPr lang="en-US" sz="1200" dirty="0"/>
              <a:t>maintained between the transportation railway service and civilian</a:t>
            </a:r>
          </a:p>
          <a:p>
            <a:r>
              <a:rPr lang="en-US" sz="1200" dirty="0"/>
              <a:t>railway agencies as along as our forces are in foreign territory.</a:t>
            </a:r>
          </a:p>
        </p:txBody>
      </p:sp>
    </p:spTree>
    <p:extLst>
      <p:ext uri="{BB962C8B-B14F-4D97-AF65-F5344CB8AC3E}">
        <p14:creationId xmlns:p14="http://schemas.microsoft.com/office/powerpoint/2010/main" val="283737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218250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Second, where will the lines of advance be? Rail lines leading</a:t>
            </a:r>
          </a:p>
          <a:p>
            <a:r>
              <a:rPr lang="en-US" sz="1200" dirty="0"/>
              <a:t>in the general direction of the lines of advance are selected as the</a:t>
            </a:r>
          </a:p>
          <a:p>
            <a:r>
              <a:rPr lang="en-US" sz="1200" dirty="0"/>
              <a:t>primary supply route. Third, what are the enemy dispositions?</a:t>
            </a:r>
          </a:p>
          <a:p>
            <a:r>
              <a:rPr lang="en-US" sz="1200" dirty="0"/>
              <a:t>Before making a decision, those responsible for selecting the best</a:t>
            </a:r>
          </a:p>
          <a:p>
            <a:r>
              <a:rPr lang="en-US" sz="1200" dirty="0"/>
              <a:t>rail lines want to know the strength of enemy forces, where they are</a:t>
            </a:r>
          </a:p>
          <a:p>
            <a:r>
              <a:rPr lang="en-US" sz="1200" dirty="0"/>
              <a:t>located, and what types of units they have at strategic locations.</a:t>
            </a:r>
          </a:p>
          <a:p>
            <a:r>
              <a:rPr lang="en-US" sz="1200" dirty="0"/>
              <a:t>Rail lines are vulnerable to enemy penetration. For instance, if </a:t>
            </a:r>
            <a:r>
              <a:rPr lang="en-US" sz="1200" dirty="0" smtClean="0"/>
              <a:t>you</a:t>
            </a:r>
            <a:endParaRPr lang="en-US" sz="1200" b="1" dirty="0"/>
          </a:p>
          <a:p>
            <a:r>
              <a:rPr lang="en-US" sz="1200" dirty="0"/>
              <a:t>knew that a hostile unit were positioned so that it posed a threat to</a:t>
            </a:r>
          </a:p>
          <a:p>
            <a:r>
              <a:rPr lang="en-US" sz="1200" dirty="0"/>
              <a:t>rail operations in a certain area, you would select, if possible, a</a:t>
            </a:r>
          </a:p>
          <a:p>
            <a:r>
              <a:rPr lang="en-US" sz="1200" dirty="0"/>
              <a:t>rail line that would avoid that area.</a:t>
            </a:r>
          </a:p>
          <a:p>
            <a:r>
              <a:rPr lang="en-US" sz="1200" dirty="0"/>
              <a:t>After the primary rail lines have been selected, alternative</a:t>
            </a:r>
          </a:p>
          <a:p>
            <a:r>
              <a:rPr lang="en-US" sz="1200" dirty="0"/>
              <a:t>lines should be chosen, in case the others are cut by enemy action,</a:t>
            </a:r>
          </a:p>
          <a:p>
            <a:r>
              <a:rPr lang="en-US" sz="1200" dirty="0"/>
              <a:t>tied up by a railway accident, or impaired by washouts, landslides,</a:t>
            </a:r>
          </a:p>
          <a:p>
            <a:r>
              <a:rPr lang="en-US" sz="1200" dirty="0"/>
              <a:t>or floods.</a:t>
            </a:r>
          </a:p>
        </p:txBody>
      </p:sp>
    </p:spTree>
    <p:extLst>
      <p:ext uri="{BB962C8B-B14F-4D97-AF65-F5344CB8AC3E}">
        <p14:creationId xmlns:p14="http://schemas.microsoft.com/office/powerpoint/2010/main" val="28126958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838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3.1. GENERAL</a:t>
            </a:r>
          </a:p>
          <a:p>
            <a:r>
              <a:rPr lang="en-US" sz="1200" dirty="0"/>
              <a:t>When it has been determined that the transportation railway</a:t>
            </a:r>
          </a:p>
          <a:p>
            <a:r>
              <a:rPr lang="en-US" sz="1200" dirty="0"/>
              <a:t>service will operate trains in support of military activities in a</a:t>
            </a:r>
          </a:p>
          <a:p>
            <a:r>
              <a:rPr lang="en-US" sz="1200" dirty="0"/>
              <a:t>theater, many things must happen and any officer involved in the</a:t>
            </a:r>
          </a:p>
          <a:p>
            <a:r>
              <a:rPr lang="en-US" sz="1200" dirty="0"/>
              <a:t>planning must know how to make them happen efficiently and in proper</a:t>
            </a:r>
          </a:p>
          <a:p>
            <a:r>
              <a:rPr lang="en-US" sz="1200" dirty="0"/>
              <a:t>order. If you were involved with the rail transport effort, you</a:t>
            </a:r>
          </a:p>
          <a:p>
            <a:r>
              <a:rPr lang="en-US" sz="1200" dirty="0"/>
              <a:t>would need to know the scope and purpose of the military mission.</a:t>
            </a:r>
          </a:p>
          <a:p>
            <a:r>
              <a:rPr lang="en-US" sz="1200" dirty="0"/>
              <a:t>You would collect and evaluate all the data you have on the rail net</a:t>
            </a:r>
          </a:p>
          <a:p>
            <a:r>
              <a:rPr lang="en-US" sz="1200" dirty="0"/>
              <a:t>in the area of operation. From it, you would determine which lines</a:t>
            </a:r>
          </a:p>
          <a:p>
            <a:r>
              <a:rPr lang="en-US" sz="1200" dirty="0"/>
              <a:t>and what facilities you would use, what TRS units would be required</a:t>
            </a:r>
          </a:p>
          <a:p>
            <a:r>
              <a:rPr lang="en-US" sz="1200" dirty="0"/>
              <a:t>to conduct train operations over the selected rail net, and how much</a:t>
            </a:r>
          </a:p>
          <a:p>
            <a:r>
              <a:rPr lang="en-US" sz="1200" dirty="0"/>
              <a:t>rehabilitation and construction effort would be necessary to make it</a:t>
            </a:r>
          </a:p>
          <a:p>
            <a:r>
              <a:rPr lang="en-US" sz="1200" dirty="0"/>
              <a:t>operational as quickly as possible. You would also have to determine</a:t>
            </a:r>
          </a:p>
          <a:p>
            <a:r>
              <a:rPr lang="en-US" sz="1200" dirty="0"/>
              <a:t>what kind of equipment you would need, how much of it was already on</a:t>
            </a:r>
          </a:p>
          <a:p>
            <a:r>
              <a:rPr lang="en-US" sz="1200" dirty="0"/>
              <a:t>hand in the theater, and how much more you would have to bring in to</a:t>
            </a:r>
          </a:p>
          <a:p>
            <a:r>
              <a:rPr lang="en-US" sz="1200" dirty="0"/>
              <a:t>get the job done. After the rail net is selected, the TRS units are</a:t>
            </a:r>
          </a:p>
          <a:p>
            <a:r>
              <a:rPr lang="en-US" sz="1200" dirty="0"/>
              <a:t>phased into the area, and the lines are opened for operation, you</a:t>
            </a:r>
          </a:p>
          <a:p>
            <a:r>
              <a:rPr lang="en-US" sz="1200" dirty="0"/>
              <a:t>must be able to decide which method of train operation would be the</a:t>
            </a:r>
          </a:p>
          <a:p>
            <a:r>
              <a:rPr lang="en-US" sz="1200" dirty="0"/>
              <a:t>most efficient.</a:t>
            </a:r>
          </a:p>
        </p:txBody>
      </p:sp>
    </p:spTree>
    <p:extLst>
      <p:ext uri="{BB962C8B-B14F-4D97-AF65-F5344CB8AC3E}">
        <p14:creationId xmlns:p14="http://schemas.microsoft.com/office/powerpoint/2010/main" val="1901302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2440" y="157536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chapter discusses the types of trains normally found in a</a:t>
            </a:r>
          </a:p>
          <a:p>
            <a:r>
              <a:rPr lang="en-US" dirty="0"/>
              <a:t>theater of operations, the establishing of rail operations, and the</a:t>
            </a:r>
          </a:p>
          <a:p>
            <a:r>
              <a:rPr lang="en-US" dirty="0"/>
              <a:t>methods of train operations. The rules given are not rigid but are,</a:t>
            </a:r>
          </a:p>
          <a:p>
            <a:r>
              <a:rPr lang="en-US" dirty="0"/>
              <a:t>of necessity, flexible enough to meet the </a:t>
            </a:r>
            <a:r>
              <a:rPr lang="en-US" dirty="0" err="1"/>
              <a:t>everchanging</a:t>
            </a:r>
            <a:endParaRPr lang="en-US" dirty="0"/>
          </a:p>
          <a:p>
            <a:r>
              <a:rPr lang="en-US" dirty="0"/>
              <a:t>requirements</a:t>
            </a:r>
          </a:p>
          <a:p>
            <a:r>
              <a:rPr lang="en-US" dirty="0"/>
              <a:t>that combat imposes. However, they have proved effective in the past</a:t>
            </a:r>
          </a:p>
          <a:p>
            <a:r>
              <a:rPr lang="en-US" dirty="0"/>
              <a:t>and may be expected to be effective in future military operations.</a:t>
            </a:r>
          </a:p>
        </p:txBody>
      </p:sp>
    </p:spTree>
    <p:extLst>
      <p:ext uri="{BB962C8B-B14F-4D97-AF65-F5344CB8AC3E}">
        <p14:creationId xmlns:p14="http://schemas.microsoft.com/office/powerpoint/2010/main" val="32623537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216084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3.2. TYPES OF TRAINS</a:t>
            </a:r>
          </a:p>
          <a:p>
            <a:r>
              <a:rPr lang="en-US" dirty="0"/>
              <a:t>Trains operating over military railroads are designated</a:t>
            </a:r>
          </a:p>
          <a:p>
            <a:r>
              <a:rPr lang="en-US" dirty="0"/>
              <a:t>according to the freight they carry or according to the equipment on</a:t>
            </a:r>
          </a:p>
          <a:p>
            <a:r>
              <a:rPr lang="en-US" dirty="0"/>
              <a:t>the train. The primary types of trains found in a theater are</a:t>
            </a:r>
          </a:p>
          <a:p>
            <a:r>
              <a:rPr lang="en-US" dirty="0"/>
              <a:t>freight, passenger, work, wreck, and ambulance.</a:t>
            </a:r>
          </a:p>
        </p:txBody>
      </p:sp>
    </p:spTree>
    <p:extLst>
      <p:ext uri="{BB962C8B-B14F-4D97-AF65-F5344CB8AC3E}">
        <p14:creationId xmlns:p14="http://schemas.microsoft.com/office/powerpoint/2010/main" val="10654963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1600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Freight trains. Through freight trains make long hauls at</a:t>
            </a:r>
          </a:p>
          <a:p>
            <a:r>
              <a:rPr lang="en-US" sz="1200" dirty="0"/>
              <a:t>relatively fast speeds; they handle the bulk of supplies needed for</a:t>
            </a:r>
          </a:p>
          <a:p>
            <a:r>
              <a:rPr lang="en-US" sz="1200" dirty="0"/>
              <a:t>military operations in a theater. When necessary, freight cars may</a:t>
            </a:r>
          </a:p>
          <a:p>
            <a:r>
              <a:rPr lang="en-US" sz="1200" dirty="0"/>
              <a:t>be used for large troop movements; in such a haul, the trains are</a:t>
            </a:r>
          </a:p>
          <a:p>
            <a:r>
              <a:rPr lang="en-US" sz="1200" dirty="0"/>
              <a:t>classed as passenger trains. In contrast with through freights,</a:t>
            </a:r>
          </a:p>
          <a:p>
            <a:r>
              <a:rPr lang="en-US" sz="1200" dirty="0"/>
              <a:t>local freight trains operate at much slower speeds and make frequent</a:t>
            </a:r>
          </a:p>
          <a:p>
            <a:r>
              <a:rPr lang="en-US" sz="1200" dirty="0"/>
              <a:t>stops at small stations.</a:t>
            </a:r>
          </a:p>
          <a:p>
            <a:r>
              <a:rPr lang="en-US" sz="1200" dirty="0"/>
              <a:t>b. Passenger trains. Through passenger trains are used to move</a:t>
            </a:r>
          </a:p>
          <a:p>
            <a:r>
              <a:rPr lang="en-US" sz="1200" dirty="0"/>
              <a:t>passengers, express, and mail over long runs. Local passenger trains</a:t>
            </a:r>
          </a:p>
          <a:p>
            <a:r>
              <a:rPr lang="en-US" sz="1200" dirty="0"/>
              <a:t>may operate at a relatively slow speed and make frequent stops at</a:t>
            </a:r>
          </a:p>
          <a:p>
            <a:r>
              <a:rPr lang="en-US" sz="1200" dirty="0"/>
              <a:t>small stations.</a:t>
            </a:r>
          </a:p>
          <a:p>
            <a:r>
              <a:rPr lang="en-US" sz="1200" dirty="0"/>
              <a:t>c. Work trains and wreck trains. Work trains carry equipment and</a:t>
            </a:r>
          </a:p>
          <a:p>
            <a:r>
              <a:rPr lang="en-US" sz="1200" dirty="0"/>
              <a:t>workmen to maintain railways and rail facilities. Wreck trains carry</a:t>
            </a:r>
          </a:p>
          <a:p>
            <a:r>
              <a:rPr lang="en-US" sz="1200" dirty="0"/>
              <a:t>heavy equipment to remove disabled trains or wrecks from the rail</a:t>
            </a:r>
          </a:p>
          <a:p>
            <a:r>
              <a:rPr lang="en-US" sz="1200" dirty="0"/>
              <a:t>lines so that train operations may continue. Work and wreck trains</a:t>
            </a:r>
          </a:p>
          <a:p>
            <a:r>
              <a:rPr lang="en-US" sz="1200" dirty="0"/>
              <a:t>do not carry passengers or freight.</a:t>
            </a:r>
          </a:p>
        </p:txBody>
      </p:sp>
    </p:spTree>
    <p:extLst>
      <p:ext uri="{BB962C8B-B14F-4D97-AF65-F5344CB8AC3E}">
        <p14:creationId xmlns:p14="http://schemas.microsoft.com/office/powerpoint/2010/main" val="7901345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992086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d. Ambulance trains. Normally, most patients removed from the</a:t>
            </a:r>
          </a:p>
          <a:p>
            <a:r>
              <a:rPr lang="en-US" sz="1200" dirty="0"/>
              <a:t>combat zone by surface transportation are evacuated by ambulance</a:t>
            </a:r>
          </a:p>
          <a:p>
            <a:r>
              <a:rPr lang="en-US" sz="1200" dirty="0"/>
              <a:t>trains. Through TRANSCOM's movements control center (MCC), the TRS</a:t>
            </a:r>
          </a:p>
          <a:p>
            <a:r>
              <a:rPr lang="en-US" sz="1200" dirty="0"/>
              <a:t>furnishes the medical command (MEDCOM) the motive power, operating</a:t>
            </a:r>
          </a:p>
          <a:p>
            <a:r>
              <a:rPr lang="en-US" sz="1200" dirty="0"/>
              <a:t>crews, and maintenance for ambulance trains. The responsibility for</a:t>
            </a:r>
          </a:p>
          <a:p>
            <a:r>
              <a:rPr lang="en-US" sz="1200" dirty="0"/>
              <a:t>the movement priority of such trains lies with the TRS. They have</a:t>
            </a:r>
          </a:p>
          <a:p>
            <a:r>
              <a:rPr lang="en-US" sz="1200" dirty="0"/>
              <a:t>priority over all other trains except those necessary to meet</a:t>
            </a:r>
          </a:p>
          <a:p>
            <a:r>
              <a:rPr lang="en-US" sz="1200" dirty="0"/>
              <a:t>emergencies affecting combat forces, for example, an ammunition</a:t>
            </a:r>
          </a:p>
          <a:p>
            <a:r>
              <a:rPr lang="en-US" sz="1200" dirty="0"/>
              <a:t>train. The TRS also performs running repairs on ambulance trains;</a:t>
            </a:r>
          </a:p>
          <a:p>
            <a:r>
              <a:rPr lang="en-US" sz="1200" dirty="0"/>
              <a:t>one direct support ambulance train maintenance crew is assigned to</a:t>
            </a:r>
          </a:p>
          <a:p>
            <a:r>
              <a:rPr lang="en-US" sz="1200" dirty="0"/>
              <a:t>each ambulance train. Red Cross markings are displayed on all</a:t>
            </a:r>
          </a:p>
          <a:p>
            <a:r>
              <a:rPr lang="en-US" sz="1200" dirty="0"/>
              <a:t>ambulance trains, as provided for in the Geneva Conventions.</a:t>
            </a:r>
          </a:p>
          <a:p>
            <a:r>
              <a:rPr lang="en-US" sz="1200" dirty="0"/>
              <a:t>Normally, these trains operate from railheads in or near the combat</a:t>
            </a:r>
          </a:p>
          <a:p>
            <a:r>
              <a:rPr lang="en-US" sz="1200" dirty="0"/>
              <a:t>zone to ports, airports, or terminals at the rear of the theater.</a:t>
            </a:r>
          </a:p>
          <a:p>
            <a:r>
              <a:rPr lang="en-US" sz="1200" dirty="0"/>
              <a:t>The MCC furnishes the MEDCOM with a train schedule regarding pickup</a:t>
            </a:r>
          </a:p>
          <a:p>
            <a:r>
              <a:rPr lang="en-US" sz="1200" dirty="0"/>
              <a:t>and destination stations.</a:t>
            </a:r>
          </a:p>
        </p:txBody>
      </p:sp>
    </p:spTree>
    <p:extLst>
      <p:ext uri="{BB962C8B-B14F-4D97-AF65-F5344CB8AC3E}">
        <p14:creationId xmlns:p14="http://schemas.microsoft.com/office/powerpoint/2010/main" val="23128955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69087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3.3. ESTABLISHING RAIL OPERATIONS</a:t>
            </a:r>
          </a:p>
          <a:p>
            <a:r>
              <a:rPr lang="en-US" dirty="0"/>
              <a:t>In the initial phase of military operations in a theater,</a:t>
            </a:r>
          </a:p>
          <a:p>
            <a:r>
              <a:rPr lang="en-US" dirty="0"/>
              <a:t>establishing rail transportation is a difficult task; however,</a:t>
            </a:r>
          </a:p>
          <a:p>
            <a:r>
              <a:rPr lang="en-US" dirty="0"/>
              <a:t>certain procedures have been set up for use in starting rail service.</a:t>
            </a:r>
          </a:p>
          <a:p>
            <a:r>
              <a:rPr lang="en-US" dirty="0"/>
              <a:t>The exact order does not matter greatly since many of the functions,</a:t>
            </a:r>
          </a:p>
          <a:p>
            <a:r>
              <a:rPr lang="en-US" dirty="0"/>
              <a:t>discussed in the following subparagraphs, may be accomplished</a:t>
            </a:r>
          </a:p>
          <a:p>
            <a:r>
              <a:rPr lang="en-US" dirty="0"/>
              <a:t>concurrently</a:t>
            </a:r>
          </a:p>
        </p:txBody>
      </p:sp>
    </p:spTree>
    <p:extLst>
      <p:ext uri="{BB962C8B-B14F-4D97-AF65-F5344CB8AC3E}">
        <p14:creationId xmlns:p14="http://schemas.microsoft.com/office/powerpoint/2010/main" val="4068394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5240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a. Phasing in of rail units. Naturally, the first step is</a:t>
            </a:r>
          </a:p>
          <a:p>
            <a:r>
              <a:rPr lang="en-US" sz="1200" dirty="0"/>
              <a:t>moving rail units into the objective area. This is accomplished in</a:t>
            </a:r>
          </a:p>
          <a:p>
            <a:r>
              <a:rPr lang="en-US" sz="1200" b="1" dirty="0"/>
              <a:t>25</a:t>
            </a:r>
          </a:p>
          <a:p>
            <a:endParaRPr lang="en-US" sz="1200" b="1" dirty="0"/>
          </a:p>
          <a:p>
            <a:r>
              <a:rPr lang="en-US" sz="1200" dirty="0"/>
              <a:t>three echelons: the advance party, the main body, and the rear</a:t>
            </a:r>
          </a:p>
          <a:p>
            <a:r>
              <a:rPr lang="en-US" sz="1200" dirty="0"/>
              <a:t>echelon. Limited rail operations may be started within a few hours</a:t>
            </a:r>
          </a:p>
          <a:p>
            <a:r>
              <a:rPr lang="en-US" sz="1200" dirty="0"/>
              <a:t>after the military railroaders have arrived.</a:t>
            </a:r>
          </a:p>
          <a:p>
            <a:r>
              <a:rPr lang="en-US" sz="1200" dirty="0"/>
              <a:t>b. Reconnaissance. The second step is the reconnaissance of the</a:t>
            </a:r>
          </a:p>
          <a:p>
            <a:r>
              <a:rPr lang="en-US" sz="1200" dirty="0"/>
              <a:t>railway net and rail facilities. Although the highest TRS command</a:t>
            </a:r>
          </a:p>
          <a:p>
            <a:r>
              <a:rPr lang="en-US" sz="1200" dirty="0"/>
              <a:t>unit is responsible for reconnaissance of captured or liberated</a:t>
            </a:r>
          </a:p>
          <a:p>
            <a:r>
              <a:rPr lang="en-US" sz="1200" dirty="0"/>
              <a:t>railway lines, the railway battalion makes the actual reconnaissance.</a:t>
            </a:r>
          </a:p>
          <a:p>
            <a:r>
              <a:rPr lang="en-US" sz="1200" dirty="0"/>
              <a:t>During the planning stages of theater operations, the transportation</a:t>
            </a:r>
          </a:p>
          <a:p>
            <a:r>
              <a:rPr lang="en-US" sz="1200" dirty="0"/>
              <a:t>railway service is normally provided with aerial reconnaissance</a:t>
            </a:r>
          </a:p>
          <a:p>
            <a:r>
              <a:rPr lang="en-US" sz="1200" dirty="0"/>
              <a:t>photographs and intelligence data of the objective area. Command</a:t>
            </a:r>
          </a:p>
          <a:p>
            <a:r>
              <a:rPr lang="en-US" sz="1200" dirty="0"/>
              <a:t>decisions are made on the railways which would be most advantageous</a:t>
            </a:r>
          </a:p>
          <a:p>
            <a:r>
              <a:rPr lang="en-US" sz="1200" dirty="0"/>
              <a:t>for rail transportation in support of the military effort. Although</a:t>
            </a:r>
          </a:p>
          <a:p>
            <a:r>
              <a:rPr lang="en-US" sz="1200" dirty="0"/>
              <a:t>general information about the railways is normally known before</a:t>
            </a:r>
          </a:p>
          <a:p>
            <a:r>
              <a:rPr lang="en-US" sz="1200" dirty="0"/>
              <a:t>entering the theater, it is impossible to predict what they will</a:t>
            </a:r>
          </a:p>
          <a:p>
            <a:r>
              <a:rPr lang="en-US" sz="1200" dirty="0"/>
              <a:t>actually be like ahead of time.</a:t>
            </a:r>
          </a:p>
        </p:txBody>
      </p:sp>
    </p:spTree>
    <p:extLst>
      <p:ext uri="{BB962C8B-B14F-4D97-AF65-F5344CB8AC3E}">
        <p14:creationId xmlns:p14="http://schemas.microsoft.com/office/powerpoint/2010/main" val="14718696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Railways, rail facilities, and communications nets are more</a:t>
            </a:r>
          </a:p>
          <a:p>
            <a:r>
              <a:rPr lang="en-US" dirty="0"/>
              <a:t>often than not destroyed or damaged by previous combat. Therefore,</a:t>
            </a:r>
          </a:p>
          <a:p>
            <a:r>
              <a:rPr lang="en-US" dirty="0"/>
              <a:t>when the railway battalions are deployed to tentative locations in</a:t>
            </a:r>
          </a:p>
          <a:p>
            <a:r>
              <a:rPr lang="en-US" dirty="0"/>
              <a:t>the objective area, the first task of their commanders is to find out</a:t>
            </a:r>
          </a:p>
          <a:p>
            <a:r>
              <a:rPr lang="en-US" dirty="0"/>
              <a:t>how much damage has been done to their rail divisions. If necessary,</a:t>
            </a:r>
          </a:p>
          <a:p>
            <a:r>
              <a:rPr lang="en-US" dirty="0"/>
              <a:t>they may get help from higher TRS command units in doing this. This</a:t>
            </a:r>
          </a:p>
          <a:p>
            <a:r>
              <a:rPr lang="en-US" dirty="0"/>
              <a:t>reconnaissance should determine the characteristics of the rail line,</a:t>
            </a:r>
          </a:p>
          <a:p>
            <a:r>
              <a:rPr lang="en-US" dirty="0"/>
              <a:t>usefulness of existing facilities and equipment, and availability of</a:t>
            </a:r>
          </a:p>
          <a:p>
            <a:r>
              <a:rPr lang="en-US" dirty="0"/>
              <a:t>civilian railroaders. Collected information is forwarded to the</a:t>
            </a:r>
          </a:p>
          <a:p>
            <a:r>
              <a:rPr lang="en-US" dirty="0"/>
              <a:t>highest transportation railway service supervisory unit in the</a:t>
            </a:r>
          </a:p>
          <a:p>
            <a:r>
              <a:rPr lang="en-US" dirty="0"/>
              <a:t>theater.</a:t>
            </a:r>
          </a:p>
        </p:txBody>
      </p:sp>
    </p:spTree>
    <p:extLst>
      <p:ext uri="{BB962C8B-B14F-4D97-AF65-F5344CB8AC3E}">
        <p14:creationId xmlns:p14="http://schemas.microsoft.com/office/powerpoint/2010/main" val="11114609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157536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c. Evaluation and deployment. The highest TRS command in the</a:t>
            </a:r>
          </a:p>
          <a:p>
            <a:r>
              <a:rPr lang="en-US" dirty="0"/>
              <a:t>theater makes final judgments on the capabilities and limitations of</a:t>
            </a:r>
          </a:p>
          <a:p>
            <a:r>
              <a:rPr lang="en-US" dirty="0"/>
              <a:t>the railway lines and facilities to be used. After determining the</a:t>
            </a:r>
          </a:p>
          <a:p>
            <a:r>
              <a:rPr lang="en-US" dirty="0"/>
              <a:t>method of operation to be used, it issues the necessary instructions</a:t>
            </a:r>
          </a:p>
          <a:p>
            <a:r>
              <a:rPr lang="en-US" dirty="0"/>
              <a:t>for rail operations. Subordinate rail units are oriented on the</a:t>
            </a:r>
          </a:p>
          <a:p>
            <a:r>
              <a:rPr lang="en-US" dirty="0"/>
              <a:t>characteristics of the rail lines and the operation to be undertaken;</a:t>
            </a:r>
          </a:p>
          <a:p>
            <a:r>
              <a:rPr lang="en-US" dirty="0"/>
              <a:t>after they are deployed, rail operations begin.</a:t>
            </a:r>
          </a:p>
        </p:txBody>
      </p:sp>
    </p:spTree>
    <p:extLst>
      <p:ext uri="{BB962C8B-B14F-4D97-AF65-F5344CB8AC3E}">
        <p14:creationId xmlns:p14="http://schemas.microsoft.com/office/powerpoint/2010/main" val="30896437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3.4. METHODS OF OPERATION.</a:t>
            </a:r>
          </a:p>
          <a:p>
            <a:r>
              <a:rPr lang="en-US" dirty="0"/>
              <a:t>The transportation railway service uses any and all railway</a:t>
            </a:r>
          </a:p>
          <a:p>
            <a:r>
              <a:rPr lang="en-US" dirty="0"/>
              <a:t>facilities found in a theater of operations. Although railway</a:t>
            </a:r>
          </a:p>
          <a:p>
            <a:r>
              <a:rPr lang="en-US" dirty="0"/>
              <a:t>signals and communication lines are important for safe and efficient</a:t>
            </a:r>
          </a:p>
          <a:p>
            <a:r>
              <a:rPr lang="en-US" dirty="0"/>
              <a:t>operation, it is not reasonable to expect to find them ready for use.</a:t>
            </a:r>
          </a:p>
          <a:p>
            <a:r>
              <a:rPr lang="en-US" dirty="0"/>
              <a:t>Any form of centralized traffic control, interlocking plants, and</a:t>
            </a:r>
          </a:p>
          <a:p>
            <a:r>
              <a:rPr lang="en-US" dirty="0"/>
              <a:t>automatic block signaling devices are usually damaged or destroyed.</a:t>
            </a:r>
          </a:p>
        </p:txBody>
      </p:sp>
    </p:spTree>
    <p:extLst>
      <p:ext uri="{BB962C8B-B14F-4D97-AF65-F5344CB8AC3E}">
        <p14:creationId xmlns:p14="http://schemas.microsoft.com/office/powerpoint/2010/main" val="45217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066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1.3. TECHNICAL ASPECTS</a:t>
            </a:r>
          </a:p>
          <a:p>
            <a:r>
              <a:rPr lang="en-US" sz="1200" dirty="0"/>
              <a:t>Because operating a railway is a highly technical business, a</a:t>
            </a:r>
          </a:p>
          <a:p>
            <a:r>
              <a:rPr lang="en-US" sz="1200" dirty="0"/>
              <a:t>great deal of thought must be given to the technical aspects of</a:t>
            </a:r>
          </a:p>
          <a:p>
            <a:r>
              <a:rPr lang="en-US" sz="1200" dirty="0"/>
              <a:t>existing rail lines and facilities if rail operations are to be</a:t>
            </a:r>
          </a:p>
          <a:p>
            <a:r>
              <a:rPr lang="en-US" sz="1200" dirty="0"/>
              <a:t>successful. Some of the most important technical characteristics,</a:t>
            </a:r>
          </a:p>
          <a:p>
            <a:r>
              <a:rPr lang="en-US" sz="1200" dirty="0"/>
              <a:t>both desirable and undesirable, are described in the following</a:t>
            </a:r>
          </a:p>
          <a:p>
            <a:r>
              <a:rPr lang="en-US" sz="1200" dirty="0"/>
              <a:t>subparagraphs.</a:t>
            </a:r>
          </a:p>
          <a:p>
            <a:r>
              <a:rPr lang="en-US" sz="1200" dirty="0"/>
              <a:t>a. Classification of railways. Railways are classified according</a:t>
            </a:r>
          </a:p>
          <a:p>
            <a:r>
              <a:rPr lang="en-US" sz="1200" dirty="0"/>
              <a:t>to their </a:t>
            </a:r>
            <a:r>
              <a:rPr lang="en-US" sz="1200" dirty="0" err="1"/>
              <a:t>gagethe</a:t>
            </a:r>
            <a:endParaRPr lang="en-US" sz="1200" dirty="0"/>
          </a:p>
          <a:p>
            <a:r>
              <a:rPr lang="en-US" sz="1200" dirty="0"/>
              <a:t>distance between the heads of the parallel rails,</a:t>
            </a:r>
          </a:p>
          <a:p>
            <a:r>
              <a:rPr lang="en-US" sz="1200" dirty="0"/>
              <a:t>measured </a:t>
            </a:r>
            <a:r>
              <a:rPr lang="en-US" sz="1200" dirty="0" err="1"/>
              <a:t>fiveeighthsinch</a:t>
            </a:r>
            <a:endParaRPr lang="en-US" sz="1200" dirty="0"/>
          </a:p>
          <a:p>
            <a:r>
              <a:rPr lang="en-US" sz="1200" dirty="0"/>
              <a:t>below the top of the rails. This</a:t>
            </a:r>
          </a:p>
          <a:p>
            <a:r>
              <a:rPr lang="en-US" sz="1200" dirty="0"/>
              <a:t>measurement is shown by the broken line in the inserted sketch. The</a:t>
            </a:r>
          </a:p>
          <a:p>
            <a:r>
              <a:rPr lang="en-US" sz="1200" dirty="0"/>
              <a:t>general gage classifications are standard, broad, narrow, and meter.</a:t>
            </a:r>
          </a:p>
          <a:p>
            <a:r>
              <a:rPr lang="en-US" sz="1200" dirty="0"/>
              <a:t>Approximately 60 percent of the railway mileage in the world is</a:t>
            </a:r>
          </a:p>
          <a:p>
            <a:r>
              <a:rPr lang="en-US" sz="1200" dirty="0"/>
              <a:t>standard gage, 56 1/2 inches wide. </a:t>
            </a:r>
            <a:r>
              <a:rPr lang="en-US" sz="1200" dirty="0" err="1"/>
              <a:t>Broadgage</a:t>
            </a:r>
            <a:endParaRPr lang="en-US" sz="1200" dirty="0"/>
          </a:p>
          <a:p>
            <a:r>
              <a:rPr lang="en-US" sz="1200" dirty="0"/>
              <a:t>railways are 66, 63,</a:t>
            </a:r>
          </a:p>
          <a:p>
            <a:r>
              <a:rPr lang="en-US" sz="1200" dirty="0"/>
              <a:t>and 60 inches wide; </a:t>
            </a:r>
            <a:r>
              <a:rPr lang="en-US" sz="1200" dirty="0" err="1"/>
              <a:t>narrowgage</a:t>
            </a:r>
            <a:endParaRPr lang="en-US" sz="1200" dirty="0"/>
          </a:p>
          <a:p>
            <a:r>
              <a:rPr lang="en-US" sz="1200" dirty="0"/>
              <a:t>railways are 42 and 36 inches and</a:t>
            </a:r>
          </a:p>
          <a:p>
            <a:r>
              <a:rPr lang="en-US" sz="1200" dirty="0"/>
              <a:t>narrower widths; and </a:t>
            </a:r>
            <a:r>
              <a:rPr lang="en-US" sz="1200" dirty="0" err="1"/>
              <a:t>metergage</a:t>
            </a:r>
            <a:endParaRPr lang="en-US" sz="1200" dirty="0"/>
          </a:p>
          <a:p>
            <a:r>
              <a:rPr lang="en-US" sz="1200" dirty="0"/>
              <a:t>railways are 39 3/8 inches wide. For</a:t>
            </a:r>
          </a:p>
          <a:p>
            <a:r>
              <a:rPr lang="en-US" sz="1200" dirty="0"/>
              <a:t>defense, some countries construct railways with a different gage from</a:t>
            </a:r>
          </a:p>
          <a:p>
            <a:r>
              <a:rPr lang="en-US" sz="1200" dirty="0"/>
              <a:t>that used by neighboring countries. Rail equipment built for one</a:t>
            </a:r>
          </a:p>
          <a:p>
            <a:r>
              <a:rPr lang="en-US" sz="1200" dirty="0"/>
              <a:t>gage does not operate on other </a:t>
            </a:r>
            <a:r>
              <a:rPr lang="en-US" sz="1200" dirty="0" smtClean="0"/>
              <a:t>gages.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2695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Such devices are easily sabotaged, and damage to them can pose a</a:t>
            </a:r>
          </a:p>
          <a:p>
            <a:r>
              <a:rPr lang="en-US" dirty="0"/>
              <a:t>serious hazard to moving trains safely.</a:t>
            </a:r>
          </a:p>
          <a:p>
            <a:r>
              <a:rPr lang="en-US" dirty="0"/>
              <a:t>Four methods of train operation aid in overcoming the</a:t>
            </a:r>
          </a:p>
          <a:p>
            <a:r>
              <a:rPr lang="en-US" dirty="0"/>
              <a:t>difficulties encountered immediately upon entry into a theater.</a:t>
            </a:r>
          </a:p>
          <a:p>
            <a:r>
              <a:rPr lang="en-US" dirty="0"/>
              <a:t>Careful plans should be made in determining the proper method for</a:t>
            </a:r>
          </a:p>
          <a:p>
            <a:r>
              <a:rPr lang="en-US" dirty="0"/>
              <a:t>early railway operations; any one or a combination of methods may be</a:t>
            </a:r>
          </a:p>
          <a:p>
            <a:r>
              <a:rPr lang="en-US" dirty="0"/>
              <a:t>used. The four methods of train operation are fleet, manual block,</a:t>
            </a:r>
          </a:p>
          <a:p>
            <a:r>
              <a:rPr lang="en-US" dirty="0"/>
              <a:t>train order, and timetable. They are discussed in that order in the</a:t>
            </a:r>
          </a:p>
          <a:p>
            <a:r>
              <a:rPr lang="en-US" dirty="0"/>
              <a:t>four main paragraphs that follow; important points about the four</a:t>
            </a:r>
          </a:p>
          <a:p>
            <a:r>
              <a:rPr lang="en-US" dirty="0"/>
              <a:t>methods are summarized in table II which follows paragraph 3.8.</a:t>
            </a:r>
          </a:p>
        </p:txBody>
      </p:sp>
    </p:spTree>
    <p:extLst>
      <p:ext uri="{BB962C8B-B14F-4D97-AF65-F5344CB8AC3E}">
        <p14:creationId xmlns:p14="http://schemas.microsoft.com/office/powerpoint/2010/main" val="38703426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3.5. FLEET OPERATION</a:t>
            </a:r>
          </a:p>
          <a:p>
            <a:r>
              <a:rPr lang="en-US" dirty="0"/>
              <a:t>During the early stages of theater development, before</a:t>
            </a:r>
          </a:p>
          <a:p>
            <a:r>
              <a:rPr lang="en-US" dirty="0"/>
              <a:t>communications are established and before railway sidings are</a:t>
            </a:r>
          </a:p>
          <a:p>
            <a:r>
              <a:rPr lang="en-US" dirty="0"/>
              <a:t>rehabilitated or constructed, the fleet operation is used. The</a:t>
            </a:r>
          </a:p>
          <a:p>
            <a:r>
              <a:rPr lang="en-US" dirty="0"/>
              <a:t>primary advantage of this method is its simplicity. Loaded trains</a:t>
            </a:r>
          </a:p>
          <a:p>
            <a:r>
              <a:rPr lang="en-US" dirty="0"/>
              <a:t>move forward for specific periods, normally 4, 8, 12, or 24 hours.</a:t>
            </a:r>
          </a:p>
          <a:p>
            <a:r>
              <a:rPr lang="en-US" dirty="0"/>
              <a:t>At the end of the designated period, empty trains return toward rear</a:t>
            </a:r>
          </a:p>
          <a:p>
            <a:r>
              <a:rPr lang="en-US" dirty="0"/>
              <a:t>areas for a corresponding period.</a:t>
            </a:r>
          </a:p>
        </p:txBody>
      </p:sp>
    </p:spTree>
    <p:extLst>
      <p:ext uri="{BB962C8B-B14F-4D97-AF65-F5344CB8AC3E}">
        <p14:creationId xmlns:p14="http://schemas.microsoft.com/office/powerpoint/2010/main" val="40670416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Figure 3.1 shows a railway</a:t>
            </a:r>
          </a:p>
          <a:p>
            <a:r>
              <a:rPr lang="en-US" dirty="0"/>
              <a:t>as it might appear in an</a:t>
            </a:r>
          </a:p>
          <a:p>
            <a:r>
              <a:rPr lang="en-US" dirty="0"/>
              <a:t>undeveloped theater. Imagine</a:t>
            </a:r>
          </a:p>
          <a:p>
            <a:r>
              <a:rPr lang="en-US" dirty="0"/>
              <a:t>that the forward area of the</a:t>
            </a:r>
          </a:p>
          <a:p>
            <a:r>
              <a:rPr lang="en-US" dirty="0"/>
              <a:t>combat zone is just forward of</a:t>
            </a:r>
          </a:p>
          <a:p>
            <a:r>
              <a:rPr lang="en-US" dirty="0"/>
              <a:t>railhead A, and the remainder of</a:t>
            </a:r>
          </a:p>
          <a:p>
            <a:r>
              <a:rPr lang="en-US" dirty="0"/>
              <a:t>the railway north of it is in</a:t>
            </a:r>
          </a:p>
          <a:p>
            <a:r>
              <a:rPr lang="en-US" dirty="0"/>
              <a:t>enemy hands. The theater has</a:t>
            </a:r>
          </a:p>
          <a:p>
            <a:r>
              <a:rPr lang="en-US" dirty="0"/>
              <a:t>not yet expanded far enough to</a:t>
            </a:r>
          </a:p>
          <a:p>
            <a:r>
              <a:rPr lang="en-US" dirty="0"/>
              <a:t>establish a communications zone,</a:t>
            </a:r>
          </a:p>
          <a:p>
            <a:r>
              <a:rPr lang="en-US" dirty="0"/>
              <a:t>and the sidings at stations X</a:t>
            </a:r>
          </a:p>
          <a:p>
            <a:r>
              <a:rPr lang="en-US" dirty="0"/>
              <a:t>and Y are not usable. A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railway runs from the port</a:t>
            </a:r>
          </a:p>
          <a:p>
            <a:r>
              <a:rPr lang="en-US" dirty="0"/>
              <a:t>terminal to the railhead.</a:t>
            </a:r>
          </a:p>
          <a:p>
            <a:r>
              <a:rPr lang="en-US" dirty="0"/>
              <a:t>Locomotives and railway cars are</a:t>
            </a:r>
          </a:p>
          <a:p>
            <a:r>
              <a:rPr lang="en-US" dirty="0"/>
              <a:t>ready to begin fleet operation.</a:t>
            </a:r>
          </a:p>
          <a:p>
            <a:r>
              <a:rPr lang="en-US" dirty="0"/>
              <a:t>Railhead A can accommodate four</a:t>
            </a:r>
          </a:p>
          <a:p>
            <a:r>
              <a:rPr lang="en-US" dirty="0"/>
              <a:t>trains at one time.</a:t>
            </a:r>
          </a:p>
        </p:txBody>
      </p:sp>
    </p:spTree>
    <p:extLst>
      <p:ext uri="{BB962C8B-B14F-4D97-AF65-F5344CB8AC3E}">
        <p14:creationId xmlns:p14="http://schemas.microsoft.com/office/powerpoint/2010/main" val="29575274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368907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1268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2286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Four trains are sent out at</a:t>
            </a:r>
          </a:p>
          <a:p>
            <a:r>
              <a:rPr lang="en-US" dirty="0"/>
              <a:t>1hour</a:t>
            </a:r>
          </a:p>
          <a:p>
            <a:r>
              <a:rPr lang="en-US" dirty="0"/>
              <a:t>intervals from the port</a:t>
            </a:r>
          </a:p>
          <a:p>
            <a:r>
              <a:rPr lang="en-US" dirty="0"/>
              <a:t>terminal to the railhead.</a:t>
            </a:r>
          </a:p>
          <a:p>
            <a:r>
              <a:rPr lang="en-US" dirty="0"/>
              <a:t>It takes 10 hours running</a:t>
            </a:r>
          </a:p>
          <a:p>
            <a:r>
              <a:rPr lang="en-US" dirty="0"/>
              <a:t>time for each train and 10</a:t>
            </a:r>
          </a:p>
          <a:p>
            <a:r>
              <a:rPr lang="en-US" dirty="0"/>
              <a:t>hours to unload each train</a:t>
            </a:r>
          </a:p>
          <a:p>
            <a:r>
              <a:rPr lang="en-US" dirty="0"/>
              <a:t>at the railhead. Therefore,</a:t>
            </a:r>
          </a:p>
          <a:p>
            <a:r>
              <a:rPr lang="en-US" dirty="0" smtClean="0"/>
              <a:t>the forward movement</a:t>
            </a:r>
            <a:endParaRPr lang="en-US" dirty="0"/>
          </a:p>
          <a:p>
            <a:r>
              <a:rPr lang="en-US" dirty="0"/>
              <a:t>time of the four trains is 24 hoursl0</a:t>
            </a:r>
          </a:p>
          <a:p>
            <a:r>
              <a:rPr lang="en-US" dirty="0"/>
              <a:t>hours</a:t>
            </a:r>
          </a:p>
          <a:p>
            <a:r>
              <a:rPr lang="en-US" dirty="0"/>
              <a:t>running time, 10 hours unloading time, 1 hour between trains, and 1</a:t>
            </a:r>
          </a:p>
          <a:p>
            <a:r>
              <a:rPr lang="en-US" dirty="0"/>
              <a:t>extra hour for any unexpected delay. The </a:t>
            </a:r>
            <a:r>
              <a:rPr lang="en-US" dirty="0" smtClean="0"/>
              <a:t>rear movement</a:t>
            </a:r>
            <a:endParaRPr lang="en-US" dirty="0"/>
          </a:p>
          <a:p>
            <a:r>
              <a:rPr lang="en-US" dirty="0"/>
              <a:t>time is also</a:t>
            </a:r>
          </a:p>
          <a:p>
            <a:r>
              <a:rPr lang="en-US" dirty="0"/>
              <a:t>24 hours, assuming that loading time at the port terminal is 10</a:t>
            </a:r>
          </a:p>
          <a:p>
            <a:r>
              <a:rPr lang="en-US" dirty="0"/>
              <a:t>hours; again, 1 extra hour is allowed for unforeseen delays.</a:t>
            </a:r>
          </a:p>
        </p:txBody>
      </p:sp>
    </p:spTree>
    <p:extLst>
      <p:ext uri="{BB962C8B-B14F-4D97-AF65-F5344CB8AC3E}">
        <p14:creationId xmlns:p14="http://schemas.microsoft.com/office/powerpoint/2010/main" val="19514578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2667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This is how the schedule might work out. Train No. 1 would</a:t>
            </a:r>
          </a:p>
          <a:p>
            <a:r>
              <a:rPr lang="en-US" sz="1200" dirty="0"/>
              <a:t>leave the port terminal at midnight and arrive at railhead A at 1000</a:t>
            </a:r>
          </a:p>
          <a:p>
            <a:r>
              <a:rPr lang="en-US" sz="1200" dirty="0"/>
              <a:t>hours; train No. 2 would leave at 0100 hours and arrive at 1100</a:t>
            </a:r>
          </a:p>
          <a:p>
            <a:r>
              <a:rPr lang="en-US" sz="1200" dirty="0"/>
              <a:t>hours; train No. 3 would leave at 0200 hours and arrive at 1200</a:t>
            </a:r>
          </a:p>
          <a:p>
            <a:r>
              <a:rPr lang="en-US" sz="1200" dirty="0"/>
              <a:t>hours; and train No. 4 would leave at 0300 hours and arrive at 1300</a:t>
            </a:r>
          </a:p>
          <a:p>
            <a:r>
              <a:rPr lang="en-US" sz="1200" dirty="0"/>
              <a:t>hours. Since unloading would begin on each train as it arrived at</a:t>
            </a:r>
          </a:p>
          <a:p>
            <a:r>
              <a:rPr lang="en-US" sz="1200" dirty="0"/>
              <a:t>the railhead, all four trains would be unloaded by 2300 hours.</a:t>
            </a:r>
          </a:p>
          <a:p>
            <a:r>
              <a:rPr lang="en-US" sz="1200" dirty="0"/>
              <a:t>Leaving 1 hour for unforeseen delays, train No. 4 would be the first</a:t>
            </a:r>
          </a:p>
          <a:p>
            <a:r>
              <a:rPr lang="en-US" sz="1200" dirty="0"/>
              <a:t>to leave the railhead at midnight and begin the empty run back to the</a:t>
            </a:r>
          </a:p>
          <a:p>
            <a:r>
              <a:rPr lang="en-US" sz="1200" dirty="0"/>
              <a:t>port terminal. It would be followed at 1hour</a:t>
            </a:r>
          </a:p>
          <a:p>
            <a:r>
              <a:rPr lang="en-US" sz="1200" dirty="0"/>
              <a:t>intervals by the other</a:t>
            </a:r>
          </a:p>
          <a:p>
            <a:r>
              <a:rPr lang="en-US" sz="1200" dirty="0"/>
              <a:t>three trains in reverse order from their forward movement. When they</a:t>
            </a:r>
          </a:p>
          <a:p>
            <a:r>
              <a:rPr lang="en-US" sz="1200" dirty="0"/>
              <a:t>arrive at the port terminal, they would be loaded and ready to begin</a:t>
            </a:r>
          </a:p>
          <a:p>
            <a:r>
              <a:rPr lang="en-US" sz="1200" dirty="0"/>
              <a:t>a return trip at midnight on the following day. This completes the</a:t>
            </a:r>
          </a:p>
          <a:p>
            <a:r>
              <a:rPr lang="en-US" sz="1200" dirty="0"/>
              <a:t>first cycle of fleet operation; it is tabulated below.</a:t>
            </a:r>
          </a:p>
        </p:txBody>
      </p:sp>
    </p:spTree>
    <p:extLst>
      <p:ext uri="{BB962C8B-B14F-4D97-AF65-F5344CB8AC3E}">
        <p14:creationId xmlns:p14="http://schemas.microsoft.com/office/powerpoint/2010/main" val="22122631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5991225" cy="23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8955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With extra locomotives and rail cars at the port terminal, four</a:t>
            </a:r>
          </a:p>
          <a:p>
            <a:r>
              <a:rPr lang="en-US" dirty="0"/>
              <a:t>other trains could already have been made up and be ready to depart</a:t>
            </a:r>
          </a:p>
          <a:p>
            <a:r>
              <a:rPr lang="en-US" dirty="0"/>
              <a:t>when the last empty train arrived. Thus, a new cycle could be</a:t>
            </a:r>
          </a:p>
          <a:p>
            <a:r>
              <a:rPr lang="en-US" dirty="0"/>
              <a:t>started immediately after the last empty train arrived at the port</a:t>
            </a:r>
          </a:p>
          <a:p>
            <a:r>
              <a:rPr lang="en-US" dirty="0"/>
              <a:t>terminal, eliminating the delay of 11 hours.</a:t>
            </a:r>
          </a:p>
        </p:txBody>
      </p:sp>
    </p:spTree>
    <p:extLst>
      <p:ext uri="{BB962C8B-B14F-4D97-AF65-F5344CB8AC3E}">
        <p14:creationId xmlns:p14="http://schemas.microsoft.com/office/powerpoint/2010/main" val="18029725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2440" y="146165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fleet method is limited by the capacity of forward terminals</a:t>
            </a:r>
          </a:p>
          <a:p>
            <a:r>
              <a:rPr lang="en-US" dirty="0"/>
              <a:t>or railheads to receive and unload cars; this lowers the number</a:t>
            </a:r>
          </a:p>
          <a:p>
            <a:r>
              <a:rPr lang="en-US" dirty="0"/>
              <a:t>of locomotives and cars that can be used. For instance, since</a:t>
            </a:r>
          </a:p>
          <a:p>
            <a:r>
              <a:rPr lang="en-US" dirty="0"/>
              <a:t>railhead A can accommodate only four trains at one time, many</a:t>
            </a:r>
          </a:p>
          <a:p>
            <a:r>
              <a:rPr lang="en-US" dirty="0"/>
              <a:t>locomotives and cars may be standing idle that might otherwise</a:t>
            </a:r>
          </a:p>
          <a:p>
            <a:r>
              <a:rPr lang="en-US" dirty="0" smtClean="0"/>
              <a:t>be </a:t>
            </a:r>
            <a:r>
              <a:rPr lang="en-US" dirty="0"/>
              <a:t>in operation, supporting combat forces and strengthening the</a:t>
            </a:r>
          </a:p>
          <a:p>
            <a:r>
              <a:rPr lang="en-US" dirty="0"/>
              <a:t>military effort.</a:t>
            </a:r>
          </a:p>
        </p:txBody>
      </p:sp>
    </p:spTree>
    <p:extLst>
      <p:ext uri="{BB962C8B-B14F-4D97-AF65-F5344CB8AC3E}">
        <p14:creationId xmlns:p14="http://schemas.microsoft.com/office/powerpoint/2010/main" val="4459299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3.6. MANUAL BLOCK OPERATION</a:t>
            </a:r>
          </a:p>
          <a:p>
            <a:r>
              <a:rPr lang="en-US" dirty="0"/>
              <a:t>Before a dependable railway communications net is established,</a:t>
            </a:r>
          </a:p>
          <a:p>
            <a:r>
              <a:rPr lang="en-US" dirty="0"/>
              <a:t>the manual block operation method may be used if there are passing</a:t>
            </a:r>
          </a:p>
          <a:p>
            <a:r>
              <a:rPr lang="en-US" dirty="0"/>
              <a:t>tracks or sidings. The railway line is divided into blocks running</a:t>
            </a:r>
          </a:p>
          <a:p>
            <a:r>
              <a:rPr lang="en-US" dirty="0"/>
              <a:t>from station to station. Trains operate from one station to the</a:t>
            </a:r>
          </a:p>
          <a:p>
            <a:r>
              <a:rPr lang="en-US" dirty="0"/>
              <a:t>next, and at each they are either cleared to proceed to the next or</a:t>
            </a:r>
          </a:p>
          <a:p>
            <a:r>
              <a:rPr lang="en-US" dirty="0"/>
              <a:t>held until the track to the next station is clear. The train moves</a:t>
            </a:r>
          </a:p>
          <a:p>
            <a:r>
              <a:rPr lang="en-US" dirty="0"/>
              <a:t>from one block to the next only when the station agent at one station</a:t>
            </a:r>
          </a:p>
          <a:p>
            <a:r>
              <a:rPr lang="en-US" dirty="0"/>
              <a:t>gets permission from both the station agent at the next station ahead</a:t>
            </a:r>
          </a:p>
          <a:p>
            <a:r>
              <a:rPr lang="en-US" dirty="0"/>
              <a:t>and the train dispatcher. Thus, the station agents are always aware</a:t>
            </a:r>
          </a:p>
          <a:p>
            <a:r>
              <a:rPr lang="en-US" dirty="0"/>
              <a:t>whether another train is in the block.</a:t>
            </a:r>
          </a:p>
        </p:txBody>
      </p:sp>
    </p:spTree>
    <p:extLst>
      <p:ext uri="{BB962C8B-B14F-4D97-AF65-F5344CB8AC3E}">
        <p14:creationId xmlns:p14="http://schemas.microsoft.com/office/powerpoint/2010/main" val="424573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16891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Track gages vary within a country or area, from country to</a:t>
            </a:r>
          </a:p>
          <a:p>
            <a:r>
              <a:rPr lang="en-US" dirty="0"/>
              <a:t>country, and from continent to continent; table I presents the track</a:t>
            </a:r>
          </a:p>
          <a:p>
            <a:r>
              <a:rPr lang="en-US" dirty="0"/>
              <a:t>gages found in principal countries and regions of the world.</a:t>
            </a:r>
          </a:p>
          <a:p>
            <a:r>
              <a:rPr lang="en-US" dirty="0"/>
              <a:t>b. Desirable physical characteristics. The railway system in a</a:t>
            </a:r>
          </a:p>
          <a:p>
            <a:r>
              <a:rPr lang="en-US" dirty="0"/>
              <a:t>theater of operations may be large enough and complex enough to</a:t>
            </a:r>
          </a:p>
          <a:p>
            <a:r>
              <a:rPr lang="en-US" dirty="0"/>
              <a:t>afford a choice of the part or parts to be used. Certain physical</a:t>
            </a:r>
          </a:p>
          <a:p>
            <a:r>
              <a:rPr lang="en-US" dirty="0"/>
              <a:t>characteristics are desirable and must be examined, because they</a:t>
            </a:r>
          </a:p>
          <a:p>
            <a:r>
              <a:rPr lang="en-US" dirty="0"/>
              <a:t>influence the decision in selecting one railroad instead of another.</a:t>
            </a:r>
          </a:p>
        </p:txBody>
      </p:sp>
    </p:spTree>
    <p:extLst>
      <p:ext uri="{BB962C8B-B14F-4D97-AF65-F5344CB8AC3E}">
        <p14:creationId xmlns:p14="http://schemas.microsoft.com/office/powerpoint/2010/main" val="28126958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044315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two kinds of manual block operation are permissive and</a:t>
            </a:r>
          </a:p>
          <a:p>
            <a:r>
              <a:rPr lang="en-US" dirty="0"/>
              <a:t>positive. In permissive block operation, more than one train may</a:t>
            </a:r>
          </a:p>
          <a:p>
            <a:r>
              <a:rPr lang="en-US" dirty="0"/>
              <a:t>occupy a block of rail at one time if all the trains are moving in</a:t>
            </a:r>
          </a:p>
          <a:p>
            <a:r>
              <a:rPr lang="en-US" dirty="0"/>
              <a:t>the same direction. In positive block operation, only one train is</a:t>
            </a:r>
          </a:p>
          <a:p>
            <a:r>
              <a:rPr lang="en-US" dirty="0"/>
              <a:t>allowed in a rail block at any one time. This method is normally</a:t>
            </a:r>
          </a:p>
          <a:p>
            <a:r>
              <a:rPr lang="en-US" dirty="0"/>
              <a:t>used when the railway line is subject to guerrilla attack, enemy</a:t>
            </a:r>
          </a:p>
          <a:p>
            <a:r>
              <a:rPr lang="en-US" dirty="0"/>
              <a:t>action, or sabotage. If the track is blocked, this method allows the</a:t>
            </a:r>
          </a:p>
          <a:p>
            <a:r>
              <a:rPr lang="en-US" dirty="0"/>
              <a:t>train to back up to the nearest station. Positive block operation</a:t>
            </a:r>
          </a:p>
          <a:p>
            <a:r>
              <a:rPr lang="en-US" dirty="0"/>
              <a:t>would normally be used in forward areas.</a:t>
            </a:r>
          </a:p>
        </p:txBody>
      </p:sp>
    </p:spTree>
    <p:extLst>
      <p:ext uri="{BB962C8B-B14F-4D97-AF65-F5344CB8AC3E}">
        <p14:creationId xmlns:p14="http://schemas.microsoft.com/office/powerpoint/2010/main" val="35993632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With the aid of annex A, follow the moves on a railway net where</a:t>
            </a:r>
          </a:p>
          <a:p>
            <a:r>
              <a:rPr lang="en-US" dirty="0"/>
              <a:t>manual block operation is being used. Printed down the left side of</a:t>
            </a:r>
          </a:p>
          <a:p>
            <a:r>
              <a:rPr lang="en-US" dirty="0"/>
              <a:t>the annex are cutout blocks representing the six trains involved in</a:t>
            </a:r>
          </a:p>
          <a:p>
            <a:r>
              <a:rPr lang="en-US" dirty="0"/>
              <a:t>the operation. Cut out the blocks, and place them on the railway net</a:t>
            </a:r>
          </a:p>
          <a:p>
            <a:r>
              <a:rPr lang="en-US" dirty="0"/>
              <a:t>as tabulated below and as shown in figure 3.2. Now set the annex to</a:t>
            </a:r>
          </a:p>
          <a:p>
            <a:r>
              <a:rPr lang="en-US" dirty="0"/>
              <a:t>one side and as the text describes each train's move, change the</a:t>
            </a:r>
          </a:p>
          <a:p>
            <a:r>
              <a:rPr lang="en-US" dirty="0"/>
              <a:t>train to its new position.</a:t>
            </a:r>
          </a:p>
        </p:txBody>
      </p:sp>
    </p:spTree>
    <p:extLst>
      <p:ext uri="{BB962C8B-B14F-4D97-AF65-F5344CB8AC3E}">
        <p14:creationId xmlns:p14="http://schemas.microsoft.com/office/powerpoint/2010/main" val="16141046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599232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3365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57" y="1447801"/>
            <a:ext cx="310770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279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Note that this railway net is a </a:t>
            </a:r>
            <a:r>
              <a:rPr lang="en-US" dirty="0" err="1"/>
              <a:t>singletrack</a:t>
            </a:r>
            <a:endParaRPr lang="en-US" dirty="0"/>
          </a:p>
          <a:p>
            <a:r>
              <a:rPr lang="en-US" dirty="0"/>
              <a:t>line that connects</a:t>
            </a:r>
          </a:p>
          <a:p>
            <a:r>
              <a:rPr lang="en-US" dirty="0"/>
              <a:t>the port terminal with railhead A and passes through stations X and</a:t>
            </a:r>
          </a:p>
          <a:p>
            <a:r>
              <a:rPr lang="en-US" dirty="0"/>
              <a:t>Y. Both X and Y have adequate sidings. Because the track and</a:t>
            </a:r>
          </a:p>
          <a:p>
            <a:r>
              <a:rPr lang="en-US" dirty="0"/>
              <a:t>facilities from Y to A are subject to guerrilla action, positive</a:t>
            </a:r>
          </a:p>
          <a:p>
            <a:r>
              <a:rPr lang="en-US" dirty="0"/>
              <a:t>block operation is used for this segment of line. However, since the</a:t>
            </a:r>
          </a:p>
          <a:p>
            <a:r>
              <a:rPr lang="en-US" dirty="0"/>
              <a:t>line from port terminal to Y is reasonably secure from enemy attack,</a:t>
            </a:r>
          </a:p>
          <a:p>
            <a:r>
              <a:rPr lang="en-US" dirty="0"/>
              <a:t>permissive block operation is being used for that segment. Our</a:t>
            </a:r>
          </a:p>
          <a:p>
            <a:r>
              <a:rPr lang="en-US" dirty="0"/>
              <a:t>problem is to move train No. 44 from its position at the port</a:t>
            </a:r>
          </a:p>
          <a:p>
            <a:r>
              <a:rPr lang="en-US" dirty="0"/>
              <a:t>terminal to A.</a:t>
            </a:r>
          </a:p>
        </p:txBody>
      </p:sp>
    </p:spTree>
    <p:extLst>
      <p:ext uri="{BB962C8B-B14F-4D97-AF65-F5344CB8AC3E}">
        <p14:creationId xmlns:p14="http://schemas.microsoft.com/office/powerpoint/2010/main" val="27169093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Normally, any train moving toward the forward area has priority</a:t>
            </a:r>
          </a:p>
          <a:p>
            <a:r>
              <a:rPr lang="en-US" dirty="0"/>
              <a:t>over trains headed to the rear. So, No. 44 leaves for X and is the</a:t>
            </a:r>
          </a:p>
          <a:p>
            <a:r>
              <a:rPr lang="en-US" dirty="0"/>
              <a:t>only train on that block of line. Trains 109 and 533 have both</a:t>
            </a:r>
          </a:p>
          <a:p>
            <a:r>
              <a:rPr lang="en-US" dirty="0"/>
              <a:t>departed Y for X. This is allowed in permissive block operation.</a:t>
            </a:r>
          </a:p>
          <a:p>
            <a:r>
              <a:rPr lang="en-US" dirty="0"/>
              <a:t>Train 91 is on a siding at Y and cannot proceed toward A until No. 77</a:t>
            </a:r>
          </a:p>
          <a:p>
            <a:r>
              <a:rPr lang="en-US" dirty="0"/>
              <a:t>has reached A because positive block operation allows only one train</a:t>
            </a:r>
          </a:p>
          <a:p>
            <a:r>
              <a:rPr lang="en-US" dirty="0"/>
              <a:t>within any block at one time. Since train 551 is </a:t>
            </a:r>
            <a:r>
              <a:rPr lang="en-US" dirty="0" err="1"/>
              <a:t>rearbound</a:t>
            </a:r>
            <a:r>
              <a:rPr lang="en-US" dirty="0"/>
              <a:t>,</a:t>
            </a:r>
          </a:p>
          <a:p>
            <a:r>
              <a:rPr lang="en-US" dirty="0"/>
              <a:t>it must</a:t>
            </a:r>
          </a:p>
          <a:p>
            <a:r>
              <a:rPr lang="en-US" dirty="0"/>
              <a:t>wait at A until both 77 and 91 reach that terminal because they have</a:t>
            </a:r>
          </a:p>
          <a:p>
            <a:r>
              <a:rPr lang="en-US" dirty="0"/>
              <a:t>priority over 551</a:t>
            </a:r>
          </a:p>
        </p:txBody>
      </p:sp>
    </p:spTree>
    <p:extLst>
      <p:ext uri="{BB962C8B-B14F-4D97-AF65-F5344CB8AC3E}">
        <p14:creationId xmlns:p14="http://schemas.microsoft.com/office/powerpoint/2010/main" val="24910553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33362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 for the next move, as depicted in figure 3.3. Number 109,</a:t>
            </a:r>
          </a:p>
          <a:p>
            <a:r>
              <a:rPr lang="en-US" dirty="0"/>
              <a:t>reaching station X, takes the siding there; No. 44 reaches X and</a:t>
            </a:r>
          </a:p>
          <a:p>
            <a:r>
              <a:rPr lang="en-US" dirty="0"/>
              <a:t>waits there for the arrival of 533. Meanwhile, No. 77 reaches</a:t>
            </a:r>
          </a:p>
          <a:p>
            <a:r>
              <a:rPr lang="en-US" dirty="0"/>
              <a:t>railhead A and No. 91 departs Y for A. Number 533 is delayed getting</a:t>
            </a:r>
          </a:p>
          <a:p>
            <a:r>
              <a:rPr lang="en-US" dirty="0"/>
              <a:t>to X because of a temporary breakdown.</a:t>
            </a:r>
          </a:p>
        </p:txBody>
      </p:sp>
    </p:spTree>
    <p:extLst>
      <p:ext uri="{BB962C8B-B14F-4D97-AF65-F5344CB8AC3E}">
        <p14:creationId xmlns:p14="http://schemas.microsoft.com/office/powerpoint/2010/main" val="34572638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the next move, is shown in figure 3.4, No. 91 arrives at A</a:t>
            </a:r>
          </a:p>
          <a:p>
            <a:r>
              <a:rPr lang="en-US" dirty="0"/>
              <a:t>and No. 551 leaves A for Y. Number 533 arrives at X and takes a</a:t>
            </a:r>
          </a:p>
          <a:p>
            <a:r>
              <a:rPr lang="en-US" dirty="0"/>
              <a:t>siding. Number 44 leaves X and arrives at Y where it must wait the</a:t>
            </a:r>
          </a:p>
          <a:p>
            <a:r>
              <a:rPr lang="en-US" dirty="0"/>
              <a:t>arrival of No. 551. The stationmaster at Y learns that No. 77 is</a:t>
            </a:r>
          </a:p>
          <a:p>
            <a:r>
              <a:rPr lang="en-US" dirty="0"/>
              <a:t>ready to depart railhead A on an empty run to the rear. He orders 77</a:t>
            </a:r>
          </a:p>
          <a:p>
            <a:r>
              <a:rPr lang="en-US" dirty="0"/>
              <a:t>to hold at A because No. 44 is headed toward the forward area and has</a:t>
            </a:r>
          </a:p>
          <a:p>
            <a:r>
              <a:rPr lang="en-US" dirty="0"/>
              <a:t>priority over No. 77. When No. 551 arrives at Y, No. 44 proceeds to</a:t>
            </a:r>
          </a:p>
          <a:p>
            <a:r>
              <a:rPr lang="en-US" dirty="0"/>
              <a:t>A. Our problem is now complete.</a:t>
            </a:r>
          </a:p>
          <a:p>
            <a:r>
              <a:rPr lang="en-US" dirty="0"/>
              <a:t>Although manual block operation is less efficient than train</a:t>
            </a:r>
          </a:p>
          <a:p>
            <a:r>
              <a:rPr lang="en-US" dirty="0"/>
              <a:t>order and timetable, it provides a relatively safe method for early</a:t>
            </a:r>
          </a:p>
          <a:p>
            <a:r>
              <a:rPr lang="en-US" dirty="0"/>
              <a:t>train operations in a theater. Many foreign countries use manual</a:t>
            </a:r>
          </a:p>
          <a:p>
            <a:r>
              <a:rPr lang="en-US" dirty="0"/>
              <a:t>block operation.</a:t>
            </a:r>
          </a:p>
        </p:txBody>
      </p:sp>
    </p:spTree>
    <p:extLst>
      <p:ext uri="{BB962C8B-B14F-4D97-AF65-F5344CB8AC3E}">
        <p14:creationId xmlns:p14="http://schemas.microsoft.com/office/powerpoint/2010/main" val="12819821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2811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3.7. TRAIN ORDER OPERATION</a:t>
            </a:r>
          </a:p>
          <a:p>
            <a:r>
              <a:rPr lang="en-US" dirty="0"/>
              <a:t>A more efficient and flexible method is train order operation.</a:t>
            </a:r>
          </a:p>
          <a:p>
            <a:r>
              <a:rPr lang="en-US" dirty="0"/>
              <a:t>It is started after dependable communications have been established,</a:t>
            </a:r>
          </a:p>
          <a:p>
            <a:r>
              <a:rPr lang="en-US" dirty="0"/>
              <a:t>and adequate railway sidings have been provided. Trains operate on</a:t>
            </a:r>
          </a:p>
          <a:p>
            <a:r>
              <a:rPr lang="en-US" dirty="0"/>
              <a:t>orders from the train dispatcher at the railway </a:t>
            </a:r>
            <a:r>
              <a:rPr lang="en-US" dirty="0" smtClean="0"/>
              <a:t>battalion's</a:t>
            </a:r>
            <a:endParaRPr lang="en-US" b="1" dirty="0"/>
          </a:p>
          <a:p>
            <a:r>
              <a:rPr lang="en-US" dirty="0" smtClean="0"/>
              <a:t>headquarters </a:t>
            </a:r>
            <a:r>
              <a:rPr lang="en-US" dirty="0"/>
              <a:t>to station agents at rail stations. The order is issued</a:t>
            </a:r>
          </a:p>
          <a:p>
            <a:r>
              <a:rPr lang="en-US" dirty="0"/>
              <a:t>by telephone to the station agent who writes it down and repeats it</a:t>
            </a:r>
          </a:p>
          <a:p>
            <a:r>
              <a:rPr lang="en-US" dirty="0"/>
              <a:t>orally to the dispatcher as a check for accuracy. The station agent</a:t>
            </a:r>
          </a:p>
          <a:p>
            <a:r>
              <a:rPr lang="en-US" dirty="0"/>
              <a:t>gives one copy to the engineman and one to the conductor.</a:t>
            </a:r>
          </a:p>
        </p:txBody>
      </p:sp>
    </p:spTree>
    <p:extLst>
      <p:ext uri="{BB962C8B-B14F-4D97-AF65-F5344CB8AC3E}">
        <p14:creationId xmlns:p14="http://schemas.microsoft.com/office/powerpoint/2010/main" val="23676957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831874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17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3590063" cy="492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958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3236443" cy="52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2658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30480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Suppose that train order operation were in effect for the</a:t>
            </a:r>
          </a:p>
          <a:p>
            <a:r>
              <a:rPr lang="en-US" dirty="0"/>
              <a:t>railway net illustrated in figure 3.2. The train dispatcher at</a:t>
            </a:r>
          </a:p>
          <a:p>
            <a:r>
              <a:rPr lang="en-US" dirty="0"/>
              <a:t>battalion headquarters at the port terminal wants to dispatch train</a:t>
            </a:r>
          </a:p>
          <a:p>
            <a:r>
              <a:rPr lang="en-US" dirty="0"/>
              <a:t>No. 44 to railhead B and give that train priority over all other</a:t>
            </a:r>
          </a:p>
          <a:p>
            <a:r>
              <a:rPr lang="en-US" dirty="0"/>
              <a:t>trains operating on the division. He would call the station agent at</a:t>
            </a:r>
          </a:p>
          <a:p>
            <a:r>
              <a:rPr lang="en-US" dirty="0"/>
              <a:t>X and tell him to hold train No. 109 there until No. 44 clears that</a:t>
            </a:r>
          </a:p>
          <a:p>
            <a:r>
              <a:rPr lang="en-US" dirty="0"/>
              <a:t>station. This method is superior to manual block operation because</a:t>
            </a:r>
          </a:p>
          <a:p>
            <a:r>
              <a:rPr lang="en-US" dirty="0"/>
              <a:t>it is more efficient and flexible. It accelerates train movements by</a:t>
            </a:r>
          </a:p>
          <a:p>
            <a:r>
              <a:rPr lang="en-US" dirty="0"/>
              <a:t>allowing the meeting and passing of trains on single tracks to be</a:t>
            </a:r>
          </a:p>
          <a:p>
            <a:r>
              <a:rPr lang="en-US" dirty="0"/>
              <a:t>arranged and changed, and train superiority can be conferred or</a:t>
            </a:r>
          </a:p>
          <a:p>
            <a:r>
              <a:rPr lang="en-US" dirty="0"/>
              <a:t>reversed. In train order operation, all trains are extra; none are</a:t>
            </a:r>
          </a:p>
          <a:p>
            <a:r>
              <a:rPr lang="en-US" dirty="0"/>
              <a:t>run on a schedule.</a:t>
            </a:r>
          </a:p>
        </p:txBody>
      </p:sp>
    </p:spTree>
    <p:extLst>
      <p:ext uri="{BB962C8B-B14F-4D97-AF65-F5344CB8AC3E}">
        <p14:creationId xmlns:p14="http://schemas.microsoft.com/office/powerpoint/2010/main" val="39368712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1981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3.8. TIMETABLE OPERATION</a:t>
            </a:r>
          </a:p>
          <a:p>
            <a:r>
              <a:rPr lang="en-US" sz="1200" dirty="0"/>
              <a:t>The timetable method is not used until rail traffic in a theater</a:t>
            </a:r>
          </a:p>
          <a:p>
            <a:r>
              <a:rPr lang="en-US" sz="1200" dirty="0"/>
              <a:t>has been stabilized. As the title suggests, a timetable is provided</a:t>
            </a:r>
          </a:p>
          <a:p>
            <a:r>
              <a:rPr lang="en-US" sz="1200" dirty="0"/>
              <a:t>that contains a schedule of regular train movements and any special</a:t>
            </a:r>
          </a:p>
          <a:p>
            <a:r>
              <a:rPr lang="en-US" sz="1200" dirty="0"/>
              <a:t>instructions on the characteristics of that particular railway. It</a:t>
            </a:r>
          </a:p>
          <a:p>
            <a:r>
              <a:rPr lang="en-US" sz="1200" dirty="0"/>
              <a:t>gives each listed train the right to occupy a portion of track at a</a:t>
            </a:r>
          </a:p>
          <a:p>
            <a:r>
              <a:rPr lang="en-US" sz="1200" dirty="0"/>
              <a:t>given time; it tells who must wait for whom, who must take the</a:t>
            </a:r>
          </a:p>
          <a:p>
            <a:r>
              <a:rPr lang="en-US" sz="1200" dirty="0"/>
              <a:t>siding, and where. Each member of the </a:t>
            </a:r>
            <a:r>
              <a:rPr lang="en-US" sz="1200" dirty="0" err="1"/>
              <a:t>traincrew</a:t>
            </a:r>
            <a:r>
              <a:rPr lang="en-US" sz="1200" dirty="0"/>
              <a:t> must have a copy of</a:t>
            </a:r>
          </a:p>
          <a:p>
            <a:r>
              <a:rPr lang="en-US" sz="1200" dirty="0"/>
              <a:t>the timetable on his person at all times while on duty. Extra trains</a:t>
            </a:r>
          </a:p>
          <a:p>
            <a:r>
              <a:rPr lang="en-US" sz="1200" dirty="0"/>
              <a:t>may be run on train order from the dispatcher; they are not listed in</a:t>
            </a:r>
          </a:p>
          <a:p>
            <a:r>
              <a:rPr lang="en-US" sz="1200" dirty="0"/>
              <a:t>the timetable. An extra train must clear the main line without</a:t>
            </a:r>
          </a:p>
          <a:p>
            <a:r>
              <a:rPr lang="en-US" sz="1200" dirty="0"/>
              <a:t>interfering with trains on the timetable unless the extra is given</a:t>
            </a:r>
          </a:p>
          <a:p>
            <a:r>
              <a:rPr lang="en-US" sz="1200" dirty="0"/>
              <a:t>right by a train order over the scheduled trains. Although it is</a:t>
            </a:r>
          </a:p>
          <a:p>
            <a:r>
              <a:rPr lang="en-US" sz="1200" dirty="0"/>
              <a:t>possible that rail operations in a theater would consist entirely of</a:t>
            </a:r>
          </a:p>
          <a:p>
            <a:r>
              <a:rPr lang="en-US" sz="1200" dirty="0"/>
              <a:t>extra trains, timetable operation is normally used with train order</a:t>
            </a:r>
          </a:p>
          <a:p>
            <a:r>
              <a:rPr lang="en-US" sz="1200" dirty="0"/>
              <a:t>and manual block operation to provide more flexibility.</a:t>
            </a:r>
          </a:p>
        </p:txBody>
      </p:sp>
    </p:spTree>
    <p:extLst>
      <p:ext uri="{BB962C8B-B14F-4D97-AF65-F5344CB8AC3E}">
        <p14:creationId xmlns:p14="http://schemas.microsoft.com/office/powerpoint/2010/main" val="3275242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12763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3.9. SUMMARY</a:t>
            </a:r>
          </a:p>
          <a:p>
            <a:r>
              <a:rPr lang="en-US" sz="1200" dirty="0"/>
              <a:t>Freight, passenger, work, wreck, and ambulance trains are all</a:t>
            </a:r>
          </a:p>
          <a:p>
            <a:r>
              <a:rPr lang="en-US" sz="1200" dirty="0"/>
              <a:t>normally operated in a theater of operations. After the rail net is</a:t>
            </a:r>
          </a:p>
          <a:p>
            <a:r>
              <a:rPr lang="en-US" sz="1200" dirty="0"/>
              <a:t>selected, the TRS units are phased into the area, and the lines are</a:t>
            </a:r>
          </a:p>
          <a:p>
            <a:r>
              <a:rPr lang="en-US" sz="1200" dirty="0"/>
              <a:t>opened for operation, the most efficient method of train operation</a:t>
            </a:r>
          </a:p>
          <a:p>
            <a:r>
              <a:rPr lang="en-US" sz="1200" dirty="0"/>
              <a:t>must be decided upon. The four methods of operation are fleet,</a:t>
            </a:r>
          </a:p>
          <a:p>
            <a:r>
              <a:rPr lang="en-US" sz="1200" dirty="0"/>
              <a:t>manual block, train order, and timetable. Fleet operation, normally</a:t>
            </a:r>
          </a:p>
          <a:p>
            <a:r>
              <a:rPr lang="en-US" sz="1200" dirty="0"/>
              <a:t>conducted in forward areas, is used before communications are</a:t>
            </a:r>
          </a:p>
          <a:p>
            <a:r>
              <a:rPr lang="en-US" sz="1200" dirty="0"/>
              <a:t>established and before railway sidings are usable. It is simply a</a:t>
            </a:r>
          </a:p>
          <a:p>
            <a:r>
              <a:rPr lang="en-US" sz="1200" dirty="0" smtClean="0"/>
              <a:t>method </a:t>
            </a:r>
            <a:r>
              <a:rPr lang="en-US" sz="1200" dirty="0"/>
              <a:t>where loaded trains run forward for a given period and then</a:t>
            </a:r>
          </a:p>
          <a:p>
            <a:r>
              <a:rPr lang="en-US" sz="1200" dirty="0"/>
              <a:t>the empty trains return toward the rear for an equal period. Manual</a:t>
            </a:r>
          </a:p>
          <a:p>
            <a:r>
              <a:rPr lang="en-US" sz="1200" dirty="0"/>
              <a:t>block operation is also used before a railway communications net is</a:t>
            </a:r>
          </a:p>
          <a:p>
            <a:r>
              <a:rPr lang="en-US" sz="1200" dirty="0"/>
              <a:t>established. Trains run from one block station to the next, having</a:t>
            </a:r>
          </a:p>
          <a:p>
            <a:r>
              <a:rPr lang="en-US" sz="1200" dirty="0"/>
              <a:t>permission from the train dispatcher and the block station agent. In</a:t>
            </a:r>
          </a:p>
          <a:p>
            <a:r>
              <a:rPr lang="en-US" sz="1200" dirty="0"/>
              <a:t>permissive block, more than one train may occupy a block at the same</a:t>
            </a:r>
          </a:p>
          <a:p>
            <a:r>
              <a:rPr lang="en-US" sz="1200" dirty="0"/>
              <a:t>time, providing they are moving in the same direction. In positive</a:t>
            </a:r>
          </a:p>
          <a:p>
            <a:r>
              <a:rPr lang="en-US" sz="1200" dirty="0"/>
              <a:t>block, only one train may occupy a block at any one time; this allows</a:t>
            </a:r>
          </a:p>
          <a:p>
            <a:r>
              <a:rPr lang="en-US" sz="1200" dirty="0"/>
              <a:t>the train to back up to the station in the rear if it is attacked.</a:t>
            </a:r>
          </a:p>
        </p:txBody>
      </p:sp>
    </p:spTree>
    <p:extLst>
      <p:ext uri="{BB962C8B-B14F-4D97-AF65-F5344CB8AC3E}">
        <p14:creationId xmlns:p14="http://schemas.microsoft.com/office/powerpoint/2010/main" val="10492195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4211" y="2057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Train order operation, started after dependable communications</a:t>
            </a:r>
          </a:p>
          <a:p>
            <a:r>
              <a:rPr lang="en-US" sz="1200" dirty="0"/>
              <a:t>are established and sidings are usable, is more efficient and</a:t>
            </a:r>
          </a:p>
          <a:p>
            <a:r>
              <a:rPr lang="en-US" sz="1200" dirty="0"/>
              <a:t>flexible than fleet or manual block. Trains are operated under</a:t>
            </a:r>
          </a:p>
          <a:p>
            <a:r>
              <a:rPr lang="en-US" sz="1200" dirty="0"/>
              <a:t>orders from the train dispatcher to block station agents. The agent</a:t>
            </a:r>
          </a:p>
          <a:p>
            <a:r>
              <a:rPr lang="en-US" sz="1200" dirty="0"/>
              <a:t>writes the order and repeats it back for accuracy. One copy is given</a:t>
            </a:r>
          </a:p>
          <a:p>
            <a:r>
              <a:rPr lang="en-US" sz="1200" dirty="0"/>
              <a:t>to the train conductor and one to the engineman. Train movements are</a:t>
            </a:r>
          </a:p>
          <a:p>
            <a:r>
              <a:rPr lang="en-US" sz="1200" dirty="0"/>
              <a:t>expedited because meeting and passing of trains can be arranged or</a:t>
            </a:r>
          </a:p>
          <a:p>
            <a:r>
              <a:rPr lang="en-US" sz="1200" dirty="0"/>
              <a:t>changed, and train rights conferred or reversed. Timetable</a:t>
            </a:r>
          </a:p>
          <a:p>
            <a:r>
              <a:rPr lang="en-US" sz="1200" dirty="0"/>
              <a:t>operation, used after rail traffic has been stabilized, is the most</a:t>
            </a:r>
          </a:p>
          <a:p>
            <a:r>
              <a:rPr lang="en-US" sz="1200" dirty="0"/>
              <a:t>efficient method. The timetable gives a train the right to occupy a</a:t>
            </a:r>
          </a:p>
          <a:p>
            <a:r>
              <a:rPr lang="en-US" sz="1200" dirty="0"/>
              <a:t>stretch of track at a specified time; it tells which train has right</a:t>
            </a:r>
          </a:p>
          <a:p>
            <a:r>
              <a:rPr lang="en-US" sz="1200" dirty="0"/>
              <a:t>over another train and which one must take the siding and where. In</a:t>
            </a:r>
          </a:p>
          <a:p>
            <a:r>
              <a:rPr lang="en-US" sz="1200" dirty="0"/>
              <a:t>a theater, timetable operation is normally used with train order and</a:t>
            </a:r>
          </a:p>
          <a:p>
            <a:r>
              <a:rPr lang="en-US" sz="1200" dirty="0"/>
              <a:t>manual block operation to provide more flexibility</a:t>
            </a:r>
          </a:p>
        </p:txBody>
      </p:sp>
    </p:spTree>
    <p:extLst>
      <p:ext uri="{BB962C8B-B14F-4D97-AF65-F5344CB8AC3E}">
        <p14:creationId xmlns:p14="http://schemas.microsoft.com/office/powerpoint/2010/main" val="42694275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" y="228600"/>
            <a:ext cx="242640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0217" y="1886183"/>
            <a:ext cx="3350699" cy="506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1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10820</Words>
  <Application>Microsoft Office PowerPoint</Application>
  <PresentationFormat>On-screen Show (4:3)</PresentationFormat>
  <Paragraphs>1049</Paragraphs>
  <Slides>95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2015-10-23T01:55:43Z</dcterms:created>
  <dcterms:modified xsi:type="dcterms:W3CDTF">2015-10-23T02:34:40Z</dcterms:modified>
</cp:coreProperties>
</file>