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6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6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1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8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5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0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62D7-99F6-49C0-80DB-3E53A183C0D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FB206-124F-406B-9A68-12E73469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9550"/>
            <a:ext cx="7238999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95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shown in the figure, the results are reported after rounding off the number to</a:t>
            </a:r>
          </a:p>
          <a:p>
            <a:r>
              <a:rPr lang="en-US" dirty="0"/>
              <a:t>two significant digits.</a:t>
            </a:r>
          </a:p>
          <a:p>
            <a:r>
              <a:rPr lang="en-US" dirty="0"/>
              <a:t>(1) The rounding rule for all test methods is as follows: Numbers ending in</a:t>
            </a:r>
          </a:p>
          <a:p>
            <a:r>
              <a:rPr lang="en-US" dirty="0"/>
              <a:t>1, 2, 3, and 4 will be rounded down (12.34 would be rounded to nearest one-tenth or</a:t>
            </a:r>
          </a:p>
          <a:p>
            <a:r>
              <a:rPr lang="en-US" dirty="0"/>
              <a:t>12.3). Numbers ending in 6, 7, 8, and 9 would be rounded up (678.9 would be</a:t>
            </a:r>
          </a:p>
          <a:p>
            <a:r>
              <a:rPr lang="en-US" dirty="0"/>
              <a:t>rounded to the nearest whole number (679)). The number 5 would be rounded up to</a:t>
            </a:r>
          </a:p>
          <a:p>
            <a:r>
              <a:rPr lang="en-US" dirty="0"/>
              <a:t>the next even number if the preceding digit is odd (65.75 would be rounded off to</a:t>
            </a:r>
          </a:p>
          <a:p>
            <a:r>
              <a:rPr lang="en-US" dirty="0"/>
              <a:t>the nearest one-tenth (65.8)) or if the preceding digit is even, the 5 would just</a:t>
            </a:r>
          </a:p>
          <a:p>
            <a:r>
              <a:rPr lang="en-US" dirty="0"/>
              <a:t>be dropped (68.5 would be rounded off to the nearest whole number (68)).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The number of significant figures is not influenced in any way by the</a:t>
            </a:r>
          </a:p>
          <a:p>
            <a:r>
              <a:rPr lang="en-US" dirty="0"/>
              <a:t>position of the decimal point. For numbers less than one expressed in decimal</a:t>
            </a:r>
          </a:p>
          <a:p>
            <a:r>
              <a:rPr lang="en-US" dirty="0"/>
              <a:t>form, the zeros after the decimal point and preceding other digits are not</a:t>
            </a:r>
          </a:p>
          <a:p>
            <a:r>
              <a:rPr lang="en-US" dirty="0"/>
              <a:t>significant, therefore 0.0042 as shown in figure 2 has only two significant</a:t>
            </a:r>
          </a:p>
          <a:p>
            <a:r>
              <a:rPr lang="en-US" dirty="0"/>
              <a:t>figures. The rules for significant figures are as follows: When carrying out any</a:t>
            </a:r>
          </a:p>
          <a:p>
            <a:r>
              <a:rPr lang="en-US" dirty="0"/>
              <a:t>sequence of multiplication or division, the answer should have no more significant</a:t>
            </a:r>
          </a:p>
          <a:p>
            <a:r>
              <a:rPr lang="en-US" dirty="0"/>
              <a:t>digits than the smallest number of significant figures present in any of the</a:t>
            </a:r>
          </a:p>
          <a:p>
            <a:r>
              <a:rPr lang="en-US" dirty="0"/>
              <a:t>numbers involved. In addition and subtraction, the significant digits of the sum</a:t>
            </a:r>
          </a:p>
          <a:p>
            <a:r>
              <a:rPr lang="en-US" dirty="0"/>
              <a:t>or difference are determined by the number of digits in the number with the least</a:t>
            </a:r>
          </a:p>
          <a:p>
            <a:r>
              <a:rPr lang="en-US" dirty="0"/>
              <a:t>amount of significant digits of the number involved.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INCONSISTENT RESULTS FOR REPEATABILITY. As the senior laboratory specialist,</a:t>
            </a:r>
          </a:p>
          <a:p>
            <a:r>
              <a:rPr lang="en-US" dirty="0"/>
              <a:t>you will have to identify inconsistencies in test results submitted by a technician</a:t>
            </a:r>
          </a:p>
          <a:p>
            <a:r>
              <a:rPr lang="en-US" dirty="0"/>
              <a:t>by reviewing several of his test reports for the same product. When doing this you</a:t>
            </a:r>
          </a:p>
          <a:p>
            <a:r>
              <a:rPr lang="en-US" dirty="0"/>
              <a:t>are checking the repeatability of test results which is defined as: "The</a:t>
            </a:r>
          </a:p>
          <a:p>
            <a:r>
              <a:rPr lang="en-US" dirty="0"/>
              <a:t>quantitative expression of the random error associated with a single operator in a</a:t>
            </a:r>
          </a:p>
          <a:p>
            <a:r>
              <a:rPr lang="en-US" dirty="0"/>
              <a:t>given laboratory obtaining replicate results with the same apparatus under constant</a:t>
            </a:r>
          </a:p>
          <a:p>
            <a:r>
              <a:rPr lang="en-US" dirty="0"/>
              <a:t>operation conditions on identical test material within a short period of time." The</a:t>
            </a:r>
          </a:p>
          <a:p>
            <a:r>
              <a:rPr lang="en-US" dirty="0"/>
              <a:t>repeatability information can be found in the precision paragraph in the test</a:t>
            </a:r>
          </a:p>
          <a:p>
            <a:r>
              <a:rPr lang="en-US" dirty="0"/>
              <a:t>methods. There are many different ways the repeatability for test methods can be</a:t>
            </a:r>
          </a:p>
          <a:p>
            <a:r>
              <a:rPr lang="en-US" dirty="0"/>
              <a:t>found. It may vary from a certain value not to exceed..., to a certain percentage</a:t>
            </a:r>
          </a:p>
          <a:p>
            <a:r>
              <a:rPr lang="en-US" dirty="0"/>
              <a:t>of the mean (the average of two or more quantities). The repeatability may also be</a:t>
            </a:r>
          </a:p>
          <a:p>
            <a:r>
              <a:rPr lang="en-US" dirty="0"/>
              <a:t>expressed by a graph in certain test methods.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The first example of repeatability is shown in ASTM test method D 482</a:t>
            </a:r>
          </a:p>
          <a:p>
            <a:r>
              <a:rPr lang="en-US" dirty="0"/>
              <a:t>which reads "The difference between successive test results, obtained by the same</a:t>
            </a:r>
          </a:p>
          <a:p>
            <a:r>
              <a:rPr lang="en-US" dirty="0"/>
              <a:t>operator with the same apparatus under constant operating conditions on identical</a:t>
            </a:r>
          </a:p>
          <a:p>
            <a:r>
              <a:rPr lang="en-US" dirty="0"/>
              <a:t>test material would, in the long run, in the normal and correct operation of the</a:t>
            </a:r>
          </a:p>
          <a:p>
            <a:r>
              <a:rPr lang="en-US" dirty="0"/>
              <a:t>test method, exceed the following values only in one case in twenty:</a:t>
            </a:r>
          </a:p>
          <a:p>
            <a:r>
              <a:rPr lang="en-US" dirty="0"/>
              <a:t>Ash, % Repeatability</a:t>
            </a:r>
          </a:p>
          <a:p>
            <a:r>
              <a:rPr lang="en-US" dirty="0"/>
              <a:t>0.001 to 0.079 0.003</a:t>
            </a:r>
          </a:p>
          <a:p>
            <a:r>
              <a:rPr lang="en-US" dirty="0"/>
              <a:t>0.080 to 0.180 0.007"</a:t>
            </a:r>
          </a:p>
          <a:p>
            <a:r>
              <a:rPr lang="en-US" dirty="0"/>
              <a:t>The results of the test to be checked for repeatability are found on line 33 of DA</a:t>
            </a:r>
          </a:p>
          <a:p>
            <a:r>
              <a:rPr lang="en-US" dirty="0"/>
              <a:t>Form 2077, figures 3 and 4.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0"/>
            <a:ext cx="612797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49" y="609600"/>
            <a:ext cx="602366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shown in figures 3 and 4, the ash level is between 0.001 and 0.079 and therefore</a:t>
            </a:r>
          </a:p>
          <a:p>
            <a:r>
              <a:rPr lang="en-US" dirty="0"/>
              <a:t>the repeatability value is 0.003 and the results in figures 3 and 4 are within</a:t>
            </a:r>
          </a:p>
          <a:p>
            <a:r>
              <a:rPr lang="en-US" dirty="0"/>
              <a:t>repeatability.</a:t>
            </a:r>
          </a:p>
          <a:p>
            <a:r>
              <a:rPr lang="en-US" dirty="0"/>
              <a:t>b. The second example of repeatability is shown in ASTM test method D 445</a:t>
            </a:r>
          </a:p>
          <a:p>
            <a:r>
              <a:rPr lang="en-US" dirty="0"/>
              <a:t>which reads, "The difference between successive test results, obtained by the same</a:t>
            </a:r>
          </a:p>
          <a:p>
            <a:r>
              <a:rPr lang="en-US" dirty="0"/>
              <a:t>apparatus under constant operating conditions on identical test material, would in</a:t>
            </a:r>
          </a:p>
          <a:p>
            <a:r>
              <a:rPr lang="en-US" dirty="0"/>
              <a:t>the long run, in the normal and correct operation of this test method, exceed 0.35%</a:t>
            </a:r>
          </a:p>
          <a:p>
            <a:r>
              <a:rPr lang="en-US" dirty="0"/>
              <a:t>of their mean only in one case in twenty. Differences greater than this should be</a:t>
            </a:r>
          </a:p>
          <a:p>
            <a:r>
              <a:rPr lang="en-US" dirty="0"/>
              <a:t>considered suspect." The results of the test to be checked for repeatability are</a:t>
            </a:r>
          </a:p>
          <a:p>
            <a:r>
              <a:rPr lang="en-US" dirty="0"/>
              <a:t>found on line 38 of DA Form 2077, figures 5 and 6.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685800"/>
            <a:ext cx="657757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914400"/>
            <a:ext cx="620525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Take the results shown in figures 5 and 6, and then find the mean of the results as</a:t>
            </a:r>
          </a:p>
          <a:p>
            <a:r>
              <a:rPr lang="en-US" dirty="0"/>
              <a:t>shown in the following:</a:t>
            </a:r>
          </a:p>
          <a:p>
            <a:r>
              <a:rPr lang="en-US" dirty="0"/>
              <a:t>2.516 (figure 5)</a:t>
            </a:r>
          </a:p>
          <a:p>
            <a:r>
              <a:rPr lang="en-US" dirty="0"/>
              <a:t>+ 2.509 (figure 6) 5.025 = 2.5125 (mean)</a:t>
            </a:r>
          </a:p>
          <a:p>
            <a:r>
              <a:rPr lang="en-US" dirty="0"/>
              <a:t>5.025 2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This </a:t>
            </a:r>
            <a:r>
              <a:rPr lang="en-US" dirty="0" err="1"/>
              <a:t>subcourse</a:t>
            </a:r>
            <a:r>
              <a:rPr lang="en-US" dirty="0"/>
              <a:t> is designed to train a 92C20 soldier to review petroleum analysis</a:t>
            </a:r>
          </a:p>
          <a:p>
            <a:r>
              <a:rPr lang="en-US" dirty="0"/>
              <a:t>test results. We will cover each part of the task and your responsibilities.</a:t>
            </a:r>
          </a:p>
          <a:p>
            <a:r>
              <a:rPr lang="en-US" dirty="0"/>
              <a:t>Supplementary Training Material Provided: None.</a:t>
            </a:r>
          </a:p>
          <a:p>
            <a:r>
              <a:rPr lang="en-US" dirty="0"/>
              <a:t>Four credit hours will be awarded for successful completion of this </a:t>
            </a:r>
            <a:r>
              <a:rPr lang="en-US" dirty="0" err="1"/>
              <a:t>subcourse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80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mean is then multiplied by 0.35% to find the repeatability value as shown in</a:t>
            </a:r>
          </a:p>
          <a:p>
            <a:r>
              <a:rPr lang="en-US" dirty="0"/>
              <a:t>the following:</a:t>
            </a:r>
          </a:p>
          <a:p>
            <a:r>
              <a:rPr lang="en-US" dirty="0"/>
              <a:t>2.5125 (mean)</a:t>
            </a:r>
          </a:p>
          <a:p>
            <a:r>
              <a:rPr lang="en-US" dirty="0"/>
              <a:t>x 0.35 (%)</a:t>
            </a:r>
          </a:p>
          <a:p>
            <a:r>
              <a:rPr lang="en-US" dirty="0"/>
              <a:t>0.00879375</a:t>
            </a:r>
          </a:p>
          <a:p>
            <a:r>
              <a:rPr lang="en-US" dirty="0"/>
              <a:t>At this point, you should determine the number of significant digits required by</a:t>
            </a:r>
          </a:p>
          <a:p>
            <a:r>
              <a:rPr lang="en-US" dirty="0"/>
              <a:t>the test method, in this case 4 significant digits are in the figure. So, the</a:t>
            </a:r>
          </a:p>
          <a:p>
            <a:r>
              <a:rPr lang="en-US" dirty="0"/>
              <a:t>figure would be rounded to 0.0088 (repeatability value for figures 5 and 6). To</a:t>
            </a:r>
          </a:p>
          <a:p>
            <a:r>
              <a:rPr lang="en-US" dirty="0"/>
              <a:t>determine if the results of figures 5 and 6 met the repeatability value of 0.0088</a:t>
            </a:r>
          </a:p>
          <a:p>
            <a:r>
              <a:rPr lang="en-US" dirty="0"/>
              <a:t>you would determine if the results are within 0.0088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2.516 (figure 5 results)</a:t>
            </a:r>
          </a:p>
          <a:p>
            <a:r>
              <a:rPr lang="en-US" dirty="0"/>
              <a:t>- 2.509 (figure 6 results)</a:t>
            </a:r>
          </a:p>
          <a:p>
            <a:r>
              <a:rPr lang="en-US" dirty="0"/>
              <a:t>0.007 is less than 0.0088 or within repeatability</a:t>
            </a:r>
          </a:p>
          <a:p>
            <a:r>
              <a:rPr lang="en-US" dirty="0"/>
              <a:t>c. The third example of repeatability is shown in ASTM test method D 86</a:t>
            </a:r>
          </a:p>
          <a:p>
            <a:r>
              <a:rPr lang="en-US" dirty="0"/>
              <a:t>(Distillation of Petroleum Products) which reads, "Duplicate results obtained by</a:t>
            </a:r>
          </a:p>
          <a:p>
            <a:r>
              <a:rPr lang="en-US" dirty="0"/>
              <a:t>the same operator and apparatus should not be considered suspect unless they differ</a:t>
            </a:r>
          </a:p>
          <a:p>
            <a:r>
              <a:rPr lang="en-US" dirty="0"/>
              <a:t>by more than the repeatability which, according to the repeatability graph, is</a:t>
            </a:r>
          </a:p>
          <a:p>
            <a:r>
              <a:rPr lang="en-US" dirty="0"/>
              <a:t>appropriate to the test result obtained and to the rate of change in thermometer</a:t>
            </a:r>
          </a:p>
          <a:p>
            <a:r>
              <a:rPr lang="en-US" dirty="0"/>
              <a:t>reading which prevailed at the stage at which the result was obtained." The results</a:t>
            </a:r>
          </a:p>
          <a:p>
            <a:r>
              <a:rPr lang="en-US" dirty="0"/>
              <a:t>of the test to be checked for repeatability are found on the modified copies of DA</a:t>
            </a:r>
          </a:p>
          <a:p>
            <a:r>
              <a:rPr lang="en-US" dirty="0"/>
              <a:t>Form 2077, lines 5a-g, figures 7, 8, and 9.</a:t>
            </a:r>
          </a:p>
          <a:p>
            <a:r>
              <a:rPr lang="en-US" dirty="0"/>
              <a:t>(1) Figure 7 shows the official test results for laboratory report 83-969</a:t>
            </a:r>
          </a:p>
          <a:p>
            <a:r>
              <a:rPr lang="en-US" dirty="0"/>
              <a:t>to be used in this example.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58117"/>
            <a:ext cx="6889459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To determine the repeatability of the results for ASTM D 86 shown in figure 7, we</a:t>
            </a:r>
          </a:p>
          <a:p>
            <a:r>
              <a:rPr lang="en-US" dirty="0"/>
              <a:t>must have a laboratory worksheet with the results for 10% above and below the</a:t>
            </a:r>
          </a:p>
          <a:p>
            <a:r>
              <a:rPr lang="en-US" dirty="0"/>
              <a:t>points to be checked, except for the initial boiling point (IBP) and the final</a:t>
            </a:r>
          </a:p>
          <a:p>
            <a:r>
              <a:rPr lang="en-US" dirty="0"/>
              <a:t>boiling point (FBP) which requires 5% above and below the point to be checked</a:t>
            </a:r>
          </a:p>
          <a:p>
            <a:r>
              <a:rPr lang="en-US" dirty="0"/>
              <a:t>respectively, as shown in figure 8 laboratory worksheet (w/s).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28888"/>
            <a:ext cx="5746396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To determine the repeatability of the result 269° F at 50%, you would subtract the</a:t>
            </a:r>
          </a:p>
          <a:p>
            <a:r>
              <a:rPr lang="en-US" dirty="0"/>
              <a:t>40% results 253° F from the 60% results 282° F;</a:t>
            </a:r>
          </a:p>
          <a:p>
            <a:r>
              <a:rPr lang="en-US" dirty="0"/>
              <a:t>282° F 60%</a:t>
            </a:r>
          </a:p>
          <a:p>
            <a:r>
              <a:rPr lang="en-US" dirty="0"/>
              <a:t>- 253° F 40%</a:t>
            </a:r>
          </a:p>
          <a:p>
            <a:r>
              <a:rPr lang="en-US" dirty="0"/>
              <a:t>29</a:t>
            </a:r>
          </a:p>
          <a:p>
            <a:r>
              <a:rPr lang="en-US" dirty="0"/>
              <a:t>The answer 29 is then divided by the total distances to either side of the point to</a:t>
            </a:r>
          </a:p>
          <a:p>
            <a:r>
              <a:rPr lang="en-US" dirty="0"/>
              <a:t>be checked, of official test result, which is 20. This will give the rate of</a:t>
            </a:r>
          </a:p>
          <a:p>
            <a:r>
              <a:rPr lang="en-US" dirty="0"/>
              <a:t>change of thermometer reading.</a:t>
            </a:r>
          </a:p>
          <a:p>
            <a:r>
              <a:rPr lang="en-US" dirty="0"/>
              <a:t>29 ÷ 20 = 1.45 Rounded to 1.4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rate of change of thermometer reading 1.4 is then charted on the ASTM D 86</a:t>
            </a:r>
          </a:p>
          <a:p>
            <a:r>
              <a:rPr lang="en-US" dirty="0"/>
              <a:t>repeatability and reproducibility to 1.4 on the right scale graph by drawing a</a:t>
            </a:r>
          </a:p>
          <a:p>
            <a:r>
              <a:rPr lang="en-US" dirty="0"/>
              <a:t>horizontal line from 1.4 on the left scale across (figure 9). Then you would use</a:t>
            </a:r>
          </a:p>
          <a:p>
            <a:r>
              <a:rPr lang="en-US" dirty="0"/>
              <a:t>notes A thru D on the bottom of figure 9 to determine which column will show</a:t>
            </a:r>
          </a:p>
          <a:p>
            <a:r>
              <a:rPr lang="en-US" dirty="0"/>
              <a:t>repeatability, in this case, column c. The 1.4 line intersects column c at 2° F</a:t>
            </a:r>
          </a:p>
          <a:p>
            <a:r>
              <a:rPr lang="en-US" dirty="0"/>
              <a:t>which is the plus or minus repeatability of 269° F at 50% for laboratory report</a:t>
            </a:r>
          </a:p>
          <a:p>
            <a:r>
              <a:rPr lang="en-US" dirty="0"/>
              <a:t>number 83-969. The repeatability of 323° F at 90% is shown below and with figure</a:t>
            </a:r>
          </a:p>
          <a:p>
            <a:r>
              <a:rPr lang="en-US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300038"/>
            <a:ext cx="4981575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42888"/>
            <a:ext cx="4981575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642938"/>
            <a:ext cx="498157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LESSON TEXT</a:t>
            </a:r>
          </a:p>
          <a:p>
            <a:r>
              <a:rPr lang="en-US" dirty="0"/>
              <a:t>1. GENERAL. As an NCO in the petroleum field, you must be able to review</a:t>
            </a:r>
          </a:p>
          <a:p>
            <a:r>
              <a:rPr lang="en-US" dirty="0"/>
              <a:t>petroleum analysis test results. When reporting errors in results using test</a:t>
            </a:r>
          </a:p>
          <a:p>
            <a:r>
              <a:rPr lang="en-US" dirty="0"/>
              <a:t>method, you must be able to identify repeatability and reproducibility precision</a:t>
            </a:r>
          </a:p>
          <a:p>
            <a:r>
              <a:rPr lang="en-US" dirty="0"/>
              <a:t>standards. Also, you must be able to identify possible erroneous test results by</a:t>
            </a:r>
          </a:p>
          <a:p>
            <a:r>
              <a:rPr lang="en-US" dirty="0"/>
              <a:t>comparing all test results for the sample, using the significance of tests and</a:t>
            </a:r>
          </a:p>
          <a:p>
            <a:r>
              <a:rPr lang="en-US" dirty="0"/>
              <a:t>product characteristic norms.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Column b is used with figure 11, which gives a plus or minus repeatability of 2° F</a:t>
            </a:r>
          </a:p>
          <a:p>
            <a:r>
              <a:rPr lang="en-US" dirty="0"/>
              <a:t>for 343° F at FBP laboratory report number 83-969.</a:t>
            </a:r>
          </a:p>
          <a:p>
            <a:r>
              <a:rPr lang="en-US" dirty="0"/>
              <a:t>(2) After finding the repeatability of the official results (figure 7) you</a:t>
            </a:r>
          </a:p>
          <a:p>
            <a:r>
              <a:rPr lang="en-US" dirty="0"/>
              <a:t>will check to see if the repeatability test results (figure 12) meet repeatability</a:t>
            </a:r>
          </a:p>
          <a:p>
            <a:r>
              <a:rPr lang="en-US" dirty="0"/>
              <a:t>limits of the official test results.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2160"/>
            <a:ext cx="7499118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official results and repeatability limits for laboratory report number 83-969</a:t>
            </a:r>
          </a:p>
          <a:p>
            <a:r>
              <a:rPr lang="en-US" dirty="0"/>
              <a:t>(figure 7) gives the limits in which the repeatability results must fall, at each</a:t>
            </a:r>
          </a:p>
          <a:p>
            <a:r>
              <a:rPr lang="en-US" dirty="0"/>
              <a:t>reported point of the test results (figure 12).</a:t>
            </a:r>
          </a:p>
          <a:p>
            <a:r>
              <a:rPr lang="en-US" dirty="0"/>
              <a:t>Repeatability</a:t>
            </a:r>
          </a:p>
          <a:p>
            <a:r>
              <a:rPr lang="en-US" dirty="0"/>
              <a:t>Figure 7 Limit for Figure 12 Results Within</a:t>
            </a:r>
          </a:p>
          <a:p>
            <a:r>
              <a:rPr lang="en-US" dirty="0"/>
              <a:t>% Evap 83-969 83-969 83-969A Repeatability</a:t>
            </a:r>
          </a:p>
          <a:p>
            <a:r>
              <a:rPr lang="en-US" dirty="0"/>
              <a:t>50 269° F ± 2° F 272° F NO</a:t>
            </a:r>
          </a:p>
          <a:p>
            <a:r>
              <a:rPr lang="en-US" dirty="0"/>
              <a:t>90 323° F ± 2° F 326° F NO</a:t>
            </a:r>
          </a:p>
          <a:p>
            <a:r>
              <a:rPr lang="en-US" dirty="0"/>
              <a:t>FBP 343° F ± 2° F 347° F NO</a:t>
            </a:r>
          </a:p>
          <a:p>
            <a:r>
              <a:rPr lang="en-US" dirty="0"/>
              <a:t>As shown above, the laboratory report number 83-969A is not within repeatability</a:t>
            </a:r>
          </a:p>
          <a:p>
            <a:r>
              <a:rPr lang="en-US" dirty="0"/>
              <a:t>limits of laboratory report number 83-969.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REPRODUCIBILITY PRECISION STANDARDS. As the senior laboratory specialist,</a:t>
            </a:r>
          </a:p>
          <a:p>
            <a:r>
              <a:rPr lang="en-US" dirty="0"/>
              <a:t>you will need to know if your test equipment and laboratory specialist are</a:t>
            </a:r>
          </a:p>
          <a:p>
            <a:r>
              <a:rPr lang="en-US" dirty="0"/>
              <a:t>performing the test within reproducibility precision standards. To achieve this</a:t>
            </a:r>
          </a:p>
          <a:p>
            <a:r>
              <a:rPr lang="en-US" dirty="0"/>
              <a:t>there is a correlation program that is set up by the USAGMPA that your laboratory</a:t>
            </a:r>
          </a:p>
          <a:p>
            <a:r>
              <a:rPr lang="en-US" dirty="0"/>
              <a:t>falls under. The addresses for the offices are:</a:t>
            </a:r>
          </a:p>
          <a:p>
            <a:r>
              <a:rPr lang="en-US" dirty="0"/>
              <a:t>US AGMPA US AGMPA</a:t>
            </a:r>
          </a:p>
          <a:p>
            <a:r>
              <a:rPr lang="en-US" dirty="0"/>
              <a:t>Petroleum Field Office West Petroleum Field Office East</a:t>
            </a:r>
          </a:p>
          <a:p>
            <a:r>
              <a:rPr lang="en-US" dirty="0"/>
              <a:t>ATTN: STSGP-PW </a:t>
            </a:r>
            <a:r>
              <a:rPr lang="en-US" dirty="0" err="1"/>
              <a:t>Bldg</a:t>
            </a:r>
            <a:r>
              <a:rPr lang="en-US" dirty="0"/>
              <a:t> 85-3, STSGP-PE</a:t>
            </a:r>
          </a:p>
          <a:p>
            <a:r>
              <a:rPr lang="en-US" dirty="0"/>
              <a:t>Defense Depot-Tracy New Cumberland Army Depot</a:t>
            </a:r>
          </a:p>
          <a:p>
            <a:r>
              <a:rPr lang="en-US" dirty="0"/>
              <a:t>Tracy, CA 95376 New Cumberland, PA 17070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your laboratory is involved in the correlation program, you will provide a check</a:t>
            </a:r>
          </a:p>
          <a:p>
            <a:r>
              <a:rPr lang="en-US" dirty="0"/>
              <a:t>for reproducibility of test which is defined as: "The quantitative expression of</a:t>
            </a:r>
          </a:p>
          <a:p>
            <a:r>
              <a:rPr lang="en-US" dirty="0"/>
              <a:t>the random error associated with operators working in different laboratories, each</a:t>
            </a:r>
          </a:p>
          <a:p>
            <a:r>
              <a:rPr lang="en-US" dirty="0"/>
              <a:t>obtaining single results on identical test material when applying the same method."</a:t>
            </a:r>
          </a:p>
          <a:p>
            <a:r>
              <a:rPr lang="en-US" dirty="0"/>
              <a:t>The reproducibility information can be found in the precision paragraph in the test</a:t>
            </a:r>
          </a:p>
          <a:p>
            <a:r>
              <a:rPr lang="en-US" dirty="0"/>
              <a:t>methods. There are many different ways the reproducibility for test methods are</a:t>
            </a:r>
          </a:p>
          <a:p>
            <a:r>
              <a:rPr lang="en-US" dirty="0"/>
              <a:t>found. The different ways are similar to the ones already explained for</a:t>
            </a:r>
          </a:p>
          <a:p>
            <a:r>
              <a:rPr lang="en-US" dirty="0"/>
              <a:t>repeatability. The test methods used for repeatability will also be used for</a:t>
            </a:r>
          </a:p>
          <a:p>
            <a:r>
              <a:rPr lang="en-US" dirty="0"/>
              <a:t>reproducibility. The limits for reproducibility are found the same way that the</a:t>
            </a:r>
          </a:p>
          <a:p>
            <a:r>
              <a:rPr lang="en-US" dirty="0"/>
              <a:t>limits for repeatability are found.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The first example of reproducibility is ASTM test method D 482 which</a:t>
            </a:r>
          </a:p>
          <a:p>
            <a:r>
              <a:rPr lang="en-US" dirty="0"/>
              <a:t>reads: "The difference between two single and independent results obtained by</a:t>
            </a:r>
          </a:p>
          <a:p>
            <a:r>
              <a:rPr lang="en-US" dirty="0"/>
              <a:t>different operators in different laboratories on identical test material would, in</a:t>
            </a:r>
          </a:p>
          <a:p>
            <a:r>
              <a:rPr lang="en-US" dirty="0"/>
              <a:t>the long run, in the normal and correct operation of the test method, exceed the</a:t>
            </a:r>
          </a:p>
          <a:p>
            <a:r>
              <a:rPr lang="en-US" dirty="0"/>
              <a:t>following values only in one case in twenty:</a:t>
            </a:r>
          </a:p>
          <a:p>
            <a:r>
              <a:rPr lang="en-US" dirty="0"/>
              <a:t>Ash % Reproducibility</a:t>
            </a:r>
          </a:p>
          <a:p>
            <a:r>
              <a:rPr lang="en-US" dirty="0"/>
              <a:t>0.001 to 0.079 0.005</a:t>
            </a:r>
          </a:p>
          <a:p>
            <a:r>
              <a:rPr lang="en-US" dirty="0"/>
              <a:t>0.080 to 0.180 0.024"</a:t>
            </a:r>
          </a:p>
          <a:p>
            <a:r>
              <a:rPr lang="en-US" dirty="0"/>
              <a:t>The results of the test to be checked for reproducibility are found on line 33 of</a:t>
            </a:r>
          </a:p>
          <a:p>
            <a:r>
              <a:rPr lang="en-US" dirty="0"/>
              <a:t>DA Form 2077 (figures 13 and 14).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73" y="2413907"/>
            <a:ext cx="630381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73723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shown in figures 13 and 14, the ash level is between 0.001 and 0.079 and</a:t>
            </a:r>
          </a:p>
          <a:p>
            <a:r>
              <a:rPr lang="en-US" dirty="0"/>
              <a:t>therefore the reproducibility is 0.005 and the results in figures 13 and 14 are</a:t>
            </a:r>
          </a:p>
          <a:p>
            <a:r>
              <a:rPr lang="en-US" dirty="0"/>
              <a:t>within reproducibility.</a:t>
            </a:r>
          </a:p>
          <a:p>
            <a:r>
              <a:rPr lang="en-US" dirty="0"/>
              <a:t>b. The second example is shown in ASTM test method D 445 which reads, "The</a:t>
            </a:r>
          </a:p>
          <a:p>
            <a:r>
              <a:rPr lang="en-US" dirty="0"/>
              <a:t>difference between two single and independent test results obtained by different</a:t>
            </a:r>
          </a:p>
          <a:p>
            <a:r>
              <a:rPr lang="en-US" dirty="0"/>
              <a:t>operators working in different laboratories on identical test material, would in</a:t>
            </a:r>
          </a:p>
          <a:p>
            <a:r>
              <a:rPr lang="en-US" dirty="0"/>
              <a:t>the long run, in normal and correct operation of this test method, exceed 0.70% of</a:t>
            </a:r>
          </a:p>
          <a:p>
            <a:r>
              <a:rPr lang="en-US" dirty="0"/>
              <a:t>their mean only in one case in twenty. Differences greater than this should be</a:t>
            </a:r>
          </a:p>
          <a:p>
            <a:r>
              <a:rPr lang="en-US" dirty="0"/>
              <a:t>considered suspect." The results of the test to be checked for reproducibility are</a:t>
            </a:r>
          </a:p>
          <a:p>
            <a:r>
              <a:rPr lang="en-US" dirty="0"/>
              <a:t>found on line 38 of DA Form 2077, figures 15 and 16.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600"/>
            <a:ext cx="575582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2. IDENTIFY ERRORS. To identify errors in reported test results, you must go to</a:t>
            </a:r>
          </a:p>
          <a:p>
            <a:r>
              <a:rPr lang="en-US" dirty="0"/>
              <a:t>each test method standard. In each test method you will find how to report the</a:t>
            </a:r>
          </a:p>
          <a:p>
            <a:r>
              <a:rPr lang="en-US" dirty="0"/>
              <a:t>results in the REPORT paragraph. If the test method does not have a REPORT</a:t>
            </a:r>
          </a:p>
          <a:p>
            <a:r>
              <a:rPr lang="en-US" dirty="0"/>
              <a:t>paragraph, you would use the PRECISION paragraph for accuracy in reporting results.</a:t>
            </a:r>
          </a:p>
          <a:p>
            <a:r>
              <a:rPr lang="en-US" dirty="0"/>
              <a:t>There are two basic ways that the results of test methods are reported, (1) to the</a:t>
            </a:r>
          </a:p>
          <a:p>
            <a:r>
              <a:rPr lang="en-US" dirty="0"/>
              <a:t>nearest... or (2) a certain number of significant figures.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13945"/>
            <a:ext cx="803831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Take results shown in figures 15 and 16 and find the mean of the results as shown</a:t>
            </a:r>
          </a:p>
          <a:p>
            <a:r>
              <a:rPr lang="en-US" dirty="0"/>
              <a:t>in the following:</a:t>
            </a:r>
          </a:p>
          <a:p>
            <a:r>
              <a:rPr lang="en-US" dirty="0"/>
              <a:t>2.516 (figure 15)</a:t>
            </a:r>
          </a:p>
          <a:p>
            <a:r>
              <a:rPr lang="en-US" dirty="0"/>
              <a:t>+ 2.531 (figure 16)</a:t>
            </a:r>
          </a:p>
          <a:p>
            <a:r>
              <a:rPr lang="en-US" dirty="0"/>
              <a:t>5.047</a:t>
            </a:r>
          </a:p>
          <a:p>
            <a:r>
              <a:rPr lang="en-US" dirty="0"/>
              <a:t>5.047 = 2.5235 (mean)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The mean 2.5235 is multiplied by 0.70% to arrive at the reproducibility value as</a:t>
            </a:r>
          </a:p>
          <a:p>
            <a:r>
              <a:rPr lang="en-US" dirty="0"/>
              <a:t>shown in the following:</a:t>
            </a:r>
          </a:p>
          <a:p>
            <a:r>
              <a:rPr lang="en-US" dirty="0"/>
              <a:t>2.5235 (mean)</a:t>
            </a:r>
          </a:p>
          <a:p>
            <a:r>
              <a:rPr lang="en-US" dirty="0"/>
              <a:t>x 0.007</a:t>
            </a:r>
          </a:p>
          <a:p>
            <a:r>
              <a:rPr lang="en-US" dirty="0"/>
              <a:t>0.0176645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Now determine the number of significant digits required by the test method, in this</a:t>
            </a:r>
          </a:p>
          <a:p>
            <a:r>
              <a:rPr lang="en-US" dirty="0"/>
              <a:t>case, 4 significant digits. So the figure would be 0.0176 (reproducibility limit</a:t>
            </a:r>
          </a:p>
          <a:p>
            <a:r>
              <a:rPr lang="en-US" dirty="0"/>
              <a:t>for figures 15 and 16). To determine if the results of figures 15 and 16 met the</a:t>
            </a:r>
          </a:p>
          <a:p>
            <a:r>
              <a:rPr lang="en-US" dirty="0"/>
              <a:t>reproducibility limit of 0.0176 you would determine if the results are within</a:t>
            </a:r>
          </a:p>
          <a:p>
            <a:r>
              <a:rPr lang="en-US" dirty="0"/>
              <a:t>0.0176 of each other.</a:t>
            </a:r>
          </a:p>
          <a:p>
            <a:r>
              <a:rPr lang="en-US" dirty="0"/>
              <a:t>2.531 (figure 15)</a:t>
            </a:r>
          </a:p>
          <a:p>
            <a:r>
              <a:rPr lang="en-US" dirty="0"/>
              <a:t>- 2.516 (figure 16)</a:t>
            </a:r>
          </a:p>
          <a:p>
            <a:r>
              <a:rPr lang="en-US" dirty="0"/>
              <a:t>0.015 is less than 0.0176 or within reproducibility.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The third example of reproducibility is shown in ASTM test method D 86</a:t>
            </a:r>
          </a:p>
          <a:p>
            <a:r>
              <a:rPr lang="en-US" dirty="0"/>
              <a:t>which reads "The results obtained by each of two laboratories should not be</a:t>
            </a:r>
          </a:p>
          <a:p>
            <a:r>
              <a:rPr lang="en-US" dirty="0"/>
              <a:t>considered suspect unless the two results differ by more than the reproducibility</a:t>
            </a:r>
          </a:p>
          <a:p>
            <a:r>
              <a:rPr lang="en-US" dirty="0"/>
              <a:t>which, according to the reproducibility graph is appropriate to the test results</a:t>
            </a:r>
          </a:p>
          <a:p>
            <a:r>
              <a:rPr lang="en-US" dirty="0"/>
              <a:t>obtained and to the rate of change in thermometer reading which prevailed at the</a:t>
            </a:r>
          </a:p>
          <a:p>
            <a:r>
              <a:rPr lang="en-US" dirty="0"/>
              <a:t>stage at which the results were obtained."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The results of the test to be checked for reproducibility are found on</a:t>
            </a:r>
          </a:p>
          <a:p>
            <a:r>
              <a:rPr lang="en-US" dirty="0"/>
              <a:t>the modified copies of DA Form 2077, lines 5a-g, figures 17, 18, and 19.</a:t>
            </a:r>
          </a:p>
          <a:p>
            <a:r>
              <a:rPr lang="en-US" dirty="0"/>
              <a:t>Reproducibility is found the same way repeatability is found, except the</a:t>
            </a:r>
          </a:p>
          <a:p>
            <a:r>
              <a:rPr lang="en-US" dirty="0"/>
              <a:t>reproducibility graph is used. Figure 17 shows the official test results for</a:t>
            </a:r>
          </a:p>
          <a:p>
            <a:r>
              <a:rPr lang="en-US" dirty="0"/>
              <a:t>report 83-969 that will be used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4" y="381000"/>
            <a:ext cx="56483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302" y="152400"/>
            <a:ext cx="5648325" cy="577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To determine the reproducibility of the result at 50%, 90%, and the FBP you would</a:t>
            </a:r>
          </a:p>
          <a:p>
            <a:r>
              <a:rPr lang="en-US" dirty="0"/>
              <a:t>perform the same steps as already explained in the repeatability of test results</a:t>
            </a:r>
          </a:p>
          <a:p>
            <a:r>
              <a:rPr lang="en-US" dirty="0"/>
              <a:t>for ASTM test method D 86, except that your reproducibility limits would be derived</a:t>
            </a:r>
          </a:p>
          <a:p>
            <a:r>
              <a:rPr lang="en-US" dirty="0"/>
              <a:t>from the reproducibility portion of the graph.</a:t>
            </a:r>
          </a:p>
          <a:p>
            <a:r>
              <a:rPr lang="en-US" dirty="0"/>
              <a:t>(a) To determine the reproducibility of 269° F at 50%, refer back to</a:t>
            </a:r>
          </a:p>
          <a:p>
            <a:r>
              <a:rPr lang="en-US" dirty="0"/>
              <a:t>figure 9. Read column c on the reproducibility side of the graph, at the point</a:t>
            </a:r>
          </a:p>
          <a:p>
            <a:r>
              <a:rPr lang="en-US" dirty="0"/>
              <a:t>which the vertical line intersects. In this case, the reproducibility of 269° F at</a:t>
            </a:r>
          </a:p>
          <a:p>
            <a:r>
              <a:rPr lang="en-US" dirty="0"/>
              <a:t>50% is 5° F.</a:t>
            </a:r>
          </a:p>
          <a:p>
            <a:r>
              <a:rPr lang="en-US" dirty="0"/>
              <a:t>(b) To determine the reproducibility of 323° F at 90% refer back to</a:t>
            </a:r>
          </a:p>
          <a:p>
            <a:r>
              <a:rPr lang="en-US" dirty="0"/>
              <a:t>figure 10. Read column c on the reproducibility side of the graph, at the point</a:t>
            </a:r>
          </a:p>
          <a:p>
            <a:r>
              <a:rPr lang="en-US" dirty="0"/>
              <a:t>which the vertical line intersects. In this case, the reproducibility of 323° F at</a:t>
            </a:r>
          </a:p>
          <a:p>
            <a:r>
              <a:rPr lang="en-US" dirty="0"/>
              <a:t>90% is 5° F.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(c) To determine the reproducibility of 343° F at the FBP, refer back to</a:t>
            </a:r>
          </a:p>
          <a:p>
            <a:r>
              <a:rPr lang="en-US" dirty="0"/>
              <a:t>figure 11. Read column b on the reproducibility side of the graph, at the point</a:t>
            </a:r>
          </a:p>
          <a:p>
            <a:r>
              <a:rPr lang="en-US" dirty="0"/>
              <a:t>which the vertical line intersects. In this case, the reproducibility of 343° F at</a:t>
            </a:r>
          </a:p>
          <a:p>
            <a:r>
              <a:rPr lang="en-US" dirty="0"/>
              <a:t>the FBP is 7° F.</a:t>
            </a:r>
          </a:p>
          <a:p>
            <a:r>
              <a:rPr lang="en-US" dirty="0"/>
              <a:t>(2) After finding the reproducibility of the official results (figure 17),</a:t>
            </a:r>
          </a:p>
          <a:p>
            <a:r>
              <a:rPr lang="en-US" dirty="0"/>
              <a:t>you will check to see if the reproducibility test results (figure 19) meet</a:t>
            </a:r>
          </a:p>
          <a:p>
            <a:r>
              <a:rPr lang="en-US" dirty="0"/>
              <a:t>repeatability test limit of the official test results. The official results and</a:t>
            </a:r>
          </a:p>
          <a:p>
            <a:r>
              <a:rPr lang="en-US" dirty="0"/>
              <a:t>reproducibility limits for laboratory report number 83-969 (figure 17) gives the</a:t>
            </a:r>
          </a:p>
          <a:p>
            <a:r>
              <a:rPr lang="en-US" dirty="0"/>
              <a:t>area in which the reproducibility results must fall, at each reported point of the</a:t>
            </a:r>
          </a:p>
          <a:p>
            <a:r>
              <a:rPr lang="en-US" dirty="0"/>
              <a:t>test results (see figure 19).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2" y="2347913"/>
            <a:ext cx="7718688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An example of reporting the results to the nearest ... is shown in ASTM</a:t>
            </a:r>
          </a:p>
          <a:p>
            <a:r>
              <a:rPr lang="en-US" dirty="0"/>
              <a:t>Method D445 Kinematic Viscosity (by multiplying the seconds x the constant) which</a:t>
            </a:r>
          </a:p>
          <a:p>
            <a:r>
              <a:rPr lang="en-US" dirty="0"/>
              <a:t>reads "Report test results for both the kinematic and dynamic viscosity rounded to</a:t>
            </a:r>
          </a:p>
          <a:p>
            <a:r>
              <a:rPr lang="en-US" dirty="0"/>
              <a:t>the nearest one part per thousand of the value measured or calculated,</a:t>
            </a:r>
          </a:p>
          <a:p>
            <a:r>
              <a:rPr lang="en-US" dirty="0"/>
              <a:t>respectively." The result of this test is found on line 38 of the modified</a:t>
            </a:r>
          </a:p>
          <a:p>
            <a:r>
              <a:rPr lang="en-US" dirty="0"/>
              <a:t>Petroleum Products Laboratory Analysis Report (DA Form 2077)(figure 1).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Reproducibility Results within</a:t>
            </a:r>
          </a:p>
          <a:p>
            <a:r>
              <a:rPr lang="en-US" dirty="0"/>
              <a:t>Figure 17 Limit for Figure 19 Reproducibility</a:t>
            </a:r>
          </a:p>
          <a:p>
            <a:r>
              <a:rPr lang="en-US" dirty="0"/>
              <a:t>% Evap 83-969 83-969 83-838 Limits</a:t>
            </a:r>
          </a:p>
          <a:p>
            <a:r>
              <a:rPr lang="en-US" dirty="0"/>
              <a:t>50 269° F + 5° F 262 NO</a:t>
            </a:r>
          </a:p>
          <a:p>
            <a:r>
              <a:rPr lang="en-US" dirty="0"/>
              <a:t>90 323° F + 5° F 315 NO</a:t>
            </a:r>
          </a:p>
          <a:p>
            <a:r>
              <a:rPr lang="en-US" dirty="0"/>
              <a:t>FBP 343° F + 7° F 335 NO</a:t>
            </a:r>
          </a:p>
          <a:p>
            <a:r>
              <a:rPr lang="en-US" dirty="0"/>
              <a:t>As shown above, the laboratory report number 83-838 is not within repeatability</a:t>
            </a:r>
          </a:p>
          <a:p>
            <a:r>
              <a:rPr lang="en-US" dirty="0"/>
              <a:t>limits of laboratory report number 83-969.</a:t>
            </a:r>
          </a:p>
          <a:p>
            <a:r>
              <a:rPr lang="en-US" dirty="0"/>
              <a:t>5. POSSIBLE ERRONEOUS TEST RESULTS. As the senior laboratory specialist in a</a:t>
            </a:r>
          </a:p>
          <a:p>
            <a:r>
              <a:rPr lang="en-US" dirty="0"/>
              <a:t>petroleum laboratory, you must be able to identify possible erroneous test results</a:t>
            </a:r>
          </a:p>
          <a:p>
            <a:r>
              <a:rPr lang="en-US" dirty="0"/>
              <a:t>by comparing all test results for the sample, using the significance of test and</a:t>
            </a:r>
          </a:p>
          <a:p>
            <a:r>
              <a:rPr lang="en-US" dirty="0"/>
              <a:t>product characteristic norms.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12954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a. The product characteristic (physical and chemical) trends are established</a:t>
            </a:r>
          </a:p>
          <a:p>
            <a:r>
              <a:rPr lang="en-US" sz="1400" dirty="0"/>
              <a:t>by reviewing a minimum of three test results over a period of time.</a:t>
            </a:r>
          </a:p>
          <a:p>
            <a:r>
              <a:rPr lang="en-US" sz="1400" dirty="0"/>
              <a:t>(1) The characteristic norms of a stored product will change slowly by</a:t>
            </a:r>
          </a:p>
          <a:p>
            <a:r>
              <a:rPr lang="en-US" sz="1400" dirty="0"/>
              <a:t>deterioration (see figure 20). The abnormal rate of change of a characteristic</a:t>
            </a:r>
          </a:p>
          <a:p>
            <a:r>
              <a:rPr lang="en-US" sz="1400" dirty="0"/>
              <a:t>norm may indicate accelerated deterioration, contamination, or incorrect sampling</a:t>
            </a:r>
          </a:p>
          <a:p>
            <a:r>
              <a:rPr lang="en-US" sz="1400" dirty="0"/>
              <a:t>procedures. An example of an accelerated rate change is shown by West Side Burbank</a:t>
            </a:r>
          </a:p>
          <a:p>
            <a:r>
              <a:rPr lang="en-US" sz="1400" dirty="0"/>
              <a:t>tank farm, which has established the product characteristic normal trend for the</a:t>
            </a:r>
          </a:p>
          <a:p>
            <a:r>
              <a:rPr lang="en-US" sz="1400" dirty="0"/>
              <a:t>JP-4 in tank 42, after reviewing three B-2 test results. The fourth B-2 test</a:t>
            </a:r>
          </a:p>
          <a:p>
            <a:r>
              <a:rPr lang="en-US" sz="1400" dirty="0"/>
              <a:t>results shows an accelerated deterioration rate above the normal trend. After the</a:t>
            </a:r>
          </a:p>
          <a:p>
            <a:r>
              <a:rPr lang="en-US" sz="1400" dirty="0"/>
              <a:t>product characteristic normal trend has been broken, no matter by what, it must be</a:t>
            </a:r>
          </a:p>
          <a:p>
            <a:r>
              <a:rPr lang="en-US" sz="1400" dirty="0"/>
              <a:t>reestablished if the product is not consumed or contaminated by another outside</a:t>
            </a:r>
          </a:p>
          <a:p>
            <a:r>
              <a:rPr lang="en-US" sz="1400" dirty="0"/>
              <a:t>source before the trend can be established. In this case, the rate of change was</a:t>
            </a:r>
          </a:p>
          <a:p>
            <a:r>
              <a:rPr lang="en-US" sz="1400" dirty="0"/>
              <a:t>greater than the normal trend, but the same attention must be given to the product,</a:t>
            </a:r>
          </a:p>
          <a:p>
            <a:r>
              <a:rPr lang="en-US" sz="1400" dirty="0"/>
              <a:t>if the rate is less than the normal trend. In either case, an investigation of the</a:t>
            </a:r>
          </a:p>
          <a:p>
            <a:r>
              <a:rPr lang="en-US" sz="1400" dirty="0"/>
              <a:t>handling history of the product is warranted, as is a probable increase of quality</a:t>
            </a:r>
          </a:p>
          <a:p>
            <a:r>
              <a:rPr lang="en-US" sz="1400" dirty="0"/>
              <a:t>surveillance testing.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The performance characteristics of the tests will indicate specific</a:t>
            </a:r>
          </a:p>
          <a:p>
            <a:r>
              <a:rPr lang="en-US" dirty="0"/>
              <a:t>physical and chemical traits of the products performance during storage and</a:t>
            </a:r>
          </a:p>
          <a:p>
            <a:r>
              <a:rPr lang="en-US" dirty="0"/>
              <a:t>consumption, as well as the indication of deterioration and contamination.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419100"/>
            <a:ext cx="498157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2007" y="685800"/>
            <a:ext cx="66294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(1) All test results must be considered together since generally no one</a:t>
            </a:r>
          </a:p>
          <a:p>
            <a:r>
              <a:rPr lang="en-US" sz="1600" dirty="0"/>
              <a:t>result will, by itself, be out of trend. For example, when the flash point (FIP)</a:t>
            </a:r>
          </a:p>
          <a:p>
            <a:r>
              <a:rPr lang="en-US" sz="1600" dirty="0"/>
              <a:t>drops, the initial boiling point (IBP) will also drop. Many results are directly</a:t>
            </a:r>
          </a:p>
          <a:p>
            <a:r>
              <a:rPr lang="en-US" sz="1600" dirty="0"/>
              <a:t>related. If a product is contaminated with a lighter, more volatile product the</a:t>
            </a:r>
          </a:p>
          <a:p>
            <a:r>
              <a:rPr lang="en-US" sz="1600" dirty="0"/>
              <a:t>API gravity, Reid vapor pressure, and freezing point readings will be higher and</a:t>
            </a:r>
          </a:p>
          <a:p>
            <a:r>
              <a:rPr lang="en-US" sz="1600" dirty="0"/>
              <a:t>the initial boiling point and the flash point readings will be lower. If the</a:t>
            </a:r>
          </a:p>
          <a:p>
            <a:r>
              <a:rPr lang="en-US" sz="1600" dirty="0"/>
              <a:t>product is contaminated with a heavier, less volatile product, the final boiling</a:t>
            </a:r>
          </a:p>
          <a:p>
            <a:r>
              <a:rPr lang="en-US" sz="1600" dirty="0"/>
              <a:t>point, flash point, and the gum (if oily) readings will be higher and the API</a:t>
            </a:r>
          </a:p>
          <a:p>
            <a:r>
              <a:rPr lang="en-US" sz="1600" dirty="0"/>
              <a:t>gravity, initial boiling point, and Reid vapor pressure readings will be lower.</a:t>
            </a:r>
          </a:p>
          <a:p>
            <a:r>
              <a:rPr lang="en-US" sz="1600" dirty="0"/>
              <a:t>All the above reading changes are based on the percentage of contaminates. If a</a:t>
            </a:r>
          </a:p>
          <a:p>
            <a:r>
              <a:rPr lang="en-US" sz="1600" dirty="0"/>
              <a:t>product is deteriorating the API gravity, Reid vapor pressure, and freezing point,</a:t>
            </a:r>
          </a:p>
          <a:p>
            <a:r>
              <a:rPr lang="en-US" sz="1600" dirty="0"/>
              <a:t>readings will be lower and the initial boiling point, flash point, and gum (dry)</a:t>
            </a:r>
          </a:p>
          <a:p>
            <a:r>
              <a:rPr lang="en-US" sz="1600" dirty="0"/>
              <a:t>readings will be higher. Figures 21 through 25 are flowcharts designed to show you</a:t>
            </a:r>
          </a:p>
          <a:p>
            <a:r>
              <a:rPr lang="en-US" sz="1600" dirty="0"/>
              <a:t>how to systematically analyze a laboratory report to determine what is causing the</a:t>
            </a:r>
          </a:p>
          <a:p>
            <a:r>
              <a:rPr lang="en-US" sz="1600" dirty="0"/>
              <a:t>change in trend.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When possible, take steps to prevent or correct problems with the</a:t>
            </a:r>
          </a:p>
          <a:p>
            <a:r>
              <a:rPr lang="en-US" dirty="0"/>
              <a:t>products, to save money as well as the products. The problems may be caused by</a:t>
            </a:r>
          </a:p>
          <a:p>
            <a:r>
              <a:rPr lang="en-US" dirty="0"/>
              <a:t>different forms of contamination or deterioration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6. SUMMARY. As an NCO in the petroleum field, you should now be able to review</a:t>
            </a:r>
          </a:p>
          <a:p>
            <a:r>
              <a:rPr lang="en-US" dirty="0"/>
              <a:t>petroleum analysis test results and determine any erroneous test results and</a:t>
            </a:r>
          </a:p>
          <a:p>
            <a:r>
              <a:rPr lang="en-US" dirty="0"/>
              <a:t>establish and review characteristic norms/trends. If you are not sure about any of</a:t>
            </a:r>
          </a:p>
          <a:p>
            <a:r>
              <a:rPr lang="en-US" dirty="0"/>
              <a:t>the material covered, reread and review the text and references listed on page 2.</a:t>
            </a:r>
          </a:p>
        </p:txBody>
      </p:sp>
    </p:spTree>
    <p:extLst>
      <p:ext uri="{BB962C8B-B14F-4D97-AF65-F5344CB8AC3E}">
        <p14:creationId xmlns:p14="http://schemas.microsoft.com/office/powerpoint/2010/main" val="28108505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90513"/>
            <a:ext cx="4981575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959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347663"/>
            <a:ext cx="4981575" cy="61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959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404813"/>
            <a:ext cx="49815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9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597605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542925"/>
            <a:ext cx="498157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9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As shown in figure 1, the result is reported after it is rounded to the nearest one</a:t>
            </a:r>
          </a:p>
          <a:p>
            <a:r>
              <a:rPr lang="en-US" dirty="0"/>
              <a:t>part per thousand. To determine the correct number of digits, divide the highest</a:t>
            </a:r>
          </a:p>
          <a:p>
            <a:r>
              <a:rPr lang="en-US" dirty="0"/>
              <a:t>digit position by 1000, as for figure 1, ones position divided by 1000 equal 0.000</a:t>
            </a:r>
          </a:p>
          <a:p>
            <a:r>
              <a:rPr lang="en-US" dirty="0"/>
              <a:t>digits, as tens position equal 00.00 digits.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An example of reporting the results to a certain number of significant</a:t>
            </a:r>
          </a:p>
          <a:p>
            <a:r>
              <a:rPr lang="en-US" dirty="0"/>
              <a:t>digits is shown in ASTM method D 482 (Ash From Petroleum Products). "Report the</a:t>
            </a:r>
          </a:p>
          <a:p>
            <a:r>
              <a:rPr lang="en-US" dirty="0"/>
              <a:t>result to two significant figures as the ash, ASTM D 482 stating the weight of the</a:t>
            </a:r>
          </a:p>
          <a:p>
            <a:r>
              <a:rPr lang="en-US" dirty="0"/>
              <a:t>sample taken." The result of this test is found on line 33 of the modified</a:t>
            </a:r>
          </a:p>
          <a:p>
            <a:r>
              <a:rPr lang="en-US" dirty="0"/>
              <a:t>petroleum products laboratory analysis report (figure 2).</a:t>
            </a:r>
          </a:p>
        </p:txBody>
      </p:sp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223058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6260293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04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3649</Words>
  <Application>Microsoft Office PowerPoint</Application>
  <PresentationFormat>On-screen Show (4:3)</PresentationFormat>
  <Paragraphs>296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2016-10-07T19:02:06Z</dcterms:created>
  <dcterms:modified xsi:type="dcterms:W3CDTF">2016-10-07T19:17:34Z</dcterms:modified>
</cp:coreProperties>
</file>