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6" r:id="rId51"/>
    <p:sldId id="305" r:id="rId52"/>
    <p:sldId id="307" r:id="rId53"/>
    <p:sldId id="313" r:id="rId54"/>
    <p:sldId id="308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9315-53A3-43FD-8F36-22B102C1E8F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5DF8-D5D7-4879-B88D-CA1623646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03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9315-53A3-43FD-8F36-22B102C1E8F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5DF8-D5D7-4879-B88D-CA1623646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2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9315-53A3-43FD-8F36-22B102C1E8F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5DF8-D5D7-4879-B88D-CA1623646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72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9315-53A3-43FD-8F36-22B102C1E8F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5DF8-D5D7-4879-B88D-CA1623646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30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9315-53A3-43FD-8F36-22B102C1E8F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5DF8-D5D7-4879-B88D-CA1623646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7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9315-53A3-43FD-8F36-22B102C1E8F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5DF8-D5D7-4879-B88D-CA1623646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7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9315-53A3-43FD-8F36-22B102C1E8F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5DF8-D5D7-4879-B88D-CA1623646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5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9315-53A3-43FD-8F36-22B102C1E8F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5DF8-D5D7-4879-B88D-CA1623646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61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9315-53A3-43FD-8F36-22B102C1E8F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5DF8-D5D7-4879-B88D-CA1623646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17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9315-53A3-43FD-8F36-22B102C1E8F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5DF8-D5D7-4879-B88D-CA1623646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23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9315-53A3-43FD-8F36-22B102C1E8F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5DF8-D5D7-4879-B88D-CA1623646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8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09315-53A3-43FD-8F36-22B102C1E8F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95DF8-D5D7-4879-B88D-CA1623646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2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5263"/>
            <a:ext cx="7848600" cy="646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7825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96886" y="2667000"/>
            <a:ext cx="5638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e. Footnotes to Slates. Footnotes will be used for information</a:t>
            </a:r>
          </a:p>
          <a:p>
            <a:r>
              <a:rPr lang="en-US" sz="1400" dirty="0"/>
              <a:t>that cannot be sent in the slate format:</a:t>
            </a:r>
          </a:p>
          <a:p>
            <a:r>
              <a:rPr lang="en-US" sz="1400" dirty="0"/>
              <a:t>(1) Changes in storage capacities resulting from such factors</a:t>
            </a:r>
          </a:p>
          <a:p>
            <a:r>
              <a:rPr lang="en-US" sz="1400" dirty="0"/>
              <a:t>as removal of tankage for tank cleaning, maintenance, repair, new construction,</a:t>
            </a:r>
          </a:p>
          <a:p>
            <a:r>
              <a:rPr lang="en-US" sz="1400" dirty="0"/>
              <a:t>or abandonment.</a:t>
            </a:r>
          </a:p>
          <a:p>
            <a:r>
              <a:rPr lang="en-US" sz="1400" dirty="0"/>
              <a:t>(2) Significant changes in requirements. Footnote should fully</a:t>
            </a:r>
          </a:p>
          <a:p>
            <a:r>
              <a:rPr lang="en-US" sz="1400" dirty="0"/>
              <a:t>explain reason for revised estimate.</a:t>
            </a:r>
          </a:p>
          <a:p>
            <a:r>
              <a:rPr lang="en-US" sz="1400" dirty="0"/>
              <a:t>(3) Special requirements, restrictions, or limitations relative</a:t>
            </a:r>
          </a:p>
          <a:p>
            <a:r>
              <a:rPr lang="en-US" sz="1400" dirty="0"/>
              <a:t>to ullage, storage facilities, pipeline distribution schedules, draft, safety</a:t>
            </a:r>
          </a:p>
          <a:p>
            <a:r>
              <a:rPr lang="en-US" sz="1400" dirty="0"/>
              <a:t>regulations, periods of possible port facilities congestion which could affect</a:t>
            </a:r>
          </a:p>
          <a:p>
            <a:r>
              <a:rPr lang="en-US" sz="1400" dirty="0"/>
              <a:t>tanker operations, and so on.</a:t>
            </a:r>
          </a:p>
          <a:p>
            <a:r>
              <a:rPr lang="en-US" sz="1400" dirty="0"/>
              <a:t>(4) Additional footnotes providing information, explanations,</a:t>
            </a:r>
          </a:p>
          <a:p>
            <a:r>
              <a:rPr lang="en-US" sz="1400" dirty="0"/>
              <a:t>or data may be included at the discretion of the submitting authorities.</a:t>
            </a:r>
          </a:p>
          <a:p>
            <a:r>
              <a:rPr lang="en-US" sz="1400" dirty="0"/>
              <a:t>(5) Product shuttled by tankers/barges controlled by MSC</a:t>
            </a:r>
          </a:p>
          <a:p>
            <a:r>
              <a:rPr lang="en-US" sz="1400" dirty="0"/>
              <a:t>organizations outside of Washington should be identified by footnotes</a:t>
            </a:r>
          </a:p>
        </p:txBody>
      </p:sp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62225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f. Unforeseen Changes. Unforeseen changes in storage capacity,</a:t>
            </a:r>
          </a:p>
          <a:p>
            <a:r>
              <a:rPr lang="en-US" dirty="0"/>
              <a:t>estimates of withdrawals, or any other factors affecting delivery requirements</a:t>
            </a:r>
          </a:p>
          <a:p>
            <a:r>
              <a:rPr lang="en-US" dirty="0"/>
              <a:t>during the first two months of the current slate should be reported through the</a:t>
            </a:r>
          </a:p>
          <a:p>
            <a:r>
              <a:rPr lang="en-US" dirty="0"/>
              <a:t>JPO to DFSC by the fastest means available. This type of change should then be</a:t>
            </a:r>
          </a:p>
          <a:p>
            <a:r>
              <a:rPr lang="en-US" dirty="0"/>
              <a:t>followed by a slate change with footnotes, as described in paragraph 2e above.</a:t>
            </a:r>
          </a:p>
        </p:txBody>
      </p:sp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242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g. Response to Slated Requirements. DFSC will try to meet all</a:t>
            </a:r>
          </a:p>
          <a:p>
            <a:r>
              <a:rPr lang="en-US" dirty="0"/>
              <a:t>slated requirements -both in times and quantity requested. To give tanker</a:t>
            </a:r>
          </a:p>
          <a:p>
            <a:r>
              <a:rPr lang="en-US" dirty="0"/>
              <a:t>arrival information to each JPO, DFSC will send a Weekly Arrival Schedule (WAS)</a:t>
            </a:r>
          </a:p>
          <a:p>
            <a:r>
              <a:rPr lang="en-US" dirty="0"/>
              <a:t>to the JPO and other addresses on the first Tuesday after all message slates</a:t>
            </a:r>
          </a:p>
          <a:p>
            <a:r>
              <a:rPr lang="en-US" dirty="0"/>
              <a:t>have been processed. The WAS lists all cargoes scheduled to arrive at each</a:t>
            </a:r>
          </a:p>
          <a:p>
            <a:r>
              <a:rPr lang="en-US" dirty="0"/>
              <a:t>terminal from the date of the WAS message to the last day of the 5-month</a:t>
            </a:r>
          </a:p>
          <a:p>
            <a:r>
              <a:rPr lang="en-US" dirty="0"/>
              <a:t>slating period. On all other Tuesdays, DFSC will send a WAS which reflects all</a:t>
            </a:r>
          </a:p>
          <a:p>
            <a:r>
              <a:rPr lang="en-US" dirty="0"/>
              <a:t>cargoes scheduled for arrival through the next 60 days. As daily changes</a:t>
            </a:r>
          </a:p>
          <a:p>
            <a:r>
              <a:rPr lang="en-US" dirty="0"/>
              <a:t>occur, DFSC will update the preceding WAS by message. The WAS and all changes</a:t>
            </a:r>
          </a:p>
          <a:p>
            <a:r>
              <a:rPr lang="en-US" dirty="0"/>
              <a:t>will be reviewed by the JPOs to be certain the schedule is satisfactory. The</a:t>
            </a:r>
          </a:p>
          <a:p>
            <a:r>
              <a:rPr lang="en-US" dirty="0"/>
              <a:t>JPOs will advise DFSC if the schedule does not meet requirements adequately.</a:t>
            </a:r>
          </a:p>
        </p:txBody>
      </p:sp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62225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3. PREPARATION OF THE OVERSEAS SLATE. The remainder of this lesson will</a:t>
            </a:r>
          </a:p>
          <a:p>
            <a:r>
              <a:rPr lang="en-US" dirty="0"/>
              <a:t>cover the preparation of an overseas slate. The slate is sent by AUTODIN using</a:t>
            </a:r>
          </a:p>
          <a:p>
            <a:r>
              <a:rPr lang="en-US" dirty="0"/>
              <a:t>the Overseas Message Slate Transmission Card format (figure 1). Note that</a:t>
            </a:r>
          </a:p>
          <a:p>
            <a:r>
              <a:rPr lang="en-US" dirty="0"/>
              <a:t>there are three sections: HEADER, BULK, and FOOTNOTE. Each of these sections</a:t>
            </a:r>
          </a:p>
          <a:p>
            <a:r>
              <a:rPr lang="en-US" dirty="0"/>
              <a:t>is referred to as a "card."</a:t>
            </a:r>
          </a:p>
        </p:txBody>
      </p:sp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09850"/>
            <a:ext cx="8427964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67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4. HEADER CARD.</a:t>
            </a:r>
          </a:p>
          <a:p>
            <a:r>
              <a:rPr lang="en-US" dirty="0"/>
              <a:t>a. The header card contains information that will never change,</a:t>
            </a:r>
          </a:p>
          <a:p>
            <a:r>
              <a:rPr lang="en-US" dirty="0"/>
              <a:t>with two exceptions. The entries in card columns (cc) 51-55 will be different</a:t>
            </a:r>
          </a:p>
          <a:p>
            <a:r>
              <a:rPr lang="en-US" dirty="0"/>
              <a:t>because they identify the month and fiscal year. When submitting changes,</a:t>
            </a:r>
          </a:p>
          <a:p>
            <a:r>
              <a:rPr lang="en-US" dirty="0"/>
              <a:t>additions, or deletions, there will be entries in cc 57-58, representing the</a:t>
            </a:r>
          </a:p>
          <a:p>
            <a:r>
              <a:rPr lang="en-US" dirty="0"/>
              <a:t>sequential changes to the basic slate. Look at figure 2 with the explanation</a:t>
            </a:r>
          </a:p>
          <a:p>
            <a:r>
              <a:rPr lang="en-US" dirty="0"/>
              <a:t>of the column entries to become familiar with the header card.</a:t>
            </a:r>
          </a:p>
        </p:txBody>
      </p:sp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62225" y="203624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b. Refer to figure 2 and complete the blank slate header card below</a:t>
            </a:r>
          </a:p>
          <a:p>
            <a:r>
              <a:rPr lang="en-US" dirty="0"/>
              <a:t>(figure 3). Here is the information you will need:</a:t>
            </a:r>
          </a:p>
          <a:p>
            <a:r>
              <a:rPr lang="en-US" dirty="0"/>
              <a:t>Destination area code: L</a:t>
            </a:r>
          </a:p>
          <a:p>
            <a:r>
              <a:rPr lang="en-US" dirty="0"/>
              <a:t>Month slated for: August</a:t>
            </a:r>
          </a:p>
          <a:p>
            <a:r>
              <a:rPr lang="en-US" dirty="0"/>
              <a:t>Fiscal year: 84</a:t>
            </a:r>
          </a:p>
          <a:p>
            <a:r>
              <a:rPr lang="en-US" dirty="0"/>
              <a:t>Change number: 2</a:t>
            </a:r>
          </a:p>
          <a:p>
            <a:r>
              <a:rPr lang="en-US" dirty="0"/>
              <a:t>(NOTE: The entries are made below the columns.</a:t>
            </a:r>
          </a:p>
        </p:txBody>
      </p:sp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936421" y="585788"/>
            <a:ext cx="4981575" cy="568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Your entries should look like the ones in figure 4. Don't forget that the</a:t>
            </a:r>
          </a:p>
          <a:p>
            <a:r>
              <a:rPr lang="en-US" dirty="0"/>
              <a:t>Document Identifier Code (DIC) is always ZRH for the header card.</a:t>
            </a:r>
          </a:p>
        </p:txBody>
      </p:sp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971800"/>
            <a:ext cx="7800540" cy="225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432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INTRODUCTION</a:t>
            </a:r>
          </a:p>
          <a:p>
            <a:r>
              <a:rPr lang="en-US" dirty="0"/>
              <a:t>This </a:t>
            </a:r>
            <a:r>
              <a:rPr lang="en-US" dirty="0" err="1"/>
              <a:t>subcourse</a:t>
            </a:r>
            <a:r>
              <a:rPr lang="en-US" dirty="0"/>
              <a:t> is designed to train a 76W50 soldier on how to</a:t>
            </a:r>
          </a:p>
          <a:p>
            <a:r>
              <a:rPr lang="en-US" dirty="0"/>
              <a:t>prepare CONUS and overseas bulk petroleum slates. We will cover</a:t>
            </a:r>
          </a:p>
          <a:p>
            <a:r>
              <a:rPr lang="en-US" dirty="0"/>
              <a:t>each part of the task and your responsibilities.</a:t>
            </a:r>
          </a:p>
          <a:p>
            <a:r>
              <a:rPr lang="en-US" dirty="0"/>
              <a:t>Supplementary Training Material Provided: None.</a:t>
            </a:r>
          </a:p>
          <a:p>
            <a:r>
              <a:rPr lang="en-US" dirty="0"/>
              <a:t>Material to be Provided by the Unit or Supervisor: None.</a:t>
            </a:r>
          </a:p>
          <a:p>
            <a:r>
              <a:rPr lang="en-US" dirty="0"/>
              <a:t>Three credit hours will be awarded for successful completion of this</a:t>
            </a:r>
          </a:p>
          <a:p>
            <a:r>
              <a:rPr lang="en-US" dirty="0" err="1"/>
              <a:t>subcourse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34213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67000" y="1201572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5. BULK REQUIREMENTS CARD.</a:t>
            </a:r>
          </a:p>
          <a:p>
            <a:r>
              <a:rPr lang="en-US" dirty="0"/>
              <a:t>a. Card Entries. The bulk requirements card indicates the delivery</a:t>
            </a:r>
          </a:p>
          <a:p>
            <a:r>
              <a:rPr lang="en-US" dirty="0"/>
              <a:t>requirements for each month of the five months covered by the slate. Each card</a:t>
            </a:r>
          </a:p>
          <a:p>
            <a:r>
              <a:rPr lang="en-US" dirty="0"/>
              <a:t>has room to indicate requirements for one to four different products or</a:t>
            </a:r>
          </a:p>
          <a:p>
            <a:r>
              <a:rPr lang="en-US" dirty="0"/>
              <a:t>discharge points. The entries specify the product type, method of delivery,</a:t>
            </a:r>
          </a:p>
          <a:p>
            <a:r>
              <a:rPr lang="en-US" dirty="0"/>
              <a:t>quantity, destination terminal, and period required during the month. Figure 5</a:t>
            </a:r>
          </a:p>
          <a:p>
            <a:r>
              <a:rPr lang="en-US" dirty="0"/>
              <a:t>shows a bulk requirements card and gives an explanation of the entries and</a:t>
            </a:r>
          </a:p>
          <a:p>
            <a:r>
              <a:rPr lang="en-US" dirty="0"/>
              <a:t>their appropriate card columns. Take some time and become familiar with the</a:t>
            </a:r>
          </a:p>
          <a:p>
            <a:r>
              <a:rPr lang="en-US" dirty="0"/>
              <a:t>bulk requirements card.</a:t>
            </a:r>
          </a:p>
        </p:txBody>
      </p:sp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71800"/>
            <a:ext cx="7963349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432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b. Columns 1-7. The first seven columns of a bulk requirements</a:t>
            </a:r>
          </a:p>
          <a:p>
            <a:r>
              <a:rPr lang="en-US" dirty="0"/>
              <a:t>card are shown below (figure 6). Note that the document identifier code is</a:t>
            </a:r>
          </a:p>
          <a:p>
            <a:r>
              <a:rPr lang="en-US" dirty="0"/>
              <a:t>always ZRQ and is entered in columns 1 through 3. The destination area code is</a:t>
            </a:r>
          </a:p>
          <a:p>
            <a:r>
              <a:rPr lang="en-US" dirty="0"/>
              <a:t>entered in column 4. In columns 5 through 7, the month is designated by the</a:t>
            </a:r>
          </a:p>
          <a:p>
            <a:r>
              <a:rPr lang="en-US" dirty="0"/>
              <a:t>first three letters of the name of the month. This is a slate prepared in</a:t>
            </a:r>
          </a:p>
          <a:p>
            <a:r>
              <a:rPr lang="en-US" dirty="0"/>
              <a:t>destination area G for the month of April.</a:t>
            </a:r>
          </a:p>
        </p:txBody>
      </p:sp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67000" y="1575368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c. Columns 8-67. The bulk requirements card is broken down into</a:t>
            </a:r>
          </a:p>
          <a:p>
            <a:r>
              <a:rPr lang="en-US" dirty="0"/>
              <a:t>four parts between columns 8 and 67. The parts are--</a:t>
            </a:r>
          </a:p>
          <a:p>
            <a:r>
              <a:rPr lang="en-US" dirty="0"/>
              <a:t>Columns</a:t>
            </a:r>
          </a:p>
          <a:p>
            <a:r>
              <a:rPr lang="en-US" dirty="0"/>
              <a:t>First Product 8-22</a:t>
            </a:r>
          </a:p>
          <a:p>
            <a:r>
              <a:rPr lang="en-US" dirty="0"/>
              <a:t>Second Product 23-37</a:t>
            </a:r>
          </a:p>
          <a:p>
            <a:r>
              <a:rPr lang="en-US" dirty="0"/>
              <a:t>Third Product 38-52</a:t>
            </a:r>
          </a:p>
          <a:p>
            <a:r>
              <a:rPr lang="en-US" dirty="0"/>
              <a:t>Fourth Product 53-67</a:t>
            </a:r>
          </a:p>
          <a:p>
            <a:r>
              <a:rPr lang="en-US" dirty="0"/>
              <a:t>The four parts enable the </a:t>
            </a:r>
            <a:r>
              <a:rPr lang="en-US" dirty="0" err="1"/>
              <a:t>slatemaker</a:t>
            </a:r>
            <a:r>
              <a:rPr lang="en-US" dirty="0"/>
              <a:t> to order as many as four different</a:t>
            </a:r>
          </a:p>
          <a:p>
            <a:r>
              <a:rPr lang="en-US" dirty="0"/>
              <a:t>products for delivery to four different terminals.</a:t>
            </a:r>
          </a:p>
        </p:txBody>
      </p:sp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24200" y="524147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d. First Product (cc 8-22). To explain how the columns in each</a:t>
            </a:r>
          </a:p>
          <a:p>
            <a:r>
              <a:rPr lang="en-US" dirty="0"/>
              <a:t>part are filled in, we will use columns 8 through 22 labeled -First Product .</a:t>
            </a:r>
          </a:p>
          <a:p>
            <a:r>
              <a:rPr lang="en-US" dirty="0"/>
              <a:t>Columns 8 through 10 show the product being ordered: column 11 shows the</a:t>
            </a:r>
          </a:p>
          <a:p>
            <a:r>
              <a:rPr lang="en-US" dirty="0"/>
              <a:t>delivery method; columns 12 through 16 give the quantity required in hundreds</a:t>
            </a:r>
          </a:p>
          <a:p>
            <a:r>
              <a:rPr lang="en-US" dirty="0"/>
              <a:t>of barrels: columns 17 through 21 show the destination terminal; and column 22</a:t>
            </a:r>
          </a:p>
          <a:p>
            <a:r>
              <a:rPr lang="en-US" dirty="0"/>
              <a:t>shows the period of the month in which delivery is preferred. In the example</a:t>
            </a:r>
          </a:p>
          <a:p>
            <a:r>
              <a:rPr lang="en-US" dirty="0"/>
              <a:t>below (figure 7), Whittier, Alaska, requires 50,000 barrels of JP4 to be</a:t>
            </a:r>
          </a:p>
          <a:p>
            <a:r>
              <a:rPr lang="en-US" dirty="0"/>
              <a:t>shipped by MSC tanker in time period 2.</a:t>
            </a:r>
          </a:p>
          <a:p>
            <a:r>
              <a:rPr lang="en-US" dirty="0"/>
              <a:t>NOTE: Don't worry about the codes for the destination terminal right now. They</a:t>
            </a:r>
          </a:p>
          <a:p>
            <a:r>
              <a:rPr lang="en-US" dirty="0"/>
              <a:t>come from DFSC Handbook 4705.1, Data Element Codes for Tanker Distribution.</a:t>
            </a:r>
          </a:p>
          <a:p>
            <a:r>
              <a:rPr lang="en-US" dirty="0"/>
              <a:t>Any codes needed for this </a:t>
            </a:r>
            <a:r>
              <a:rPr lang="en-US" dirty="0" err="1"/>
              <a:t>subcourse</a:t>
            </a:r>
            <a:r>
              <a:rPr lang="en-US" dirty="0"/>
              <a:t> will be given to you.</a:t>
            </a:r>
          </a:p>
        </p:txBody>
      </p:sp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90207" y="752475"/>
            <a:ext cx="4981575" cy="637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62225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e. Second Product (cc 23-37). Make the proper entries under second</a:t>
            </a:r>
          </a:p>
          <a:p>
            <a:r>
              <a:rPr lang="en-US" dirty="0"/>
              <a:t>product in the segment of a requirements card printed below (figure 8), for a</a:t>
            </a:r>
          </a:p>
          <a:p>
            <a:r>
              <a:rPr lang="en-US" dirty="0"/>
              <a:t>100,000-barrel shipment of DF1 to go to Haines, Alaska, by a vessel that is not</a:t>
            </a:r>
          </a:p>
          <a:p>
            <a:r>
              <a:rPr lang="en-US" dirty="0"/>
              <a:t>operated by MSC; the shipment is to arrive after the 21st of the month. The</a:t>
            </a:r>
          </a:p>
          <a:p>
            <a:r>
              <a:rPr lang="en-US" dirty="0"/>
              <a:t>code for Baines, Alaska is RAIN. Refer back in the lesson to check for the</a:t>
            </a:r>
          </a:p>
          <a:p>
            <a:r>
              <a:rPr lang="en-US" dirty="0"/>
              <a:t>method and period codes.</a:t>
            </a:r>
          </a:p>
        </p:txBody>
      </p:sp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24200"/>
            <a:ext cx="8361752" cy="216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Your entries should look like those in figure 9 below</a:t>
            </a:r>
          </a:p>
        </p:txBody>
      </p:sp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0"/>
            <a:ext cx="6596466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432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LESSON TEXT</a:t>
            </a:r>
          </a:p>
          <a:p>
            <a:r>
              <a:rPr lang="en-US" dirty="0"/>
              <a:t>1. INTRODUCTION. This lesson covers the procedures to follow to prepare</a:t>
            </a:r>
          </a:p>
          <a:p>
            <a:r>
              <a:rPr lang="en-US" dirty="0"/>
              <a:t>bulk petroleum slates. A slate is a monthly report of planned requirements for</a:t>
            </a:r>
          </a:p>
          <a:p>
            <a:r>
              <a:rPr lang="en-US" dirty="0"/>
              <a:t>tanker delivery of bulk petroleum to an ocean terminal. There are two types of</a:t>
            </a:r>
          </a:p>
          <a:p>
            <a:r>
              <a:rPr lang="en-US" dirty="0"/>
              <a:t>petroleum slates -- the CONUS slate and the overseas slate. CONUS slates are</a:t>
            </a:r>
          </a:p>
          <a:p>
            <a:r>
              <a:rPr lang="en-US" dirty="0"/>
              <a:t>submitted to the Defense Fuel Supply Center (DFSC) by DFSC CONUS fuel regions</a:t>
            </a:r>
          </a:p>
          <a:p>
            <a:r>
              <a:rPr lang="en-US" dirty="0"/>
              <a:t>in accordance with established fuel region operating procedures. Because the</a:t>
            </a:r>
          </a:p>
          <a:p>
            <a:r>
              <a:rPr lang="en-US" dirty="0"/>
              <a:t>CONUS slate is handled within DFSC, this lesson concentrates on the overseas</a:t>
            </a:r>
          </a:p>
          <a:p>
            <a:r>
              <a:rPr lang="en-US" dirty="0"/>
              <a:t>slate.</a:t>
            </a:r>
          </a:p>
        </p:txBody>
      </p:sp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048000"/>
            <a:ext cx="5486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f. Third and Fourth Product. The entries for third product and</a:t>
            </a:r>
          </a:p>
          <a:p>
            <a:r>
              <a:rPr lang="en-US" sz="1200" dirty="0"/>
              <a:t>fourth product would be filled in the same way, if they were needed.</a:t>
            </a:r>
          </a:p>
          <a:p>
            <a:r>
              <a:rPr lang="en-US" sz="1200" dirty="0"/>
              <a:t>g. Action Code. The last entry required for the bulk requirements</a:t>
            </a:r>
          </a:p>
          <a:p>
            <a:r>
              <a:rPr lang="en-US" sz="1200" dirty="0"/>
              <a:t>card is the action code in column 68. The following codes may be used:</a:t>
            </a:r>
          </a:p>
          <a:p>
            <a:r>
              <a:rPr lang="en-US" sz="1200" dirty="0"/>
              <a:t>- Enter action code A for the original submission of a slate.</a:t>
            </a:r>
          </a:p>
          <a:p>
            <a:r>
              <a:rPr lang="en-US" sz="1200" dirty="0"/>
              <a:t>- Enter action code 2 to add a new terminal, new product, or both</a:t>
            </a:r>
          </a:p>
          <a:p>
            <a:r>
              <a:rPr lang="en-US" sz="1200" dirty="0"/>
              <a:t>that did not appear on the original slate.</a:t>
            </a:r>
          </a:p>
          <a:p>
            <a:r>
              <a:rPr lang="en-US" sz="1200" dirty="0"/>
              <a:t>- Enter action code 3 to change a quantity previously slated for a</a:t>
            </a:r>
          </a:p>
          <a:p>
            <a:r>
              <a:rPr lang="en-US" sz="1200" dirty="0"/>
              <a:t>particular method or period or to add another delivery period for a product in</a:t>
            </a:r>
          </a:p>
          <a:p>
            <a:r>
              <a:rPr lang="en-US" sz="1200" dirty="0"/>
              <a:t>the original slate.</a:t>
            </a:r>
          </a:p>
          <a:p>
            <a:r>
              <a:rPr lang="en-US" sz="1200" dirty="0"/>
              <a:t>- Enter action code 4 to delete a specific requirement, such as a</a:t>
            </a:r>
          </a:p>
          <a:p>
            <a:r>
              <a:rPr lang="en-US" sz="1200" dirty="0"/>
              <a:t>product, quantity, period, or method, submitted for a terminal.</a:t>
            </a:r>
          </a:p>
          <a:p>
            <a:r>
              <a:rPr lang="en-US" sz="1200" dirty="0"/>
              <a:t>- Enter action code 5 to eliminate all data pertaining to a</a:t>
            </a:r>
          </a:p>
          <a:p>
            <a:r>
              <a:rPr lang="en-US" sz="1200" dirty="0"/>
              <a:t>terminal for a specific product and a given month.</a:t>
            </a:r>
          </a:p>
        </p:txBody>
      </p:sp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48000"/>
            <a:ext cx="5957469" cy="217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67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(1) Action Code A. Use this code when you are submitting an</a:t>
            </a:r>
          </a:p>
          <a:p>
            <a:r>
              <a:rPr lang="en-US" dirty="0"/>
              <a:t>original slate. Figure 10 shows a bulk requirement card as part of an original</a:t>
            </a:r>
          </a:p>
          <a:p>
            <a:r>
              <a:rPr lang="en-US" dirty="0"/>
              <a:t>slate for delivery to Anchorage, Alaska in May.</a:t>
            </a:r>
          </a:p>
          <a:p>
            <a:r>
              <a:rPr lang="en-US" dirty="0"/>
              <a:t>Figure 10. Bulk requirements card with action code A.</a:t>
            </a:r>
          </a:p>
          <a:p>
            <a:r>
              <a:rPr lang="en-US" dirty="0"/>
              <a:t>(2) Action Code 2. Example: 50,000 barrels of DF2 for Hawaii,</a:t>
            </a:r>
          </a:p>
          <a:p>
            <a:r>
              <a:rPr lang="en-US" dirty="0"/>
              <a:t>not previously slated, is required to be delivered by method 1 during the month</a:t>
            </a:r>
          </a:p>
          <a:p>
            <a:r>
              <a:rPr lang="en-US" dirty="0"/>
              <a:t>of April, period 1. The bulk requirements card entries would look like this</a:t>
            </a:r>
          </a:p>
          <a:p>
            <a:r>
              <a:rPr lang="en-US" dirty="0"/>
              <a:t>(figure 11):</a:t>
            </a:r>
          </a:p>
        </p:txBody>
      </p:sp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743199"/>
            <a:ext cx="7239000" cy="334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24200"/>
            <a:ext cx="8616396" cy="245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(3) Action Code 3. This is the most complicated code and it</a:t>
            </a:r>
          </a:p>
          <a:p>
            <a:r>
              <a:rPr lang="en-US" dirty="0"/>
              <a:t>requires using one or more of 20 possible entries. The following table gives</a:t>
            </a:r>
          </a:p>
          <a:p>
            <a:r>
              <a:rPr lang="en-US" dirty="0"/>
              <a:t>all possible codes and explains them.</a:t>
            </a:r>
          </a:p>
        </p:txBody>
      </p:sp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56" y="2857500"/>
            <a:ext cx="8629968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432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Example 1: The original submission for JP-4 to </a:t>
            </a:r>
            <a:r>
              <a:rPr lang="en-US" dirty="0" err="1"/>
              <a:t>Chimu</a:t>
            </a:r>
            <a:r>
              <a:rPr lang="en-US" dirty="0"/>
              <a:t> Wan in January had</a:t>
            </a:r>
          </a:p>
          <a:p>
            <a:r>
              <a:rPr lang="en-US" dirty="0"/>
              <a:t>indicated a requirement for 100,000 barrels each for periods 1, 2, and 3.</a:t>
            </a:r>
          </a:p>
          <a:p>
            <a:r>
              <a:rPr lang="en-US" dirty="0"/>
              <a:t>There is a need to reduce the requirement for period 1 by 30,500 barrels and</a:t>
            </a:r>
          </a:p>
          <a:p>
            <a:r>
              <a:rPr lang="en-US" dirty="0"/>
              <a:t>increase the requirement for period. 3 by 40,000 barrels without changing the</a:t>
            </a:r>
          </a:p>
          <a:p>
            <a:r>
              <a:rPr lang="en-US" dirty="0"/>
              <a:t>requirement for period 2. A bulk requirements card, action code 3, should be</a:t>
            </a:r>
          </a:p>
          <a:p>
            <a:r>
              <a:rPr lang="en-US" dirty="0"/>
              <a:t>prepared. The entries should look like those in figure 12.</a:t>
            </a:r>
          </a:p>
        </p:txBody>
      </p:sp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863" y="2014538"/>
            <a:ext cx="5573872" cy="423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384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Notice that under FIRST PRODUCT, the letter "N" appears in cc 19. The</a:t>
            </a:r>
          </a:p>
          <a:p>
            <a:r>
              <a:rPr lang="en-US" dirty="0"/>
              <a:t>reduction for period 1 was 30,500 barrels of JP-4. Because it is a reduction,</a:t>
            </a:r>
          </a:p>
          <a:p>
            <a:r>
              <a:rPr lang="en-US" dirty="0"/>
              <a:t>the "5" is changed to an "N" and entered in the quantity field as 0030N.</a:t>
            </a:r>
          </a:p>
          <a:p>
            <a:r>
              <a:rPr lang="en-US" dirty="0"/>
              <a:t>Example 2: The original slate for Rota, Spain had requested 300,000 barrels of</a:t>
            </a:r>
          </a:p>
          <a:p>
            <a:r>
              <a:rPr lang="en-US" dirty="0"/>
              <a:t>JP-4 during period 1, April, using method 1. An additional 200,000 barrels of</a:t>
            </a:r>
          </a:p>
          <a:p>
            <a:r>
              <a:rPr lang="en-US" dirty="0"/>
              <a:t>JP-4 is now needed during period 3, April, by method 1. To make this change,</a:t>
            </a:r>
          </a:p>
          <a:p>
            <a:r>
              <a:rPr lang="en-US" dirty="0"/>
              <a:t>the bulk requirements card should be prepared like figure 13:</a:t>
            </a:r>
          </a:p>
        </p:txBody>
      </p:sp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33600" y="2518244"/>
            <a:ext cx="6324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2. OVERSEAS SLATES.</a:t>
            </a:r>
          </a:p>
          <a:p>
            <a:r>
              <a:rPr lang="en-US" sz="1400" dirty="0"/>
              <a:t>a. General. Each military service in an overseas theater</a:t>
            </a:r>
          </a:p>
          <a:p>
            <a:r>
              <a:rPr lang="en-US" sz="1400" dirty="0"/>
              <a:t>determines its requirements for all bulk products for the entire theater of</a:t>
            </a:r>
          </a:p>
          <a:p>
            <a:r>
              <a:rPr lang="en-US" sz="1400" dirty="0"/>
              <a:t>operations. Each service then submits the requirements to the Subarea</a:t>
            </a:r>
          </a:p>
          <a:p>
            <a:r>
              <a:rPr lang="en-US" sz="1400" dirty="0"/>
              <a:t>Petroleum Office (SAPO) or directly to the unified command's Joint Petroleum</a:t>
            </a:r>
          </a:p>
          <a:p>
            <a:r>
              <a:rPr lang="en-US" sz="1400" dirty="0"/>
              <a:t>Office (JPO) if no SAPO exists. Each SAPO consolidates the requirements</a:t>
            </a:r>
          </a:p>
          <a:p>
            <a:r>
              <a:rPr lang="en-US" sz="1400" dirty="0"/>
              <a:t>submitted by the services into a single requirement for the SAPO area of</a:t>
            </a:r>
          </a:p>
          <a:p>
            <a:r>
              <a:rPr lang="en-US" sz="1400" dirty="0"/>
              <a:t>operation. The requirements from all SAPOs are then received and consolidated</a:t>
            </a:r>
          </a:p>
          <a:p>
            <a:r>
              <a:rPr lang="en-US" sz="1400" dirty="0"/>
              <a:t>by the JPO. This theater requirement is then sent to DFSC, which awards</a:t>
            </a:r>
          </a:p>
          <a:p>
            <a:r>
              <a:rPr lang="en-US" sz="1400" dirty="0"/>
              <a:t>contracts and arranges for shipment of the products to the overseas</a:t>
            </a:r>
          </a:p>
          <a:p>
            <a:r>
              <a:rPr lang="en-US" sz="1400" dirty="0"/>
              <a:t>destinations. The overseas slate is the planned delivery requirement for the</a:t>
            </a:r>
          </a:p>
          <a:p>
            <a:r>
              <a:rPr lang="en-US" sz="1400" dirty="0"/>
              <a:t>current month and the following four months. The slate is transmitted by</a:t>
            </a:r>
          </a:p>
          <a:p>
            <a:r>
              <a:rPr lang="en-US" sz="1400" dirty="0"/>
              <a:t>automatic digital network (AUTODIN) facilities in time to arrive at DFSC on or</a:t>
            </a:r>
          </a:p>
          <a:p>
            <a:r>
              <a:rPr lang="en-US" sz="1400" dirty="0"/>
              <a:t>before the 10th calendar day of each month.</a:t>
            </a:r>
          </a:p>
        </p:txBody>
      </p:sp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19400"/>
            <a:ext cx="8601076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(4) Action Code 4.</a:t>
            </a:r>
          </a:p>
          <a:p>
            <a:r>
              <a:rPr lang="en-US" dirty="0"/>
              <a:t>Example: The slate has been submitted for Hawaii indicating 50,000 barrels of</a:t>
            </a:r>
          </a:p>
          <a:p>
            <a:r>
              <a:rPr lang="en-US" dirty="0"/>
              <a:t>JP-5 were required during each of periods 1 through 3, via method 1 in May. It</a:t>
            </a:r>
          </a:p>
          <a:p>
            <a:r>
              <a:rPr lang="en-US" dirty="0"/>
              <a:t>is now desired to delete the requirement for JP-5 during period 3. Figure 14</a:t>
            </a:r>
          </a:p>
          <a:p>
            <a:r>
              <a:rPr lang="en-US" dirty="0"/>
              <a:t>shows a completed bulk requirement card.</a:t>
            </a:r>
          </a:p>
        </p:txBody>
      </p:sp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00350"/>
            <a:ext cx="786967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67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(5) Action Code 5.</a:t>
            </a:r>
          </a:p>
          <a:p>
            <a:r>
              <a:rPr lang="en-US" dirty="0"/>
              <a:t>Example: The slate has been submitted for </a:t>
            </a:r>
            <a:r>
              <a:rPr lang="en-US" dirty="0" err="1"/>
              <a:t>Kunsan</a:t>
            </a:r>
            <a:r>
              <a:rPr lang="en-US" dirty="0"/>
              <a:t>, Korea indicating MG1</a:t>
            </a:r>
          </a:p>
          <a:p>
            <a:r>
              <a:rPr lang="en-US" dirty="0"/>
              <a:t>requirements for the month of May as:</a:t>
            </a:r>
          </a:p>
          <a:p>
            <a:r>
              <a:rPr lang="en-US" dirty="0"/>
              <a:t>Method Period 1 Period 2 Period 3</a:t>
            </a:r>
          </a:p>
          <a:p>
            <a:r>
              <a:rPr lang="it-IT" dirty="0"/>
              <a:t>1 50,000 bbl 100,000 bbl</a:t>
            </a:r>
          </a:p>
          <a:p>
            <a:r>
              <a:rPr lang="en-US" dirty="0"/>
              <a:t>2 50,000 </a:t>
            </a:r>
            <a:r>
              <a:rPr lang="en-US" dirty="0" err="1"/>
              <a:t>bbl</a:t>
            </a:r>
            <a:endParaRPr lang="en-US" dirty="0"/>
          </a:p>
          <a:p>
            <a:r>
              <a:rPr lang="en-US" dirty="0"/>
              <a:t>3 50,000 </a:t>
            </a:r>
            <a:r>
              <a:rPr lang="en-US" dirty="0" err="1"/>
              <a:t>bbl</a:t>
            </a:r>
            <a:endParaRPr lang="en-US" dirty="0"/>
          </a:p>
          <a:p>
            <a:r>
              <a:rPr lang="en-US" dirty="0"/>
              <a:t>Now all slated requirements for MG1 for </a:t>
            </a:r>
            <a:r>
              <a:rPr lang="en-US" dirty="0" err="1"/>
              <a:t>Kunsan</a:t>
            </a:r>
            <a:r>
              <a:rPr lang="en-US" dirty="0"/>
              <a:t> for May need to be deleted.</a:t>
            </a:r>
          </a:p>
          <a:p>
            <a:r>
              <a:rPr lang="en-US" dirty="0"/>
              <a:t>Using action code 5, the bulk requirements card would look like figure 15:</a:t>
            </a:r>
          </a:p>
        </p:txBody>
      </p:sp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95600"/>
            <a:ext cx="7319495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67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6. FOOTNOTE CARD.</a:t>
            </a:r>
          </a:p>
          <a:p>
            <a:r>
              <a:rPr lang="en-US" dirty="0"/>
              <a:t>a. General. Footnotes to slates contain information that cannot be</a:t>
            </a:r>
          </a:p>
          <a:p>
            <a:r>
              <a:rPr lang="en-US" dirty="0"/>
              <a:t>transmitted in the slate format. Included are the requirements balances by</a:t>
            </a:r>
          </a:p>
          <a:p>
            <a:r>
              <a:rPr lang="en-US" dirty="0"/>
              <a:t>product; changes in storage capacities; significant changes in requirements:</a:t>
            </a:r>
          </a:p>
          <a:p>
            <a:r>
              <a:rPr lang="en-US" dirty="0"/>
              <a:t>and special requirements, restrictions, or limitations relative to ullage,</a:t>
            </a:r>
          </a:p>
          <a:p>
            <a:r>
              <a:rPr lang="en-US" dirty="0"/>
              <a:t>storage facilities, and other factors affecting tanker delivery at the</a:t>
            </a:r>
          </a:p>
          <a:p>
            <a:r>
              <a:rPr lang="en-US" dirty="0"/>
              <a:t>destination. (Ullage is the mount that a container lacks of being full.)</a:t>
            </a:r>
          </a:p>
        </p:txBody>
      </p:sp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432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b. Column Entries. A footnote card, with a DIC of ZRF, is written</a:t>
            </a:r>
          </a:p>
          <a:p>
            <a:r>
              <a:rPr lang="en-US" dirty="0"/>
              <a:t>in clear text starting with cc 20 and continuing through cc 67. If there is</a:t>
            </a:r>
          </a:p>
          <a:p>
            <a:r>
              <a:rPr lang="en-US" dirty="0"/>
              <a:t>not enough space for the complete footnote in cc 20-67 on the first card, the</a:t>
            </a:r>
          </a:p>
          <a:p>
            <a:r>
              <a:rPr lang="en-US" dirty="0"/>
              <a:t>text starts in cc 20 of the second card. Each card used for footnotes is</a:t>
            </a:r>
          </a:p>
          <a:p>
            <a:r>
              <a:rPr lang="en-US" dirty="0"/>
              <a:t>numbered consecutively (01, 02, and so on). However, cc 7-19, which are filled</a:t>
            </a:r>
          </a:p>
          <a:p>
            <a:r>
              <a:rPr lang="en-US" dirty="0"/>
              <a:t>in on the first card, are left blank on any continuation cards. Figure 16</a:t>
            </a:r>
          </a:p>
          <a:p>
            <a:r>
              <a:rPr lang="en-US" dirty="0"/>
              <a:t>shows a footnote card and gives a good explanation of the uses and column</a:t>
            </a:r>
          </a:p>
          <a:p>
            <a:r>
              <a:rPr lang="en-US" dirty="0"/>
              <a:t>entries.</a:t>
            </a:r>
          </a:p>
        </p:txBody>
      </p:sp>
    </p:spTree>
    <p:extLst>
      <p:ext uri="{BB962C8B-B14F-4D97-AF65-F5344CB8AC3E}">
        <p14:creationId xmlns:p14="http://schemas.microsoft.com/office/powerpoint/2010/main" val="39928323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971800"/>
            <a:ext cx="6676496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283234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28907" y="695258"/>
            <a:ext cx="4557847" cy="589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283234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62225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7. TRANSMITTING THE OVERSEAS SLATE VIA AUTODIN. After the </a:t>
            </a:r>
            <a:r>
              <a:rPr lang="en-US" dirty="0" err="1"/>
              <a:t>slatemaker</a:t>
            </a:r>
            <a:endParaRPr lang="en-US" dirty="0"/>
          </a:p>
          <a:p>
            <a:r>
              <a:rPr lang="en-US" dirty="0"/>
              <a:t>completes all the slate cards, he fills out a Data Message Form (DD Form 1392).</a:t>
            </a:r>
          </a:p>
          <a:p>
            <a:r>
              <a:rPr lang="en-US" dirty="0"/>
              <a:t>A partially completed Data Message Form is shown at figure 17. An explanation</a:t>
            </a:r>
          </a:p>
          <a:p>
            <a:r>
              <a:rPr lang="en-US" dirty="0"/>
              <a:t>of the entries is also given. Remember that the slates must reach DFSC on or</a:t>
            </a:r>
          </a:p>
          <a:p>
            <a:r>
              <a:rPr lang="en-US" dirty="0"/>
              <a:t>before the tenth calendar day of each month.</a:t>
            </a:r>
          </a:p>
        </p:txBody>
      </p:sp>
    </p:spTree>
    <p:extLst>
      <p:ext uri="{BB962C8B-B14F-4D97-AF65-F5344CB8AC3E}">
        <p14:creationId xmlns:p14="http://schemas.microsoft.com/office/powerpoint/2010/main" val="3992832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62225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b. Delivery Requirements. The delivery requirements for each ocean</a:t>
            </a:r>
          </a:p>
          <a:p>
            <a:r>
              <a:rPr lang="en-US" dirty="0"/>
              <a:t>terminal are determined, by product, for each of the five months reported. If</a:t>
            </a:r>
          </a:p>
          <a:p>
            <a:r>
              <a:rPr lang="en-US" dirty="0"/>
              <a:t>delivery is required for a specific time within a month, the requirements can</a:t>
            </a:r>
          </a:p>
          <a:p>
            <a:r>
              <a:rPr lang="en-US" dirty="0"/>
              <a:t>be identified by requesting delivery using the following codes:</a:t>
            </a:r>
          </a:p>
        </p:txBody>
      </p:sp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438525" y="1133475"/>
            <a:ext cx="4981575" cy="591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28323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35846"/>
            <a:ext cx="5867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BLOCK ENTRY</a:t>
            </a:r>
          </a:p>
          <a:p>
            <a:r>
              <a:rPr lang="en-US" dirty="0"/>
              <a:t>Precedence ROUTINE</a:t>
            </a:r>
          </a:p>
          <a:p>
            <a:r>
              <a:rPr lang="nn-NO" dirty="0"/>
              <a:t>LMF (Language Media Format) CC</a:t>
            </a:r>
          </a:p>
          <a:p>
            <a:r>
              <a:rPr lang="en-US" dirty="0"/>
              <a:t>Classification UNCLASSIFIED</a:t>
            </a:r>
          </a:p>
          <a:p>
            <a:r>
              <a:rPr lang="en-US" dirty="0"/>
              <a:t>Addresses DLA Administrative Support Center</a:t>
            </a:r>
          </a:p>
          <a:p>
            <a:r>
              <a:rPr lang="en-US" dirty="0"/>
              <a:t>DASC-D</a:t>
            </a:r>
          </a:p>
          <a:p>
            <a:r>
              <a:rPr lang="en-US" dirty="0"/>
              <a:t>Cameron Station</a:t>
            </a:r>
          </a:p>
          <a:p>
            <a:r>
              <a:rPr lang="en-US" dirty="0"/>
              <a:t>Alexandria, Virginia 22314</a:t>
            </a:r>
          </a:p>
          <a:p>
            <a:r>
              <a:rPr lang="en-US" dirty="0"/>
              <a:t>Card Count Actual count of total number of all</a:t>
            </a:r>
          </a:p>
          <a:p>
            <a:r>
              <a:rPr lang="en-US" dirty="0"/>
              <a:t>slate cards: header, bulk requirement,</a:t>
            </a:r>
          </a:p>
          <a:p>
            <a:r>
              <a:rPr lang="en-US" dirty="0"/>
              <a:t>and footnote.</a:t>
            </a:r>
          </a:p>
          <a:p>
            <a:r>
              <a:rPr lang="en-US" dirty="0"/>
              <a:t>Content Indicator This is a four-position indicator. The</a:t>
            </a:r>
          </a:p>
          <a:p>
            <a:r>
              <a:rPr lang="en-US" dirty="0"/>
              <a:t>first letter identifies the category of</a:t>
            </a:r>
          </a:p>
          <a:p>
            <a:r>
              <a:rPr lang="en-US" dirty="0"/>
              <a:t>the sending activity (A, Army; N, Navy:</a:t>
            </a:r>
          </a:p>
          <a:p>
            <a:r>
              <a:rPr lang="en-US" dirty="0"/>
              <a:t>F, Air Force; I, Interdepartmental).</a:t>
            </a:r>
          </a:p>
          <a:p>
            <a:r>
              <a:rPr lang="en-US" dirty="0"/>
              <a:t>The other three positions are always</a:t>
            </a:r>
          </a:p>
          <a:p>
            <a:r>
              <a:rPr lang="en-US" dirty="0"/>
              <a:t>HAA.</a:t>
            </a:r>
          </a:p>
          <a:p>
            <a:r>
              <a:rPr lang="en-US" dirty="0"/>
              <a:t>Remarks Enter any remarks that are addressed to</a:t>
            </a:r>
          </a:p>
          <a:p>
            <a:r>
              <a:rPr lang="en-US" dirty="0"/>
              <a:t>the communications personnel.</a:t>
            </a:r>
          </a:p>
          <a:p>
            <a:r>
              <a:rPr lang="en-US" dirty="0"/>
              <a:t>All other entries are self-explanatory.</a:t>
            </a:r>
          </a:p>
        </p:txBody>
      </p:sp>
    </p:spTree>
    <p:extLst>
      <p:ext uri="{BB962C8B-B14F-4D97-AF65-F5344CB8AC3E}">
        <p14:creationId xmlns:p14="http://schemas.microsoft.com/office/powerpoint/2010/main" val="39928323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40454" y="1911651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8. COMPLETED PETROLEUM SLATE. Figure 18 shows a sample of how an</a:t>
            </a:r>
          </a:p>
          <a:p>
            <a:r>
              <a:rPr lang="en-US" dirty="0"/>
              <a:t>AUTODIN requirement card listing looks. The entries for each of the five</a:t>
            </a:r>
          </a:p>
          <a:p>
            <a:r>
              <a:rPr lang="en-US" dirty="0"/>
              <a:t>months the slate covers are shown in the same order that they appear on the</a:t>
            </a:r>
          </a:p>
          <a:p>
            <a:r>
              <a:rPr lang="en-US" dirty="0"/>
              <a:t>bulk requirements cards. Only a sample for each month is shown. A full slate</a:t>
            </a:r>
          </a:p>
          <a:p>
            <a:r>
              <a:rPr lang="en-US" dirty="0"/>
              <a:t>could easily have 90 or more line entries, depending on the total requirements</a:t>
            </a:r>
          </a:p>
          <a:p>
            <a:r>
              <a:rPr lang="en-US" dirty="0"/>
              <a:t>Identified to the JPO.</a:t>
            </a:r>
          </a:p>
        </p:txBody>
      </p:sp>
    </p:spTree>
    <p:extLst>
      <p:ext uri="{BB962C8B-B14F-4D97-AF65-F5344CB8AC3E}">
        <p14:creationId xmlns:p14="http://schemas.microsoft.com/office/powerpoint/2010/main" val="39928323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962275" y="915080"/>
            <a:ext cx="4981575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925475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38488" y="1100138"/>
            <a:ext cx="4981575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2832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PERIOD CODE DELIVERY PERIOD</a:t>
            </a:r>
          </a:p>
          <a:p>
            <a:r>
              <a:rPr lang="en-US" dirty="0"/>
              <a:t>1 1st - 10th of the month</a:t>
            </a:r>
          </a:p>
          <a:p>
            <a:r>
              <a:rPr lang="en-US" dirty="0"/>
              <a:t>2 11th - 20th of the month</a:t>
            </a:r>
          </a:p>
          <a:p>
            <a:r>
              <a:rPr lang="en-US" dirty="0"/>
              <a:t>3 21st - end of the month</a:t>
            </a:r>
          </a:p>
        </p:txBody>
      </p:sp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These delivery periods should not be requested unless the product is actually</a:t>
            </a:r>
          </a:p>
          <a:p>
            <a:r>
              <a:rPr lang="en-US" dirty="0"/>
              <a:t>required at a specific time. If there is a requirement that has a priority for</a:t>
            </a:r>
          </a:p>
          <a:p>
            <a:r>
              <a:rPr lang="en-US" dirty="0"/>
              <a:t>delivery of quantity or for a date, it must be included in the footnotes to the</a:t>
            </a:r>
          </a:p>
          <a:p>
            <a:r>
              <a:rPr lang="en-US" dirty="0"/>
              <a:t>slate.</a:t>
            </a:r>
          </a:p>
        </p:txBody>
      </p:sp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978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c. Delivery Methods. The method of delivery of the required</a:t>
            </a:r>
          </a:p>
          <a:p>
            <a:r>
              <a:rPr lang="en-US" dirty="0"/>
              <a:t>products is indicated through use of the following codes:</a:t>
            </a:r>
          </a:p>
          <a:p>
            <a:r>
              <a:rPr lang="en-US" dirty="0" smtClean="0"/>
              <a:t>DELIVERY </a:t>
            </a:r>
            <a:r>
              <a:rPr lang="en-US" dirty="0"/>
              <a:t>METHOD CODE EXPLANATION</a:t>
            </a:r>
          </a:p>
          <a:p>
            <a:r>
              <a:rPr lang="en-US" dirty="0"/>
              <a:t>1 MISC controlled tanker/barge</a:t>
            </a:r>
          </a:p>
          <a:p>
            <a:r>
              <a:rPr lang="en-US" dirty="0"/>
              <a:t>2 Other than MSC tanker/barge (for</a:t>
            </a:r>
          </a:p>
          <a:p>
            <a:r>
              <a:rPr lang="en-US" dirty="0"/>
              <a:t>example, contractor-owned)</a:t>
            </a:r>
          </a:p>
          <a:p>
            <a:r>
              <a:rPr lang="en-US" dirty="0"/>
              <a:t>3 Other than 1 or 2</a:t>
            </a:r>
          </a:p>
        </p:txBody>
      </p:sp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2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743200"/>
            <a:ext cx="6019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d. Requirements Balances. The requirements balance of a product</a:t>
            </a:r>
          </a:p>
          <a:p>
            <a:r>
              <a:rPr lang="en-US" sz="1400" dirty="0"/>
              <a:t>for a terminal is figured as the difference between the quantity slated for</a:t>
            </a:r>
          </a:p>
          <a:p>
            <a:r>
              <a:rPr lang="en-US" sz="1400" dirty="0"/>
              <a:t>delivery during a calendar month and the actual amount received from tankers</a:t>
            </a:r>
          </a:p>
          <a:p>
            <a:r>
              <a:rPr lang="en-US" sz="1400" dirty="0"/>
              <a:t>(with DFSC cargo umber designations) during that month. DFSC will keep track</a:t>
            </a:r>
          </a:p>
          <a:p>
            <a:r>
              <a:rPr lang="en-US" sz="1400" dirty="0"/>
              <a:t>of requirements balances. Because there will be differences between quantities</a:t>
            </a:r>
          </a:p>
          <a:p>
            <a:r>
              <a:rPr lang="en-US" sz="1400" dirty="0"/>
              <a:t>slated and actually delivered, requirements balances are also important to the</a:t>
            </a:r>
          </a:p>
          <a:p>
            <a:r>
              <a:rPr lang="en-US" sz="1400" dirty="0"/>
              <a:t>JPOs. For example, if a negative requirements balance exists at the end of a</a:t>
            </a:r>
          </a:p>
          <a:p>
            <a:r>
              <a:rPr lang="en-US" sz="1400" dirty="0"/>
              <a:t>month (less was delivered than was slated), then the slating activity will</a:t>
            </a:r>
          </a:p>
          <a:p>
            <a:r>
              <a:rPr lang="en-US" sz="1400" dirty="0"/>
              <a:t>consider that negative amount to be a requirements that DFSC will schedule and</a:t>
            </a:r>
          </a:p>
          <a:p>
            <a:r>
              <a:rPr lang="en-US" sz="1400" dirty="0"/>
              <a:t>no further action is required (by the JPO). On the other hand, if a plus</a:t>
            </a:r>
          </a:p>
          <a:p>
            <a:r>
              <a:rPr lang="en-US" sz="1400" dirty="0"/>
              <a:t>requirements balance is shown, then DFSC will count the plus quantity as</a:t>
            </a:r>
          </a:p>
          <a:p>
            <a:r>
              <a:rPr lang="en-US" sz="1400" dirty="0"/>
              <a:t>already delivered against the next slated requirement for that product. The</a:t>
            </a:r>
          </a:p>
          <a:p>
            <a:r>
              <a:rPr lang="en-US" sz="1400" dirty="0"/>
              <a:t>JPO has to maintain the requirements balance figures to be sure ullage is</a:t>
            </a:r>
          </a:p>
          <a:p>
            <a:r>
              <a:rPr lang="en-US" sz="1400" dirty="0"/>
              <a:t>available to accept negative requirements balances. If ullage is not</a:t>
            </a:r>
          </a:p>
          <a:p>
            <a:r>
              <a:rPr lang="en-US" sz="1400" dirty="0"/>
              <a:t>available, the negative balance has to be adjusted to the quantity that can be</a:t>
            </a:r>
          </a:p>
          <a:p>
            <a:r>
              <a:rPr lang="en-US" sz="1400" dirty="0"/>
              <a:t>accepted and this adjustment must be explained by a footnote.</a:t>
            </a:r>
          </a:p>
        </p:txBody>
      </p:sp>
    </p:spTree>
    <p:extLst>
      <p:ext uri="{BB962C8B-B14F-4D97-AF65-F5344CB8AC3E}">
        <p14:creationId xmlns:p14="http://schemas.microsoft.com/office/powerpoint/2010/main" val="3018391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2918</Words>
  <Application>Microsoft Office PowerPoint</Application>
  <PresentationFormat>On-screen Show (4:3)</PresentationFormat>
  <Paragraphs>258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2016-10-07T17:48:19Z</dcterms:created>
  <dcterms:modified xsi:type="dcterms:W3CDTF">2016-10-07T18:07:46Z</dcterms:modified>
</cp:coreProperties>
</file>