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BED5-CDE4-44FE-801D-F300DCB137E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7EAF-C48E-4C87-949A-317BCA653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6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BED5-CDE4-44FE-801D-F300DCB137E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7EAF-C48E-4C87-949A-317BCA653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4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BED5-CDE4-44FE-801D-F300DCB137E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7EAF-C48E-4C87-949A-317BCA653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0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BED5-CDE4-44FE-801D-F300DCB137E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7EAF-C48E-4C87-949A-317BCA653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4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BED5-CDE4-44FE-801D-F300DCB137E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7EAF-C48E-4C87-949A-317BCA653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0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BED5-CDE4-44FE-801D-F300DCB137E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7EAF-C48E-4C87-949A-317BCA653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4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BED5-CDE4-44FE-801D-F300DCB137E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7EAF-C48E-4C87-949A-317BCA653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6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BED5-CDE4-44FE-801D-F300DCB137E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7EAF-C48E-4C87-949A-317BCA653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9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BED5-CDE4-44FE-801D-F300DCB137E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7EAF-C48E-4C87-949A-317BCA653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5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BED5-CDE4-44FE-801D-F300DCB137E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7EAF-C48E-4C87-949A-317BCA653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9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BED5-CDE4-44FE-801D-F300DCB137E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7EAF-C48E-4C87-949A-317BCA653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FBED5-CDE4-44FE-801D-F300DCB137E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7EAF-C48E-4C87-949A-317BCA653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9550"/>
            <a:ext cx="7696199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887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Rotary pumps use a screw-type device to trap fluids in the cylinder</a:t>
            </a:r>
          </a:p>
          <a:p>
            <a:r>
              <a:rPr lang="en-US" dirty="0"/>
              <a:t>and force it out of the chamber. This type of pump is used with gasoline or</a:t>
            </a:r>
          </a:p>
          <a:p>
            <a:r>
              <a:rPr lang="en-US" dirty="0"/>
              <a:t>other low viscosity fuels when high suction lift is required. The rotary</a:t>
            </a:r>
          </a:p>
          <a:p>
            <a:r>
              <a:rPr lang="en-US" dirty="0"/>
              <a:t>pump provides a smooth, even flow.</a:t>
            </a:r>
          </a:p>
          <a:p>
            <a:r>
              <a:rPr lang="en-US" dirty="0"/>
              <a:t>c. The most common type of kinetic pump is the centrifugal pump.</a:t>
            </a:r>
          </a:p>
          <a:p>
            <a:r>
              <a:rPr lang="en-US" dirty="0"/>
              <a:t>Centrifugal pumps depend on centrifugal force for their operation.</a:t>
            </a:r>
          </a:p>
          <a:p>
            <a:r>
              <a:rPr lang="en-US" dirty="0"/>
              <a:t>Centrifugal force acts on the body moving in a circular path, tending to</a:t>
            </a:r>
          </a:p>
          <a:p>
            <a:r>
              <a:rPr lang="en-US" dirty="0"/>
              <a:t>force it farther away from the axis or center point of the circle described</a:t>
            </a:r>
          </a:p>
          <a:p>
            <a:r>
              <a:rPr lang="en-US" dirty="0"/>
              <a:t>by the path of the rotating body.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In a centrifugal pump, the power plant turns an impeller which</a:t>
            </a:r>
          </a:p>
          <a:p>
            <a:r>
              <a:rPr lang="en-US" dirty="0"/>
              <a:t>creates centrifugal force in the pump housing and forces fuel out of the</a:t>
            </a:r>
          </a:p>
          <a:p>
            <a:r>
              <a:rPr lang="en-US" dirty="0"/>
              <a:t>pump. Major advantages to centrifugal pumps are fewer moving parts; smooth,</a:t>
            </a:r>
          </a:p>
          <a:p>
            <a:r>
              <a:rPr lang="en-US" dirty="0"/>
              <a:t>non pulsating flow; and a much higher capacity than positive displacement</a:t>
            </a:r>
          </a:p>
          <a:p>
            <a:r>
              <a:rPr lang="en-US" dirty="0"/>
              <a:t>pumps. One of the disadvantages of centrifugal pumps is that it has a</a:t>
            </a:r>
          </a:p>
          <a:p>
            <a:r>
              <a:rPr lang="en-US" dirty="0"/>
              <a:t>relatively lower head capacity than positive displacement pumps and the head</a:t>
            </a:r>
          </a:p>
          <a:p>
            <a:r>
              <a:rPr lang="en-US" dirty="0"/>
              <a:t>capacity is based on the design of the impeller.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Centrifugal pumps are often classified by their stages. A stage</a:t>
            </a:r>
          </a:p>
          <a:p>
            <a:r>
              <a:rPr lang="en-US" dirty="0"/>
              <a:t>simply refers to the number of impellers on the pump. A one-stage pump has</a:t>
            </a:r>
          </a:p>
          <a:p>
            <a:r>
              <a:rPr lang="en-US" dirty="0"/>
              <a:t>one impeller and a two-stage pump has two impellers. To increase the</a:t>
            </a:r>
          </a:p>
          <a:p>
            <a:r>
              <a:rPr lang="en-US" dirty="0"/>
              <a:t>pressure of the pump, another impeller or stage must be added. Most Army</a:t>
            </a:r>
          </a:p>
          <a:p>
            <a:r>
              <a:rPr lang="en-US" dirty="0"/>
              <a:t>pumps are single stage. Such as the 6-inch, single-stage, 600-and 1,250-GPM</a:t>
            </a:r>
          </a:p>
          <a:p>
            <a:r>
              <a:rPr lang="en-US" dirty="0"/>
              <a:t>self-priming pump (IPDS). The Army's multistage pumps are: the 1,400-GPM</a:t>
            </a:r>
          </a:p>
          <a:p>
            <a:r>
              <a:rPr lang="en-US" dirty="0"/>
              <a:t>pump is a six-inch two-stage pump used as a booster pump and 800-GPM</a:t>
            </a:r>
          </a:p>
          <a:p>
            <a:r>
              <a:rPr lang="en-US" dirty="0"/>
              <a:t>mainline pump for IPDS, which is a three stage pump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3. Conversion of PSI to FTH. FTH is defined as the measure of pressure</a:t>
            </a:r>
          </a:p>
          <a:p>
            <a:r>
              <a:rPr lang="en-US" dirty="0"/>
              <a:t>in terms of the height in feet of a column of a given fuel. To measure this</a:t>
            </a:r>
          </a:p>
          <a:p>
            <a:r>
              <a:rPr lang="en-US" dirty="0"/>
              <a:t>pressure, we need a standard. This standard has been developed using the</a:t>
            </a:r>
          </a:p>
          <a:p>
            <a:r>
              <a:rPr lang="en-US" dirty="0"/>
              <a:t>one PSI gauge. The measure used as our standard was determined by using a</a:t>
            </a:r>
          </a:p>
          <a:p>
            <a:r>
              <a:rPr lang="en-US" dirty="0"/>
              <a:t>square inch column of water at a constant 60°F. As depicted, 1 PSI is equal</a:t>
            </a:r>
          </a:p>
          <a:p>
            <a:r>
              <a:rPr lang="en-US" dirty="0"/>
              <a:t>to 2.31 feet. We use this measurement as our constant. The gages on pumps</a:t>
            </a:r>
          </a:p>
          <a:p>
            <a:r>
              <a:rPr lang="en-US" dirty="0"/>
              <a:t>are rated in PSI. To determine certain information, we may need to convert</a:t>
            </a:r>
          </a:p>
          <a:p>
            <a:r>
              <a:rPr lang="en-US" dirty="0"/>
              <a:t>PSI into FTH. The formula for converting PSI to FTH is: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838201"/>
            <a:ext cx="5102406" cy="40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4. Characteristics of Pump Graphs: A pump graph is constructed to show</a:t>
            </a:r>
          </a:p>
          <a:p>
            <a:r>
              <a:rPr lang="en-US" dirty="0"/>
              <a:t>feet of head. It also shows the flow rate in gallons per minute, and</a:t>
            </a:r>
          </a:p>
          <a:p>
            <a:r>
              <a:rPr lang="en-US" dirty="0"/>
              <a:t>barrels per hour. Pumps are equipped with gauges that register the suction</a:t>
            </a:r>
          </a:p>
          <a:p>
            <a:r>
              <a:rPr lang="en-US" dirty="0"/>
              <a:t>and discharge pressure in PSI. Therefore, the operator must be able to</a:t>
            </a:r>
          </a:p>
          <a:p>
            <a:r>
              <a:rPr lang="en-US" dirty="0"/>
              <a:t>convert PSI to feet of head to determine the flow rate and efficiency of the</a:t>
            </a:r>
          </a:p>
          <a:p>
            <a:r>
              <a:rPr lang="en-US" dirty="0"/>
              <a:t>pump.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Data on pumping capacity, operating characteristics, operation, and</a:t>
            </a:r>
          </a:p>
          <a:p>
            <a:r>
              <a:rPr lang="en-US" dirty="0"/>
              <a:t>maintenance procedures are in the manufacturer's manual which is packaged</a:t>
            </a:r>
          </a:p>
          <a:p>
            <a:r>
              <a:rPr lang="en-US" dirty="0"/>
              <a:t>with each pump. Presently petroleum pipeline operations consist of the</a:t>
            </a:r>
          </a:p>
          <a:p>
            <a:r>
              <a:rPr lang="en-US" dirty="0"/>
              <a:t>IPDS. In this system, there are three different sizes of pumps, the 6-inch</a:t>
            </a:r>
          </a:p>
          <a:p>
            <a:r>
              <a:rPr lang="en-US" dirty="0"/>
              <a:t>single-stage, 600-GPM self-priming pump; the 6-inch, single-stage, 1,250-GPM</a:t>
            </a:r>
          </a:p>
          <a:p>
            <a:r>
              <a:rPr lang="en-US" dirty="0"/>
              <a:t>self-priming pump; and the 6-inch, three-stage, 800-GPM mainline pump</a:t>
            </a:r>
          </a:p>
          <a:p>
            <a:r>
              <a:rPr lang="en-US" dirty="0"/>
              <a:t>(IPDS).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See Figure 1. It is a uniform scale; that is, there is an equal</a:t>
            </a:r>
          </a:p>
          <a:p>
            <a:r>
              <a:rPr lang="en-US" dirty="0"/>
              <a:t>space between all units on the graph in both directions. Rate of flow is</a:t>
            </a:r>
          </a:p>
          <a:p>
            <a:r>
              <a:rPr lang="en-US" dirty="0"/>
              <a:t>plotted along the horizontal axis, increasing from left to right in GPM</a:t>
            </a:r>
          </a:p>
          <a:p>
            <a:r>
              <a:rPr lang="en-US" dirty="0"/>
              <a:t>(cubic meters per hour) on the bottom. The remaining variables are plotted</a:t>
            </a:r>
          </a:p>
          <a:p>
            <a:r>
              <a:rPr lang="en-US" dirty="0"/>
              <a:t>along vertical axis, increasing from bottom to top. Each of the RPM curves</a:t>
            </a:r>
          </a:p>
          <a:p>
            <a:r>
              <a:rPr lang="en-US" dirty="0"/>
              <a:t>represents the other variables at a specific engine operating speed. Engine</a:t>
            </a:r>
          </a:p>
          <a:p>
            <a:r>
              <a:rPr lang="en-US" dirty="0"/>
              <a:t>speed is shown in 100 RPM increments from 2,000 RPM to 2,400 RPM (maximum</a:t>
            </a:r>
          </a:p>
          <a:p>
            <a:r>
              <a:rPr lang="en-US" dirty="0"/>
              <a:t>governed speed). Along the left side of the scale, discharge pressures are</a:t>
            </a:r>
          </a:p>
          <a:p>
            <a:r>
              <a:rPr lang="en-US" dirty="0"/>
              <a:t>shown in PSI and FTH for 1.00, 0.72, and 0.85 specific gravity liquids.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400540"/>
            <a:ext cx="5853112" cy="4652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5. Application of the Pump Graph. A common application of a pump graph</a:t>
            </a:r>
          </a:p>
          <a:p>
            <a:r>
              <a:rPr lang="en-US" dirty="0"/>
              <a:t>is its use in determining the rate of flow, efficiency, and brake</a:t>
            </a:r>
          </a:p>
          <a:p>
            <a:r>
              <a:rPr lang="en-US" dirty="0"/>
              <a:t>horsepower, given the total dynamic head in feet and the operating speed of</a:t>
            </a:r>
          </a:p>
          <a:p>
            <a:r>
              <a:rPr lang="en-US" dirty="0"/>
              <a:t>the engine in RPM. Rate of flow is the most commonly desired quantity on</a:t>
            </a:r>
          </a:p>
          <a:p>
            <a:r>
              <a:rPr lang="en-US" dirty="0"/>
              <a:t>the graph, and it can be expressed in GPM or BPH.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As a future petroleum officer, you may find yourself planning and managing</a:t>
            </a:r>
          </a:p>
          <a:p>
            <a:r>
              <a:rPr lang="en-US" dirty="0"/>
              <a:t>petroleum pipelines and pump stations. To get the most efficient</a:t>
            </a:r>
          </a:p>
          <a:p>
            <a:r>
              <a:rPr lang="en-US" dirty="0"/>
              <a:t>performance from the system, you must be familiar with the operating</a:t>
            </a:r>
          </a:p>
          <a:p>
            <a:r>
              <a:rPr lang="en-US" dirty="0"/>
              <a:t>characteristics of the pump stations. An easy way to</a:t>
            </a:r>
          </a:p>
        </p:txBody>
      </p:sp>
    </p:spTree>
    <p:extLst>
      <p:ext uri="{BB962C8B-B14F-4D97-AF65-F5344CB8AC3E}">
        <p14:creationId xmlns:p14="http://schemas.microsoft.com/office/powerpoint/2010/main" val="3224657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38400" y="228600"/>
            <a:ext cx="6248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a. Figure 1. Shows the Pump performance for a 6-inch, single-stage,</a:t>
            </a:r>
          </a:p>
          <a:p>
            <a:r>
              <a:rPr lang="en-US" sz="1600" dirty="0"/>
              <a:t>600-and 1,250-GPM self-priming pump. The 600-GPM pump is designed to pump</a:t>
            </a:r>
          </a:p>
          <a:p>
            <a:r>
              <a:rPr lang="en-US" sz="1600" dirty="0"/>
              <a:t>petroleum or potable water at a maximum operational output of 600-GPM at 150</a:t>
            </a:r>
          </a:p>
          <a:p>
            <a:r>
              <a:rPr lang="en-US" sz="1600" dirty="0"/>
              <a:t>PSI. The 1,250-GPM pump is designed to pump petroleum or potable water at a</a:t>
            </a:r>
          </a:p>
          <a:p>
            <a:r>
              <a:rPr lang="en-US" sz="1600" dirty="0"/>
              <a:t>maximum operational output of 1,250-GPM at 180 FTH or 66.2 PSI. The</a:t>
            </a:r>
          </a:p>
          <a:p>
            <a:r>
              <a:rPr lang="en-US" sz="1600" dirty="0"/>
              <a:t>difference between the two pumps is the 600-GPM pump is designed for use</a:t>
            </a:r>
          </a:p>
          <a:p>
            <a:r>
              <a:rPr lang="en-US" sz="1600" dirty="0"/>
              <a:t>with the tactical </a:t>
            </a:r>
            <a:r>
              <a:rPr lang="en-US" sz="1600" dirty="0" err="1"/>
              <a:t>hoseline</a:t>
            </a:r>
            <a:r>
              <a:rPr lang="en-US" sz="1600" dirty="0"/>
              <a:t>; it operates at higher pressure but lower volume.</a:t>
            </a:r>
          </a:p>
          <a:p>
            <a:r>
              <a:rPr lang="en-US" sz="1600" dirty="0"/>
              <a:t>The 1,250-GPM pump is a flood and transfer pump designed to provide high</a:t>
            </a:r>
          </a:p>
          <a:p>
            <a:r>
              <a:rPr lang="en-US" sz="1600" dirty="0"/>
              <a:t>volume with low pressure to your 800-GPM mainline pump (IPDS). Using the</a:t>
            </a:r>
          </a:p>
          <a:p>
            <a:r>
              <a:rPr lang="en-US" sz="1600" dirty="0"/>
              <a:t>pump graph in Figure 1. Given a 6-inch, single-stage, 600-GPM self-priming</a:t>
            </a:r>
          </a:p>
          <a:p>
            <a:r>
              <a:rPr lang="en-US" sz="1600" dirty="0"/>
              <a:t>pump with a head capacity of 2,100 RPM; 35°F API gravity; and a operating</a:t>
            </a:r>
          </a:p>
          <a:p>
            <a:r>
              <a:rPr lang="en-US" sz="1600" dirty="0"/>
              <a:t>pressure of 103 PSI, determine all other factors. See Figure 1. to</a:t>
            </a:r>
          </a:p>
          <a:p>
            <a:r>
              <a:rPr lang="en-US" sz="1600" dirty="0"/>
              <a:t>determine the rate of flow and feet of head.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First determine type of fuel. Use the following formula: Note</a:t>
            </a:r>
          </a:p>
          <a:p>
            <a:r>
              <a:rPr lang="en-US" dirty="0"/>
              <a:t>both SG and API is at 60F.</a:t>
            </a:r>
          </a:p>
          <a:p>
            <a:r>
              <a:rPr lang="en-US" dirty="0"/>
              <a:t>SG = 0.8498 = 0.85 on pump performance graph (diesel)</a:t>
            </a:r>
          </a:p>
          <a:p>
            <a:r>
              <a:rPr lang="en-US" dirty="0"/>
              <a:t>(2) Enter the graph on the vertical line at 103 PSI for diesel.</a:t>
            </a:r>
          </a:p>
          <a:p>
            <a:r>
              <a:rPr lang="en-US" dirty="0"/>
              <a:t>Follow this line horizontally to the right until it intersects the head</a:t>
            </a:r>
          </a:p>
          <a:p>
            <a:r>
              <a:rPr lang="en-US" dirty="0"/>
              <a:t>capacity cure for 2,100 RPM. At this point, all the answers are determined</a:t>
            </a:r>
          </a:p>
          <a:p>
            <a:r>
              <a:rPr lang="en-US" dirty="0"/>
              <a:t>vertically up or down, and horizontally right or left.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(3) To read the rate of flow in GPM, move down to the horizontal line</a:t>
            </a:r>
          </a:p>
          <a:p>
            <a:r>
              <a:rPr lang="en-US" dirty="0"/>
              <a:t>for GPM and read the answer: 500-GPM.</a:t>
            </a:r>
          </a:p>
          <a:p>
            <a:r>
              <a:rPr lang="en-US" dirty="0"/>
              <a:t>(4) To determine the FTH read to the left of PSI. To be more</a:t>
            </a:r>
          </a:p>
          <a:p>
            <a:r>
              <a:rPr lang="en-US" dirty="0"/>
              <a:t>accurate or to confirm your reading, go through the formula that was given</a:t>
            </a:r>
          </a:p>
          <a:p>
            <a:r>
              <a:rPr lang="en-US" dirty="0"/>
              <a:t>earlier as follows: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856" y="3012281"/>
            <a:ext cx="5333322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531784"/>
            <a:ext cx="5753100" cy="446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Figure 2 shows the pump performance of a 6-inch, three-stage, 800-</a:t>
            </a:r>
          </a:p>
          <a:p>
            <a:r>
              <a:rPr lang="en-US" dirty="0"/>
              <a:t>GPM mainline pump (IPDS), operational output of 800-GPM at 1,800 FTH, at</a:t>
            </a:r>
          </a:p>
          <a:p>
            <a:r>
              <a:rPr lang="en-US" dirty="0"/>
              <a:t>2,100 RPM, when pumping liquids with specific gravity of 0.85 (diesel).</a:t>
            </a:r>
          </a:p>
          <a:p>
            <a:r>
              <a:rPr lang="en-US" dirty="0"/>
              <a:t>Using the pump graph in Figure 2. Given a 6-inch, three-stage, 800-GPM</a:t>
            </a:r>
          </a:p>
          <a:p>
            <a:r>
              <a:rPr lang="en-US" dirty="0"/>
              <a:t>mainline pump (IPDS) with a head capacity of 1,800 RPM, product diesel, and</a:t>
            </a:r>
          </a:p>
          <a:p>
            <a:r>
              <a:rPr lang="en-US" dirty="0"/>
              <a:t>a operating pressure of 450 PSI, determine all other factors. See Figure 2</a:t>
            </a:r>
          </a:p>
          <a:p>
            <a:r>
              <a:rPr lang="en-US" dirty="0"/>
              <a:t>to determine the rate of flow and FTH.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Enter the graph on the vertical line at 450 PSI for diesel.</a:t>
            </a:r>
          </a:p>
          <a:p>
            <a:r>
              <a:rPr lang="en-US" dirty="0"/>
              <a:t>Follow this line horizontally to the right until it intersects the head</a:t>
            </a:r>
          </a:p>
          <a:p>
            <a:r>
              <a:rPr lang="en-US" dirty="0"/>
              <a:t>capacity curve for 1,800 RPM. At this point, all the answers are determined</a:t>
            </a:r>
          </a:p>
          <a:p>
            <a:r>
              <a:rPr lang="en-US" dirty="0"/>
              <a:t>vertically, and horizontally.</a:t>
            </a:r>
          </a:p>
          <a:p>
            <a:r>
              <a:rPr lang="en-US" dirty="0"/>
              <a:t>(2) To read the rate of flow in GPM, move down to the horizontal line</a:t>
            </a:r>
          </a:p>
          <a:p>
            <a:r>
              <a:rPr lang="en-US" dirty="0"/>
              <a:t>for GM and read the answer 780 GPM.</a:t>
            </a:r>
          </a:p>
          <a:p>
            <a:r>
              <a:rPr lang="en-US" dirty="0"/>
              <a:t>(3) To determine the FTH, read to the left of PSI. To be more</a:t>
            </a:r>
          </a:p>
          <a:p>
            <a:r>
              <a:rPr lang="en-US" dirty="0"/>
              <a:t>accurate or to confirm your reading, go through the formula that was given</a:t>
            </a:r>
          </a:p>
          <a:p>
            <a:r>
              <a:rPr lang="en-US" dirty="0"/>
              <a:t>earlier as follows: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78803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8847"/>
            <a:ext cx="5791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6. Series and Parallel Installation of Pumps. Pumps are normally hooked</a:t>
            </a:r>
          </a:p>
          <a:p>
            <a:r>
              <a:rPr lang="en-US" dirty="0"/>
              <a:t>up either in series or in parallel. A pump hydraulic system is very similar</a:t>
            </a:r>
          </a:p>
          <a:p>
            <a:r>
              <a:rPr lang="en-US" dirty="0"/>
              <a:t>to an electrical system. Electrical storage batteries are described in</a:t>
            </a:r>
          </a:p>
          <a:p>
            <a:r>
              <a:rPr lang="en-US" dirty="0"/>
              <a:t>terms of series or parallel hookups. To get 12 volts of electricity, two 6-</a:t>
            </a:r>
          </a:p>
          <a:p>
            <a:r>
              <a:rPr lang="en-US" dirty="0"/>
              <a:t>volt batteries must be connected in series. The same two 6-volt batteries</a:t>
            </a:r>
          </a:p>
          <a:p>
            <a:r>
              <a:rPr lang="en-US" dirty="0"/>
              <a:t>connected in parallel yield 6 volts of electricity, but the current doubles.</a:t>
            </a:r>
          </a:p>
          <a:p>
            <a:r>
              <a:rPr lang="en-US" dirty="0"/>
              <a:t>In other words, head capacity resembles voltage, and flow rate resembles</a:t>
            </a:r>
          </a:p>
          <a:p>
            <a:r>
              <a:rPr lang="en-US" dirty="0"/>
              <a:t>current. Both types of hookups (manifold) have certain advantages. Two</a:t>
            </a:r>
          </a:p>
          <a:p>
            <a:r>
              <a:rPr lang="en-US" dirty="0"/>
              <a:t>pumps connected in series double the head capacity of a single pump, while</a:t>
            </a:r>
          </a:p>
          <a:p>
            <a:r>
              <a:rPr lang="en-US" dirty="0"/>
              <a:t>the flow rate remains the same as for a single pump. Two pumps connected in</a:t>
            </a:r>
          </a:p>
          <a:p>
            <a:r>
              <a:rPr lang="en-US" dirty="0"/>
              <a:t>parallel double the flow rate capability of a single pump, while the head</a:t>
            </a:r>
          </a:p>
          <a:p>
            <a:r>
              <a:rPr lang="en-US" dirty="0"/>
              <a:t>capacity remains the same as for a single pump.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Pump station operation in series. Pumps in a mainline pump station</a:t>
            </a:r>
          </a:p>
          <a:p>
            <a:r>
              <a:rPr lang="en-US" dirty="0"/>
              <a:t>are invariably hooked up in series, since the primary consideration is head</a:t>
            </a:r>
          </a:p>
          <a:p>
            <a:r>
              <a:rPr lang="en-US" dirty="0"/>
              <a:t>capacity. Pumps hooked up in series actually pump the fuel more than once.</a:t>
            </a:r>
          </a:p>
          <a:p>
            <a:r>
              <a:rPr lang="en-US" dirty="0"/>
              <a:t>This repeated pumping builds up high pressure, which pushes the fuel through</a:t>
            </a:r>
          </a:p>
          <a:p>
            <a:r>
              <a:rPr lang="en-US" dirty="0"/>
              <a:t>the pipeline for a long distance to the next pump station. The 6-inch,</a:t>
            </a:r>
          </a:p>
          <a:p>
            <a:r>
              <a:rPr lang="en-US" dirty="0"/>
              <a:t>single-stage and the 4-inch, four-stage pumps can be hooked up in series by</a:t>
            </a:r>
          </a:p>
          <a:p>
            <a:r>
              <a:rPr lang="en-US" dirty="0"/>
              <a:t>use of a crossover pipe (Figure 3). The 4-inch, four-stage pump unit is</a:t>
            </a:r>
          </a:p>
          <a:p>
            <a:r>
              <a:rPr lang="en-US" dirty="0"/>
              <a:t>preset to always operate in series.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determine these characteristics is through the use of pump graphs. By using</a:t>
            </a:r>
          </a:p>
          <a:p>
            <a:r>
              <a:rPr lang="en-US" dirty="0"/>
              <a:t>the pump graphs you will be able to obtain maximum efficiency of the</a:t>
            </a:r>
          </a:p>
          <a:p>
            <a:r>
              <a:rPr lang="en-US" dirty="0"/>
              <a:t>available pumps.</a:t>
            </a:r>
          </a:p>
          <a:p>
            <a:r>
              <a:rPr lang="en-US" dirty="0"/>
              <a:t>Pumping unit operation graphs (performance curves) graphically display the</a:t>
            </a:r>
          </a:p>
          <a:p>
            <a:r>
              <a:rPr lang="en-US" dirty="0"/>
              <a:t>interrelationship between pressure (in feet of head and/or PSI), pump speed,</a:t>
            </a:r>
          </a:p>
          <a:p>
            <a:r>
              <a:rPr lang="en-US" dirty="0"/>
              <a:t>and throughput. From these graphs, you can estimate the pumping unit's</a:t>
            </a:r>
          </a:p>
          <a:p>
            <a:r>
              <a:rPr lang="en-US" dirty="0"/>
              <a:t>operating speeds, the volume of fuel throughput, or the operating head as</a:t>
            </a:r>
          </a:p>
          <a:p>
            <a:r>
              <a:rPr lang="en-US" dirty="0"/>
              <a:t>long as you know two of the three factors. Pump graphs are an integral part</a:t>
            </a:r>
          </a:p>
          <a:p>
            <a:r>
              <a:rPr lang="en-US" dirty="0"/>
              <a:t>of pump stations, pipeline, and terminal operations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14400"/>
            <a:ext cx="4610100" cy="479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Pump station operation in parallel. Parallel operation is not</a:t>
            </a:r>
          </a:p>
          <a:p>
            <a:r>
              <a:rPr lang="en-US" dirty="0"/>
              <a:t>normally used on petroleum pipelines but can be found in terminal operations</a:t>
            </a:r>
          </a:p>
          <a:p>
            <a:r>
              <a:rPr lang="en-US" dirty="0"/>
              <a:t>due to the capability to move high volumes of fuel. Parallel installation</a:t>
            </a:r>
          </a:p>
          <a:p>
            <a:r>
              <a:rPr lang="en-US" dirty="0"/>
              <a:t>increases flow rate capability without increasing head capacity. The lower</a:t>
            </a:r>
          </a:p>
          <a:p>
            <a:r>
              <a:rPr lang="en-US" dirty="0"/>
              <a:t>the head capacity, the closer together pump stations must be located;</a:t>
            </a:r>
          </a:p>
          <a:p>
            <a:r>
              <a:rPr lang="en-US" dirty="0"/>
              <a:t>therefore, the more pump stations required for a given length of pipeline.</a:t>
            </a:r>
          </a:p>
          <a:p>
            <a:r>
              <a:rPr lang="en-US" dirty="0"/>
              <a:t>Only the 6-inch, two-stage pump can be placed in parallel operation.</a:t>
            </a:r>
          </a:p>
          <a:p>
            <a:r>
              <a:rPr lang="en-US" dirty="0"/>
              <a:t>Paralleling means that fuel flows through both stages at the same time.</a:t>
            </a:r>
          </a:p>
          <a:p>
            <a:r>
              <a:rPr lang="en-US" dirty="0"/>
              <a:t>This increases the volume and output of the pump. The pump is put into</a:t>
            </a:r>
          </a:p>
          <a:p>
            <a:r>
              <a:rPr lang="en-US" dirty="0"/>
              <a:t>parallel by using Y flanges (Figure 4), which are attached the suction and</a:t>
            </a:r>
          </a:p>
          <a:p>
            <a:r>
              <a:rPr lang="en-US" dirty="0"/>
              <a:t>discharge side of the pump.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285" y="1077687"/>
            <a:ext cx="682237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7. Effect of Pump Station Operations on Head Capacity and Flow Rate. The</a:t>
            </a:r>
          </a:p>
          <a:p>
            <a:r>
              <a:rPr lang="en-US" dirty="0"/>
              <a:t>normal head capacity of a pump station is the total head against which it</a:t>
            </a:r>
          </a:p>
          <a:p>
            <a:r>
              <a:rPr lang="en-US" dirty="0"/>
              <a:t>will pump at the most efficient operating point. In other words, the design</a:t>
            </a:r>
          </a:p>
          <a:p>
            <a:r>
              <a:rPr lang="en-US" dirty="0"/>
              <a:t>speed (RPM) of the pumping units must be considered together with the</a:t>
            </a:r>
          </a:p>
          <a:p>
            <a:r>
              <a:rPr lang="en-US" dirty="0"/>
              <a:t>required head and desired throughput (GPM or BPH) to establish maximum</a:t>
            </a:r>
          </a:p>
          <a:p>
            <a:r>
              <a:rPr lang="en-US" dirty="0"/>
              <a:t>efficiency in design. Optimum standard military pipeline head capacities of</a:t>
            </a:r>
          </a:p>
          <a:p>
            <a:r>
              <a:rPr lang="en-US" dirty="0"/>
              <a:t>pipeline pump units are shown in Figure 5. It also shows these emergency</a:t>
            </a:r>
          </a:p>
          <a:p>
            <a:r>
              <a:rPr lang="en-US" dirty="0"/>
              <a:t>capacities. Maximum head capacities are for emergency operations only and</a:t>
            </a:r>
          </a:p>
          <a:p>
            <a:r>
              <a:rPr lang="en-US" dirty="0"/>
              <a:t>are never used as the basis for design. Pump stations should not be</a:t>
            </a:r>
          </a:p>
          <a:p>
            <a:r>
              <a:rPr lang="en-US" dirty="0"/>
              <a:t>operated at maximum head capacity except during emergencies, and then for no</a:t>
            </a:r>
          </a:p>
          <a:p>
            <a:r>
              <a:rPr lang="en-US" dirty="0"/>
              <a:t>longer than 24 hours. Normal capacities are used for pipeline designing.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62224"/>
            <a:ext cx="7928097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8. Determining of Pump Speed.</a:t>
            </a:r>
          </a:p>
          <a:p>
            <a:r>
              <a:rPr lang="en-US" dirty="0"/>
              <a:t>There should be only enough pumps on line (operating) at any station to</a:t>
            </a:r>
          </a:p>
          <a:p>
            <a:r>
              <a:rPr lang="en-US" dirty="0"/>
              <a:t>produce the required pressure (FTH) and throughput (GPM or BPH). Further</a:t>
            </a:r>
          </a:p>
          <a:p>
            <a:r>
              <a:rPr lang="en-US" dirty="0"/>
              <a:t>regulate pressure by adjusting pump speeds between minimum and maximum</a:t>
            </a:r>
          </a:p>
          <a:p>
            <a:r>
              <a:rPr lang="en-US" dirty="0"/>
              <a:t>speeds permitted. Determining pump speeds is largely based on experience.</a:t>
            </a:r>
          </a:p>
          <a:p>
            <a:r>
              <a:rPr lang="en-US" dirty="0"/>
              <a:t>Pump speeds are highly variable, influenced by line diameter, number of</a:t>
            </a:r>
          </a:p>
          <a:p>
            <a:r>
              <a:rPr lang="en-US" dirty="0"/>
              <a:t>pumps on line, specific gravity and viscosity of products, and other</a:t>
            </a:r>
          </a:p>
          <a:p>
            <a:r>
              <a:rPr lang="en-US" dirty="0"/>
              <a:t>hydraulic characteristics of the particular pipeline and pump station in</a:t>
            </a:r>
          </a:p>
          <a:p>
            <a:r>
              <a:rPr lang="en-US" dirty="0"/>
              <a:t>operation. Pump station pump speeds may also be determined using Figure 6.</a:t>
            </a:r>
          </a:p>
          <a:p>
            <a:r>
              <a:rPr lang="en-US" dirty="0"/>
              <a:t>These graphs are for three or four pumps in series.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045030"/>
            <a:ext cx="5710237" cy="4777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Figures 6 and 7 shows the operating characteristics of pipeline pump</a:t>
            </a:r>
          </a:p>
          <a:p>
            <a:r>
              <a:rPr lang="en-US" dirty="0"/>
              <a:t>station facilities. From these graphs, any one of three factors--the</a:t>
            </a:r>
          </a:p>
          <a:p>
            <a:r>
              <a:rPr lang="en-US" dirty="0"/>
              <a:t>pumping unit operating speeds, the volume of fuel throughput and the</a:t>
            </a:r>
          </a:p>
          <a:p>
            <a:r>
              <a:rPr lang="en-US" dirty="0"/>
              <a:t>operating head--may be estimated provided the other two factors are known.</a:t>
            </a:r>
          </a:p>
          <a:p>
            <a:r>
              <a:rPr lang="en-US" dirty="0"/>
              <a:t>For example, determine the operating speed required for three--pump</a:t>
            </a:r>
          </a:p>
          <a:p>
            <a:r>
              <a:rPr lang="en-US" dirty="0"/>
              <a:t>operation of a station on 6-inch pipeline to deliver 785 BPH (550 GPM)</a:t>
            </a:r>
          </a:p>
          <a:p>
            <a:r>
              <a:rPr lang="en-US" dirty="0"/>
              <a:t>against a head loss to the next station of 1,395 feet.</a:t>
            </a:r>
          </a:p>
          <a:p>
            <a:r>
              <a:rPr lang="en-US" dirty="0"/>
              <a:t>(1) Enter the bottom chart in Figure 6 at 550 GPM. Follow the</a:t>
            </a:r>
          </a:p>
          <a:p>
            <a:r>
              <a:rPr lang="en-US" dirty="0"/>
              <a:t>vertical line at this point to about midway between the curves labeled</a:t>
            </a:r>
          </a:p>
          <a:p>
            <a:r>
              <a:rPr lang="en-US" dirty="0"/>
              <a:t>"1,300 FTH" and "1,500 FTH."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Follow the intersecting horizontal line to the left side of the</a:t>
            </a:r>
          </a:p>
          <a:p>
            <a:r>
              <a:rPr lang="en-US" dirty="0"/>
              <a:t>chart and read 1,800 RPM. Therefore, the three-pump operation calls for</a:t>
            </a:r>
          </a:p>
          <a:p>
            <a:r>
              <a:rPr lang="en-US" dirty="0"/>
              <a:t>speed for each pump of 1,800 RPM. Similarly, assume that a single 6-inch</a:t>
            </a:r>
          </a:p>
          <a:p>
            <a:r>
              <a:rPr lang="en-US" dirty="0"/>
              <a:t>booster pump is to be used to pump fuel from a marine terminal to a tank</a:t>
            </a:r>
          </a:p>
          <a:p>
            <a:r>
              <a:rPr lang="en-US" dirty="0"/>
              <a:t>farm. Data includes that the pump must overcome 300 FTH loss between the</a:t>
            </a:r>
          </a:p>
          <a:p>
            <a:r>
              <a:rPr lang="en-US" dirty="0"/>
              <a:t>dockside and tank farm.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See Figure 7. Assume that a single 6-inch booster pump is to be</a:t>
            </a:r>
          </a:p>
          <a:p>
            <a:r>
              <a:rPr lang="en-US" dirty="0"/>
              <a:t>used to pump fuel from a marine terminal to a tank farm. Data includes that</a:t>
            </a:r>
          </a:p>
          <a:p>
            <a:r>
              <a:rPr lang="en-US" dirty="0"/>
              <a:t>pump must overcome 300 FTH loss between the dockside and the tank farm.</a:t>
            </a:r>
          </a:p>
          <a:p>
            <a:r>
              <a:rPr lang="en-US" dirty="0"/>
              <a:t>Determine the volume of fuel delivered by the pump at 1,800 RPM, assuming</a:t>
            </a:r>
          </a:p>
          <a:p>
            <a:r>
              <a:rPr lang="en-US" dirty="0"/>
              <a:t>the pump stages are connected in series (single discharge). Find the point</a:t>
            </a:r>
          </a:p>
          <a:p>
            <a:r>
              <a:rPr lang="en-US" dirty="0"/>
              <a:t>at which the 1,800-RPM line intersects the curve labeled "300 FTH." This</a:t>
            </a:r>
          </a:p>
          <a:p>
            <a:r>
              <a:rPr lang="en-US" dirty="0"/>
              <a:t>point coincides approximately with the line representing 1,000 GPM.</a:t>
            </a:r>
          </a:p>
          <a:p>
            <a:r>
              <a:rPr lang="en-US" dirty="0"/>
              <a:t>Therefore, the pump throughput is about 1,000 GPM or about 1,429 BPH.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Pump stations are combinations of two or more pump units with connecting</a:t>
            </a:r>
          </a:p>
          <a:p>
            <a:r>
              <a:rPr lang="en-US" dirty="0"/>
              <a:t>manifolds installed where needed along a pipeline to move products through</a:t>
            </a:r>
          </a:p>
          <a:p>
            <a:r>
              <a:rPr lang="en-US" dirty="0"/>
              <a:t>the line to storage or to dispensing facilities. Pump stations are engineer</a:t>
            </a:r>
          </a:p>
          <a:p>
            <a:r>
              <a:rPr lang="en-US" dirty="0"/>
              <a:t>facilities constructed of standard line pipe or IPDS-coupled pipeline with</a:t>
            </a:r>
          </a:p>
          <a:p>
            <a:r>
              <a:rPr lang="en-US" dirty="0"/>
              <a:t>couplings, nipples, valves, fittings, strainers, scraper-receiver assembly,</a:t>
            </a:r>
          </a:p>
          <a:p>
            <a:r>
              <a:rPr lang="en-US" dirty="0" err="1"/>
              <a:t>sandtraps</a:t>
            </a:r>
            <a:r>
              <a:rPr lang="en-US" dirty="0"/>
              <a:t>, and the required number of pumps. Pipeline pump stations are</a:t>
            </a:r>
          </a:p>
          <a:p>
            <a:r>
              <a:rPr lang="en-US" dirty="0"/>
              <a:t>installed on the main line to keep the product moving at the desired flow</a:t>
            </a:r>
          </a:p>
          <a:p>
            <a:r>
              <a:rPr lang="en-US" dirty="0"/>
              <a:t>rate.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4" y="2109788"/>
            <a:ext cx="6239081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800"/>
            <a:ext cx="63246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d. Individual pump stations must regulate pump speed (pressure) to keep</a:t>
            </a:r>
          </a:p>
          <a:p>
            <a:r>
              <a:rPr lang="en-US" sz="1600" dirty="0"/>
              <a:t>suction pressures above the minimum at the next pump station downstream. It</a:t>
            </a:r>
          </a:p>
          <a:p>
            <a:r>
              <a:rPr lang="en-US" sz="1600" dirty="0"/>
              <a:t>is desirable that pump station suction pressure be 20 PSI for elevations</a:t>
            </a:r>
          </a:p>
          <a:p>
            <a:r>
              <a:rPr lang="en-US" sz="1600" dirty="0"/>
              <a:t>less than 5,000 feet and for temperatures below 100F (20 PSI is equivalent</a:t>
            </a:r>
          </a:p>
          <a:p>
            <a:r>
              <a:rPr lang="en-US" sz="1600" dirty="0"/>
              <a:t>to 64 feet of military gasoline (MOGAS) head). If the temperature exceeds</a:t>
            </a:r>
          </a:p>
          <a:p>
            <a:r>
              <a:rPr lang="en-US" sz="1600" dirty="0"/>
              <a:t>100°F or 5,000 feet elevation, then the minimum suction pressure will be 30</a:t>
            </a:r>
          </a:p>
          <a:p>
            <a:r>
              <a:rPr lang="en-US" sz="1600" dirty="0"/>
              <a:t>PSI. The minimum suction pressure at a pump station must be 5 PSI because</a:t>
            </a:r>
          </a:p>
          <a:p>
            <a:r>
              <a:rPr lang="en-US" sz="1600" dirty="0"/>
              <a:t>of pump-entrance friction losses and the possibility of vapor lock in the</a:t>
            </a:r>
          </a:p>
          <a:p>
            <a:r>
              <a:rPr lang="en-US" sz="1600" dirty="0"/>
              <a:t>pump (5 PSI is equivalent to 16 feet of MOGAS head). The net discharge</a:t>
            </a:r>
          </a:p>
          <a:p>
            <a:r>
              <a:rPr lang="en-US" sz="1600" dirty="0"/>
              <a:t>pressure of the pump is determined by using the pump graph for the specific</a:t>
            </a:r>
          </a:p>
          <a:p>
            <a:r>
              <a:rPr lang="en-US" sz="1600" dirty="0"/>
              <a:t>rate or an operating pressure is given to you. The total discharge pressure</a:t>
            </a:r>
          </a:p>
          <a:p>
            <a:r>
              <a:rPr lang="en-US" sz="1600" dirty="0"/>
              <a:t>is determined by simply adding the suction pressure and the net discharge</a:t>
            </a:r>
          </a:p>
          <a:p>
            <a:r>
              <a:rPr lang="en-US" sz="1600" dirty="0"/>
              <a:t>pressure.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Parallel Problem:</a:t>
            </a:r>
          </a:p>
          <a:p>
            <a:r>
              <a:rPr lang="en-US" dirty="0"/>
              <a:t>Given: Suction at each pump = 20 PSI</a:t>
            </a:r>
          </a:p>
          <a:p>
            <a:r>
              <a:rPr lang="en-US" dirty="0"/>
              <a:t>Total discharge = 150PSI</a:t>
            </a:r>
          </a:p>
          <a:p>
            <a:r>
              <a:rPr lang="en-US" dirty="0"/>
              <a:t>Flow at each pump = 160 GPM</a:t>
            </a:r>
          </a:p>
          <a:p>
            <a:r>
              <a:rPr lang="en-US" dirty="0"/>
              <a:t>Fuel = DF2</a:t>
            </a:r>
          </a:p>
          <a:p>
            <a:r>
              <a:rPr lang="en-US" dirty="0"/>
              <a:t>Find: Net PSI for each pump</a:t>
            </a:r>
          </a:p>
          <a:p>
            <a:r>
              <a:rPr lang="en-US" dirty="0"/>
              <a:t>Net FTH each pump</a:t>
            </a:r>
          </a:p>
          <a:p>
            <a:r>
              <a:rPr lang="en-US" dirty="0"/>
              <a:t>Total discharge in FTH</a:t>
            </a:r>
          </a:p>
          <a:p>
            <a:r>
              <a:rPr lang="en-US" dirty="0"/>
              <a:t>Flow after pump station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762000"/>
            <a:ext cx="6067328" cy="5498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e. Discharge pressures are kept within safe working limits of pump,</a:t>
            </a:r>
          </a:p>
          <a:p>
            <a:r>
              <a:rPr lang="en-US" dirty="0"/>
              <a:t>pipes, and fittings to produce the desired rate of flow. Products handled</a:t>
            </a:r>
          </a:p>
          <a:p>
            <a:r>
              <a:rPr lang="en-US" dirty="0"/>
              <a:t>in a multiproduct line vary greatly in gravity and viscosity. To maintain</a:t>
            </a:r>
          </a:p>
          <a:p>
            <a:r>
              <a:rPr lang="en-US" dirty="0"/>
              <a:t>an even rate of flow, stations pumping a heavier or more viscous product</a:t>
            </a:r>
          </a:p>
          <a:p>
            <a:r>
              <a:rPr lang="en-US" dirty="0"/>
              <a:t>must develop higher pressure than other stations simultaneously pumping</a:t>
            </a:r>
          </a:p>
          <a:p>
            <a:r>
              <a:rPr lang="en-US" dirty="0"/>
              <a:t>lighter or less viscous product. Therefore, the heaviest product sets the</a:t>
            </a:r>
          </a:p>
          <a:p>
            <a:r>
              <a:rPr lang="en-US" dirty="0"/>
              <a:t>rate of flow.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f. Because gravity and viscosity affect flow, suction and discharge</a:t>
            </a:r>
          </a:p>
          <a:p>
            <a:r>
              <a:rPr lang="en-US" dirty="0"/>
              <a:t>pressure at one station are seldom identical to pressures at an adjacent</a:t>
            </a:r>
          </a:p>
          <a:p>
            <a:r>
              <a:rPr lang="en-US" dirty="0"/>
              <a:t>station. Hydraulic characteristics</a:t>
            </a:r>
          </a:p>
          <a:p>
            <a:r>
              <a:rPr lang="en-US" b="1" dirty="0"/>
              <a:t>15 QM5201</a:t>
            </a:r>
          </a:p>
          <a:p>
            <a:r>
              <a:rPr lang="en-US" dirty="0"/>
              <a:t>of sections of pipeline between stations vary; making identical pressures</a:t>
            </a:r>
          </a:p>
          <a:p>
            <a:r>
              <a:rPr lang="en-US" dirty="0"/>
              <a:t>improbable, even when all stations are pumping the same product.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g. Increasing or decreasing pump speed raises or lowers both head</a:t>
            </a:r>
          </a:p>
          <a:p>
            <a:r>
              <a:rPr lang="en-US" dirty="0"/>
              <a:t>capacity and flow rate as shown in Figure 8. When the pumps in the station</a:t>
            </a:r>
          </a:p>
          <a:p>
            <a:r>
              <a:rPr lang="en-US" dirty="0"/>
              <a:t>are in series, all the pumps should be operated at about the same speed,</a:t>
            </a:r>
          </a:p>
          <a:p>
            <a:r>
              <a:rPr lang="en-US" dirty="0"/>
              <a:t>because each pump handles the full stream. None of the pumps should be</a:t>
            </a:r>
          </a:p>
          <a:p>
            <a:r>
              <a:rPr lang="en-US" dirty="0"/>
              <a:t>operated at speeds lower than 1,200 RPM except when idling.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1838325"/>
            <a:ext cx="4467225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Petroleum pipeline systems vary in complexity depending on the size of the</a:t>
            </a:r>
          </a:p>
          <a:p>
            <a:r>
              <a:rPr lang="en-US" dirty="0"/>
              <a:t>theater of operations. The systems can range from a single product line</a:t>
            </a:r>
          </a:p>
          <a:p>
            <a:r>
              <a:rPr lang="en-US" dirty="0"/>
              <a:t>with one terminal to a series of multiproduct lines with several terminals.</a:t>
            </a:r>
          </a:p>
          <a:p>
            <a:r>
              <a:rPr lang="en-US" dirty="0"/>
              <a:t>Pipelines are used as far forward as tactically feasible. To operate any</a:t>
            </a:r>
          </a:p>
          <a:p>
            <a:r>
              <a:rPr lang="en-US" dirty="0"/>
              <a:t>pipeline successfully, all personnel must understand their responsibilities</a:t>
            </a:r>
          </a:p>
          <a:p>
            <a:r>
              <a:rPr lang="en-US" dirty="0"/>
              <a:t>in controlling the operations. Control of the pipeline operations begins at</a:t>
            </a:r>
          </a:p>
          <a:p>
            <a:r>
              <a:rPr lang="en-US" dirty="0"/>
              <a:t>the operating headquarters with the chief dispatcher and ends with the</a:t>
            </a:r>
          </a:p>
          <a:p>
            <a:r>
              <a:rPr lang="en-US" dirty="0"/>
              <a:t>terminal operating platoon.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 Hydraulic System Terms. The following terms are presented to aid in</a:t>
            </a:r>
          </a:p>
          <a:p>
            <a:r>
              <a:rPr lang="en-US" dirty="0"/>
              <a:t>the understanding of petroleum terminology. Definitions of these terms will</a:t>
            </a:r>
          </a:p>
          <a:p>
            <a:r>
              <a:rPr lang="en-US" dirty="0"/>
              <a:t>add to the understanding of the terminology used in this lesson.</a:t>
            </a:r>
          </a:p>
          <a:p>
            <a:r>
              <a:rPr lang="en-US" dirty="0"/>
              <a:t>a. Brake horsepower: The amount of measurable horsepower after</a:t>
            </a:r>
          </a:p>
          <a:p>
            <a:r>
              <a:rPr lang="en-US" dirty="0"/>
              <a:t>deduction for friction loss.</a:t>
            </a:r>
          </a:p>
          <a:p>
            <a:r>
              <a:rPr lang="en-US" dirty="0"/>
              <a:t>b. Efficiency (%): The efficiency expressed in the percent at which a</a:t>
            </a:r>
          </a:p>
          <a:p>
            <a:r>
              <a:rPr lang="en-US" dirty="0"/>
              <a:t>pump operates at a specific RPM.</a:t>
            </a:r>
          </a:p>
          <a:p>
            <a:r>
              <a:rPr lang="en-US" dirty="0"/>
              <a:t>c. Emergency head capacity: Pressure in FTH which a pumping unit</a:t>
            </a:r>
          </a:p>
          <a:p>
            <a:r>
              <a:rPr lang="en-US" dirty="0"/>
              <a:t>produces at the maximum rate of discharge.</a:t>
            </a:r>
          </a:p>
          <a:p>
            <a:r>
              <a:rPr lang="en-US" dirty="0"/>
              <a:t>d. Feeder (flood) pumps: Pumps generally installed to supply the</a:t>
            </a:r>
          </a:p>
          <a:p>
            <a:r>
              <a:rPr lang="en-US" dirty="0"/>
              <a:t>required suction pressure between tank farm installations and main line</a:t>
            </a:r>
          </a:p>
          <a:p>
            <a:r>
              <a:rPr lang="en-US" dirty="0"/>
              <a:t>(trunk) pump stations or to feed fuel through short branch lines to</a:t>
            </a:r>
          </a:p>
          <a:p>
            <a:r>
              <a:rPr lang="en-US" dirty="0"/>
              <a:t>dispensing tankage installations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ourierNewPSMT"/>
              </a:rPr>
              <a:t>e. Head: An expression of pressure, usually stated in terms of inches</a:t>
            </a:r>
          </a:p>
          <a:p>
            <a:r>
              <a:rPr lang="en-US" b="0" i="0" u="none" strike="noStrike" baseline="0" dirty="0" smtClean="0">
                <a:latin typeface="CourierNewPSMT"/>
              </a:rPr>
              <a:t>or feet.</a:t>
            </a:r>
          </a:p>
          <a:p>
            <a:r>
              <a:rPr lang="en-US" b="0" i="0" u="none" strike="noStrike" baseline="0" dirty="0" smtClean="0">
                <a:latin typeface="CourierNewPSMT"/>
              </a:rPr>
              <a:t>f. Dynamic head: A measure of pressure in liquids in motion.</a:t>
            </a:r>
          </a:p>
          <a:p>
            <a:r>
              <a:rPr lang="en-US" b="0" i="0" u="none" strike="noStrike" baseline="0" dirty="0" smtClean="0">
                <a:latin typeface="CourierNewPSMT"/>
              </a:rPr>
              <a:t>g. Feet of head: The measure of pressure in terms of the height in</a:t>
            </a:r>
          </a:p>
          <a:p>
            <a:r>
              <a:rPr lang="en-US" b="0" i="0" u="none" strike="noStrike" baseline="0" dirty="0" smtClean="0">
                <a:latin typeface="CourierNewPSMT"/>
              </a:rPr>
              <a:t>feet of a column of liquid of a given fuel.</a:t>
            </a:r>
          </a:p>
          <a:p>
            <a:r>
              <a:rPr lang="en-US" b="0" i="0" u="none" strike="noStrike" baseline="0" dirty="0" smtClean="0">
                <a:latin typeface="CourierNewPSMT"/>
              </a:rPr>
              <a:t>h. Static head: A measure of pressure in liquids at rest; pressure</a:t>
            </a:r>
          </a:p>
          <a:p>
            <a:r>
              <a:rPr lang="en-US" b="0" i="0" u="none" strike="noStrike" baseline="0" dirty="0" smtClean="0">
                <a:latin typeface="CourierNewPSMT"/>
              </a:rPr>
              <a:t>produced with a column of liquid because of weight alone.</a:t>
            </a:r>
          </a:p>
          <a:p>
            <a:r>
              <a:rPr lang="en-US" b="0" i="0" u="none" strike="noStrike" baseline="0" dirty="0" err="1" smtClean="0">
                <a:latin typeface="CourierNewPSMT"/>
              </a:rPr>
              <a:t>i</a:t>
            </a:r>
            <a:r>
              <a:rPr lang="en-US" b="0" i="0" u="none" strike="noStrike" baseline="0" dirty="0" smtClean="0">
                <a:latin typeface="CourierNewPSMT"/>
              </a:rPr>
              <a:t>. Impeller: A device, which impels or pushes forward, such as the</a:t>
            </a:r>
          </a:p>
          <a:p>
            <a:r>
              <a:rPr lang="en-US" b="0" i="0" u="none" strike="noStrike" baseline="0" dirty="0" smtClean="0">
                <a:latin typeface="CourierNewPSMT"/>
              </a:rPr>
              <a:t>rotor of a centrifugal pump or air compressor.</a:t>
            </a:r>
          </a:p>
          <a:p>
            <a:r>
              <a:rPr lang="en-US" b="0" i="0" u="none" strike="noStrike" baseline="0" dirty="0" smtClean="0">
                <a:latin typeface="CourierNewPSMT"/>
              </a:rPr>
              <a:t>j. Incremental pressure: The difference between the suction and</a:t>
            </a:r>
          </a:p>
          <a:p>
            <a:r>
              <a:rPr lang="en-US" b="0" i="0" u="none" strike="noStrike" baseline="0" dirty="0" smtClean="0">
                <a:latin typeface="CourierNewPSMT"/>
              </a:rPr>
              <a:t>discharge pressure of a pump or of a </a:t>
            </a:r>
            <a:r>
              <a:rPr lang="en-US" b="0" i="0" u="none" strike="noStrike" baseline="0" dirty="0" err="1" smtClean="0">
                <a:latin typeface="CourierNewPSMT"/>
              </a:rPr>
              <a:t>multipump</a:t>
            </a:r>
            <a:r>
              <a:rPr lang="en-US" b="0" i="0" u="none" strike="noStrike" baseline="0" dirty="0" smtClean="0">
                <a:latin typeface="CourierNewPSMT"/>
              </a:rPr>
              <a:t> pumping station.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k. Parallel connection: The arrangement of two or more pumps to</a:t>
            </a:r>
          </a:p>
          <a:p>
            <a:r>
              <a:rPr lang="en-US" dirty="0"/>
              <a:t>discharge their cumulative output at the discharge pressure of one pump.</a:t>
            </a:r>
          </a:p>
          <a:p>
            <a:r>
              <a:rPr lang="en-US" dirty="0"/>
              <a:t>l. Series connection: The arrangement of two or more pumps to</a:t>
            </a:r>
          </a:p>
          <a:p>
            <a:r>
              <a:rPr lang="en-US" dirty="0"/>
              <a:t>discharge the output of one pump at the cumulative discharge pressure of all</a:t>
            </a:r>
          </a:p>
          <a:p>
            <a:r>
              <a:rPr lang="en-US" dirty="0"/>
              <a:t>pumps.</a:t>
            </a:r>
          </a:p>
          <a:p>
            <a:r>
              <a:rPr lang="en-US" dirty="0"/>
              <a:t>m. Stage: Grade, level, or step, as in the case of liquid passing</a:t>
            </a:r>
          </a:p>
          <a:p>
            <a:r>
              <a:rPr lang="en-US" dirty="0"/>
              <a:t>through an impeller of a pumping unit with more than one impeller.</a:t>
            </a:r>
          </a:p>
          <a:p>
            <a:r>
              <a:rPr lang="en-US" dirty="0"/>
              <a:t>n. Throughput: Capacity, quantity transported per unit of time, BPD,</a:t>
            </a:r>
          </a:p>
          <a:p>
            <a:r>
              <a:rPr lang="en-US" dirty="0"/>
              <a:t>GPM/GPH.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6201"/>
            <a:ext cx="20981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 Operating Characteristics of Pumps. Pumping mechanisms can be broken</a:t>
            </a:r>
          </a:p>
          <a:p>
            <a:r>
              <a:rPr lang="en-US" dirty="0"/>
              <a:t>into two major categories: positive displacement pumps and kinetic pumps.</a:t>
            </a:r>
          </a:p>
          <a:p>
            <a:r>
              <a:rPr lang="en-US" dirty="0"/>
              <a:t>The positive displacement of fluids is the principle behind positive</a:t>
            </a:r>
          </a:p>
          <a:p>
            <a:r>
              <a:rPr lang="en-US" dirty="0"/>
              <a:t>displacement pumps. The most common types of positive displacement pumps</a:t>
            </a:r>
          </a:p>
          <a:p>
            <a:r>
              <a:rPr lang="en-US" dirty="0"/>
              <a:t>are reciprocating and rotary pumps.</a:t>
            </a:r>
          </a:p>
          <a:p>
            <a:r>
              <a:rPr lang="en-US" dirty="0"/>
              <a:t>a. Reciprocating pumps are similar in theory to reciprocating engines.</a:t>
            </a:r>
          </a:p>
          <a:p>
            <a:r>
              <a:rPr lang="en-US" dirty="0"/>
              <a:t>A piston is used to move fluid into a cylinder on the </a:t>
            </a:r>
            <a:r>
              <a:rPr lang="en-US" dirty="0" err="1"/>
              <a:t>downstroke</a:t>
            </a:r>
            <a:r>
              <a:rPr lang="en-US" dirty="0"/>
              <a:t> then move</a:t>
            </a:r>
          </a:p>
          <a:p>
            <a:r>
              <a:rPr lang="en-US" dirty="0"/>
              <a:t>the fluid out of the cylinder on the upstroke. Reciprocating pumps provide</a:t>
            </a:r>
          </a:p>
          <a:p>
            <a:r>
              <a:rPr lang="en-US" dirty="0"/>
              <a:t>high suction lift and high pressure for small quantities of flow as the</a:t>
            </a:r>
          </a:p>
          <a:p>
            <a:r>
              <a:rPr lang="en-US" dirty="0"/>
              <a:t>pistons move up and down.</a:t>
            </a:r>
          </a:p>
        </p:txBody>
      </p:sp>
    </p:spTree>
    <p:extLst>
      <p:ext uri="{BB962C8B-B14F-4D97-AF65-F5344CB8AC3E}">
        <p14:creationId xmlns:p14="http://schemas.microsoft.com/office/powerpoint/2010/main" val="3251804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3545</Words>
  <Application>Microsoft Office PowerPoint</Application>
  <PresentationFormat>On-screen Show (4:3)</PresentationFormat>
  <Paragraphs>289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2016-10-07T18:49:22Z</dcterms:created>
  <dcterms:modified xsi:type="dcterms:W3CDTF">2016-10-07T19:01:38Z</dcterms:modified>
</cp:coreProperties>
</file>