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2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5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3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4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1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6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3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2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F982-757E-4913-8B09-BFBDD37F1135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EBA38-91F2-4A80-BD1A-0C693803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8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2413"/>
            <a:ext cx="49149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032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Supervising During Operation Maintenance.</a:t>
            </a:r>
          </a:p>
          <a:p>
            <a:r>
              <a:rPr lang="en-US" dirty="0"/>
              <a:t> Ensure personnel check pressure gage reading to ensure pressure reading is below the red band on the</a:t>
            </a:r>
          </a:p>
          <a:p>
            <a:r>
              <a:rPr lang="en-US" dirty="0"/>
              <a:t>gage. If it is in the yellow band, change elements after the operation. (If in the red, stop operation.)</a:t>
            </a:r>
          </a:p>
          <a:p>
            <a:r>
              <a:rPr lang="en-US" dirty="0"/>
              <a:t> Ensure personnel check water level sight gage and drain water if necessary.</a:t>
            </a:r>
          </a:p>
          <a:p>
            <a:r>
              <a:rPr lang="en-US" dirty="0"/>
              <a:t> Ensure personnel check the filter/separator for leaks.</a:t>
            </a:r>
          </a:p>
          <a:p>
            <a:r>
              <a:rPr lang="en-US" b="1" dirty="0"/>
              <a:t>Supervising After-Operation Maintenance.</a:t>
            </a:r>
          </a:p>
          <a:p>
            <a:r>
              <a:rPr lang="en-US" dirty="0"/>
              <a:t> Ensure that personnel clean and store the equipment.</a:t>
            </a:r>
          </a:p>
          <a:p>
            <a:r>
              <a:rPr lang="en-US" dirty="0"/>
              <a:t> Ensure all dust caps and plugs are installed after the operation.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 Set the CCR nozzle to OPEN. Rotate the recirculation nozzle control lever to the full OPEN position.</a:t>
            </a:r>
          </a:p>
          <a:p>
            <a:r>
              <a:rPr lang="en-US" dirty="0"/>
              <a:t> If needed, fuel samples may be taken during the recirculation mode. The recirculation nozzle is equipped</a:t>
            </a:r>
          </a:p>
          <a:p>
            <a:r>
              <a:rPr lang="en-US" dirty="0"/>
              <a:t>with a hand-operated ball valve to allow sampling of the fuel entering the tanker. To take the fuel sample,</a:t>
            </a:r>
          </a:p>
          <a:p>
            <a:r>
              <a:rPr lang="en-US" dirty="0"/>
              <a:t>place the end of the tube in the sample container. Slowly move the control handle on the ball valve to the</a:t>
            </a:r>
          </a:p>
          <a:p>
            <a:r>
              <a:rPr lang="en-US" dirty="0"/>
              <a:t>open position. When sampling is complete, set the control handle on the ball valve to the closed position.</a:t>
            </a:r>
          </a:p>
          <a:p>
            <a:r>
              <a:rPr lang="en-US" dirty="0"/>
              <a:t> When recirculation is complete, set the recirculation nozzle control handle to the closed position. Set the</a:t>
            </a:r>
          </a:p>
          <a:p>
            <a:r>
              <a:rPr lang="en-US" dirty="0"/>
              <a:t>CCR nozzle to the NO FLOW position.</a:t>
            </a:r>
          </a:p>
          <a:p>
            <a:r>
              <a:rPr lang="en-US" dirty="0"/>
              <a:t> Shut down the HEMTT tanker IAW TM 9-2320-279-10-1.</a:t>
            </a:r>
          </a:p>
          <a:p>
            <a:r>
              <a:rPr lang="en-US" dirty="0"/>
              <a:t> Disconnect the recirculation nozzle from the HEMTT tanker.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LESSON 5</a:t>
            </a:r>
          </a:p>
          <a:p>
            <a:r>
              <a:rPr lang="en-US" dirty="0"/>
              <a:t>MANAGE WATERFRONT OPERATIONS</a:t>
            </a:r>
          </a:p>
          <a:p>
            <a:r>
              <a:rPr lang="en-US" dirty="0"/>
              <a:t>Critical Task:</a:t>
            </a:r>
          </a:p>
          <a:p>
            <a:r>
              <a:rPr lang="en-US" dirty="0"/>
              <a:t>101-519-4307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dirty="0"/>
              <a:t>More than half the tonnage handled in the military is petroleum. To do your job as a supervisor, you must</a:t>
            </a:r>
          </a:p>
          <a:p>
            <a:r>
              <a:rPr lang="en-US" dirty="0"/>
              <a:t>know the responsibilities and procedures for loading and unloading petroleum tankers and barges.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A - TANKERS</a:t>
            </a:r>
          </a:p>
          <a:p>
            <a:r>
              <a:rPr lang="en-US" dirty="0"/>
              <a:t>The Military Sealift Command-controlled tanker fleet provides worldwide transportation for the delivery of</a:t>
            </a:r>
          </a:p>
          <a:p>
            <a:r>
              <a:rPr lang="en-US" dirty="0"/>
              <a:t>petroleum products from refineries to Department of Defense (DOD) storage facilities. The tanker fleet</a:t>
            </a:r>
          </a:p>
          <a:p>
            <a:r>
              <a:rPr lang="en-US" dirty="0"/>
              <a:t>consists of approximately 30 tankers, which vary in size from 27,000 to 38,000 tons. The various types of</a:t>
            </a:r>
          </a:p>
          <a:p>
            <a:r>
              <a:rPr lang="en-US" dirty="0"/>
              <a:t>lease contracts are as follows:</a:t>
            </a:r>
          </a:p>
          <a:p>
            <a:r>
              <a:rPr lang="en-US" dirty="0"/>
              <a:t> </a:t>
            </a:r>
            <a:r>
              <a:rPr lang="en-US" b="1" dirty="0"/>
              <a:t>Bareboat Charter </a:t>
            </a:r>
            <a:r>
              <a:rPr lang="en-US" dirty="0"/>
              <a:t>- The tanker is leased to MSC, and MSC personnel crew the ship and are responsible</a:t>
            </a:r>
          </a:p>
          <a:p>
            <a:r>
              <a:rPr lang="en-US" dirty="0"/>
              <a:t>for all expenses.</a:t>
            </a:r>
          </a:p>
          <a:p>
            <a:r>
              <a:rPr lang="en-US" dirty="0"/>
              <a:t> </a:t>
            </a:r>
            <a:r>
              <a:rPr lang="en-US" b="1" dirty="0"/>
              <a:t>Time Charter </a:t>
            </a:r>
            <a:r>
              <a:rPr lang="en-US" dirty="0"/>
              <a:t>- From a few weeks to a number of years, the owner provides the crew and pays all</a:t>
            </a:r>
          </a:p>
          <a:p>
            <a:r>
              <a:rPr lang="en-US" dirty="0"/>
              <a:t>expenses.</a:t>
            </a:r>
          </a:p>
          <a:p>
            <a:r>
              <a:rPr lang="en-US" dirty="0"/>
              <a:t> </a:t>
            </a:r>
            <a:r>
              <a:rPr lang="en-US" b="1" dirty="0"/>
              <a:t>Single Voyage Charter </a:t>
            </a:r>
            <a:r>
              <a:rPr lang="en-US" dirty="0"/>
              <a:t>- The ship is leased for a single voyage, and the owner is responsible for the crew</a:t>
            </a:r>
          </a:p>
          <a:p>
            <a:r>
              <a:rPr lang="en-US" dirty="0"/>
              <a:t>and all expenses.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12845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 </a:t>
            </a:r>
            <a:r>
              <a:rPr lang="en-US" b="1" dirty="0"/>
              <a:t>Dirty Service </a:t>
            </a:r>
            <a:r>
              <a:rPr lang="en-US" dirty="0"/>
              <a:t>- For heating oils and crude service.</a:t>
            </a:r>
          </a:p>
          <a:p>
            <a:r>
              <a:rPr lang="en-US" dirty="0"/>
              <a:t> </a:t>
            </a:r>
            <a:r>
              <a:rPr lang="en-US" b="1" dirty="0"/>
              <a:t>Clean Service </a:t>
            </a:r>
            <a:r>
              <a:rPr lang="en-US" dirty="0"/>
              <a:t>- For finished products only. Ships cannot carry split cargoes without prior approval from</a:t>
            </a:r>
          </a:p>
          <a:p>
            <a:r>
              <a:rPr lang="en-US" dirty="0"/>
              <a:t>the Defense Energy Support Center (DESC).</a:t>
            </a:r>
          </a:p>
          <a:p>
            <a:r>
              <a:rPr lang="en-US" dirty="0"/>
              <a:t>When referring to various locations on a ship, or when describing certain conditions of the ship, the following</a:t>
            </a:r>
          </a:p>
          <a:p>
            <a:r>
              <a:rPr lang="en-US" dirty="0"/>
              <a:t>terms are used:</a:t>
            </a:r>
          </a:p>
          <a:p>
            <a:r>
              <a:rPr lang="en-US" dirty="0"/>
              <a:t> </a:t>
            </a:r>
            <a:r>
              <a:rPr lang="en-US" b="1" dirty="0"/>
              <a:t>Bow </a:t>
            </a:r>
            <a:r>
              <a:rPr lang="en-US" dirty="0"/>
              <a:t>- Front end of vessel</a:t>
            </a:r>
          </a:p>
          <a:p>
            <a:r>
              <a:rPr lang="en-US" dirty="0"/>
              <a:t> </a:t>
            </a:r>
            <a:r>
              <a:rPr lang="en-US" b="1" dirty="0"/>
              <a:t>Stern </a:t>
            </a:r>
            <a:r>
              <a:rPr lang="en-US" dirty="0"/>
              <a:t>- Rear end of the vessel, also called the “aft section”</a:t>
            </a:r>
          </a:p>
          <a:p>
            <a:r>
              <a:rPr lang="en-US" dirty="0"/>
              <a:t> </a:t>
            </a:r>
            <a:r>
              <a:rPr lang="en-US" b="1" dirty="0" err="1"/>
              <a:t>Midships</a:t>
            </a:r>
            <a:r>
              <a:rPr lang="en-US" b="1" dirty="0"/>
              <a:t> </a:t>
            </a:r>
            <a:r>
              <a:rPr lang="en-US" dirty="0"/>
              <a:t>- Center of the vessel</a:t>
            </a:r>
          </a:p>
          <a:p>
            <a:r>
              <a:rPr lang="en-US" dirty="0"/>
              <a:t> </a:t>
            </a:r>
            <a:r>
              <a:rPr lang="en-US" b="1" dirty="0"/>
              <a:t>Port </a:t>
            </a:r>
            <a:r>
              <a:rPr lang="en-US" dirty="0"/>
              <a:t>- The left side of the ship when standing </a:t>
            </a:r>
            <a:r>
              <a:rPr lang="en-US" dirty="0" err="1"/>
              <a:t>midships</a:t>
            </a:r>
            <a:r>
              <a:rPr lang="en-US" dirty="0"/>
              <a:t> and facing the bow.</a:t>
            </a:r>
          </a:p>
          <a:p>
            <a:r>
              <a:rPr lang="en-US" dirty="0"/>
              <a:t> </a:t>
            </a:r>
            <a:r>
              <a:rPr lang="en-US" b="1" dirty="0"/>
              <a:t>Starboard </a:t>
            </a:r>
            <a:r>
              <a:rPr lang="en-US" dirty="0"/>
              <a:t>- The right side of the ship when standing </a:t>
            </a:r>
            <a:r>
              <a:rPr lang="en-US" dirty="0" err="1"/>
              <a:t>midships</a:t>
            </a:r>
            <a:r>
              <a:rPr lang="en-US" dirty="0"/>
              <a:t> and facing the bow.</a:t>
            </a:r>
          </a:p>
          <a:p>
            <a:r>
              <a:rPr lang="en-US" dirty="0"/>
              <a:t> </a:t>
            </a:r>
            <a:r>
              <a:rPr lang="en-US" b="1" dirty="0"/>
              <a:t>Bunkering </a:t>
            </a:r>
            <a:r>
              <a:rPr lang="en-US" dirty="0"/>
              <a:t>- The fuel that is used to power the ship.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58847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 </a:t>
            </a:r>
            <a:r>
              <a:rPr lang="en-US" b="1" dirty="0"/>
              <a:t>Gross Tonnage </a:t>
            </a:r>
            <a:r>
              <a:rPr lang="en-US" dirty="0"/>
              <a:t>- The total internal cubic capacity of a vessel less exempted spaces, such as tanks for</a:t>
            </a:r>
          </a:p>
          <a:p>
            <a:r>
              <a:rPr lang="en-US" dirty="0"/>
              <a:t>ballast water. This weight is expressed in units of 100 cubic feet per ton.</a:t>
            </a:r>
          </a:p>
          <a:p>
            <a:r>
              <a:rPr lang="en-US" dirty="0"/>
              <a:t> </a:t>
            </a:r>
            <a:r>
              <a:rPr lang="en-US" b="1" dirty="0"/>
              <a:t>Net Tonnage </a:t>
            </a:r>
            <a:r>
              <a:rPr lang="en-US" dirty="0"/>
              <a:t>- The registered tonnage of a ship after deductions have been made from the gross</a:t>
            </a:r>
          </a:p>
          <a:p>
            <a:r>
              <a:rPr lang="en-US" dirty="0"/>
              <a:t>tonnage. Examples of deductions are crew and navigation spaces.</a:t>
            </a:r>
          </a:p>
          <a:p>
            <a:r>
              <a:rPr lang="en-US" dirty="0"/>
              <a:t> </a:t>
            </a:r>
            <a:r>
              <a:rPr lang="en-US" b="1" dirty="0"/>
              <a:t>Light Displacement </a:t>
            </a:r>
            <a:r>
              <a:rPr lang="en-US" dirty="0"/>
              <a:t>- The weight of the vessel. This does not include the weight of cargo, passengers,</a:t>
            </a:r>
          </a:p>
          <a:p>
            <a:r>
              <a:rPr lang="en-US" dirty="0"/>
              <a:t>fuel, water, stores, and other items that are needed on a voyage.</a:t>
            </a:r>
          </a:p>
          <a:p>
            <a:r>
              <a:rPr lang="en-US" dirty="0"/>
              <a:t> </a:t>
            </a:r>
            <a:r>
              <a:rPr lang="en-US" b="1" dirty="0"/>
              <a:t>Loaded Displacement </a:t>
            </a:r>
            <a:r>
              <a:rPr lang="en-US" dirty="0"/>
              <a:t>- The total weight of the vessel. This includes the weight of cargo, passengers,</a:t>
            </a:r>
          </a:p>
          <a:p>
            <a:r>
              <a:rPr lang="en-US" dirty="0"/>
              <a:t>fuel, water, stores, and other items that are needed on a voyage.</a:t>
            </a:r>
          </a:p>
          <a:p>
            <a:r>
              <a:rPr lang="en-US" dirty="0"/>
              <a:t> </a:t>
            </a:r>
            <a:r>
              <a:rPr lang="en-US" b="1" dirty="0"/>
              <a:t>Deadweight Tonnage </a:t>
            </a:r>
            <a:r>
              <a:rPr lang="en-US" dirty="0"/>
              <a:t>- The carrying capacity of a vessel in long tons (2,240 pounds). It is the difference</a:t>
            </a:r>
          </a:p>
          <a:p>
            <a:r>
              <a:rPr lang="en-US" dirty="0"/>
              <a:t>between light and loaded displacement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B - BARGES, PUMPS, TANKS, AND MANIFOLDS</a:t>
            </a:r>
          </a:p>
          <a:p>
            <a:r>
              <a:rPr lang="en-US" b="1" dirty="0"/>
              <a:t>Barges.</a:t>
            </a:r>
          </a:p>
          <a:p>
            <a:r>
              <a:rPr lang="en-US" dirty="0"/>
              <a:t> Self-propelled. These barges move under their own power and are used in inland and coastal waterways.</a:t>
            </a:r>
          </a:p>
          <a:p>
            <a:r>
              <a:rPr lang="en-US" dirty="0"/>
              <a:t>They must maintain a crew at all times.</a:t>
            </a:r>
          </a:p>
          <a:p>
            <a:r>
              <a:rPr lang="en-US" dirty="0"/>
              <a:t> Non-self-propelled. They must be moved by tugboats and can be used for temporary storage. They are</a:t>
            </a:r>
          </a:p>
          <a:p>
            <a:r>
              <a:rPr lang="en-US" dirty="0"/>
              <a:t>equipped with their own pumping systems.</a:t>
            </a:r>
          </a:p>
          <a:p>
            <a:r>
              <a:rPr lang="en-US" b="1" dirty="0"/>
              <a:t>Pumps. </a:t>
            </a:r>
            <a:r>
              <a:rPr lang="en-US" dirty="0"/>
              <a:t>Most tankers have two pumping systems.</a:t>
            </a:r>
          </a:p>
          <a:p>
            <a:r>
              <a:rPr lang="en-US" dirty="0"/>
              <a:t> Centrifugal pumps for off loading the cargo.</a:t>
            </a:r>
          </a:p>
          <a:p>
            <a:r>
              <a:rPr lang="en-US" dirty="0"/>
              <a:t> Gear or piston pumps for stripping the cargo tanks dry.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6903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Ship’s Tanks and Manifolds. </a:t>
            </a:r>
            <a:r>
              <a:rPr lang="en-US" dirty="0"/>
              <a:t>Most tankers have the capability to carry up to five different products.</a:t>
            </a:r>
          </a:p>
          <a:p>
            <a:r>
              <a:rPr lang="en-US" dirty="0"/>
              <a:t>Ships' tanks are arranged abreast and numbered from bow to stern.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8898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C - WATERFRONT FACILITIES</a:t>
            </a:r>
          </a:p>
          <a:p>
            <a:r>
              <a:rPr lang="en-US" dirty="0"/>
              <a:t> </a:t>
            </a:r>
            <a:r>
              <a:rPr lang="en-US" dirty="0" err="1"/>
              <a:t>Multileg</a:t>
            </a:r>
            <a:r>
              <a:rPr lang="en-US" dirty="0"/>
              <a:t> mooring systems.</a:t>
            </a:r>
          </a:p>
          <a:p>
            <a:r>
              <a:rPr lang="en-US" dirty="0"/>
              <a:t> Single-point mooring systems (mono buoy).</a:t>
            </a:r>
          </a:p>
          <a:p>
            <a:r>
              <a:rPr lang="en-US" dirty="0"/>
              <a:t> Jetties: Jetties are used when the water depth or the shoreline is unsuitable for bringing in tankers.</a:t>
            </a:r>
          </a:p>
          <a:p>
            <a:r>
              <a:rPr lang="en-US" dirty="0"/>
              <a:t> Docks and piers: Docks or piers (Figure 5-1) are the most secure for unloading tankers. Security is</a:t>
            </a:r>
          </a:p>
          <a:p>
            <a:r>
              <a:rPr lang="en-US" dirty="0"/>
              <a:t>easier to maintain. Access to the tanker is easier in case of emergency and for maintenance. They are</a:t>
            </a:r>
          </a:p>
          <a:p>
            <a:r>
              <a:rPr lang="en-US" dirty="0"/>
              <a:t>protected from winds and tide and should be separated from other classes of supply. The depth should</a:t>
            </a:r>
          </a:p>
          <a:p>
            <a:r>
              <a:rPr lang="en-US" dirty="0"/>
              <a:t>be at least 10 feet of water under the biggest tanker you expect to receive fully loaded at mean low tide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8471"/>
            <a:ext cx="584077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LESSON 2</a:t>
            </a:r>
          </a:p>
          <a:p>
            <a:r>
              <a:rPr lang="en-US" dirty="0"/>
              <a:t>DIRECT THE USE OF PUMPS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7200"/>
            <a:ext cx="6019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 D - EQUIPMENT REQUIREMENTS</a:t>
            </a:r>
          </a:p>
          <a:p>
            <a:r>
              <a:rPr lang="en-US" dirty="0"/>
              <a:t> Storage tanks. Minimum of two tanks for each product and ballast water.</a:t>
            </a:r>
          </a:p>
          <a:p>
            <a:r>
              <a:rPr lang="en-US" dirty="0"/>
              <a:t> Oily water separator for treatment of ballast water.</a:t>
            </a:r>
          </a:p>
          <a:p>
            <a:r>
              <a:rPr lang="en-US" dirty="0"/>
              <a:t> Fire fighting equipment. Portable fire extinguishers and an engineer fire </a:t>
            </a:r>
            <a:r>
              <a:rPr lang="en-US" dirty="0" err="1"/>
              <a:t>Figurehting</a:t>
            </a:r>
            <a:r>
              <a:rPr lang="en-US" dirty="0"/>
              <a:t> detachment.</a:t>
            </a:r>
          </a:p>
          <a:p>
            <a:r>
              <a:rPr lang="en-US" dirty="0"/>
              <a:t> Pollution control equipment. Skimmer boats, absorbent materials, and containment booms.</a:t>
            </a:r>
          </a:p>
          <a:p>
            <a:r>
              <a:rPr lang="en-US" dirty="0"/>
              <a:t> Communications. Communications has to be from the dock to the ship and to the tank farm.</a:t>
            </a:r>
          </a:p>
          <a:p>
            <a:r>
              <a:rPr lang="en-US" dirty="0"/>
              <a:t> Transportation. Ground transportation and work boats for transporting men and equipment to the tanker.</a:t>
            </a:r>
          </a:p>
          <a:p>
            <a:r>
              <a:rPr lang="en-US" dirty="0"/>
              <a:t> Grounding system. For bonding the ship to the dock. If the dock has a cathodic protection system it</a:t>
            </a:r>
          </a:p>
          <a:p>
            <a:r>
              <a:rPr lang="en-US" dirty="0"/>
              <a:t>should be turned off before the transfer of fuel begins.</a:t>
            </a:r>
          </a:p>
          <a:p>
            <a:r>
              <a:rPr lang="en-US" dirty="0"/>
              <a:t> Base laboratory. A lab should be available for testing the products.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533400"/>
            <a:ext cx="6172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 E - PREPARATION FOR ARRIVAL</a:t>
            </a:r>
          </a:p>
          <a:p>
            <a:r>
              <a:rPr lang="en-US" dirty="0"/>
              <a:t>The tanker arrival schedule is checked to ensure the type and quantity of product is known. Personnel are</a:t>
            </a:r>
          </a:p>
          <a:p>
            <a:r>
              <a:rPr lang="en-US" dirty="0"/>
              <a:t>required to meet the tanker and go aboard in the harbor. A terminal representative, lab technician, and</a:t>
            </a:r>
          </a:p>
          <a:p>
            <a:r>
              <a:rPr lang="en-US" dirty="0"/>
              <a:t>customs official may also be required. Make sure the berthing facilities are cleared for the tanker to tie up.</a:t>
            </a:r>
          </a:p>
          <a:p>
            <a:r>
              <a:rPr lang="en-US" dirty="0"/>
              <a:t>QM 5098</a:t>
            </a:r>
          </a:p>
          <a:p>
            <a:r>
              <a:rPr lang="en-US" dirty="0"/>
              <a:t>5-4</a:t>
            </a:r>
          </a:p>
          <a:p>
            <a:r>
              <a:rPr lang="en-US" dirty="0"/>
              <a:t>The cargo loading arms will be checked and maintenance performed. If cargo hoses are to be used, they will</a:t>
            </a:r>
          </a:p>
          <a:p>
            <a:r>
              <a:rPr lang="en-US" dirty="0"/>
              <a:t>be pressure tested and the flanges checked. Shore tanks are gaged and sampled, and product is transferred</a:t>
            </a:r>
          </a:p>
          <a:p>
            <a:r>
              <a:rPr lang="en-US" dirty="0"/>
              <a:t>to create ullage if required. All pipelines and manifolds are checked and packed with product to the dock.</a:t>
            </a:r>
          </a:p>
          <a:p>
            <a:r>
              <a:rPr lang="en-US" dirty="0"/>
              <a:t>Maintenance is performed on all pumps, and all gages are checked. All communications are checked from</a:t>
            </a:r>
          </a:p>
          <a:p>
            <a:r>
              <a:rPr lang="en-US" dirty="0"/>
              <a:t>the dock to the vessel and to the tank farm. Booms and skimmer boats are made ready to be deployed.</a:t>
            </a:r>
          </a:p>
          <a:p>
            <a:r>
              <a:rPr lang="en-US" dirty="0"/>
              <a:t>Portable fire extinguishers are placed at all critical locations.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582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terminal commander is responsible for all operations starting at the ship’s manifold:</a:t>
            </a:r>
          </a:p>
          <a:p>
            <a:r>
              <a:rPr lang="en-US" dirty="0"/>
              <a:t> Pipeline patrol.</a:t>
            </a:r>
          </a:p>
          <a:p>
            <a:r>
              <a:rPr lang="en-US" dirty="0"/>
              <a:t> Hose watch.</a:t>
            </a:r>
          </a:p>
          <a:p>
            <a:r>
              <a:rPr lang="en-US" dirty="0"/>
              <a:t> Shift changes.</a:t>
            </a:r>
          </a:p>
          <a:p>
            <a:r>
              <a:rPr lang="en-US" dirty="0"/>
              <a:t> The master of the vessel is responsible for all shipboard actions. Paperwork includes the tanker activity</a:t>
            </a:r>
          </a:p>
          <a:p>
            <a:r>
              <a:rPr lang="en-US" dirty="0"/>
              <a:t>report and DD Form 250-1 (Tanker/Barge Materiel Inspection and Receiving Report) (Figure 5-2). The</a:t>
            </a:r>
          </a:p>
          <a:p>
            <a:r>
              <a:rPr lang="en-US" dirty="0"/>
              <a:t>tanker activity report is issued as a worksheet to fill in DD Form 250-1.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7434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F - UNLOADING PROCEDURES</a:t>
            </a:r>
          </a:p>
          <a:p>
            <a:r>
              <a:rPr lang="en-US" dirty="0"/>
              <a:t>Ensure that personnel follow these procedures:</a:t>
            </a:r>
          </a:p>
          <a:p>
            <a:r>
              <a:rPr lang="en-US" dirty="0"/>
              <a:t> Valve seals. Prior to unloading, the valves aboard the vessel are checked to ensure they have been</a:t>
            </a:r>
          </a:p>
          <a:p>
            <a:r>
              <a:rPr lang="en-US" dirty="0"/>
              <a:t>sealed and the seal numbers have been recorded on DD Form 250-1.</a:t>
            </a:r>
          </a:p>
          <a:p>
            <a:r>
              <a:rPr lang="en-US" dirty="0"/>
              <a:t> Pumping. For JP-4, pumping will commence at a reduced flow rate not to exceed three feet per second</a:t>
            </a:r>
          </a:p>
          <a:p>
            <a:r>
              <a:rPr lang="en-US" dirty="0"/>
              <a:t>until the fill line in the tank is covered with fuel.</a:t>
            </a:r>
          </a:p>
          <a:p>
            <a:r>
              <a:rPr lang="en-US" dirty="0"/>
              <a:t> Delays. Any delays will be recorded in the time section of DD Form 250-1. This may determine who pays</a:t>
            </a:r>
          </a:p>
          <a:p>
            <a:r>
              <a:rPr lang="en-US" dirty="0"/>
              <a:t>demurrage.</a:t>
            </a:r>
          </a:p>
          <a:p>
            <a:r>
              <a:rPr lang="en-US" dirty="0"/>
              <a:t> Stripping. Once the centrifugal pumps lose suction, the stripper pumps are brought on line and the tanks</a:t>
            </a:r>
          </a:p>
          <a:p>
            <a:r>
              <a:rPr lang="en-US" dirty="0"/>
              <a:t>are pumped dry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835959"/>
            <a:ext cx="5943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 Completion of off loading. When the ships' tanks are empty, they are inspected by terminal personnel and</a:t>
            </a:r>
          </a:p>
          <a:p>
            <a:r>
              <a:rPr lang="en-US" dirty="0"/>
              <a:t>a dry tank certificate is issued. If product is found in a tank and cannot be removed, the fact is recorded in</a:t>
            </a:r>
          </a:p>
          <a:p>
            <a:r>
              <a:rPr lang="en-US" dirty="0"/>
              <a:t>the remarks section of the DD Form 250-1.</a:t>
            </a:r>
          </a:p>
          <a:p>
            <a:r>
              <a:rPr lang="en-US" dirty="0"/>
              <a:t> Gaging of shore tanks. After the proper settling time, the shore tanks are gaged and the amount is</a:t>
            </a:r>
          </a:p>
          <a:p>
            <a:r>
              <a:rPr lang="en-US" dirty="0"/>
              <a:t>recorded on the DD Form 250-1. If the amount received is less than that recorded on the DD Form 250-1,</a:t>
            </a:r>
          </a:p>
          <a:p>
            <a:r>
              <a:rPr lang="en-US" dirty="0"/>
              <a:t>and the shortage is more than one-half of one percent, it will require an investigation by the applicable</a:t>
            </a:r>
          </a:p>
          <a:p>
            <a:r>
              <a:rPr lang="en-US" dirty="0"/>
              <a:t>DESC fuel region upon receipt of the DD Form 250-1. For this reason, the inventories and submission of</a:t>
            </a:r>
          </a:p>
          <a:p>
            <a:r>
              <a:rPr lang="en-US" dirty="0"/>
              <a:t>the paperwork must be done as soon as possible.</a:t>
            </a:r>
          </a:p>
          <a:p>
            <a:r>
              <a:rPr lang="en-US" dirty="0"/>
              <a:t> Departure. After the tanker has departed, the pier is cleaned up and made ready for the next </a:t>
            </a:r>
            <a:r>
              <a:rPr lang="en-US" dirty="0" err="1"/>
              <a:t>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G - LOADING PROCEDURES</a:t>
            </a:r>
          </a:p>
          <a:p>
            <a:r>
              <a:rPr lang="en-US" dirty="0"/>
              <a:t>Ensure that personnel follow these procedures:</a:t>
            </a:r>
          </a:p>
          <a:p>
            <a:r>
              <a:rPr lang="en-US" dirty="0"/>
              <a:t> As soon as the vessel is docked, the terminal chief should review the loading plans with the master of the</a:t>
            </a:r>
          </a:p>
          <a:p>
            <a:r>
              <a:rPr lang="en-US" dirty="0"/>
              <a:t>vessel for US ports. This action will be mutually agreed upon. When loading at foreign ports, the vessel</a:t>
            </a:r>
          </a:p>
          <a:p>
            <a:r>
              <a:rPr lang="en-US" dirty="0"/>
              <a:t>must first clear the foreign nation’s customs prior to performing any other procedure.</a:t>
            </a:r>
          </a:p>
          <a:p>
            <a:r>
              <a:rPr lang="en-US" dirty="0"/>
              <a:t> Ensure that the vessel is properly grounded to the dock.</a:t>
            </a:r>
          </a:p>
          <a:p>
            <a:r>
              <a:rPr lang="en-US" dirty="0"/>
              <a:t> Ballast. The shore ballast tanks should be checked to ensure that enough ullage is available to accept</a:t>
            </a:r>
          </a:p>
          <a:p>
            <a:r>
              <a:rPr lang="en-US" dirty="0"/>
              <a:t>ballast from the tanker.</a:t>
            </a:r>
          </a:p>
          <a:p>
            <a:r>
              <a:rPr lang="en-US" dirty="0"/>
              <a:t> Checking ship’s tanks. The ship’s tanks should be checked to ensure they are clean and free of ballast</a:t>
            </a:r>
          </a:p>
          <a:p>
            <a:r>
              <a:rPr lang="en-US" dirty="0"/>
              <a:t>and suitable for receiving product.</a:t>
            </a:r>
          </a:p>
          <a:p>
            <a:r>
              <a:rPr lang="en-US" dirty="0"/>
              <a:t> Pumping. Follow the same procedures as for unloading.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4438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 Follow up procedures. Allow enough time for tanks to settle before gaging each tank. Calculate the</a:t>
            </a:r>
          </a:p>
          <a:p>
            <a:r>
              <a:rPr lang="en-US" dirty="0"/>
              <a:t>quantity loaded.</a:t>
            </a:r>
          </a:p>
          <a:p>
            <a:r>
              <a:rPr lang="en-US" dirty="0"/>
              <a:t> Obtain an all-levels sample from each compartment and run a Type C test according to MIL-HDBK-200.</a:t>
            </a:r>
          </a:p>
          <a:p>
            <a:r>
              <a:rPr lang="en-US" dirty="0"/>
              <a:t> Gage shore tanks and compare quantities pumped with quantities received.</a:t>
            </a:r>
          </a:p>
          <a:p>
            <a:r>
              <a:rPr lang="en-US" dirty="0"/>
              <a:t> After the product quality and quantity have been determined, check and seal all hatches, seal valves and</a:t>
            </a:r>
          </a:p>
          <a:p>
            <a:r>
              <a:rPr lang="en-US" dirty="0"/>
              <a:t>crossovers, and record all seal numbers on the DD Form 250-1.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00038"/>
            <a:ext cx="49149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A - DIFFERENT TYPES OF PUMPS AND THEIR CHARACTERISTICS</a:t>
            </a:r>
          </a:p>
          <a:p>
            <a:r>
              <a:rPr lang="en-US" dirty="0"/>
              <a:t>The 50 GPM pumping assembly (Figures 2-1) consists of a pump and engine assembly mounted on an oval</a:t>
            </a:r>
          </a:p>
          <a:p>
            <a:r>
              <a:rPr lang="en-US" dirty="0"/>
              <a:t>aluminum base. A one cylinder, four-cycle, air-cooled, gasoline engine is used to power the pump. The pump</a:t>
            </a:r>
          </a:p>
          <a:p>
            <a:r>
              <a:rPr lang="en-US" dirty="0"/>
              <a:t>is a self-priming centrifugal pump. The pump suction and discharge port has 1 1/2-inch cam locking coupling</a:t>
            </a:r>
          </a:p>
          <a:p>
            <a:r>
              <a:rPr lang="en-US" dirty="0"/>
              <a:t>adapters with dust caps.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63544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100 GPM pumping assembly (Figures 2-2) is used as a component of the FARE system. An air cooled,</a:t>
            </a:r>
          </a:p>
          <a:p>
            <a:r>
              <a:rPr lang="en-US" dirty="0"/>
              <a:t>one cylinder, gasoline-driven, four cycle engine is used to power the pump. It develops 2 1/2 horsepower at</a:t>
            </a:r>
          </a:p>
          <a:p>
            <a:r>
              <a:rPr lang="en-US" dirty="0"/>
              <a:t>3,500 RPM. The 100-GPM pumping assembly is used to transfer fuel from storage tanks, tank cars, and tank</a:t>
            </a:r>
          </a:p>
          <a:p>
            <a:r>
              <a:rPr lang="en-US" dirty="0"/>
              <a:t>vehicles to smaller capacity containers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666875"/>
            <a:ext cx="53530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350-GPM pumping assembly (Figures 2-3) is used mainly with the fuel system supply point (FSSP).</a:t>
            </a:r>
          </a:p>
          <a:p>
            <a:r>
              <a:rPr lang="en-US" dirty="0"/>
              <a:t>Towing Speeds.</a:t>
            </a:r>
          </a:p>
          <a:p>
            <a:r>
              <a:rPr lang="en-US" dirty="0"/>
              <a:t> Hard surface - 20 MPH.</a:t>
            </a:r>
          </a:p>
          <a:p>
            <a:r>
              <a:rPr lang="en-US" dirty="0"/>
              <a:t> Gravel road - 10 MPH.</a:t>
            </a:r>
          </a:p>
          <a:p>
            <a:r>
              <a:rPr lang="en-US" dirty="0"/>
              <a:t> Rough cross country - 8 MPH.</a:t>
            </a:r>
          </a:p>
          <a:p>
            <a:r>
              <a:rPr lang="en-US" dirty="0"/>
              <a:t>Gasoline Models (350-GPM).</a:t>
            </a:r>
          </a:p>
          <a:p>
            <a:r>
              <a:rPr lang="en-US" dirty="0"/>
              <a:t> Barnes Model, Idle speed 700-800 RPMs, Normal operational speed 3,200-3,600 RPM's.</a:t>
            </a:r>
          </a:p>
          <a:p>
            <a:r>
              <a:rPr lang="en-US" dirty="0"/>
              <a:t> </a:t>
            </a:r>
            <a:r>
              <a:rPr lang="en-US" dirty="0" err="1"/>
              <a:t>Gormann</a:t>
            </a:r>
            <a:r>
              <a:rPr lang="en-US" dirty="0"/>
              <a:t> Rupp Model, Idle speed 1,000 RPM's, Normal operational speed 2,100-2,40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12845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Diesel Models. The 350-GPM pumping assembly is designed specifically to transfer gasoline, jet fuels, light</a:t>
            </a:r>
          </a:p>
          <a:p>
            <a:r>
              <a:rPr lang="en-US" dirty="0"/>
              <a:t>liquid petroleum fuels, and water. It consists of an air cooled, three cylinder diesel engine and a self-priming</a:t>
            </a:r>
          </a:p>
          <a:p>
            <a:r>
              <a:rPr lang="en-US" dirty="0"/>
              <a:t>centrifugal pump mounted on a two-wheel frame assembly .</a:t>
            </a:r>
          </a:p>
          <a:p>
            <a:r>
              <a:rPr lang="en-US" dirty="0"/>
              <a:t> Model 1322021070 (97403). This model is used to transfer fuel only and does not have a regulator. It is</a:t>
            </a:r>
          </a:p>
          <a:p>
            <a:r>
              <a:rPr lang="en-US" dirty="0"/>
              <a:t>manually controlled and has a recommend warm up and cool down time of two minutes.</a:t>
            </a:r>
          </a:p>
          <a:p>
            <a:r>
              <a:rPr lang="en-US" dirty="0"/>
              <a:t> Model 13226E2289 (97403). This model is used to transfer fuel only and has a regulator that provides</a:t>
            </a:r>
          </a:p>
          <a:p>
            <a:r>
              <a:rPr lang="en-US" dirty="0"/>
              <a:t>manual and automatic modes of operation.</a:t>
            </a:r>
          </a:p>
          <a:p>
            <a:r>
              <a:rPr lang="en-US" dirty="0"/>
              <a:t> Model 13225E9200 (97403). This model is used to transfer water only and does not have a </a:t>
            </a:r>
            <a:r>
              <a:rPr lang="en-US" dirty="0" err="1"/>
              <a:t>regula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028700"/>
            <a:ext cx="53911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B - VERIFYING PMCS ON PUMPS</a:t>
            </a:r>
          </a:p>
          <a:p>
            <a:r>
              <a:rPr lang="en-US" b="1" dirty="0"/>
              <a:t>Supervising Before Operation Maintenance.</a:t>
            </a:r>
          </a:p>
          <a:p>
            <a:r>
              <a:rPr lang="en-US" dirty="0"/>
              <a:t> Ensure fuel tank is filled if necessary and checked for secure mounting.</a:t>
            </a:r>
          </a:p>
          <a:p>
            <a:r>
              <a:rPr lang="en-US" dirty="0"/>
              <a:t> Ensure air cleaner cup is checked for quantity and condition of oil. Service if necessary.</a:t>
            </a:r>
          </a:p>
          <a:p>
            <a:r>
              <a:rPr lang="en-US" dirty="0"/>
              <a:t> Ensure fuel strainer bowl is checked for dirt and water. Service if necessary.</a:t>
            </a:r>
          </a:p>
          <a:p>
            <a:r>
              <a:rPr lang="en-US" dirty="0"/>
              <a:t> Ensure fuel lines and fittings are free of leaks. Tighten fittings to correct leaks.</a:t>
            </a:r>
          </a:p>
          <a:p>
            <a:r>
              <a:rPr lang="en-US" dirty="0"/>
              <a:t> Ensure oil level is checked. Add oil if necessary.</a:t>
            </a:r>
          </a:p>
          <a:p>
            <a:r>
              <a:rPr lang="en-US" dirty="0"/>
              <a:t> Ensure engine and pump rotation is checked for free rotation.</a:t>
            </a:r>
          </a:p>
          <a:p>
            <a:r>
              <a:rPr lang="en-US" dirty="0"/>
              <a:t> Ensure suction hose is checked for collapsed walls and signs of leaking. Replace a damaged hose.</a:t>
            </a:r>
          </a:p>
          <a:p>
            <a:r>
              <a:rPr lang="en-US" dirty="0"/>
              <a:t> Ensure fire extinguishers are present and in working condition.</a:t>
            </a:r>
          </a:p>
          <a:p>
            <a:r>
              <a:rPr lang="en-US" dirty="0"/>
              <a:t> Ensure chock blocks are used as appropriate.</a:t>
            </a:r>
          </a:p>
          <a:p>
            <a:r>
              <a:rPr lang="en-US" dirty="0"/>
              <a:t> Ensure grounding rods are used as required.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LESSON 1</a:t>
            </a:r>
          </a:p>
          <a:p>
            <a:r>
              <a:rPr lang="en-US" dirty="0"/>
              <a:t>CONTROL THE OPERATION OF FILTER/SEPARATORS</a:t>
            </a:r>
          </a:p>
        </p:txBody>
      </p:sp>
    </p:spTree>
    <p:extLst>
      <p:ext uri="{BB962C8B-B14F-4D97-AF65-F5344CB8AC3E}">
        <p14:creationId xmlns:p14="http://schemas.microsoft.com/office/powerpoint/2010/main" val="234551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Supervising During Operation Maintenance.</a:t>
            </a:r>
          </a:p>
          <a:p>
            <a:r>
              <a:rPr lang="en-US" dirty="0"/>
              <a:t> Ensure personnel check discharge hose for leaking hose or fittings. Replace a damaged hose.</a:t>
            </a:r>
          </a:p>
          <a:p>
            <a:r>
              <a:rPr lang="en-US" dirty="0"/>
              <a:t> Ensure personnel check hose nozzle for leaks and faulty operation.</a:t>
            </a:r>
          </a:p>
          <a:p>
            <a:r>
              <a:rPr lang="en-US" b="1" dirty="0"/>
              <a:t>Supervising After Operation Maintenance.</a:t>
            </a:r>
          </a:p>
          <a:p>
            <a:r>
              <a:rPr lang="en-US" dirty="0"/>
              <a:t> Ensure fuel tank is filled if necessary and checked for secure mounting.</a:t>
            </a:r>
          </a:p>
          <a:p>
            <a:r>
              <a:rPr lang="en-US" dirty="0"/>
              <a:t> Ensure that personnel clean and store the equipment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6903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LESSON 3</a:t>
            </a:r>
          </a:p>
          <a:p>
            <a:r>
              <a:rPr lang="en-US" dirty="0"/>
              <a:t>SUPERVISE PETROLEUM TANK VEHICLE OPERATIONS</a:t>
            </a:r>
          </a:p>
          <a:p>
            <a:r>
              <a:rPr lang="en-US" dirty="0"/>
              <a:t>Critical Task:</a:t>
            </a:r>
          </a:p>
          <a:p>
            <a:r>
              <a:rPr lang="en-US" dirty="0"/>
              <a:t>101-519-4305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81000"/>
            <a:ext cx="6324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dirty="0"/>
              <a:t>The use of the tank vehicles in the Army is increasing because of the need for larger volumes of bulk fuels</a:t>
            </a:r>
          </a:p>
          <a:p>
            <a:r>
              <a:rPr lang="en-US" dirty="0"/>
              <a:t>and rapid, uninterrupted distribution requirements for refueling Army aircraft and vehicles. As a senior</a:t>
            </a:r>
          </a:p>
          <a:p>
            <a:r>
              <a:rPr lang="en-US" dirty="0"/>
              <a:t>petroleum supply NCO you are responsible for being familiar with and ensuring that your personnel</a:t>
            </a:r>
          </a:p>
          <a:p>
            <a:r>
              <a:rPr lang="en-US" dirty="0"/>
              <a:t>accomplish tank vehicle operations according to specified task performance measures. When controlling tank</a:t>
            </a:r>
          </a:p>
          <a:p>
            <a:r>
              <a:rPr lang="en-US" dirty="0"/>
              <a:t>vehicle operations you must ensure that all fuel dispensing and receiving operations, environmental and safety</a:t>
            </a:r>
          </a:p>
          <a:p>
            <a:r>
              <a:rPr lang="en-US" dirty="0"/>
              <a:t>considerations, quality surveillance, accountability, and security procedures are followed correctly. All tank</a:t>
            </a:r>
          </a:p>
          <a:p>
            <a:r>
              <a:rPr lang="en-US" dirty="0"/>
              <a:t>vehicles come equipped with at least one fire extinguisher. It is important that you and your personnel</a:t>
            </a:r>
          </a:p>
          <a:p>
            <a:r>
              <a:rPr lang="en-US" dirty="0"/>
              <a:t>become familiar with the location and use of the fire extinguishers supplied with the tank trucks you will be</a:t>
            </a:r>
          </a:p>
          <a:p>
            <a:r>
              <a:rPr lang="en-US" dirty="0"/>
              <a:t>utilizing. As with any petroleum operation always ensure that fire extinguishers are inspected and serviced at</a:t>
            </a:r>
          </a:p>
          <a:p>
            <a:r>
              <a:rPr lang="en-US" dirty="0"/>
              <a:t>required intervals.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9535" y="304800"/>
            <a:ext cx="70672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PART A - TANK TRUCKS</a:t>
            </a:r>
          </a:p>
          <a:p>
            <a:r>
              <a:rPr lang="en-US" sz="1200" dirty="0"/>
              <a:t>The Army utilizes several different tank vehicles for use in refueling operations. Below is a description of</a:t>
            </a:r>
          </a:p>
          <a:p>
            <a:r>
              <a:rPr lang="en-US" sz="1200" dirty="0"/>
              <a:t>these vehicles and their typical uses.</a:t>
            </a:r>
          </a:p>
          <a:p>
            <a:r>
              <a:rPr lang="en-US" sz="1200" b="1" dirty="0"/>
              <a:t>M49A2C Tank Truck. </a:t>
            </a:r>
            <a:r>
              <a:rPr lang="en-US" sz="1200" dirty="0"/>
              <a:t>The M49A2C tank truck is mounted on a modified M45A2 chassis (2 1/2 ton).</a:t>
            </a:r>
          </a:p>
          <a:p>
            <a:r>
              <a:rPr lang="en-US" sz="1200" dirty="0"/>
              <a:t>The truck has a multi-fuel engine with single front and rear dual tires. It is about 23 feet long, 8 feet wide, and</a:t>
            </a:r>
          </a:p>
          <a:p>
            <a:r>
              <a:rPr lang="en-US" sz="1200" dirty="0"/>
              <a:t>7 2/3 feet high. TM 9-2320-209-10 provides details on this truck. The tank body is a stainless steel 1,200-</a:t>
            </a:r>
          </a:p>
          <a:p>
            <a:r>
              <a:rPr lang="en-US" sz="1200" dirty="0"/>
              <a:t>gallon tank shell divided into two 600-gallon compartments. Each compartment has a manhole cover. One 5-</a:t>
            </a:r>
          </a:p>
          <a:p>
            <a:r>
              <a:rPr lang="en-US" sz="1200" dirty="0"/>
              <a:t>pound carbon dioxide fire extinguisher is mounted on the left and one is mounted on the right front of the</a:t>
            </a:r>
          </a:p>
          <a:p>
            <a:r>
              <a:rPr lang="en-US" sz="1200" dirty="0"/>
              <a:t>vehicle. The rear equipment cabinet consists of a manifold, pump, filter/separator, discharge valve control</a:t>
            </a:r>
          </a:p>
          <a:p>
            <a:r>
              <a:rPr lang="en-US" sz="1200" dirty="0"/>
              <a:t>and meter, water separator chamber, gage stick, grounding assembly, pump delivery line valve, gravity</a:t>
            </a:r>
          </a:p>
          <a:p>
            <a:r>
              <a:rPr lang="en-US" sz="1200" dirty="0"/>
              <a:t>delivery line valve, filter/separator drain valve, and pressure gage. The pressure differential gage measures</a:t>
            </a:r>
          </a:p>
          <a:p>
            <a:r>
              <a:rPr lang="en-US" sz="1200" dirty="0"/>
              <a:t>the effectiveness of the filter/separator. When the pressure differential between the inlet and outlet pressure</a:t>
            </a:r>
          </a:p>
          <a:p>
            <a:r>
              <a:rPr lang="en-US" sz="1200" dirty="0"/>
              <a:t>is more than 20 psi, change the filter elements and the go/no go fuses. If pressure differential between the</a:t>
            </a:r>
          </a:p>
          <a:p>
            <a:r>
              <a:rPr lang="en-US" sz="1200" dirty="0"/>
              <a:t>inlet and internal pressure is more than 15 psi, replace filter elements only. Change only the go/no go fuses</a:t>
            </a:r>
          </a:p>
          <a:p>
            <a:r>
              <a:rPr lang="en-US" sz="1200" dirty="0"/>
              <a:t>when the pressure differential reading is 15 psi between the internal and outlet pressure. A power take off</a:t>
            </a:r>
          </a:p>
          <a:p>
            <a:r>
              <a:rPr lang="en-US" sz="1200" dirty="0"/>
              <a:t>shifting lever is located in the cab to the left side of drivers seat. It operates the pump. The lever is moved</a:t>
            </a:r>
          </a:p>
          <a:p>
            <a:r>
              <a:rPr lang="en-US" sz="1200" dirty="0"/>
              <a:t>backward to engage the pump. To disengage the pump, pull lever forward. The M49A2C is used for top and</a:t>
            </a:r>
          </a:p>
          <a:p>
            <a:r>
              <a:rPr lang="en-US" sz="1200" dirty="0"/>
              <a:t>bottom loading, defueling aircraft, and pressure discharging.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04799"/>
            <a:ext cx="6629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M131A5C 5,000-Gallon Semitrailer. </a:t>
            </a:r>
            <a:r>
              <a:rPr lang="en-US" sz="1000" dirty="0"/>
              <a:t>The M131A5C semitrailer (Figures 3-1 and 3-2) has a 5,000-</a:t>
            </a:r>
          </a:p>
          <a:p>
            <a:r>
              <a:rPr lang="en-US" sz="1000" dirty="0"/>
              <a:t>gallon capacity and weighs 12 tons. The entire vehicle is about 31 feet long, 8 feet wide, and 9 feet high. It is</a:t>
            </a:r>
          </a:p>
          <a:p>
            <a:r>
              <a:rPr lang="en-US" sz="1000" dirty="0"/>
              <a:t>towed by a 5-ton, 6x6 tractor truck or like vehicle that has a fifth wheel. The semitrailer is used to carry and</a:t>
            </a:r>
          </a:p>
          <a:p>
            <a:r>
              <a:rPr lang="en-US" sz="1000" dirty="0"/>
              <a:t>transfer fuel, service containers, and refuel ground vehicles and aircraft. The semitrailer can travel </a:t>
            </a:r>
            <a:r>
              <a:rPr lang="en-US" sz="1000" dirty="0" err="1"/>
              <a:t>crosscountry</a:t>
            </a:r>
            <a:endParaRPr lang="en-US" sz="1000" dirty="0"/>
          </a:p>
          <a:p>
            <a:r>
              <a:rPr lang="en-US" sz="1000" dirty="0"/>
              <a:t>at a reduced payload of 3,300 gallons (1,650 gallons in each tank compartment). It can fill or empty</a:t>
            </a:r>
          </a:p>
          <a:p>
            <a:r>
              <a:rPr lang="en-US" sz="1000" dirty="0"/>
              <a:t>3,000-, 10,000-, 20,000-, or 50,000-gallon collapsible tanks. The vehicle can transfer product to, or receive it</a:t>
            </a:r>
          </a:p>
          <a:p>
            <a:r>
              <a:rPr lang="en-US" sz="1000" dirty="0"/>
              <a:t>from the fuel system supply point (FSSP). The stainless steel tank body is divided into two 2,500-gallon</a:t>
            </a:r>
          </a:p>
          <a:p>
            <a:r>
              <a:rPr lang="en-US" sz="1000" dirty="0"/>
              <a:t>compartments, has a 20-inch manhole and filler cover assembly, with a vent valve and locking device, a</a:t>
            </a:r>
          </a:p>
          <a:p>
            <a:r>
              <a:rPr lang="en-US" sz="1000" dirty="0"/>
              <a:t>discharge valve with screw assembly, and a drain pipe. A full marker gage that indicates when the tank is full</a:t>
            </a:r>
          </a:p>
          <a:p>
            <a:r>
              <a:rPr lang="en-US" sz="1000" dirty="0"/>
              <a:t>is welded to each manhole cover. There is a walkway on top of the tank body with a slip-resistant steel</a:t>
            </a:r>
          </a:p>
          <a:p>
            <a:r>
              <a:rPr lang="en-US" sz="1000" dirty="0"/>
              <a:t>grating. A ladder at the rear of the vehicle gives access to the manhole covers. The two compartments are</a:t>
            </a:r>
          </a:p>
          <a:p>
            <a:r>
              <a:rPr lang="en-US" sz="1000" dirty="0"/>
              <a:t>connected by piping to the vehicle’s fuel delivery system. There is one equipment cabinet and a</a:t>
            </a:r>
          </a:p>
          <a:p>
            <a:r>
              <a:rPr lang="en-US" sz="1000" dirty="0"/>
              <a:t>filter/separator on the curbside of the vehicle. The curbside equipment cabinet houses an auxiliary engine,</a:t>
            </a:r>
          </a:p>
          <a:p>
            <a:r>
              <a:rPr lang="en-US" sz="1000" dirty="0"/>
              <a:t>pump, and battery. There are three hose tubes and one equipment cabinet on the roadside of the vehicle.</a:t>
            </a:r>
          </a:p>
          <a:p>
            <a:r>
              <a:rPr lang="en-US" sz="1000" dirty="0"/>
              <a:t>The roadside equipment cabinet houses a meter, a 1 1/2-inch (0-55 GPM) dispensing assembly, 2 1/2-inch</a:t>
            </a:r>
          </a:p>
          <a:p>
            <a:r>
              <a:rPr lang="en-US" sz="1000" dirty="0"/>
              <a:t>(225 GPM) dispensing assembly, filter/separator pressure gages, engine controls, fixed fire extinguisher</a:t>
            </a:r>
          </a:p>
          <a:p>
            <a:r>
              <a:rPr lang="en-US" sz="1000" dirty="0"/>
              <a:t>system, portable fire extinguisher, and fuel handling controls. The three hose tubes are located directly above</a:t>
            </a:r>
          </a:p>
          <a:p>
            <a:r>
              <a:rPr lang="en-US" sz="1000" dirty="0"/>
              <a:t>the roadside equipment cabinet. They hold three sections of suction hose and a gage stick. There is a door</a:t>
            </a:r>
          </a:p>
          <a:p>
            <a:r>
              <a:rPr lang="en-US" sz="1000" dirty="0"/>
              <a:t>on both ends of the hose tubes. The auxiliary engine and pump assembly has a 2-cylinder, 4-cycle, air-cooled</a:t>
            </a:r>
          </a:p>
          <a:p>
            <a:r>
              <a:rPr lang="en-US" sz="1000" dirty="0"/>
              <a:t>gasoline engine; a self-priming centrifugal pump; and a 24-volt battery. The choke is on the left side of the</a:t>
            </a:r>
          </a:p>
          <a:p>
            <a:r>
              <a:rPr lang="en-US" sz="1000" dirty="0"/>
              <a:t>engine. The engine controls are on the instrument panel located in the roadside equipment cabinet. These</a:t>
            </a:r>
          </a:p>
          <a:p>
            <a:r>
              <a:rPr lang="en-US" sz="1000" dirty="0"/>
              <a:t>controls consist of a power panel switch, starter button, ignition switch, oil pressure gage, and voltage gage.</a:t>
            </a:r>
          </a:p>
          <a:p>
            <a:r>
              <a:rPr lang="en-US" sz="1000" dirty="0"/>
              <a:t>The pump is connected to the auxiliary engine by a bearing-mounted shaft. A firewall separates the two items.</a:t>
            </a:r>
          </a:p>
          <a:p>
            <a:r>
              <a:rPr lang="en-US" sz="1000" dirty="0"/>
              <a:t>The entire pumping system has a total capacity of 225 GPM. The filter/separator has three filtering stages. In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1219200"/>
            <a:ext cx="656216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the first stage 15 filter elements remove solid contaminants and coalesce any water in the fuel. In the second</a:t>
            </a:r>
          </a:p>
          <a:p>
            <a:r>
              <a:rPr lang="en-US" sz="1000" dirty="0"/>
              <a:t>stage, five canisters separate the water from the fuel and let it drain into the filter/separator sump. Finally,</a:t>
            </a:r>
          </a:p>
          <a:p>
            <a:r>
              <a:rPr lang="en-US" sz="1000" dirty="0"/>
              <a:t>there are 15 go/no go fuses as safety devices to shut off the flow of fuel if the other two stages allow water or</a:t>
            </a:r>
          </a:p>
          <a:p>
            <a:r>
              <a:rPr lang="en-US" sz="1000" dirty="0"/>
              <a:t>solid contaminants to exceed a safe level. There are three of these fuses in each of the second-stage</a:t>
            </a:r>
          </a:p>
          <a:p>
            <a:r>
              <a:rPr lang="en-US" sz="1000" dirty="0"/>
              <a:t>canisters. Other parts of the filter/separator include an automatic dump valve, a manual drain valve, an</a:t>
            </a:r>
          </a:p>
          <a:p>
            <a:r>
              <a:rPr lang="en-US" sz="1000" dirty="0"/>
              <a:t>emergency shutoff control, and three pressure gages. Any water collected in the filter/separator is removed by</a:t>
            </a:r>
          </a:p>
          <a:p>
            <a:r>
              <a:rPr lang="en-US" sz="1000" dirty="0"/>
              <a:t>the automatic dump valve. This valve is operated by a float that rises in water and sinks in fuel. Drain water</a:t>
            </a:r>
          </a:p>
          <a:p>
            <a:r>
              <a:rPr lang="en-US" sz="1000" dirty="0"/>
              <a:t>from the unit by opening the manual drain valve located at the bottom of the sump. Keep the valve open as</a:t>
            </a:r>
          </a:p>
          <a:p>
            <a:r>
              <a:rPr lang="en-US" sz="1000" dirty="0"/>
              <a:t>long as water is running out. When fuel appears, close. While product is flowing through the separator, check</a:t>
            </a:r>
          </a:p>
          <a:p>
            <a:r>
              <a:rPr lang="en-US" sz="1000" dirty="0"/>
              <a:t>the pressure differential. A 300-GPM positive displacement meter is located on the right side of the roadside</a:t>
            </a:r>
          </a:p>
          <a:p>
            <a:r>
              <a:rPr lang="en-US" sz="1000" dirty="0"/>
              <a:t>equipment cabinet. The meter counter registers up to 9,999 gallons. A knob on the side of the meter is used</a:t>
            </a:r>
          </a:p>
          <a:p>
            <a:r>
              <a:rPr lang="en-US" sz="1000" dirty="0"/>
              <a:t>to reset the counter. To do this, the knob is turned clockwise until the counter is back to zero. The meter also</a:t>
            </a:r>
          </a:p>
          <a:p>
            <a:r>
              <a:rPr lang="en-US" sz="1000" dirty="0"/>
              <a:t>has a totalizer which keeps a record of all issues. There are three dispensing assemblies on the M131A5C</a:t>
            </a:r>
          </a:p>
          <a:p>
            <a:r>
              <a:rPr lang="en-US" sz="1000" dirty="0"/>
              <a:t>tank semitrailer. One assembly is made up of three 15-foot sections of 3-inch suction hose. These sections</a:t>
            </a:r>
          </a:p>
          <a:p>
            <a:r>
              <a:rPr lang="en-US" sz="1000" dirty="0"/>
              <a:t>are stored in tubes located on the roadside of the vehicle. The other two assemblies are housed in the</a:t>
            </a:r>
          </a:p>
          <a:p>
            <a:r>
              <a:rPr lang="en-US" sz="1000" dirty="0"/>
              <a:t>roadside equipment cabinet. The one on the left side of the cabinet is a 0-55 GPM dispensing assembly. It</a:t>
            </a:r>
          </a:p>
          <a:p>
            <a:r>
              <a:rPr lang="en-US" sz="1000" dirty="0"/>
              <a:t>has a 50-foot section of 1 1/2-inch discharge hose, a hose reel, and a 1 1/2-inch nozzle with a bonding clip</a:t>
            </a:r>
          </a:p>
          <a:p>
            <a:r>
              <a:rPr lang="en-US" sz="1000" dirty="0"/>
              <a:t>and a plug. The assembly on the right side of the cabinet is a 225GPM dispensing assembly. It has a 50-foot</a:t>
            </a:r>
          </a:p>
          <a:p>
            <a:r>
              <a:rPr lang="en-US" sz="1000" dirty="0"/>
              <a:t>section of 2 1/2-inch discharge hose, a hose reel and a 2 1/2-inch nozzle with bonding clip and plug. The 2</a:t>
            </a:r>
          </a:p>
          <a:p>
            <a:r>
              <a:rPr lang="en-US" sz="1000" dirty="0"/>
              <a:t>1/2-inch nozzle comes with two nozzle spouts. The standard 14-inch spout, standard for most fueling</a:t>
            </a:r>
          </a:p>
          <a:p>
            <a:r>
              <a:rPr lang="en-US" sz="1000" dirty="0"/>
              <a:t>operations is normally attached to the nozzle. The 24-inch spout, used only for defueling operations, is stored</a:t>
            </a:r>
          </a:p>
          <a:p>
            <a:r>
              <a:rPr lang="en-US" sz="1000" dirty="0"/>
              <a:t>on the left side of the fire extinguisher in the roadside equipment cabinet. Each dispensing assembly is</a:t>
            </a:r>
          </a:p>
          <a:p>
            <a:r>
              <a:rPr lang="en-US" sz="1000" dirty="0"/>
              <a:t>controlled by a brake assembly and a rewind mechanism. There are two fusible link connections and two</a:t>
            </a:r>
          </a:p>
          <a:p>
            <a:r>
              <a:rPr lang="en-US" sz="1000" dirty="0"/>
              <a:t>fusible nut connections on the semitrailer. Two fusible links are installed at the tank compartment discharge</a:t>
            </a:r>
          </a:p>
          <a:p>
            <a:r>
              <a:rPr lang="en-US" sz="1000" dirty="0"/>
              <a:t>valves and two fusible nuts are part of the operating lever assembly. If there is a fire in any of these places,</a:t>
            </a:r>
          </a:p>
          <a:p>
            <a:r>
              <a:rPr lang="en-US" sz="1000" dirty="0"/>
              <a:t>the fusible links and nuts melt and close the tank compartment discharge valves.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4" y="2440641"/>
            <a:ext cx="7315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5715000" cy="351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1524000"/>
            <a:ext cx="6629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M967 5,000-Gallon Semitrailer. </a:t>
            </a:r>
            <a:r>
              <a:rPr lang="en-US" sz="1000" dirty="0"/>
              <a:t>The M967 5,000-gallon semitrailer is a bulk hauler with </a:t>
            </a:r>
            <a:r>
              <a:rPr lang="en-US" sz="1000" dirty="0" err="1"/>
              <a:t>selfload</a:t>
            </a:r>
            <a:r>
              <a:rPr lang="en-US" sz="1000" dirty="0"/>
              <a:t>/</a:t>
            </a:r>
          </a:p>
          <a:p>
            <a:r>
              <a:rPr lang="en-US" sz="1000" dirty="0"/>
              <a:t>unload capability. It is designed for general highway and limited cross-country use. It has a 5,000-gallon</a:t>
            </a:r>
          </a:p>
          <a:p>
            <a:r>
              <a:rPr lang="en-US" sz="1000" dirty="0"/>
              <a:t>capacity and weighs 13,000 pounds empty and 46,950 pounds full. The entire vehicle is about 31 feet long, 8</a:t>
            </a:r>
          </a:p>
          <a:p>
            <a:r>
              <a:rPr lang="en-US" sz="1000" dirty="0"/>
              <a:t>feet wide, and 9 feet high. The semitrailer can be transported by a C-130 aircraft. It is also designed to be</a:t>
            </a:r>
          </a:p>
          <a:p>
            <a:r>
              <a:rPr lang="en-US" sz="1000" dirty="0"/>
              <a:t>towed by a 5-ton, 6x6 truck tractor or similar vehicle equipped with a fifth wheel. It has a fording capability of</a:t>
            </a:r>
          </a:p>
          <a:p>
            <a:r>
              <a:rPr lang="en-US" sz="1000" dirty="0"/>
              <a:t>24 inches in salt or fresh water without major component preparation. TM 9-2320-356-12&amp;P gives detailed</a:t>
            </a:r>
          </a:p>
          <a:p>
            <a:r>
              <a:rPr lang="en-US" sz="1000" dirty="0"/>
              <a:t>information on this tank semitrailer. The stainless steel tank body of the M967 is constructed as one 5,000-</a:t>
            </a:r>
          </a:p>
          <a:p>
            <a:r>
              <a:rPr lang="en-US" sz="1000" dirty="0"/>
              <a:t>gallon compartment with evenly distributed integral baffles. The compartment has pressure and vacuum</a:t>
            </a:r>
          </a:p>
          <a:p>
            <a:r>
              <a:rPr lang="en-US" sz="1000" dirty="0"/>
              <a:t>vents and a manhole with locking device. There is a walkway on top of the tank body with a slip-resistant steel</a:t>
            </a:r>
          </a:p>
          <a:p>
            <a:r>
              <a:rPr lang="en-US" sz="1000" dirty="0"/>
              <a:t>grating. A ladder at the front of the tank leads to the walkway. The tank compartment is connected by piping</a:t>
            </a:r>
          </a:p>
          <a:p>
            <a:r>
              <a:rPr lang="en-US" sz="1000" dirty="0"/>
              <a:t>to the vehicle’s fuel receipt and delivery system. This system is mounted on the roadside of the vehicle.</a:t>
            </a:r>
          </a:p>
          <a:p>
            <a:r>
              <a:rPr lang="en-US" sz="1000" dirty="0"/>
              <a:t>There is a pump and engine compartment, pump engine fuel tank, landing gear crank, and landing gear</a:t>
            </a:r>
          </a:p>
          <a:p>
            <a:r>
              <a:rPr lang="en-US" sz="1000" dirty="0"/>
              <a:t>ground board on the curbside of the vehicle. There is also a hose trough, emergency valve shutoff, and two</a:t>
            </a:r>
          </a:p>
          <a:p>
            <a:r>
              <a:rPr lang="en-US" sz="1000" dirty="0"/>
              <a:t>batteries on the curbside of the vehicle. There is a hose trough, landing gear ground box, toolbox, and control</a:t>
            </a:r>
          </a:p>
          <a:p>
            <a:r>
              <a:rPr lang="en-US" sz="1000" dirty="0"/>
              <a:t>panel on the roadside of the vehicle. There is also a portable grounding rod and manifold valve on the</a:t>
            </a:r>
          </a:p>
          <a:p>
            <a:r>
              <a:rPr lang="en-US" sz="1000" dirty="0"/>
              <a:t>roadside of the vehicle. The auxiliary engine and pump assembly are located in the curbside equipment</a:t>
            </a:r>
          </a:p>
          <a:p>
            <a:r>
              <a:rPr lang="en-US" sz="1000" dirty="0"/>
              <a:t>cabinet. It has a 4-cylinder, 4-cycle, variable speed, air-cooled diesel engine and a self-priming, centrifugal 4-</a:t>
            </a:r>
          </a:p>
          <a:p>
            <a:r>
              <a:rPr lang="en-US" sz="1000" dirty="0"/>
              <a:t>inch low-pressure pump. The auxiliary engine is started by two 12-volt batteries connected in series. The</a:t>
            </a:r>
          </a:p>
          <a:p>
            <a:r>
              <a:rPr lang="en-US" sz="1000" dirty="0"/>
              <a:t>batteries are located on the left side of the equipment cabinet. The engine controls are on the instrument</a:t>
            </a:r>
          </a:p>
          <a:p>
            <a:r>
              <a:rPr lang="en-US" sz="1000" dirty="0"/>
              <a:t>panel located on the roadside of the vehicle. These controls include an engine preheater switch, engine</a:t>
            </a:r>
          </a:p>
          <a:p>
            <a:r>
              <a:rPr lang="en-US" sz="1000" dirty="0"/>
              <a:t>throttle, and control panel light. The instrument panel also includes a voltmeter, tachometer, hour meter, oil</a:t>
            </a:r>
          </a:p>
          <a:p>
            <a:r>
              <a:rPr lang="en-US" sz="1000" dirty="0"/>
              <a:t>pressure gage, fuel pressure gage, and pump pressure gage. The pump is connected to the auxiliary engine</a:t>
            </a:r>
          </a:p>
          <a:p>
            <a:r>
              <a:rPr lang="en-US" sz="1000" dirty="0"/>
              <a:t>by a bearing-mounted shaft. A firewall separates the two items. The pumping system has a bulk fuel delivery</a:t>
            </a:r>
          </a:p>
          <a:p>
            <a:r>
              <a:rPr lang="en-US" sz="1000" dirty="0"/>
              <a:t>rate of up to 600 GPM and a self-load rate of up to 300 GPM.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04800"/>
            <a:ext cx="586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M969 5,000-Gallon Semitrailer. </a:t>
            </a:r>
            <a:r>
              <a:rPr lang="en-US" dirty="0"/>
              <a:t>The M969 5000-gallon semitrailer (Figure 3-3) is a fuel-dispensing</a:t>
            </a:r>
          </a:p>
          <a:p>
            <a:r>
              <a:rPr lang="en-US" dirty="0"/>
              <a:t>semitrailer used primarily for refueling ground vehicles. The M969 has the same bulk delivery and self-load</a:t>
            </a:r>
          </a:p>
          <a:p>
            <a:r>
              <a:rPr lang="en-US" dirty="0"/>
              <a:t>capabilities as the M967. It has a 5000-gallon capacity and weighs 15,000 pounds empty and 48,950 pounds</a:t>
            </a:r>
          </a:p>
          <a:p>
            <a:r>
              <a:rPr lang="en-US" dirty="0"/>
              <a:t>full. The M969 has the same dimensions and can be towed and transported in the same manner as the M967</a:t>
            </a:r>
          </a:p>
          <a:p>
            <a:r>
              <a:rPr lang="en-US" dirty="0"/>
              <a:t>tank semitrailer. The tank body and auxiliary engine and pump assembly are identical to that of the M967.</a:t>
            </a:r>
          </a:p>
          <a:p>
            <a:r>
              <a:rPr lang="en-US" dirty="0"/>
              <a:t>TM 9-2320-356-12&amp;P gives detailed information on this tank semitrailer. In addition to the equipment included</a:t>
            </a:r>
          </a:p>
          <a:p>
            <a:r>
              <a:rPr lang="en-US" dirty="0"/>
              <a:t>with the M967, the M969 includes equipment required for automotive refueling and limited aircraft refueling.</a:t>
            </a:r>
          </a:p>
          <a:p>
            <a:r>
              <a:rPr lang="en-US" dirty="0"/>
              <a:t>This equipment is mounted on the sides of the vehicle. There is a filter/separator, pump and engine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582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dirty="0"/>
              <a:t>Pumping units and filter/separators are widely used throughout the theater. Pumping units serve as a primary</a:t>
            </a:r>
          </a:p>
          <a:p>
            <a:r>
              <a:rPr lang="en-US" dirty="0"/>
              <a:t>means for the receipt, storage, and issue of petroleum fuels during bulk and retail Class III operations.</a:t>
            </a:r>
          </a:p>
          <a:p>
            <a:r>
              <a:rPr lang="en-US" dirty="0"/>
              <a:t>Filter/separators provide an effective means for insuring that fuels are free from contamination. As a senior</a:t>
            </a:r>
          </a:p>
          <a:p>
            <a:r>
              <a:rPr lang="en-US" dirty="0"/>
              <a:t>NCO there are several assignments that would require knowledge of maintaining this equipment.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228600"/>
            <a:ext cx="67818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compartment, engine fuel tank, landing gear crank, and landing gear ground board on the curbside of the</a:t>
            </a:r>
          </a:p>
          <a:p>
            <a:r>
              <a:rPr lang="en-US" sz="1000" dirty="0"/>
              <a:t>vehicle. There is also an emergency valve shutoff, hose trough, and battery compartment for two batteries on</a:t>
            </a:r>
          </a:p>
          <a:p>
            <a:r>
              <a:rPr lang="en-US" sz="1000" dirty="0"/>
              <a:t>the curbside of the vehicle. There is a hose trough, portable grounding rod, landing gear ground board,</a:t>
            </a:r>
          </a:p>
          <a:p>
            <a:r>
              <a:rPr lang="en-US" sz="1000" dirty="0"/>
              <a:t>toolbox, control panel, manifold assembly, and hose reel cabinet on the roadside of the vehicle. The</a:t>
            </a:r>
          </a:p>
          <a:p>
            <a:r>
              <a:rPr lang="en-US" sz="1000" dirty="0"/>
              <a:t>filter/separator is rated at 300 GPM and 150 psi. It has three filtering stages. In the first stage, 15-filter</a:t>
            </a:r>
          </a:p>
          <a:p>
            <a:r>
              <a:rPr lang="en-US" sz="1000" dirty="0"/>
              <a:t>elements remove solid particles and coalesce any water in the fuel. In the second stage, five canisters</a:t>
            </a:r>
          </a:p>
          <a:p>
            <a:r>
              <a:rPr lang="en-US" sz="1000" dirty="0"/>
              <a:t>separate the water from the fuel and let it drain into the filter/separator sump. Finally, 15 go/no go fuses act as</a:t>
            </a:r>
          </a:p>
          <a:p>
            <a:r>
              <a:rPr lang="en-US" sz="1000" dirty="0"/>
              <a:t>safety devices to shut off the flow of fuel if the other two stages allow water to exceed a safe level. Three of</a:t>
            </a:r>
          </a:p>
          <a:p>
            <a:r>
              <a:rPr lang="en-US" sz="1000" dirty="0"/>
              <a:t>these fuses are in each of the second stage elements. Other parts of the filter/separator include an automatic</a:t>
            </a:r>
          </a:p>
          <a:p>
            <a:r>
              <a:rPr lang="en-US" sz="1000" dirty="0"/>
              <a:t>drain valve, a manual drain valve, and a pressure gage. When water in the filter sump reaches a certain level,</a:t>
            </a:r>
          </a:p>
          <a:p>
            <a:r>
              <a:rPr lang="en-US" sz="1000" dirty="0"/>
              <a:t>the water is removed by the automatic drain valve. This valve is operated by a float which rises in water and</a:t>
            </a:r>
          </a:p>
          <a:p>
            <a:r>
              <a:rPr lang="en-US" sz="1000" dirty="0"/>
              <a:t>sinks in fuel. As water enters the filter sump the float rises. When the float rises to a certain level, a valve</a:t>
            </a:r>
          </a:p>
          <a:p>
            <a:r>
              <a:rPr lang="en-US" sz="1000" dirty="0"/>
              <a:t>opens in the drain valve assembly allowing pump pressure to be applied to a diaphragm valve. The opening</a:t>
            </a:r>
          </a:p>
          <a:p>
            <a:r>
              <a:rPr lang="en-US" sz="1000" dirty="0"/>
              <a:t>of diaphragm valves causes the automatic drain valve to open, allowing the water to drain. As the water is</a:t>
            </a:r>
          </a:p>
          <a:p>
            <a:r>
              <a:rPr lang="en-US" sz="1000" dirty="0"/>
              <a:t>being drained, fuel flow is continued. If water enters the sump faster than the automatic drain valve can carry</a:t>
            </a:r>
          </a:p>
          <a:p>
            <a:r>
              <a:rPr lang="en-US" sz="1000" dirty="0"/>
              <a:t>it away, or if the filter elements fail, the go/no go fuses stop the flow of fuel completely. The pressure gage is</a:t>
            </a:r>
          </a:p>
          <a:p>
            <a:r>
              <a:rPr lang="en-US" sz="1000" dirty="0"/>
              <a:t>located on the instrument panel in the roadside equipment cabinet. It indicates the amount of restriction in the</a:t>
            </a:r>
          </a:p>
          <a:p>
            <a:r>
              <a:rPr lang="en-US" sz="1000" dirty="0"/>
              <a:t>filter/separator. Two 100-GPM meters are located in the roadside equipment cabinet of the M969. The meter</a:t>
            </a:r>
          </a:p>
          <a:p>
            <a:r>
              <a:rPr lang="en-US" sz="1000" dirty="0"/>
              <a:t>counter registers up to 9,999 gallons. To reset the count to zero, push in the meter reset knob on the side of</a:t>
            </a:r>
          </a:p>
          <a:p>
            <a:r>
              <a:rPr lang="en-US" sz="1000" dirty="0"/>
              <a:t>the meter and turn clockwise. The meter may also be used during defueling operations. If any trouble with</a:t>
            </a:r>
          </a:p>
          <a:p>
            <a:r>
              <a:rPr lang="en-US" sz="1000" dirty="0"/>
              <a:t>the meter occurs, take the vehicle to organizational maintenance. The meter must also be checked for</a:t>
            </a:r>
          </a:p>
          <a:p>
            <a:r>
              <a:rPr lang="en-US" sz="1000" dirty="0"/>
              <a:t>accuracy to make sure the correct amount of fuel is being delivered. There are three dispensing assemblies</a:t>
            </a:r>
          </a:p>
          <a:p>
            <a:r>
              <a:rPr lang="en-US" sz="1000" dirty="0"/>
              <a:t>on the M969 tank semitrailer. One assembly is made up of three 14-foot sections of 4-inch suction hose.</a:t>
            </a:r>
          </a:p>
          <a:p>
            <a:r>
              <a:rPr lang="en-US" sz="1000" dirty="0"/>
              <a:t>These sections are stored in troughs located on both sides of the vehicle. This assembly has a bulk deliver</a:t>
            </a:r>
          </a:p>
          <a:p>
            <a:r>
              <a:rPr lang="en-US" sz="1000" dirty="0"/>
              <a:t>rate of up to 600-GPM and a self-load rate of up to 300-GPM. The other two assemblies are housed in the</a:t>
            </a:r>
          </a:p>
          <a:p>
            <a:r>
              <a:rPr lang="en-US" sz="1000" dirty="0"/>
              <a:t>roadside equipment cabinet. Each of these dispensing assemblies includes a meter, a hose reel with electric</a:t>
            </a:r>
          </a:p>
          <a:p>
            <a:r>
              <a:rPr lang="en-US" sz="1000" dirty="0"/>
              <a:t>rewind, 50 feet of 1 1/4-inch dispensing hose, and a dispensing nozzle. Flow rate for metered (4-inch,low</a:t>
            </a:r>
          </a:p>
          <a:p>
            <a:r>
              <a:rPr lang="en-US" sz="1000" dirty="0"/>
              <a:t>pressure control panel) delivery of fuel (gasoline or diesel) is up to 100-GPM, through one nozzle only or</a:t>
            </a:r>
          </a:p>
          <a:p>
            <a:r>
              <a:rPr lang="en-US" sz="1000" dirty="0"/>
              <a:t>through both nozzles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896100" cy="339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7200"/>
            <a:ext cx="5943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M970 5,000-Gallon Semitrailer. </a:t>
            </a:r>
            <a:r>
              <a:rPr lang="en-US" dirty="0"/>
              <a:t>The M970 5,000-gallon semitrailer (Figure 3-4) is a fuel dispensing,</a:t>
            </a:r>
          </a:p>
          <a:p>
            <a:r>
              <a:rPr lang="en-US" dirty="0"/>
              <a:t>recirculating semitrailer, used primarily for under-wing/over-wing refueling of aircraft. It has a 5,000-gallon</a:t>
            </a:r>
          </a:p>
          <a:p>
            <a:r>
              <a:rPr lang="en-US" dirty="0"/>
              <a:t>capacity and weighs 15,200 pounds empty and 49,150 pounds full. The M970 has a bulk delivery rate up to</a:t>
            </a:r>
          </a:p>
          <a:p>
            <a:r>
              <a:rPr lang="en-US" dirty="0"/>
              <a:t>600 GPM and a self-load rate up to 300-GPM. The M970 is designed to be towed by a 5-ton, 6x6 truck or</a:t>
            </a:r>
          </a:p>
          <a:p>
            <a:r>
              <a:rPr lang="en-US" dirty="0"/>
              <a:t>similar vehicle equipped with a fifth wheel. The tank body is stainless steel and is constructed as one 5,000-</a:t>
            </a:r>
          </a:p>
          <a:p>
            <a:r>
              <a:rPr lang="en-US" dirty="0"/>
              <a:t>gallon compartment with evenly distributed integral baffles. The compartment has pressure and vacuum</a:t>
            </a:r>
          </a:p>
          <a:p>
            <a:r>
              <a:rPr lang="en-US" dirty="0"/>
              <a:t>vents and a manhole with locking device. The tank compartment is connected by piping to the vehicle’s fuel</a:t>
            </a:r>
          </a:p>
          <a:p>
            <a:r>
              <a:rPr lang="en-US" dirty="0"/>
              <a:t>receipt and delivery system. In the curbside cabinet, there is a filter/separator, two 12-volt batteries, pump and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582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engine compartment, engine fuel tank, landing gear control, and emergency shutoff valve. The roadside</a:t>
            </a:r>
          </a:p>
          <a:p>
            <a:r>
              <a:rPr lang="en-US" dirty="0"/>
              <a:t>cabinet houses the landing gear ground board, recirculation fitting, portable grounding rod, toolbox, manifold</a:t>
            </a:r>
          </a:p>
          <a:p>
            <a:r>
              <a:rPr lang="en-US" dirty="0"/>
              <a:t>assembly, control and instrument panel, hose reel cabinet. In the hose reel cabinet, you have a 1 1/2-inch</a:t>
            </a:r>
          </a:p>
          <a:p>
            <a:r>
              <a:rPr lang="en-US" dirty="0"/>
              <a:t>hose reel and hose, a 2 1/2-inch hose and reel and hose, and a 300-GPM meter assembly (3-inch, high</a:t>
            </a:r>
          </a:p>
          <a:p>
            <a:r>
              <a:rPr lang="en-US" dirty="0"/>
              <a:t>pressure control panel).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23" y="2486023"/>
            <a:ext cx="6106824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7200"/>
            <a:ext cx="6324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M978 HEMTT Tanker. </a:t>
            </a:r>
            <a:r>
              <a:rPr lang="en-US" sz="1200" dirty="0"/>
              <a:t>The M978 HEMTT tanker (Figure 3-5) is used for refueling wheeled and track</a:t>
            </a:r>
          </a:p>
          <a:p>
            <a:r>
              <a:rPr lang="en-US" sz="1200" dirty="0"/>
              <a:t>vehicles and aircraft which, on today’s modern battlefield, are more mobile than ever before. The M978 comes</a:t>
            </a:r>
          </a:p>
          <a:p>
            <a:r>
              <a:rPr lang="en-US" sz="1200" dirty="0"/>
              <a:t>equipped with two hose reels, each containing 50 feet of 1 1/2” hose, with service nozzle of 2 1/2” in diameter,</a:t>
            </a:r>
          </a:p>
          <a:p>
            <a:r>
              <a:rPr lang="en-US" sz="1200" dirty="0"/>
              <a:t>and a pressure differential gage, which indicates a dirty or clean filter/separator. There are 15 elements and</a:t>
            </a:r>
          </a:p>
          <a:p>
            <a:r>
              <a:rPr lang="en-US" sz="1200" dirty="0"/>
              <a:t>15 canisters. The vehicle can operate in temperatures from 25 to 120 degrees </a:t>
            </a:r>
            <a:r>
              <a:rPr lang="en-US" sz="1200" dirty="0" err="1"/>
              <a:t>Farenheit</a:t>
            </a:r>
            <a:r>
              <a:rPr lang="en-US" sz="1200" dirty="0"/>
              <a:t>, ford water up to 48</a:t>
            </a:r>
          </a:p>
          <a:p>
            <a:r>
              <a:rPr lang="en-US" sz="1200" dirty="0"/>
              <a:t>inches deep; for 5 minutes without damage, or maintenance before operation can continue. Maintains a</a:t>
            </a:r>
          </a:p>
          <a:p>
            <a:r>
              <a:rPr lang="en-US" sz="1200" dirty="0"/>
              <a:t>speed of 25 MPH, on a 3 percent grade, with a full trailer (100,000 </a:t>
            </a:r>
            <a:r>
              <a:rPr lang="en-US" sz="1200" dirty="0" err="1"/>
              <a:t>lbs</a:t>
            </a:r>
            <a:r>
              <a:rPr lang="en-US" sz="1200" dirty="0"/>
              <a:t>) and 40 MPH on a 3 percent grade</a:t>
            </a:r>
          </a:p>
          <a:p>
            <a:r>
              <a:rPr lang="en-US" sz="1200" dirty="0"/>
              <a:t>vehicle only (60,000 </a:t>
            </a:r>
            <a:r>
              <a:rPr lang="en-US" sz="1200" dirty="0" err="1"/>
              <a:t>lbs</a:t>
            </a:r>
            <a:r>
              <a:rPr lang="en-US" sz="1200" dirty="0"/>
              <a:t>). Maintain a speed of up to 55 MPH while operating at full load without a trailer on a</a:t>
            </a:r>
          </a:p>
          <a:p>
            <a:r>
              <a:rPr lang="en-US" sz="1200" dirty="0"/>
              <a:t>good, level road. It can start and climb a 30 percent grade fully loaded with a trailer or start and climb a 60</a:t>
            </a:r>
          </a:p>
          <a:p>
            <a:r>
              <a:rPr lang="en-US" sz="1200" dirty="0"/>
              <a:t>percent grade fully loaded without a trailer. The normal operating range for this eight-wheel drive vehicle is</a:t>
            </a:r>
          </a:p>
          <a:p>
            <a:r>
              <a:rPr lang="en-US" sz="1200" dirty="0"/>
              <a:t>300 miles, based on 159 gallons of fuel. The M978 can be utilized for self-loading (filtered or nonfiltered),</a:t>
            </a:r>
          </a:p>
          <a:p>
            <a:r>
              <a:rPr lang="en-US" sz="1200" dirty="0"/>
              <a:t>recirculation, bulk delivery, filtered dispensing (using over wing/CCR nozzle), and defueling. The 300 GPM</a:t>
            </a:r>
          </a:p>
          <a:p>
            <a:r>
              <a:rPr lang="en-US" sz="1200" dirty="0"/>
              <a:t>pump assembly operates by PTO and HACV. The M978 is also supplied with a 25 GPM auxiliary pump that is</a:t>
            </a:r>
          </a:p>
          <a:p>
            <a:r>
              <a:rPr lang="en-US" sz="1200" dirty="0"/>
              <a:t>powered by a 24 volt battery. The M978 can also be used for aircraft refueling operations by utilizing the</a:t>
            </a:r>
          </a:p>
          <a:p>
            <a:r>
              <a:rPr lang="en-US" sz="1200" dirty="0"/>
              <a:t>HEMTT Tanker Aircraft Refueling System (HTARS). The HTARS kit, it’s components, use, and operation are</a:t>
            </a:r>
          </a:p>
          <a:p>
            <a:r>
              <a:rPr lang="en-US" sz="1200" dirty="0"/>
              <a:t>discussed in the following lesson.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79738"/>
            <a:ext cx="6858000" cy="324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35846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Vapor Recovery System. </a:t>
            </a:r>
            <a:r>
              <a:rPr lang="en-US" dirty="0"/>
              <a:t>The vapor recovery system can be installed on all models of tank semitrailers,</a:t>
            </a:r>
          </a:p>
          <a:p>
            <a:r>
              <a:rPr lang="en-US" dirty="0"/>
              <a:t>and is required in certain ecological areas. The system allows a fuel depot to collect or recover the</a:t>
            </a:r>
          </a:p>
          <a:p>
            <a:r>
              <a:rPr lang="en-US" dirty="0"/>
              <a:t>vapors and gases that are present during the loading operation. Vapors can also be recycled back to the</a:t>
            </a:r>
          </a:p>
          <a:p>
            <a:r>
              <a:rPr lang="en-US" dirty="0"/>
              <a:t>semitrailer through the recovery system during the loading operation. This system consists of a vapor-tight</a:t>
            </a:r>
          </a:p>
          <a:p>
            <a:r>
              <a:rPr lang="en-US" dirty="0"/>
              <a:t>line running from the sealed hood on the emergency valve vent (directly behind the manhole cover) to the rear</a:t>
            </a:r>
          </a:p>
          <a:p>
            <a:r>
              <a:rPr lang="en-US" dirty="0"/>
              <a:t>of the tank. The rollover rail on the roadside of the semitrailer is used as part of the line. The adapter on the</a:t>
            </a:r>
          </a:p>
          <a:p>
            <a:r>
              <a:rPr lang="en-US" dirty="0"/>
              <a:t>end of the line is compatible with the 4-inch quick-disconnect, vapor recovery connections at a majority of fuel</a:t>
            </a:r>
          </a:p>
          <a:p>
            <a:r>
              <a:rPr lang="en-US" dirty="0"/>
              <a:t>depots.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533399"/>
            <a:ext cx="6248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Tank and Pump Unit. </a:t>
            </a:r>
            <a:r>
              <a:rPr lang="en-US" dirty="0"/>
              <a:t>The tank and pump unit consists of a 50-GPM pumping assembly, two 600-gallon</a:t>
            </a:r>
          </a:p>
          <a:p>
            <a:r>
              <a:rPr lang="en-US" dirty="0"/>
              <a:t>aluminum tanks, and related equipment. The unit is designed to be transported on the 5-ton, 6X6 cargo truck,</a:t>
            </a:r>
          </a:p>
          <a:p>
            <a:r>
              <a:rPr lang="en-US" dirty="0"/>
              <a:t>due to the fact that when the unit is filled with fuel it exceeds the load limit of the 2 ½-ton cargo truck. The unit</a:t>
            </a:r>
          </a:p>
          <a:p>
            <a:r>
              <a:rPr lang="en-US" dirty="0"/>
              <a:t>can be used to fill and empty 500-gallon collapsible drums, 55-gallon drums, and 5-gallon cans; temporarily</a:t>
            </a:r>
          </a:p>
          <a:p>
            <a:r>
              <a:rPr lang="en-US" dirty="0"/>
              <a:t>store product; refuel ground vehicles; and replace or supplement special-purpose vehicles. The unit may also</a:t>
            </a:r>
          </a:p>
          <a:p>
            <a:r>
              <a:rPr lang="en-US" dirty="0"/>
              <a:t>be used to fuel aircraft if no other aircraft refueling equipment is available.</a:t>
            </a:r>
          </a:p>
          <a:p>
            <a:r>
              <a:rPr lang="en-US" dirty="0"/>
              <a:t>There are several standard models of the tank and pump unit. The main differences are in their pumps,</a:t>
            </a:r>
          </a:p>
          <a:p>
            <a:r>
              <a:rPr lang="en-US" dirty="0"/>
              <a:t>filter/separators, manifolds, and hoses. TM 10-4930-204-15 (Operator's Maintenance Manual for Tank and</a:t>
            </a:r>
          </a:p>
          <a:p>
            <a:r>
              <a:rPr lang="en-US" dirty="0"/>
              <a:t>Pump Unit M978) gives details on installing, operating, and maintaining the different models of the unit. A</a:t>
            </a:r>
          </a:p>
          <a:p>
            <a:r>
              <a:rPr lang="en-US" dirty="0"/>
              <a:t>description of the various components is provided as follows: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9535" y="381000"/>
            <a:ext cx="72958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Tanks</a:t>
            </a:r>
            <a:r>
              <a:rPr lang="en-US" sz="1400" dirty="0"/>
              <a:t>. The tank shells have a manhole assembly, pump-port drain plug, and discharge valve assembly.</a:t>
            </a:r>
          </a:p>
          <a:p>
            <a:r>
              <a:rPr lang="en-US" sz="1400" dirty="0"/>
              <a:t>Controls for the discharge valve are on the top of the tanks. The discharge valve outlet is at the bottom rear of</a:t>
            </a:r>
          </a:p>
          <a:p>
            <a:r>
              <a:rPr lang="en-US" sz="1400" dirty="0"/>
              <a:t>the tank, and the drain plug is at the bottom front. A baffle inside the shell helps keep down the surge of</a:t>
            </a:r>
          </a:p>
          <a:p>
            <a:r>
              <a:rPr lang="en-US" sz="1400" dirty="0"/>
              <a:t>product during transport. Two lifting rings are attached to the top of each end of the shell to make handling</a:t>
            </a:r>
          </a:p>
          <a:p>
            <a:r>
              <a:rPr lang="en-US" sz="1400" dirty="0"/>
              <a:t>easier. Tie downs are provided for securing the tanks in the vehicle bed.</a:t>
            </a:r>
          </a:p>
          <a:p>
            <a:r>
              <a:rPr lang="en-US" sz="1400" b="1" dirty="0"/>
              <a:t>Pump. </a:t>
            </a:r>
            <a:r>
              <a:rPr lang="en-US" sz="1400" dirty="0"/>
              <a:t>The pump is a 50-GPM, self-priming, centrifugal pump. The impeller is screwed on the extension of</a:t>
            </a:r>
          </a:p>
          <a:p>
            <a:r>
              <a:rPr lang="en-US" sz="1400" dirty="0"/>
              <a:t>the engine crankshaft. The engine is a 1-cylinder, 4-cycle, air-cooled, hand cranked engine. Some models</a:t>
            </a:r>
          </a:p>
          <a:p>
            <a:r>
              <a:rPr lang="en-US" sz="1400" dirty="0"/>
              <a:t>have 2-cylinder, 4-cycle, overhead-valve, air-cooled engines. A radio-shielded magneto supplies the ignition</a:t>
            </a:r>
          </a:p>
          <a:p>
            <a:r>
              <a:rPr lang="en-US" sz="1400" dirty="0"/>
              <a:t>spark, and a governor controls the engine speed by varying throttle openings to suit pump loads. The</a:t>
            </a:r>
          </a:p>
          <a:p>
            <a:r>
              <a:rPr lang="en-US" sz="1400" dirty="0"/>
              <a:t>gasoline tanks hold one gallon. The pump and engine are mounted on a common base so that they can be</a:t>
            </a:r>
          </a:p>
          <a:p>
            <a:r>
              <a:rPr lang="en-US" sz="1400" dirty="0"/>
              <a:t>easily removed for servicing and can be used in other pumping operations.</a:t>
            </a:r>
          </a:p>
          <a:p>
            <a:r>
              <a:rPr lang="en-US" sz="1400" b="1" dirty="0"/>
              <a:t>Filter/separator. </a:t>
            </a:r>
            <a:r>
              <a:rPr lang="en-US" sz="1400" dirty="0"/>
              <a:t>The filter/separator is a vertical, 50-GPM capacity unit with four standard canisters and filter</a:t>
            </a:r>
          </a:p>
          <a:p>
            <a:r>
              <a:rPr lang="en-US" sz="1400" dirty="0"/>
              <a:t>elements. The tank and pump unit can be used to refuel aircraft because the filter/separator qualifies under</a:t>
            </a:r>
          </a:p>
          <a:p>
            <a:r>
              <a:rPr lang="en-US" sz="1400" dirty="0"/>
              <a:t>military aircraft refueling </a:t>
            </a:r>
            <a:r>
              <a:rPr lang="en-US" sz="1400" dirty="0" err="1"/>
              <a:t>specificatio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58847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A – SUPERVISING THE USE OF FILTER/SEPARATORS</a:t>
            </a:r>
          </a:p>
          <a:p>
            <a:r>
              <a:rPr lang="en-US" dirty="0"/>
              <a:t>Filter/separators (Figures. 1-1) remove solid contaminants and entrained water from liquid fuels.</a:t>
            </a:r>
          </a:p>
          <a:p>
            <a:r>
              <a:rPr lang="en-US" dirty="0"/>
              <a:t>Filter/separators range in size from 15 GPM to 600 GPM capacity. Organizational maintenance personnel are</a:t>
            </a:r>
          </a:p>
          <a:p>
            <a:r>
              <a:rPr lang="en-US" dirty="0"/>
              <a:t>responsible (with the help of the equipment operators) for replacing the filter elements in all filter/separators.</a:t>
            </a:r>
          </a:p>
          <a:p>
            <a:r>
              <a:rPr lang="en-US" dirty="0"/>
              <a:t>The use of standard interchangeable elements and canisters make it simple to replace elements in</a:t>
            </a:r>
          </a:p>
          <a:p>
            <a:r>
              <a:rPr lang="en-US" dirty="0"/>
              <a:t>filter/separators. They may be used when ground products, such as automotive gasoline and diesel fuel, are</a:t>
            </a:r>
          </a:p>
          <a:p>
            <a:r>
              <a:rPr lang="en-US" dirty="0"/>
              <a:t>pumped to the user’s vehicles. They must be used on all lines pumping fuel directly to aircraft and to vehicles</a:t>
            </a:r>
          </a:p>
          <a:p>
            <a:r>
              <a:rPr lang="en-US" dirty="0"/>
              <a:t>that refuel aircraft. In addition, all fuel loaded into aircraft refueling vehicles should be filtered again before it is</a:t>
            </a:r>
          </a:p>
          <a:p>
            <a:r>
              <a:rPr lang="en-US" dirty="0"/>
              <a:t>pumped to aircraft.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48753" y="117693"/>
            <a:ext cx="61497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Manifold. </a:t>
            </a:r>
            <a:r>
              <a:rPr lang="en-US" dirty="0"/>
              <a:t>The manifold controls the flow of product to the suction side of the pump. Two quick couplers</a:t>
            </a:r>
          </a:p>
          <a:p>
            <a:r>
              <a:rPr lang="en-US" dirty="0"/>
              <a:t>provide connections or inlets for the tank suction lines. The product flows from either or both tanks to the</a:t>
            </a:r>
          </a:p>
          <a:p>
            <a:r>
              <a:rPr lang="en-US" dirty="0"/>
              <a:t>pump suction through the manifold outlet and a section of hose. Some models have a discharge hose that</a:t>
            </a:r>
          </a:p>
          <a:p>
            <a:r>
              <a:rPr lang="en-US" dirty="0"/>
              <a:t>QM 5098</a:t>
            </a:r>
          </a:p>
          <a:p>
            <a:r>
              <a:rPr lang="en-US" dirty="0"/>
              <a:t>3-8</a:t>
            </a:r>
          </a:p>
          <a:p>
            <a:r>
              <a:rPr lang="en-US" dirty="0"/>
              <a:t>runs from the filter/separator to the manifold, and product can be discharged from the manifold outlet when the</a:t>
            </a:r>
          </a:p>
          <a:p>
            <a:r>
              <a:rPr lang="en-US" dirty="0"/>
              <a:t>three-way valve issued to close off the suction side. Other models use the only manifold for suction.</a:t>
            </a:r>
          </a:p>
          <a:p>
            <a:r>
              <a:rPr lang="en-US" b="1" dirty="0"/>
              <a:t>Hose reels. </a:t>
            </a:r>
            <a:r>
              <a:rPr lang="en-US" dirty="0"/>
              <a:t>The dispensing hoses are stored on two hose reels, each with a recoil tension spring. A 40-foot</a:t>
            </a:r>
          </a:p>
          <a:p>
            <a:r>
              <a:rPr lang="en-US" dirty="0"/>
              <a:t>length of 1 1/2-inch, </a:t>
            </a:r>
            <a:r>
              <a:rPr lang="en-US" dirty="0" err="1"/>
              <a:t>noncollapsible</a:t>
            </a:r>
            <a:r>
              <a:rPr lang="en-US" dirty="0"/>
              <a:t> discharge hose is used on each reel. Product from the filter/separator</a:t>
            </a:r>
          </a:p>
          <a:p>
            <a:r>
              <a:rPr lang="en-US" dirty="0"/>
              <a:t>enters through a pipe at the hub of the reel and is discharged through the hoses.</a:t>
            </a:r>
          </a:p>
          <a:p>
            <a:r>
              <a:rPr lang="en-US" b="1" dirty="0"/>
              <a:t>Ground reel. </a:t>
            </a:r>
            <a:r>
              <a:rPr lang="en-US" dirty="0"/>
              <a:t>A ground reel is attached to the frame of the pumping assembly so that the tank and pump unit</a:t>
            </a:r>
          </a:p>
          <a:p>
            <a:r>
              <a:rPr lang="en-US" dirty="0"/>
              <a:t>can be grounded. One section of the ground wire must be clipped to a ground rod near the tank and pump</a:t>
            </a:r>
          </a:p>
          <a:p>
            <a:r>
              <a:rPr lang="en-US" dirty="0"/>
              <a:t>unit before the other section is connected to the vehicle being fueled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30534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Metering kit. </a:t>
            </a:r>
            <a:r>
              <a:rPr lang="en-US" dirty="0"/>
              <a:t>The metering kit consists of a meter, hose assembly, couplers, cap screws, and washers. The</a:t>
            </a:r>
          </a:p>
          <a:p>
            <a:r>
              <a:rPr lang="en-US" dirty="0"/>
              <a:t>kit is used with pumping assemblies on all tank and pump units.</a:t>
            </a:r>
          </a:p>
          <a:p>
            <a:r>
              <a:rPr lang="en-US" b="1" dirty="0"/>
              <a:t>Other items. </a:t>
            </a:r>
            <a:r>
              <a:rPr lang="en-US" dirty="0"/>
              <a:t>Other items issued with the pumping assembly are a drum-unloaded suction stub for emptying</a:t>
            </a:r>
          </a:p>
          <a:p>
            <a:r>
              <a:rPr lang="en-US" dirty="0"/>
              <a:t>55-gallon drums, two dispensing nozzles, a starter rope, a carbon dioxide fire extinguisher, and tie down</a:t>
            </a:r>
          </a:p>
          <a:p>
            <a:r>
              <a:rPr lang="en-US" dirty="0"/>
              <a:t>assemblies. If the nozzles have lock-on, latch-open devices, the devices must be fixed so that they must be</a:t>
            </a:r>
          </a:p>
          <a:p>
            <a:r>
              <a:rPr lang="en-US" dirty="0"/>
              <a:t>held open by hand and attended at all times.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52400"/>
            <a:ext cx="6400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PART B - GAGING PETROLEUM TANK VEHICLES</a:t>
            </a:r>
          </a:p>
          <a:p>
            <a:r>
              <a:rPr lang="en-US" sz="1400" dirty="0"/>
              <a:t>Each tank has its own gage stick, which is graduated in 25-gallon divisions. It may be made of wood or metal</a:t>
            </a:r>
          </a:p>
          <a:p>
            <a:r>
              <a:rPr lang="en-US" sz="1400" dirty="0"/>
              <a:t>depending on the type of vehicle. The only difference in use between this stick and the petroleum gage stick is</a:t>
            </a:r>
          </a:p>
          <a:p>
            <a:r>
              <a:rPr lang="en-US" sz="1400" dirty="0"/>
              <a:t>that the product cut will be recorded in gallons. It is important that your personnel keep the stick protected</a:t>
            </a:r>
          </a:p>
          <a:p>
            <a:r>
              <a:rPr lang="en-US" sz="1400" dirty="0"/>
              <a:t>from the elements whenever not in use. Personnel will need to estimate the indicated volume as closely as</a:t>
            </a:r>
          </a:p>
          <a:p>
            <a:r>
              <a:rPr lang="en-US" sz="1400" dirty="0"/>
              <a:t>possible when the cut mark falls between the 25-gallon divisions. The 5,000-gallon tank semitrailers have</a:t>
            </a:r>
          </a:p>
          <a:p>
            <a:r>
              <a:rPr lang="en-US" sz="1400" dirty="0"/>
              <a:t>gage sticks marked at the top to show which scale to use for each tank compartment. Before gaging any type</a:t>
            </a:r>
          </a:p>
          <a:p>
            <a:r>
              <a:rPr lang="en-US" sz="1400" dirty="0"/>
              <a:t>of vehicle, the vehicle must be on level ground, and you must ensure that personnel bond and ground the tank</a:t>
            </a:r>
          </a:p>
          <a:p>
            <a:r>
              <a:rPr lang="en-US" sz="1400" dirty="0"/>
              <a:t>vehicle and ground themselves from static electricity by touching a bare hand to the tank shell. Personnel</a:t>
            </a:r>
          </a:p>
          <a:p>
            <a:r>
              <a:rPr lang="en-US" sz="1400" dirty="0"/>
              <a:t>should not wear loose items when they are on top of the tank vehicles. Personnel should never gage during an</a:t>
            </a:r>
          </a:p>
          <a:p>
            <a:r>
              <a:rPr lang="en-US" sz="1400" dirty="0"/>
              <a:t>electric storm. Personnel should position the fire extinguisher within 10 to 15 feet of the tank vehicle. Verify</a:t>
            </a:r>
          </a:p>
          <a:p>
            <a:r>
              <a:rPr lang="en-US" sz="1400" dirty="0"/>
              <a:t>the shipping document for the kind of fuel in the tank vehicle. Personnel should insert the thermometer as</a:t>
            </a:r>
          </a:p>
          <a:p>
            <a:r>
              <a:rPr lang="en-US" sz="1400" dirty="0"/>
              <a:t>soon as they open the hatch. (If quantity is less than 3,500 gallons, it is not necessary to take the</a:t>
            </a:r>
          </a:p>
          <a:p>
            <a:r>
              <a:rPr lang="en-US" sz="1400" dirty="0"/>
              <a:t>temperature.) Personnel should gage the compartment and take an all-levels sample. Ensure that personnel</a:t>
            </a:r>
          </a:p>
          <a:p>
            <a:r>
              <a:rPr lang="en-US" sz="1400" dirty="0"/>
              <a:t>measure the API gravity of the sample and record it on the gage work sheet. Personnel should correct the</a:t>
            </a:r>
          </a:p>
          <a:p>
            <a:r>
              <a:rPr lang="en-US" sz="1400" dirty="0"/>
              <a:t>volume to 60 degrees Fahrenheit when required.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7200"/>
            <a:ext cx="6248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 C - REFUEL-ON-THE-MOVE CONCEPT</a:t>
            </a:r>
          </a:p>
          <a:p>
            <a:r>
              <a:rPr lang="en-US" dirty="0"/>
              <a:t>The "doctrinal purpose" of ROM is to extend the time that ground maneuver forces can spend on the</a:t>
            </a:r>
          </a:p>
          <a:p>
            <a:r>
              <a:rPr lang="en-US" dirty="0"/>
              <a:t>objective, although ROM can be tailored to other situations as well. Refuel-on-the-move (ROM) for ground</a:t>
            </a:r>
          </a:p>
          <a:p>
            <a:r>
              <a:rPr lang="en-US" dirty="0"/>
              <a:t>vehicles is synonymous with rapid or hot refueling for aircraft. ROM is normally accomplished as far forward</a:t>
            </a:r>
          </a:p>
          <a:p>
            <a:r>
              <a:rPr lang="en-US" dirty="0"/>
              <a:t>on the battlefield as the tactical situation permits, prior to the tactical assembly area. When vehicles enter a</a:t>
            </a:r>
          </a:p>
          <a:p>
            <a:r>
              <a:rPr lang="en-US" dirty="0"/>
              <a:t>ROM site (Figures. 3-7) for refueling, they receive a predetermined amount of fuel (usually timed) and move</a:t>
            </a:r>
          </a:p>
          <a:p>
            <a:r>
              <a:rPr lang="en-US" dirty="0"/>
              <a:t>out to return to their convoy or formation. This distinguishes it from routine convoy refueling operations. The</a:t>
            </a:r>
          </a:p>
          <a:p>
            <a:r>
              <a:rPr lang="en-US" dirty="0"/>
              <a:t>manner in which this refueling is done depends upon the tactical situation. Each refueling operation is unique</a:t>
            </a:r>
          </a:p>
          <a:p>
            <a:r>
              <a:rPr lang="en-US" dirty="0"/>
              <a:t>depending on the number of vehicles to be refueled, the distance the unit is traveling, and how many times the</a:t>
            </a:r>
          </a:p>
          <a:p>
            <a:r>
              <a:rPr lang="en-US" dirty="0"/>
              <a:t>unit wants to be refueled. However, the assembly and operation of each ROM are basically the same. Due to</a:t>
            </a:r>
          </a:p>
          <a:p>
            <a:r>
              <a:rPr lang="en-US" dirty="0"/>
              <a:t>safety considerations, normal vehicle refueling is done with engines off.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74345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D - COMPONENTS OF THE ROM</a:t>
            </a:r>
          </a:p>
          <a:p>
            <a:r>
              <a:rPr lang="en-US" dirty="0"/>
              <a:t>The following components make up the ROM kit :</a:t>
            </a:r>
          </a:p>
          <a:p>
            <a:r>
              <a:rPr lang="en-US" b="1" dirty="0"/>
              <a:t>NSN</a:t>
            </a:r>
          </a:p>
          <a:p>
            <a:r>
              <a:rPr lang="en-US" dirty="0"/>
              <a:t>NA 3 each, 14’ X 4’ suction hose</a:t>
            </a:r>
          </a:p>
          <a:p>
            <a:r>
              <a:rPr lang="en-US" dirty="0"/>
              <a:t>4720-00-083-0048 8 each, 50’ X 3’ discharge hose</a:t>
            </a:r>
          </a:p>
          <a:p>
            <a:r>
              <a:rPr lang="en-US" dirty="0"/>
              <a:t>4720-00-555-8325 8 each, 25’ X 1 1/2’ refueling hose</a:t>
            </a:r>
          </a:p>
          <a:p>
            <a:r>
              <a:rPr lang="en-US" dirty="0"/>
              <a:t>4730-00-075-2405 1 each, 4’ X 4’ X 4’ tee assembly</a:t>
            </a:r>
          </a:p>
          <a:p>
            <a:r>
              <a:rPr lang="en-US" dirty="0" smtClean="0"/>
              <a:t>4730-01-096-1039 </a:t>
            </a:r>
            <a:r>
              <a:rPr lang="en-US" dirty="0"/>
              <a:t>8 each, 3’ X 3’ X 3’ X 1 1/2’ tee assembly</a:t>
            </a:r>
          </a:p>
          <a:p>
            <a:r>
              <a:rPr lang="en-US" dirty="0"/>
              <a:t>4930-00-471-0288 8 each, 1 1/2’ nozzle</a:t>
            </a:r>
          </a:p>
          <a:p>
            <a:r>
              <a:rPr lang="en-US" dirty="0"/>
              <a:t>4730-00-951-3293 2 each, 4’ to 3’ reducer</a:t>
            </a:r>
          </a:p>
          <a:p>
            <a:r>
              <a:rPr lang="en-US" dirty="0"/>
              <a:t>4810-01-098-4925 8 each, quick shut-off valve with 1 1/2” adapters</a:t>
            </a:r>
          </a:p>
          <a:p>
            <a:r>
              <a:rPr lang="en-US" dirty="0"/>
              <a:t>5975-01-050-5707 8 each, grounding rod</a:t>
            </a:r>
          </a:p>
          <a:p>
            <a:r>
              <a:rPr lang="en-US" dirty="0"/>
              <a:t>4210-00-257-5343 8 each fire extinguisher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49506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58847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E - ROM ENVIRONMENTAL AND SAFETY PROCEDURES</a:t>
            </a:r>
          </a:p>
          <a:p>
            <a:r>
              <a:rPr lang="en-US" dirty="0"/>
              <a:t>Due to the nature of ROM missions, it is very important to remember that you are responsible for the performance</a:t>
            </a:r>
          </a:p>
          <a:p>
            <a:r>
              <a:rPr lang="en-US" dirty="0"/>
              <a:t>of all safety and environmental measures involved with each operation. Because you will be dealing with</a:t>
            </a:r>
          </a:p>
          <a:p>
            <a:r>
              <a:rPr lang="en-US" dirty="0"/>
              <a:t>“temporary and mobile” situations, the chances of a mishap could occur more frequently. At a minimum, be aware</a:t>
            </a:r>
          </a:p>
          <a:p>
            <a:r>
              <a:rPr lang="en-US" dirty="0"/>
              <a:t>of the following considerations when involved with ROM operations:</a:t>
            </a:r>
          </a:p>
          <a:p>
            <a:r>
              <a:rPr lang="en-US" dirty="0"/>
              <a:t> Enforce grounding and bonding procedures for fuel semitrailers, pumps, filter/separators and each</a:t>
            </a:r>
          </a:p>
          <a:p>
            <a:r>
              <a:rPr lang="en-US" dirty="0"/>
              <a:t>refueling point.</a:t>
            </a:r>
          </a:p>
          <a:p>
            <a:r>
              <a:rPr lang="en-US" dirty="0"/>
              <a:t> Make sure fuel handlers wear protective clothing (for example, standard combat uniforms, hearing</a:t>
            </a:r>
          </a:p>
          <a:p>
            <a:r>
              <a:rPr lang="en-US" dirty="0"/>
              <a:t>protection, goggles, and gloves). With the exception of the standard uniform, other items are normally</a:t>
            </a:r>
          </a:p>
          <a:p>
            <a:r>
              <a:rPr lang="en-US" dirty="0"/>
              <a:t>provided by the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02834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 Locate fire extinguishers at each refueling point and source of fuel (but not so close that they cannot be</a:t>
            </a:r>
          </a:p>
          <a:p>
            <a:r>
              <a:rPr lang="en-US" dirty="0"/>
              <a:t>reached in the event of a fire).</a:t>
            </a:r>
          </a:p>
          <a:p>
            <a:r>
              <a:rPr lang="en-US" dirty="0"/>
              <a:t> Ensure that personnel place fuel drip pans at each refueling point and fuel source. When draining drip</a:t>
            </a:r>
          </a:p>
          <a:p>
            <a:r>
              <a:rPr lang="en-US" dirty="0"/>
              <a:t>pans, observe fire, safety, and environmental precautions.</a:t>
            </a:r>
          </a:p>
          <a:p>
            <a:r>
              <a:rPr lang="en-US" dirty="0"/>
              <a:t> Ensure the fuel spills procedures and equipment include, as a minimum, sorbents, shovels, and</a:t>
            </a:r>
          </a:p>
          <a:p>
            <a:r>
              <a:rPr lang="en-US" dirty="0"/>
              <a:t>containers. An SOP should detail equipment and procedures for response in a field environment. Ensure</a:t>
            </a:r>
          </a:p>
          <a:p>
            <a:r>
              <a:rPr lang="en-US" dirty="0"/>
              <a:t>that the SOP follows federal, state, and local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F - ROM EQUIPMENT CONFIGURATION</a:t>
            </a:r>
          </a:p>
          <a:p>
            <a:r>
              <a:rPr lang="en-US" dirty="0"/>
              <a:t>QM 5098</a:t>
            </a:r>
          </a:p>
          <a:p>
            <a:r>
              <a:rPr lang="en-US" dirty="0"/>
              <a:t>3-10</a:t>
            </a:r>
          </a:p>
          <a:p>
            <a:r>
              <a:rPr lang="en-US" dirty="0"/>
              <a:t>ROM is a concept that is equipment independent. As long as the concept is followed, any number of current</a:t>
            </a:r>
          </a:p>
          <a:p>
            <a:r>
              <a:rPr lang="en-US" dirty="0"/>
              <a:t>equipment configurations can be used to do a ROM operation. ROM operations can be employed anywhere</a:t>
            </a:r>
          </a:p>
          <a:p>
            <a:r>
              <a:rPr lang="en-US" dirty="0"/>
              <a:t>on the battlefield where there is a need to rapidly refuel combat vehicles.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09600"/>
            <a:ext cx="6096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ROM kit consists of enough hoses, valves, and fittings to refuel up to eight combat vehicles at the</a:t>
            </a:r>
          </a:p>
          <a:p>
            <a:r>
              <a:rPr lang="en-US" dirty="0"/>
              <a:t>same time. The kit takes care of transporting the ROM. Any cargo vehicle with a payload capacity greater</a:t>
            </a:r>
          </a:p>
          <a:p>
            <a:r>
              <a:rPr lang="en-US" dirty="0"/>
              <a:t>than 1.5 tons can be used. The ROM weighs about 2,900 pounds. It cannot be loaded on the </a:t>
            </a:r>
            <a:r>
              <a:rPr lang="en-US" dirty="0" err="1"/>
              <a:t>fueltransporting</a:t>
            </a:r>
            <a:endParaRPr lang="en-US" dirty="0"/>
          </a:p>
          <a:p>
            <a:r>
              <a:rPr lang="en-US" dirty="0"/>
              <a:t>semitrailer due to the weight limit of the semitrailer. The main fuel source is the 5,000-gallon fuel</a:t>
            </a:r>
          </a:p>
          <a:p>
            <a:r>
              <a:rPr lang="en-US" dirty="0"/>
              <a:t>semitrailer (model 969s and M131A5C) using onboard pump and filter/separator. The average flow rate at</a:t>
            </a:r>
          </a:p>
          <a:p>
            <a:r>
              <a:rPr lang="en-US" dirty="0"/>
              <a:t>each of the eight nozzles, using the fuel semitrailer, is 35 GPM. The area to set up and operate the eight-point</a:t>
            </a:r>
          </a:p>
          <a:p>
            <a:r>
              <a:rPr lang="en-US" dirty="0"/>
              <a:t>ROM kit is about 550 feet long by 150 feet wide. Multiple tankers can be connected to the ROM kit by means</a:t>
            </a:r>
          </a:p>
          <a:p>
            <a:r>
              <a:rPr lang="en-US" dirty="0"/>
              <a:t>of a Y- or T-fitting and valves. One tanker will be dispensing fuels through the ROM to refuel vehicles. The</a:t>
            </a:r>
          </a:p>
          <a:p>
            <a:r>
              <a:rPr lang="en-US" dirty="0"/>
              <a:t>remaining tanker is backup and ready to replace the issuing tanker when it is empty.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533400"/>
            <a:ext cx="6019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standard filter element fits inside the canister. It is a perforated tube surrounded by a fiberglass</a:t>
            </a:r>
          </a:p>
          <a:p>
            <a:r>
              <a:rPr lang="en-US" dirty="0"/>
              <a:t>filtering material which, in turn, is wrapped with several layers of different material. The fiberglass material</a:t>
            </a:r>
          </a:p>
          <a:p>
            <a:r>
              <a:rPr lang="en-US" dirty="0"/>
              <a:t>filters solid particles from fuel. The outside of the element consists of layers of fiberglass, acetate, cotton knit,</a:t>
            </a:r>
          </a:p>
          <a:p>
            <a:r>
              <a:rPr lang="en-US" dirty="0"/>
              <a:t>and fiberglass screen. This part coalesces (combines) fine particles of water in the fuel to form water</a:t>
            </a:r>
          </a:p>
          <a:p>
            <a:r>
              <a:rPr lang="en-US" dirty="0"/>
              <a:t>droplets, which settle because they are heavier than fuel. The service life of a standard filter element is 24</a:t>
            </a:r>
          </a:p>
          <a:p>
            <a:r>
              <a:rPr lang="en-US" dirty="0"/>
              <a:t>months.</a:t>
            </a:r>
          </a:p>
          <a:p>
            <a:r>
              <a:rPr lang="en-US" dirty="0"/>
              <a:t>The canister is a cylinder approximately 5 inches in diameter and 23 inches long. It consists of an outer</a:t>
            </a:r>
          </a:p>
          <a:p>
            <a:r>
              <a:rPr lang="en-US" dirty="0"/>
              <a:t>and inner tube. The inner tube is made of perforated metal and metal screen. The outer tube is made of</a:t>
            </a:r>
          </a:p>
          <a:p>
            <a:r>
              <a:rPr lang="en-US" dirty="0"/>
              <a:t>perforated metal lined with a Teflon coated screen.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4438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If conducting multiple tanker operations, fuel should not be received into and dispensed out of the</a:t>
            </a:r>
          </a:p>
          <a:p>
            <a:r>
              <a:rPr lang="en-US" dirty="0"/>
              <a:t>same tanker at the same time. This would only be possible through top loading, which is a safety hazard.</a:t>
            </a:r>
          </a:p>
          <a:p>
            <a:r>
              <a:rPr lang="en-US" dirty="0"/>
              <a:t>As a tanker is emptied, the fuel dispensing source is transferred to the backup tanker by the resetting of</a:t>
            </a:r>
          </a:p>
          <a:p>
            <a:r>
              <a:rPr lang="en-US" dirty="0"/>
              <a:t>the values at the Y and/or T. This will allow fuel issues to continue to the combat vehicles. Fuel semitrailers</a:t>
            </a:r>
          </a:p>
          <a:p>
            <a:r>
              <a:rPr lang="en-US" dirty="0"/>
              <a:t>can be shuttled to and from the ROM site to maintain a fueling tanker on-site.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G - REFUELING OPERATIONS</a:t>
            </a:r>
          </a:p>
          <a:p>
            <a:r>
              <a:rPr lang="en-US" b="1" dirty="0"/>
              <a:t>Site Selection and Signaling</a:t>
            </a:r>
            <a:r>
              <a:rPr lang="en-US" dirty="0"/>
              <a:t>. As a petroleum supervisor, your primary responsibilities for planning a</a:t>
            </a:r>
          </a:p>
          <a:p>
            <a:r>
              <a:rPr lang="en-US" dirty="0"/>
              <a:t>ROM mission and selecting a site are as follows:</a:t>
            </a:r>
          </a:p>
          <a:p>
            <a:r>
              <a:rPr lang="en-US" dirty="0"/>
              <a:t> Planning status.</a:t>
            </a:r>
          </a:p>
          <a:p>
            <a:r>
              <a:rPr lang="en-US" dirty="0"/>
              <a:t> ROM site personnel.</a:t>
            </a:r>
          </a:p>
          <a:p>
            <a:r>
              <a:rPr lang="en-US" dirty="0"/>
              <a:t> Utilization of GPS.</a:t>
            </a:r>
          </a:p>
          <a:p>
            <a:r>
              <a:rPr lang="en-US" dirty="0"/>
              <a:t>Develop a contingency plan that accounts for security problems, equipment failure, and movement of vehicles.</a:t>
            </a:r>
          </a:p>
          <a:p>
            <a:r>
              <a:rPr lang="en-US" dirty="0"/>
              <a:t>Make sure that there is enough room on the site to move equipment. Make the most used of natural cover</a:t>
            </a:r>
          </a:p>
          <a:p>
            <a:r>
              <a:rPr lang="en-US" dirty="0"/>
              <a:t>and concealment. When selecting a ROM site always consider the following safety and security factors:</a:t>
            </a:r>
          </a:p>
          <a:p>
            <a:r>
              <a:rPr lang="en-US" dirty="0"/>
              <a:t> Mission.</a:t>
            </a:r>
          </a:p>
          <a:p>
            <a:r>
              <a:rPr lang="en-US" dirty="0"/>
              <a:t> Enemy.</a:t>
            </a:r>
          </a:p>
          <a:p>
            <a:r>
              <a:rPr lang="en-US" dirty="0"/>
              <a:t> Terrain.</a:t>
            </a:r>
          </a:p>
          <a:p>
            <a:r>
              <a:rPr lang="en-US" dirty="0"/>
              <a:t> Troops.</a:t>
            </a:r>
          </a:p>
          <a:p>
            <a:r>
              <a:rPr lang="en-US" dirty="0"/>
              <a:t> Time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Include a signal system to coordinate the operation. Use signals to start and stop refueling operations and</a:t>
            </a:r>
          </a:p>
          <a:p>
            <a:r>
              <a:rPr lang="en-US" dirty="0"/>
              <a:t>coordinate the vehicle serials to and from the holding areas. Use the arm and hand signals or flags during the</a:t>
            </a:r>
          </a:p>
          <a:p>
            <a:r>
              <a:rPr lang="en-US" dirty="0"/>
              <a:t>day. Long distances may require radio communications. At night or in low visibility conditions, use chemical</a:t>
            </a:r>
          </a:p>
          <a:p>
            <a:r>
              <a:rPr lang="en-US" dirty="0"/>
              <a:t>light or flashlights for signals.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228600"/>
            <a:ext cx="67056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Vehicle Holding and Marshalling Areas </a:t>
            </a:r>
            <a:r>
              <a:rPr lang="en-US" sz="1400" dirty="0"/>
              <a:t>Set up these areas at locations before and after the ROM</a:t>
            </a:r>
          </a:p>
          <a:p>
            <a:r>
              <a:rPr lang="en-US" sz="1400" dirty="0"/>
              <a:t>site. Coordinate areas before the start of the operation. Use the first area (prior to the ROM site) to organize</a:t>
            </a:r>
          </a:p>
          <a:p>
            <a:r>
              <a:rPr lang="en-US" sz="1400" dirty="0"/>
              <a:t>the march column into serials of vehicles equal to the number of refueling points available. Call the vehicles</a:t>
            </a:r>
          </a:p>
          <a:p>
            <a:r>
              <a:rPr lang="en-US" sz="1400" dirty="0"/>
              <a:t>forward out of the holding area one serial at a time to move into position to receive the predetermined amount</a:t>
            </a:r>
          </a:p>
          <a:p>
            <a:r>
              <a:rPr lang="en-US" sz="1400" dirty="0"/>
              <a:t>of fuel. When each serial has received its allotted fuel, it moves to the second holding area (after the ROM</a:t>
            </a:r>
          </a:p>
          <a:p>
            <a:r>
              <a:rPr lang="en-US" sz="1400" dirty="0"/>
              <a:t>site). In the second holding area, organize the vehicles back into their convoy march elements or combat</a:t>
            </a:r>
          </a:p>
          <a:p>
            <a:r>
              <a:rPr lang="en-US" sz="1400" dirty="0"/>
              <a:t>formations. Ensure that personnel set up, perform PMCS, operate, and retrieve the equipment used in the</a:t>
            </a:r>
          </a:p>
          <a:p>
            <a:r>
              <a:rPr lang="en-US" sz="1400" dirty="0"/>
              <a:t>operation. Ensure safety (for example, grounding, bonding, fire extinguishers, no smoking signs, drip pans,</a:t>
            </a:r>
          </a:p>
          <a:p>
            <a:r>
              <a:rPr lang="en-US" sz="1400" dirty="0"/>
              <a:t>and spill equipment are in place and personnel are familiar with procedures). Ensure personnel are familiar</a:t>
            </a:r>
          </a:p>
          <a:p>
            <a:r>
              <a:rPr lang="en-US" sz="1400" dirty="0"/>
              <a:t>and equipped with operational control signals (flags, lights, radio) to be used. Man fuel nozzles to refuel</a:t>
            </a:r>
          </a:p>
          <a:p>
            <a:r>
              <a:rPr lang="en-US" sz="1400" dirty="0"/>
              <a:t>vehicles when convoy personnel (assistant driver or commander) are not available to refuel their own vehicles.</a:t>
            </a:r>
          </a:p>
          <a:p>
            <a:r>
              <a:rPr lang="en-US" sz="1400" dirty="0"/>
              <a:t>Drivers must always remain in their vehicles. Ensure vehicles safely enter and move through the ROM site</a:t>
            </a:r>
          </a:p>
          <a:p>
            <a:r>
              <a:rPr lang="en-US" sz="1400" dirty="0"/>
              <a:t>and receive the prescribed amount of fuel.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Document the Quantity of Fuel Used</a:t>
            </a:r>
            <a:r>
              <a:rPr lang="en-US" dirty="0"/>
              <a:t>. To document the quantity of fuel issued, use either DA Form</a:t>
            </a:r>
          </a:p>
          <a:p>
            <a:r>
              <a:rPr lang="en-US" dirty="0"/>
              <a:t>3643 (Daily Issues of Petroleum Products) or DA Form 2765-1 (Request for Issue or Turn-In), depending on</a:t>
            </a:r>
          </a:p>
          <a:p>
            <a:r>
              <a:rPr lang="en-US" dirty="0"/>
              <a:t>the situation.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81000"/>
            <a:ext cx="6324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PART H - INSPECTION OF RAIL CARS</a:t>
            </a:r>
          </a:p>
          <a:p>
            <a:r>
              <a:rPr lang="en-US" sz="1400" dirty="0"/>
              <a:t>Cars are inspected for suitability of use, proper documentation, and security seals. Generally, a petroleum rail</a:t>
            </a:r>
          </a:p>
          <a:p>
            <a:r>
              <a:rPr lang="en-US" sz="1400" dirty="0"/>
              <a:t>car has only one compartment; however, some have more than one compartment and can carry </a:t>
            </a:r>
            <a:r>
              <a:rPr lang="en-US" sz="1400" dirty="0" err="1"/>
              <a:t>multiproducts</a:t>
            </a:r>
            <a:r>
              <a:rPr lang="en-US" sz="1400" dirty="0"/>
              <a:t>.</a:t>
            </a:r>
          </a:p>
          <a:p>
            <a:r>
              <a:rPr lang="en-US" sz="1400" dirty="0"/>
              <a:t>Cars are manufactured from different gages of steel depending on usage and may be equipped</a:t>
            </a:r>
          </a:p>
          <a:p>
            <a:r>
              <a:rPr lang="en-US" sz="1400" dirty="0"/>
              <a:t>with heaters to liquefy highly viscous product. Typically each compartment has a bottom outlet. In the U.S. 5-</a:t>
            </a:r>
          </a:p>
          <a:p>
            <a:r>
              <a:rPr lang="en-US" sz="1400" dirty="0"/>
              <a:t>inch outlets are standard; overseas 4-inch outlets are standard. Each compartment has a dome through</a:t>
            </a:r>
          </a:p>
          <a:p>
            <a:r>
              <a:rPr lang="en-US" sz="1400" dirty="0"/>
              <a:t>which the rail car may be loaded, unloaded, inspected, cleaned, and repaired. The dome provides room for</a:t>
            </a:r>
          </a:p>
          <a:p>
            <a:r>
              <a:rPr lang="en-US" sz="1400" dirty="0"/>
              <a:t>expansion of product in the event of temperature rise and may be hinged and bolted or screwed on. The tank</a:t>
            </a:r>
          </a:p>
          <a:p>
            <a:r>
              <a:rPr lang="en-US" sz="1400" dirty="0"/>
              <a:t>car is also equipped with a safety valve. The safety valve used on most tank cars consists of a poppet valve,</a:t>
            </a:r>
          </a:p>
          <a:p>
            <a:r>
              <a:rPr lang="en-US" sz="1400" dirty="0"/>
              <a:t>spring-loaded to predetermined pressure. As pressure develops in the dome and increases to a point in</a:t>
            </a:r>
          </a:p>
          <a:p>
            <a:r>
              <a:rPr lang="en-US" sz="1400" dirty="0"/>
              <a:t>excess of the pressure setting of the valve, the valve is forced off the valve seat, thereby permitting excess</a:t>
            </a:r>
          </a:p>
          <a:p>
            <a:r>
              <a:rPr lang="en-US" sz="1400" dirty="0"/>
              <a:t>vapor to escape. When the pressure drops to a level equal to the valve setting, the spring closes the valve</a:t>
            </a:r>
          </a:p>
          <a:p>
            <a:r>
              <a:rPr lang="en-US" sz="1400" dirty="0"/>
              <a:t>automatically.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685800"/>
            <a:ext cx="655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PART I - LOADING AND UNLOADING OF RAIL TANK CARS</a:t>
            </a:r>
          </a:p>
          <a:p>
            <a:r>
              <a:rPr lang="en-US" sz="1200" dirty="0"/>
              <a:t>The minimum distance from a tank car loading operation to a building should be 100 feet. A spur track or</a:t>
            </a:r>
          </a:p>
          <a:p>
            <a:r>
              <a:rPr lang="en-US" sz="1200" dirty="0"/>
              <a:t>bypass should be provided for loading or unloading tank cars. </a:t>
            </a:r>
            <a:r>
              <a:rPr lang="en-US" sz="1200" dirty="0" err="1"/>
              <a:t>Trackage</a:t>
            </a:r>
            <a:r>
              <a:rPr lang="en-US" sz="1200" dirty="0"/>
              <a:t> should be level to maintain equal</a:t>
            </a:r>
          </a:p>
          <a:p>
            <a:r>
              <a:rPr lang="en-US" sz="1200" dirty="0"/>
              <a:t>depth of product throughout the tank car compartments. Level </a:t>
            </a:r>
            <a:r>
              <a:rPr lang="en-US" sz="1200" dirty="0" err="1"/>
              <a:t>trackage</a:t>
            </a:r>
            <a:r>
              <a:rPr lang="en-US" sz="1200" dirty="0"/>
              <a:t> is necessary for accurate gaging of</a:t>
            </a:r>
          </a:p>
          <a:p>
            <a:r>
              <a:rPr lang="en-US" sz="1200" dirty="0"/>
              <a:t>the tank and to prevent air from being trapped at one end of a tank when the tank is closed. The site should</a:t>
            </a:r>
          </a:p>
          <a:p>
            <a:r>
              <a:rPr lang="en-US" sz="1200" dirty="0"/>
              <a:t>provide adequate drainage. Bond and ground the car with a minimum of four cables. Derails should be</a:t>
            </a:r>
          </a:p>
          <a:p>
            <a:r>
              <a:rPr lang="en-US" sz="1200" dirty="0"/>
              <a:t>installed at the head of the siding to prevent other cars from backing into the siding during transfer operations.</a:t>
            </a:r>
          </a:p>
          <a:p>
            <a:r>
              <a:rPr lang="en-US" sz="1200" dirty="0"/>
              <a:t>A metal derail is approximately 18 inches long; the forward or flat portion is about 6 inches long and the rear or</a:t>
            </a:r>
          </a:p>
          <a:p>
            <a:r>
              <a:rPr lang="en-US" sz="1200" dirty="0"/>
              <a:t>wedge shaped portion, about 12 inches long. It is attached to the top of one rail of the track. The 6 inch</a:t>
            </a:r>
          </a:p>
          <a:p>
            <a:r>
              <a:rPr lang="en-US" sz="1200" dirty="0"/>
              <a:t>portion lays flat on the track, and the wedge-shaped portion gradually elevates to a height of about 1-foot 1/4</a:t>
            </a:r>
          </a:p>
          <a:p>
            <a:r>
              <a:rPr lang="en-US" sz="1200" dirty="0"/>
              <a:t>inch to either stop or derail the first car of a train backing into the siding. Some derails, designed in a similar</a:t>
            </a:r>
          </a:p>
          <a:p>
            <a:r>
              <a:rPr lang="en-US" sz="1200" dirty="0"/>
              <a:t>manner, are made of wood. Derails may also be installed at other locations to prevent cars from rolling into</a:t>
            </a:r>
          </a:p>
          <a:p>
            <a:r>
              <a:rPr lang="en-US" sz="1200" dirty="0"/>
              <a:t>danger areas if the brakes are released accidentally or fail to hold. Where derails are provided, they must be</a:t>
            </a:r>
          </a:p>
          <a:p>
            <a:r>
              <a:rPr lang="en-US" sz="1200" dirty="0"/>
              <a:t>set and locked or operated so that they furnish the protection intended.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81000"/>
            <a:ext cx="640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PART J - LOADING/UNLOADING FACILITIES AND EQUIPMENT</a:t>
            </a:r>
          </a:p>
          <a:p>
            <a:r>
              <a:rPr lang="en-US" sz="1200" dirty="0"/>
              <a:t>Where more than one filling point is used, loading racks should be spaced to allow several cars to be loaded</a:t>
            </a:r>
          </a:p>
          <a:p>
            <a:r>
              <a:rPr lang="en-US" sz="1200" dirty="0"/>
              <a:t>at one time. Each filling point should be grounded and should be equipped with bonding cables for bonding</a:t>
            </a:r>
          </a:p>
          <a:p>
            <a:r>
              <a:rPr lang="en-US" sz="1200" dirty="0"/>
              <a:t>the filling point to the tank car shell and to the track. A flexible hose long enough to reach the bottom of the</a:t>
            </a:r>
          </a:p>
          <a:p>
            <a:r>
              <a:rPr lang="en-US" sz="1200" dirty="0"/>
              <a:t>tank should be connected to the outlet of the loading arm. An emergency valve should be located some</a:t>
            </a:r>
          </a:p>
          <a:p>
            <a:r>
              <a:rPr lang="en-US" sz="1200" dirty="0"/>
              <a:t>distance from the rack so that the line can be cut off in case of fire at the loading rack. Loading racks may be</a:t>
            </a:r>
          </a:p>
          <a:p>
            <a:r>
              <a:rPr lang="en-US" sz="1200" dirty="0"/>
              <a:t>supplied with product directly from bulk storage tanks or pipelines by </a:t>
            </a:r>
            <a:r>
              <a:rPr lang="en-US" sz="1200" dirty="0" smtClean="0"/>
              <a:t>gravity </a:t>
            </a:r>
            <a:r>
              <a:rPr lang="en-US" sz="1200" dirty="0"/>
              <a:t>flow, or fixed or portable pumping</a:t>
            </a:r>
          </a:p>
          <a:p>
            <a:r>
              <a:rPr lang="en-US" sz="1200" dirty="0"/>
              <a:t>units may be used to transfer product. A distribution manifold, consisting of necessary piping and valves,</a:t>
            </a:r>
          </a:p>
          <a:p>
            <a:r>
              <a:rPr lang="en-US" sz="1200" dirty="0"/>
              <a:t>extends along the loading rack and provides outlets for loading and unloading several cars at one time.</a:t>
            </a:r>
          </a:p>
          <a:p>
            <a:r>
              <a:rPr lang="en-US" sz="1200" dirty="0"/>
              <a:t>Flexible hose lengths should be provided to permit loading cars through the domes. Manifolds must be</a:t>
            </a:r>
          </a:p>
          <a:p>
            <a:r>
              <a:rPr lang="en-US" sz="1200" dirty="0"/>
              <a:t>grounded and equipped with cable for bonding the manifold to the track and to the tank car. A standard car</a:t>
            </a:r>
          </a:p>
          <a:p>
            <a:r>
              <a:rPr lang="en-US" sz="1200" dirty="0"/>
              <a:t>mover should be provided for spotting tank cars. Electrical equipment operating in the area, such as lights,</a:t>
            </a:r>
          </a:p>
          <a:p>
            <a:r>
              <a:rPr lang="en-US" sz="1200" dirty="0"/>
              <a:t>switches, and motors, must be of explosion-proof construction and must be in good working condition. A</a:t>
            </a:r>
          </a:p>
          <a:p>
            <a:r>
              <a:rPr lang="en-US" sz="1200" dirty="0"/>
              <a:t>wooden cone-shaped plug, suitable for plugging the bottom outlet of the tank car, should be available in case</a:t>
            </a:r>
          </a:p>
          <a:p>
            <a:r>
              <a:rPr lang="en-US" sz="1200" dirty="0"/>
              <a:t>of an emergency. The pump assembly must be positioned a minimum of 50 feet away from rail car.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7513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K - PRECAUTIONARY AND SAFETY MEASURES</a:t>
            </a:r>
          </a:p>
          <a:p>
            <a:r>
              <a:rPr lang="en-US" dirty="0"/>
              <a:t>Place signs prohibiting smoking conspicuously about the area. Do not allow welding, matches, lighters, open</a:t>
            </a:r>
          </a:p>
          <a:p>
            <a:r>
              <a:rPr lang="en-US" dirty="0"/>
              <a:t>flames of any kind, or lights, other than approved explosion-proof flashlights or lanterns, within 100 feet of the</a:t>
            </a:r>
          </a:p>
          <a:p>
            <a:r>
              <a:rPr lang="en-US" dirty="0"/>
              <a:t>transfer operation. Coal-burning locomotives operating near the transfer area should be equipped with</a:t>
            </a:r>
          </a:p>
          <a:p>
            <a:r>
              <a:rPr lang="en-US" dirty="0"/>
              <a:t>smokestacks and fire box screens. All loading and unloading equipment must be grounded and bonded.</a:t>
            </a:r>
          </a:p>
          <a:p>
            <a:r>
              <a:rPr lang="en-US" dirty="0"/>
              <a:t>Position one CO2 or foam fire extinguisher on the ground, the other on the loading rack. In addition “Tank Car</a:t>
            </a:r>
          </a:p>
          <a:p>
            <a:r>
              <a:rPr lang="en-US" dirty="0"/>
              <a:t>Connected” signs will be posted and visible to all personnel in the vicinity of the operation.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835959"/>
            <a:ext cx="5867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 L - PROCEDURES FOR LOADING TANK CARS</a:t>
            </a:r>
          </a:p>
          <a:p>
            <a:r>
              <a:rPr lang="en-US" b="1" dirty="0"/>
              <a:t>Preparation for Loading.</a:t>
            </a:r>
          </a:p>
          <a:p>
            <a:r>
              <a:rPr lang="en-US" b="1" dirty="0"/>
              <a:t>Sampling and gaging product to be transferred</a:t>
            </a:r>
            <a:r>
              <a:rPr lang="en-US" dirty="0"/>
              <a:t>. Ensure personnel take a sample of product that is to be</a:t>
            </a:r>
          </a:p>
          <a:p>
            <a:r>
              <a:rPr lang="en-US" dirty="0"/>
              <a:t>transferred to the tank car and inspect it visually to make sure that product has no unusual appearance. If the</a:t>
            </a:r>
          </a:p>
          <a:p>
            <a:r>
              <a:rPr lang="en-US" dirty="0"/>
              <a:t>identity or quality of product is questionable, have the test performed to make sure that product meets</a:t>
            </a:r>
          </a:p>
          <a:p>
            <a:r>
              <a:rPr lang="en-US" dirty="0"/>
              <a:t>specifications before starting the transfer operation. Gage the contents of supply tank and record data.</a:t>
            </a:r>
          </a:p>
          <a:p>
            <a:r>
              <a:rPr lang="en-US" dirty="0"/>
              <a:t>Obtain a water cut from the supply tank measuring with water-indicating paste. If the water layer in the tank</a:t>
            </a:r>
          </a:p>
          <a:p>
            <a:r>
              <a:rPr lang="en-US" dirty="0"/>
              <a:t>approaches the level of the tank outlet, drain water before transferring product. Inspect pumps, hose, loading</a:t>
            </a:r>
          </a:p>
          <a:p>
            <a:r>
              <a:rPr lang="en-US" dirty="0"/>
              <a:t>racks, pipelines, and manifolds to see that they are clean, free of any contaminating product, and in good</a:t>
            </a:r>
          </a:p>
          <a:p>
            <a:r>
              <a:rPr lang="en-US" dirty="0"/>
              <a:t>operating condition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685800"/>
            <a:ext cx="63246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Raw fuel enters the center tube of the filter element through a fitting at the bottom of the canister. Solid</a:t>
            </a:r>
          </a:p>
          <a:p>
            <a:r>
              <a:rPr lang="en-US" sz="1400" dirty="0"/>
              <a:t>contaminants are removed as the fuel flows outward from the perforated center tube and through the</a:t>
            </a:r>
          </a:p>
          <a:p>
            <a:r>
              <a:rPr lang="en-US" sz="1400" dirty="0"/>
              <a:t>fiberglass filtering material. As the fuel passes through the outer layers of the element, fine particles of water</a:t>
            </a:r>
          </a:p>
          <a:p>
            <a:r>
              <a:rPr lang="en-US" sz="1400" dirty="0"/>
              <a:t>in the fuel are coalesced into droplets. The fuel containing the coalesced water passes through the inner tube</a:t>
            </a:r>
          </a:p>
          <a:p>
            <a:r>
              <a:rPr lang="en-US" sz="1400" dirty="0"/>
              <a:t>of the canister to the space between the inner and outer tubes. The Teflon coated screen of the outer tube</a:t>
            </a:r>
          </a:p>
          <a:p>
            <a:r>
              <a:rPr lang="en-US" sz="1400" dirty="0"/>
              <a:t>throws off water droplets, and they fall to the bottom chamber of the filter/separator. Only clean fuel passes</a:t>
            </a:r>
          </a:p>
          <a:p>
            <a:r>
              <a:rPr lang="en-US" sz="1400" dirty="0"/>
              <a:t>through the outer canister tube into the filter/separator tank. Tank vehicles such as the M131A5C, M969, and</a:t>
            </a:r>
          </a:p>
          <a:p>
            <a:r>
              <a:rPr lang="en-US" sz="1400" dirty="0"/>
              <a:t>M970 tank semitrailers have filter/separators that work in three stages. The first stage has 15 filter elements</a:t>
            </a:r>
          </a:p>
          <a:p>
            <a:r>
              <a:rPr lang="en-US" sz="1400" dirty="0"/>
              <a:t>that remove solid contaminants. The second stage has five canisters to separate water from fuel and let</a:t>
            </a:r>
          </a:p>
          <a:p>
            <a:r>
              <a:rPr lang="en-US" sz="1400" dirty="0"/>
              <a:t>water drain into the sump. The third stage has 15 go/no go fuses. They shut off the flow of fuel if the other</a:t>
            </a:r>
          </a:p>
          <a:p>
            <a:r>
              <a:rPr lang="en-US" sz="1400" dirty="0"/>
              <a:t>two stages allow water or contaminants to exceed a safe level. M49A2C filter/separators have three filter</a:t>
            </a:r>
          </a:p>
          <a:p>
            <a:r>
              <a:rPr lang="en-US" sz="1400" dirty="0"/>
              <a:t>elements, three separator canisters, and three go/no go fuses. The go/no go fuses automatically shut off the</a:t>
            </a:r>
          </a:p>
          <a:p>
            <a:r>
              <a:rPr lang="en-US" sz="1400" dirty="0"/>
              <a:t>flow of fuel if the water and/or contaminants reach a high level.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7200"/>
            <a:ext cx="6553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Equipment preparation</a:t>
            </a:r>
            <a:r>
              <a:rPr lang="en-US" dirty="0"/>
              <a:t>. When possible, personnel should use equipment exclusively for handling one</a:t>
            </a:r>
          </a:p>
          <a:p>
            <a:r>
              <a:rPr lang="en-US" dirty="0"/>
              <a:t>product. If it is necessary to use the same equipment for handling several products, drain the equipment</a:t>
            </a:r>
          </a:p>
          <a:p>
            <a:r>
              <a:rPr lang="en-US" dirty="0"/>
              <a:t>thoroughly of preceding product before introducing the new product into the line. See that track rails are</a:t>
            </a:r>
          </a:p>
          <a:p>
            <a:r>
              <a:rPr lang="en-US" dirty="0"/>
              <a:t>properly bonded and grounded. Inspect cable connections to make sure that they are secure and make bare</a:t>
            </a:r>
          </a:p>
          <a:p>
            <a:r>
              <a:rPr lang="en-US" dirty="0"/>
              <a:t>metal-to-metal contact. Position car so that there will be no unnecessary strain on hose connections. If</a:t>
            </a:r>
          </a:p>
          <a:p>
            <a:r>
              <a:rPr lang="en-US" dirty="0"/>
              <a:t>loading rack is to be used, position car so that dome is opposite filling point. Set brakes and block wheels of</a:t>
            </a:r>
          </a:p>
          <a:p>
            <a:r>
              <a:rPr lang="en-US" dirty="0"/>
              <a:t>the tank car to prevent movement and to ensure safety of connections during loading operations. Set and lock</a:t>
            </a:r>
          </a:p>
          <a:p>
            <a:r>
              <a:rPr lang="en-US" dirty="0"/>
              <a:t>derails, if provided. Place warning signs and fire extinguishers as required. Attach a ground wire to the shell</a:t>
            </a:r>
          </a:p>
          <a:p>
            <a:r>
              <a:rPr lang="en-US" dirty="0"/>
              <a:t>of the tank car and to the stake and saturate the ground around the stake with water to make sure that</a:t>
            </a:r>
          </a:p>
          <a:p>
            <a:r>
              <a:rPr lang="en-US" dirty="0"/>
              <a:t>grounding is effective. If a loading rack or tank car manifold is to be used, bond it to the tank car shell and to</a:t>
            </a:r>
          </a:p>
          <a:p>
            <a:r>
              <a:rPr lang="en-US" dirty="0"/>
              <a:t>the loading rack.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04800"/>
            <a:ext cx="6248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Tank preparation</a:t>
            </a:r>
            <a:r>
              <a:rPr lang="en-US" dirty="0"/>
              <a:t>. Remove the dome cover and determine whether the tank car is suitable for receiving</a:t>
            </a:r>
          </a:p>
          <a:p>
            <a:r>
              <a:rPr lang="en-US" dirty="0"/>
              <a:t>product. Make sure that the product last carried by the tank is the same as the product that is to be</a:t>
            </a:r>
          </a:p>
          <a:p>
            <a:r>
              <a:rPr lang="en-US" dirty="0"/>
              <a:t>transferred to the tank. If the product differs the tank must be cleaned before it is released for filling. Inspect</a:t>
            </a:r>
          </a:p>
          <a:p>
            <a:r>
              <a:rPr lang="en-US" dirty="0"/>
              <a:t>the interior of tank for cleanliness; if there is residue on the bottom of the tank, the tank must be rejected and</a:t>
            </a:r>
          </a:p>
          <a:p>
            <a:r>
              <a:rPr lang="en-US" dirty="0"/>
              <a:t>cleaned before it can be filled. Look for any foreign objects, such as tools, bolts, or old tank car seals that may</a:t>
            </a:r>
          </a:p>
          <a:p>
            <a:r>
              <a:rPr lang="en-US" dirty="0"/>
              <a:t>have fallen into the tank. Objects should be removed by authorized persons. Although some objects do not</a:t>
            </a:r>
          </a:p>
          <a:p>
            <a:r>
              <a:rPr lang="en-US" dirty="0"/>
              <a:t>contaminate the product, they may damage valves. Inspect the interior and exterior of tank to make sure that</a:t>
            </a:r>
          </a:p>
          <a:p>
            <a:r>
              <a:rPr lang="en-US" dirty="0"/>
              <a:t>there are no holes, cracks, or loose plates. Be sure that there are no leaks in loose plates. Be sure that there</a:t>
            </a:r>
          </a:p>
          <a:p>
            <a:r>
              <a:rPr lang="en-US" dirty="0"/>
              <a:t>are no leaks in tank. See that the tank is properly mounted to under frame and that the tank is safe and road</a:t>
            </a:r>
          </a:p>
          <a:p>
            <a:r>
              <a:rPr lang="en-US" dirty="0"/>
              <a:t>worthy. Inspect the dome, dome cover, and safety valve to see that they are operable and in good condition.</a:t>
            </a:r>
          </a:p>
          <a:p>
            <a:r>
              <a:rPr lang="en-US" dirty="0"/>
              <a:t>Make sure that the vent holes in the dome cover are open and free of dirt. See that outlet chamber has not</a:t>
            </a:r>
          </a:p>
          <a:p>
            <a:r>
              <a:rPr lang="en-US" dirty="0"/>
              <a:t>been damaged.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28599"/>
            <a:ext cx="6629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Tank valve inspection</a:t>
            </a:r>
            <a:r>
              <a:rPr lang="en-US" dirty="0"/>
              <a:t>. Make sure that the outlet valve closes and seals properly. Place a drainage tub</a:t>
            </a:r>
          </a:p>
          <a:p>
            <a:r>
              <a:rPr lang="en-US" dirty="0"/>
              <a:t>underneath the outlet chamber to catch drainage. Open and close the outlet valve several times by operating</a:t>
            </a:r>
          </a:p>
          <a:p>
            <a:r>
              <a:rPr lang="en-US" dirty="0"/>
              <a:t>the valve rod handle or hand wheel located inside dome. If valve does not close properly, the valve gasket</a:t>
            </a:r>
          </a:p>
          <a:p>
            <a:r>
              <a:rPr lang="en-US" dirty="0"/>
              <a:t>should be replaced or the valve repaired. In an emergency, a tank car may be loaded without repairing the</a:t>
            </a:r>
          </a:p>
          <a:p>
            <a:r>
              <a:rPr lang="en-US" dirty="0"/>
              <a:t>outlet valve; however, this condition must be reported so that personnel receiving the tank will know to unload</a:t>
            </a:r>
          </a:p>
          <a:p>
            <a:r>
              <a:rPr lang="en-US" dirty="0"/>
              <a:t>through the dome. In cases like this, the car should be scheduled for repair as soon as possible. When the</a:t>
            </a:r>
          </a:p>
          <a:p>
            <a:r>
              <a:rPr lang="en-US" dirty="0"/>
              <a:t>outlet valve is operating properly, close the valve. The drainage tub should remain underneath the outlet until</a:t>
            </a:r>
          </a:p>
          <a:p>
            <a:r>
              <a:rPr lang="en-US" dirty="0"/>
              <a:t>the transfer operation is completed. When necessary, tank cars may be flushed with a small amount of the</a:t>
            </a:r>
          </a:p>
          <a:p>
            <a:r>
              <a:rPr lang="en-US" dirty="0"/>
              <a:t>product to be loaded. This is done to remove the last traces of previous product, as well as any rust and scale</a:t>
            </a:r>
          </a:p>
          <a:p>
            <a:r>
              <a:rPr lang="en-US" dirty="0"/>
              <a:t>from the outlet sump of the tank car. Before removing the bottom outlet cap make sure that the outlet valve is</a:t>
            </a:r>
          </a:p>
          <a:p>
            <a:r>
              <a:rPr lang="en-US" dirty="0"/>
              <a:t>properly closed. With a tank car wrench, remove the bottom outlet cap. Allow any product trapped in outlet</a:t>
            </a:r>
          </a:p>
          <a:p>
            <a:r>
              <a:rPr lang="en-US" dirty="0"/>
              <a:t>chamber to drain into drainage tub. If there is any residual product in the tank, open the outlet valve and allow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product to drain into tub. Close the outlet valve, but do not replace the outlet cap until the car is completely</a:t>
            </a:r>
          </a:p>
          <a:p>
            <a:r>
              <a:rPr lang="en-US" dirty="0"/>
              <a:t>loaded. Dispose of any product collected in the drainage tub, and place tub in position to catch additional</a:t>
            </a:r>
          </a:p>
          <a:p>
            <a:r>
              <a:rPr lang="en-US" dirty="0"/>
              <a:t>leakage.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09600"/>
            <a:ext cx="655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Loading Product</a:t>
            </a:r>
            <a:r>
              <a:rPr lang="en-US" sz="1200" dirty="0"/>
              <a:t>. Tank cars should be loaded through the bottom outlet (Figure 3-7) whenever possible</a:t>
            </a:r>
          </a:p>
          <a:p>
            <a:r>
              <a:rPr lang="en-US" sz="1200" dirty="0"/>
              <a:t>to prevent vapor loss, reduce the generation of static electricity, and protect the fuel against contamination</a:t>
            </a:r>
          </a:p>
          <a:p>
            <a:r>
              <a:rPr lang="en-US" sz="1200" dirty="0"/>
              <a:t>from outside sources. To bottom load a tank car, proceed as follows: Locate and ground a pumping</a:t>
            </a:r>
          </a:p>
          <a:p>
            <a:r>
              <a:rPr lang="en-US" sz="1200" dirty="0"/>
              <a:t>assembly at least 50 feet away from the tank car. Make sure that the supply container is properly grounded</a:t>
            </a:r>
          </a:p>
          <a:p>
            <a:r>
              <a:rPr lang="en-US" sz="1200" dirty="0"/>
              <a:t>and vented. Connect the hose lines, taking care to prevent hose connections from lying on the ground or from</a:t>
            </a:r>
          </a:p>
          <a:p>
            <a:r>
              <a:rPr lang="en-US" sz="1200" dirty="0"/>
              <a:t>becoming otherwise contaminated. Station a man on the windward side of the dome to signal when the full</a:t>
            </a:r>
          </a:p>
          <a:p>
            <a:r>
              <a:rPr lang="en-US" sz="1200" dirty="0"/>
              <a:t>mark is reached. Before starting the pump, open the appropriate valves to avoid pumping against a closed</a:t>
            </a:r>
          </a:p>
          <a:p>
            <a:r>
              <a:rPr lang="en-US" sz="1200" dirty="0"/>
              <a:t>system. Start the pump and observe safety precautions. When the transfer operation is halted for any</a:t>
            </a:r>
          </a:p>
          <a:p>
            <a:r>
              <a:rPr lang="en-US" sz="1200" dirty="0"/>
              <a:t>reason, disconnect the pump discharge hose. When the level of product in the tank car is near the full mark</a:t>
            </a:r>
          </a:p>
          <a:p>
            <a:r>
              <a:rPr lang="en-US" sz="1200" dirty="0"/>
              <a:t>or bench mark, signal the pump operator to reduce the pump speed and be alert to stop the pump. When</a:t>
            </a:r>
          </a:p>
          <a:p>
            <a:r>
              <a:rPr lang="en-US" sz="1200" dirty="0"/>
              <a:t>using a loading rack or other system that provides a control valve, reduce the flow of product into the tank by</a:t>
            </a:r>
          </a:p>
          <a:p>
            <a:r>
              <a:rPr lang="en-US" sz="1200" dirty="0"/>
              <a:t>partially closing the valve. If the tank does not have a full mark, load the tank until the product reaches the top</a:t>
            </a:r>
          </a:p>
          <a:p>
            <a:r>
              <a:rPr lang="en-US" sz="1200" dirty="0"/>
              <a:t>of the shell. When the product reaches the full mark or top of shell, shut down the pump, close all valves, and</a:t>
            </a:r>
          </a:p>
          <a:p>
            <a:r>
              <a:rPr lang="en-US" sz="1200" dirty="0"/>
              <a:t>disconnect the pump discharge hose.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438400"/>
            <a:ext cx="658573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04800"/>
            <a:ext cx="6705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Top loading. </a:t>
            </a:r>
            <a:r>
              <a:rPr lang="en-US" dirty="0"/>
              <a:t>Top loading is done only in emergency situations when bottom loading is not possible and is</a:t>
            </a:r>
          </a:p>
          <a:p>
            <a:r>
              <a:rPr lang="en-US" dirty="0"/>
              <a:t>accomplished by inserting the end of the loading hose or drop tube through the dome of the tank until it almost</a:t>
            </a:r>
          </a:p>
          <a:p>
            <a:r>
              <a:rPr lang="en-US" dirty="0"/>
              <a:t>touches the bottom of the tank (Figure 3-8). If the hose or drop tube does not extend far enough into the tank,</a:t>
            </a:r>
          </a:p>
          <a:p>
            <a:r>
              <a:rPr lang="en-US" dirty="0"/>
              <a:t>the product splashes, causes undue loss of product through vaporization, and creates a potential fire hazard.</a:t>
            </a:r>
          </a:p>
          <a:p>
            <a:r>
              <a:rPr lang="en-US" dirty="0"/>
              <a:t>Make sure that there is no unnecessary strain on the hose, which could cause the hose to move or come out</a:t>
            </a:r>
          </a:p>
          <a:p>
            <a:r>
              <a:rPr lang="en-US" dirty="0"/>
              <a:t>of the tank during the transfer. Before starting the pump, open the appropriate valves to avoid pumping</a:t>
            </a:r>
          </a:p>
          <a:p>
            <a:r>
              <a:rPr lang="en-US" dirty="0"/>
              <a:t>against a closed system. When all connections are secure and the necessary valves are open, start the</a:t>
            </a:r>
          </a:p>
          <a:p>
            <a:r>
              <a:rPr lang="en-US" dirty="0"/>
              <a:t>pump. When product starts to flow into the tank, observe the bottom outlet to see if there is any leakage. If</a:t>
            </a:r>
          </a:p>
          <a:p>
            <a:r>
              <a:rPr lang="en-US" dirty="0"/>
              <a:t>leakage is apparent, stop the pump and attempt to seat the bottom outlet valve by turning the valve rod handle</a:t>
            </a:r>
          </a:p>
          <a:p>
            <a:r>
              <a:rPr lang="en-US" dirty="0"/>
              <a:t>in a clockwise direction. If the leak cannot be stopped, discontinue loading operations, recover product from</a:t>
            </a:r>
          </a:p>
          <a:p>
            <a:r>
              <a:rPr lang="en-US" dirty="0"/>
              <a:t>the tank, and clear the area of spilled product. Follow safety precautions as given for bottom loading above.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691313" cy="443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381000"/>
            <a:ext cx="6172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Follow-Up Procedures. </a:t>
            </a:r>
            <a:r>
              <a:rPr lang="en-US" sz="1400" dirty="0"/>
              <a:t>After loading the car, follow-up procedures are performed. Allow product to</a:t>
            </a:r>
          </a:p>
          <a:p>
            <a:r>
              <a:rPr lang="en-US" sz="1400" dirty="0"/>
              <a:t>stand for 15 minutes so that suspended water or sediment can settle. Gage and sample contents of tank.</a:t>
            </a:r>
          </a:p>
          <a:p>
            <a:r>
              <a:rPr lang="en-US" sz="1400" dirty="0"/>
              <a:t>Take temperature of product, correct volume to 60 degrees Fahrenheit, and record data. Retain sample for</a:t>
            </a:r>
          </a:p>
          <a:p>
            <a:r>
              <a:rPr lang="en-US" sz="1400" dirty="0"/>
              <a:t>reference until car has been delivered. If tank contains any water or sediment, drain it from the tank, and</a:t>
            </a:r>
          </a:p>
          <a:p>
            <a:r>
              <a:rPr lang="en-US" sz="1400" dirty="0"/>
              <a:t>again load product until the tank is full. After daily closing gages are taken, compare total storage tank issue</a:t>
            </a:r>
          </a:p>
          <a:p>
            <a:r>
              <a:rPr lang="en-US" sz="1400" dirty="0"/>
              <a:t>with total quantities loaded on tank cars. Report excessive loss to proper authority. When tank car is full of</a:t>
            </a:r>
          </a:p>
          <a:p>
            <a:r>
              <a:rPr lang="en-US" sz="1400" dirty="0"/>
              <a:t>product, replace bottom outlet and cap, and close and lock dome cover. Place an identification seal on the</a:t>
            </a:r>
          </a:p>
          <a:p>
            <a:r>
              <a:rPr lang="en-US" sz="1400" dirty="0"/>
              <a:t>dome cover; it must be an approved seal, one which cannot be removed without being destroyed. The</a:t>
            </a:r>
          </a:p>
          <a:p>
            <a:r>
              <a:rPr lang="en-US" sz="1400" dirty="0"/>
              <a:t>receiver is assured that the car has not been tampered with if the seal is in place. Record the seal marking on</a:t>
            </a:r>
          </a:p>
          <a:p>
            <a:r>
              <a:rPr lang="en-US" sz="1400" dirty="0"/>
              <a:t>all shipping papers. Remove the drainage tub from under the bottom outlet, and discard any product that is in</a:t>
            </a:r>
          </a:p>
          <a:p>
            <a:r>
              <a:rPr lang="en-US" sz="1400" dirty="0"/>
              <a:t>the tub. If the car has DANGEROUS-EMPTY placards, remove them and replace them with FLAMMABLE</a:t>
            </a:r>
          </a:p>
          <a:p>
            <a:r>
              <a:rPr lang="en-US" sz="1400" dirty="0"/>
              <a:t>placards. Some placards bear the two signs; they only need to be reversed. Disconnect grounding wire from</a:t>
            </a:r>
          </a:p>
          <a:p>
            <a:r>
              <a:rPr lang="en-US" sz="1400" dirty="0"/>
              <a:t>tank car; remove derails, if provided; and remove TANK CAR CONNECTED signs. Release brakes and</a:t>
            </a:r>
          </a:p>
          <a:p>
            <a:r>
              <a:rPr lang="en-US" sz="1400" dirty="0"/>
              <a:t>remove car from transfer area.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81000"/>
            <a:ext cx="6172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 M - PROCEDURES FOR UNLOADING TANK CARS</a:t>
            </a:r>
          </a:p>
          <a:p>
            <a:r>
              <a:rPr lang="en-US" b="1" dirty="0"/>
              <a:t>Equipment preparation</a:t>
            </a:r>
            <a:r>
              <a:rPr lang="en-US" dirty="0"/>
              <a:t>. Inspect the unloading equipment such as pumps, hose, loading racks, pipelines,</a:t>
            </a:r>
          </a:p>
          <a:p>
            <a:r>
              <a:rPr lang="en-US" dirty="0"/>
              <a:t>and manifolds to see that they are clean, free of any contaminating product, and in good operating condition.</a:t>
            </a:r>
          </a:p>
          <a:p>
            <a:r>
              <a:rPr lang="en-US" dirty="0"/>
              <a:t>When possible, use equipment exclusively for handling one product. If it is necessary to use the same</a:t>
            </a:r>
          </a:p>
          <a:p>
            <a:r>
              <a:rPr lang="en-US" dirty="0"/>
              <a:t>equipment for handling several products, drain the equipment thoroughly of preceding product before</a:t>
            </a:r>
          </a:p>
          <a:p>
            <a:r>
              <a:rPr lang="en-US" dirty="0"/>
              <a:t>introducing the new product into the line. If product in tank car is to be transferred to cans, drums, tank trucks,</a:t>
            </a:r>
          </a:p>
          <a:p>
            <a:r>
              <a:rPr lang="en-US" dirty="0"/>
              <a:t>or semitrailers, inspect the containers or vehicle and make sure that they are clean and in good condition. If</a:t>
            </a:r>
          </a:p>
          <a:p>
            <a:r>
              <a:rPr lang="en-US" dirty="0"/>
              <a:t>the product in the tank car is to be transferred to storage tanks, make sure that the tanks are clean and</a:t>
            </a:r>
          </a:p>
          <a:p>
            <a:r>
              <a:rPr lang="en-US" dirty="0"/>
              <a:t>suitable for receiving the assigned product. If the tanks are not clean, they must be freed of vapors and</a:t>
            </a:r>
          </a:p>
          <a:p>
            <a:r>
              <a:rPr lang="en-US" dirty="0"/>
              <a:t>cleaned before receiving product.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7200"/>
            <a:ext cx="63246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Different Sizes of Filter/separators.</a:t>
            </a:r>
          </a:p>
          <a:p>
            <a:r>
              <a:rPr lang="en-US" sz="1400" dirty="0"/>
              <a:t> 15-GPM liquid fuel filter/separator is a vertical, portable unit consisting of an aluminum tank mounted on</a:t>
            </a:r>
          </a:p>
          <a:p>
            <a:r>
              <a:rPr lang="en-US" sz="1400" dirty="0"/>
              <a:t>an aluminum skid. This tank has fuel inlet and outlet valves, a water drain valve, and a water level sight</a:t>
            </a:r>
          </a:p>
          <a:p>
            <a:r>
              <a:rPr lang="en-US" sz="1400" dirty="0"/>
              <a:t>gage. The pressure vent valve’s working pressure is 25 psi. The 15-GPM filter/separator is used with the</a:t>
            </a:r>
          </a:p>
          <a:p>
            <a:r>
              <a:rPr lang="en-US" sz="1400" dirty="0"/>
              <a:t>15-GPM hand operated dispensing pump.</a:t>
            </a:r>
          </a:p>
          <a:p>
            <a:r>
              <a:rPr lang="en-US" sz="1400" dirty="0"/>
              <a:t> 50-GPM filter/separator consists of an aluminum tank with removable cover, inlet pipe with dust plug,</a:t>
            </a:r>
          </a:p>
          <a:p>
            <a:r>
              <a:rPr lang="en-US" sz="1400" dirty="0"/>
              <a:t>outlet pipe with dust cap, water drain valve, an air vent valve, a pressure differential indicator, sight glass,</a:t>
            </a:r>
          </a:p>
          <a:p>
            <a:r>
              <a:rPr lang="en-US" sz="1400" dirty="0"/>
              <a:t>four elements, and a canister. A reading in the green (0-20 psi) means the elements are clean. A reading</a:t>
            </a:r>
          </a:p>
          <a:p>
            <a:r>
              <a:rPr lang="en-US" sz="1400" dirty="0"/>
              <a:t>in the yellow (</a:t>
            </a:r>
            <a:r>
              <a:rPr lang="en-US" sz="1400" dirty="0" smtClean="0"/>
              <a:t>20-A35 </a:t>
            </a:r>
            <a:r>
              <a:rPr lang="en-US" sz="1400" dirty="0"/>
              <a:t>psi) means the elements must be changed at the end of the day’s operations. A</a:t>
            </a:r>
          </a:p>
          <a:p>
            <a:r>
              <a:rPr lang="en-US" sz="1400" dirty="0"/>
              <a:t>reading in the red (35 psi and up) means the elements must be changed at once. Maximum working</a:t>
            </a:r>
          </a:p>
          <a:p>
            <a:r>
              <a:rPr lang="en-US" sz="1400" dirty="0"/>
              <a:t>pressure is 75 psi. It is used in refueling systems and for servicing ground vehicles.</a:t>
            </a:r>
          </a:p>
          <a:p>
            <a:r>
              <a:rPr lang="en-US" sz="1400" dirty="0"/>
              <a:t> 100-GPM filter/separator, aluminum pressure tank with removable head. The tank is welded in a tubular</a:t>
            </a:r>
          </a:p>
          <a:p>
            <a:r>
              <a:rPr lang="en-US" sz="1400" dirty="0"/>
              <a:t>aluminum frame. Maximum working pressure is 75 psi.</a:t>
            </a:r>
          </a:p>
          <a:p>
            <a:r>
              <a:rPr lang="en-US" sz="1400" dirty="0"/>
              <a:t> The 350-GPM filter/separator is used in 150 psi airfield refueling systems, motor fuel servicing equipment,</a:t>
            </a:r>
          </a:p>
          <a:p>
            <a:r>
              <a:rPr lang="en-US" sz="1400" dirty="0"/>
              <a:t>military </a:t>
            </a:r>
            <a:r>
              <a:rPr lang="en-US" sz="1400" dirty="0" err="1"/>
              <a:t>hoseline</a:t>
            </a:r>
            <a:r>
              <a:rPr lang="en-US" sz="1400" dirty="0"/>
              <a:t> systems, and as a component of the FSSP.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81000"/>
            <a:ext cx="65532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Sampling and gaging receiving tank</a:t>
            </a:r>
            <a:r>
              <a:rPr lang="en-US" sz="1200" dirty="0"/>
              <a:t>. When a receiving tank already contains product, gage and sample</a:t>
            </a:r>
          </a:p>
          <a:p>
            <a:r>
              <a:rPr lang="en-US" sz="1200" dirty="0"/>
              <a:t>the contents of tank. Take the temperature of the product, correct volume to 60 degrees Fahrenheit, and</a:t>
            </a:r>
          </a:p>
          <a:p>
            <a:r>
              <a:rPr lang="en-US" sz="1200" dirty="0"/>
              <a:t>record data. Make sure that there is enough space (outage) in tank to receive product. Inspect sample</a:t>
            </a:r>
          </a:p>
          <a:p>
            <a:r>
              <a:rPr lang="en-US" sz="1200" dirty="0"/>
              <a:t>visually to make sure product in receiving tank is the same as product in the tank car. If there is any doubt as</a:t>
            </a:r>
          </a:p>
          <a:p>
            <a:r>
              <a:rPr lang="en-US" sz="1200" dirty="0"/>
              <a:t>to the identity or quality of the product, have the test performed to verify correct grade and quality before</a:t>
            </a:r>
          </a:p>
          <a:p>
            <a:r>
              <a:rPr lang="en-US" sz="1200" dirty="0"/>
              <a:t>mixing new product with it. Drain water from the tank before starting transfer. Gage tank again and record</a:t>
            </a:r>
          </a:p>
          <a:p>
            <a:r>
              <a:rPr lang="en-US" sz="1200" dirty="0"/>
              <a:t>data. Make sure that the receiving container and tank car are properly grounded and vented.</a:t>
            </a:r>
          </a:p>
          <a:p>
            <a:r>
              <a:rPr lang="en-US" sz="1200" b="1" dirty="0"/>
              <a:t>Tank car inspection</a:t>
            </a:r>
            <a:r>
              <a:rPr lang="en-US" sz="1200" dirty="0"/>
              <a:t>. Compare car number and seal number with numbers on shipping papers to see that</a:t>
            </a:r>
          </a:p>
          <a:p>
            <a:r>
              <a:rPr lang="en-US" sz="1200" dirty="0"/>
              <a:t>the car to be unloaded is at the right destination. Examine seals and locks carefully for evidence of tampering.</a:t>
            </a:r>
          </a:p>
          <a:p>
            <a:r>
              <a:rPr lang="en-US" sz="1200" dirty="0"/>
              <a:t>If cars arrive with broken seals or locks, notify the proper authority. If it is absolutely necessary that the car be</a:t>
            </a:r>
          </a:p>
          <a:p>
            <a:r>
              <a:rPr lang="en-US" sz="1200" dirty="0"/>
              <a:t>released because of a shortage of tank cars, transfer the contents into a separate container, but do not use</a:t>
            </a:r>
          </a:p>
          <a:p>
            <a:r>
              <a:rPr lang="en-US" sz="1200" dirty="0"/>
              <a:t>the product for any purpose until tested samples have been approved. Shortage of product should be made a</a:t>
            </a:r>
          </a:p>
          <a:p>
            <a:r>
              <a:rPr lang="en-US" sz="1200" dirty="0"/>
              <a:t>matter of record. Pry seals loose and remove the dome cover. In hot weather, extremely high pressures may</a:t>
            </a:r>
          </a:p>
          <a:p>
            <a:r>
              <a:rPr lang="en-US" sz="1200" dirty="0"/>
              <a:t>develop in tank cars if the safety valve is not functioning. When time permits, relieve pressure by permitting</a:t>
            </a:r>
          </a:p>
          <a:p>
            <a:r>
              <a:rPr lang="en-US" sz="1200" dirty="0"/>
              <a:t>the car to cool overnight. If pressure is released by venting, large quantities of product are lost through</a:t>
            </a:r>
          </a:p>
          <a:p>
            <a:r>
              <a:rPr lang="en-US" sz="1200" dirty="0"/>
              <a:t>vaporization, and a potential fire hazard exists. Inspect the tank car for leaks through the shell and bottom</a:t>
            </a:r>
          </a:p>
          <a:p>
            <a:r>
              <a:rPr lang="en-US" sz="1200" dirty="0"/>
              <a:t>outlet. If the car shows evidence of leaking, schedule the car for immediate unloading. Place containers in</a:t>
            </a:r>
          </a:p>
          <a:p>
            <a:r>
              <a:rPr lang="en-US" sz="1200" dirty="0"/>
              <a:t>position to catch leaking product.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12845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Sampling and gaging tank car</a:t>
            </a:r>
            <a:r>
              <a:rPr lang="en-US" dirty="0"/>
              <a:t>. Gage and sample contents of the tank car, and examine the sample for</a:t>
            </a:r>
          </a:p>
          <a:p>
            <a:r>
              <a:rPr lang="en-US" dirty="0"/>
              <a:t>appearance and color. Take temperature of the product, correct the volume to 60 degrees Fahrenheit, and</a:t>
            </a:r>
          </a:p>
          <a:p>
            <a:r>
              <a:rPr lang="en-US" dirty="0"/>
              <a:t>record data. Remove any water present in the tank by draining water slowly through the bottom outlet. If water</a:t>
            </a:r>
          </a:p>
          <a:p>
            <a:r>
              <a:rPr lang="en-US" dirty="0"/>
              <a:t>is removed, gage contents again, correct volume to 60 degrees Fahrenheit, record data. Examine a sample</a:t>
            </a:r>
          </a:p>
          <a:p>
            <a:r>
              <a:rPr lang="en-US" dirty="0"/>
              <a:t>of the product visually to make sure that the product is of proper grade. Fuel having a cloudy or decidedly “off</a:t>
            </a:r>
          </a:p>
          <a:p>
            <a:r>
              <a:rPr lang="en-US" dirty="0"/>
              <a:t>color” appearance should be suspected of having some contamination. Any questionable product should be</a:t>
            </a:r>
          </a:p>
          <a:p>
            <a:r>
              <a:rPr lang="en-US" dirty="0"/>
              <a:t>thoroughly tested to make sure that it meets specifications before it is unloaded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Tank car valve inspection</a:t>
            </a:r>
            <a:r>
              <a:rPr lang="en-US" dirty="0"/>
              <a:t>. If the car is to be unloaded through the bottom outlet, make sure that the outlet</a:t>
            </a:r>
          </a:p>
          <a:p>
            <a:r>
              <a:rPr lang="en-US" dirty="0"/>
              <a:t>chamber is in good condition and that the outlet valve is operating properly. The valve may become</a:t>
            </a:r>
          </a:p>
          <a:p>
            <a:r>
              <a:rPr lang="en-US" dirty="0"/>
              <a:t>inoperable in cold weather because water in the tank is likely to settle and freeze around the outlet valve. To</a:t>
            </a:r>
          </a:p>
          <a:p>
            <a:r>
              <a:rPr lang="en-US" dirty="0"/>
              <a:t>free frozen valves, apply steam jet, hot water, or hot cloths to outlet chamber. When authorized, a hot air,</a:t>
            </a:r>
          </a:p>
          <a:p>
            <a:r>
              <a:rPr lang="en-US" dirty="0"/>
              <a:t>duct tent heater, or a slave kit may be used by trained personnel to thaw the outlet. If time permits, allow the</a:t>
            </a:r>
          </a:p>
          <a:p>
            <a:r>
              <a:rPr lang="en-US" dirty="0"/>
              <a:t>valve to thaw during the warm part of the day.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Unloading tank car</a:t>
            </a:r>
            <a:r>
              <a:rPr lang="en-US" dirty="0"/>
              <a:t>.</a:t>
            </a:r>
          </a:p>
          <a:p>
            <a:r>
              <a:rPr lang="en-US" dirty="0"/>
              <a:t> To unload a tank car through the bottom outlet, locate the pump at least 50 feet from tank car and ground</a:t>
            </a:r>
          </a:p>
          <a:p>
            <a:r>
              <a:rPr lang="en-US" dirty="0"/>
              <a:t>the pump.</a:t>
            </a:r>
          </a:p>
          <a:p>
            <a:r>
              <a:rPr lang="en-US" dirty="0"/>
              <a:t> Make sure that the outlet valve is closed properly.</a:t>
            </a:r>
          </a:p>
          <a:p>
            <a:r>
              <a:rPr lang="en-US" dirty="0"/>
              <a:t> Place a suitable drainage tub under the bottom outlet.</a:t>
            </a:r>
          </a:p>
          <a:p>
            <a:r>
              <a:rPr lang="en-US" dirty="0"/>
              <a:t> The tub should remain under the outlet until the transfer operation is completed.</a:t>
            </a:r>
          </a:p>
          <a:p>
            <a:r>
              <a:rPr lang="en-US" dirty="0"/>
              <a:t> Loosen the bottom outlet cap one or two turns to permit product trapped in the outlet chamber to drain out</a:t>
            </a:r>
          </a:p>
          <a:p>
            <a:r>
              <a:rPr lang="en-US" dirty="0"/>
              <a:t>around the threads into the tub.</a:t>
            </a:r>
          </a:p>
          <a:p>
            <a:r>
              <a:rPr lang="en-US" dirty="0"/>
              <a:t> If flow from the outlet does not slow down after approximately 15 minutes, attempt to seat the valve</a:t>
            </a:r>
          </a:p>
          <a:p>
            <a:r>
              <a:rPr lang="en-US" dirty="0"/>
              <a:t>properly.</a:t>
            </a:r>
          </a:p>
          <a:p>
            <a:r>
              <a:rPr lang="en-US" dirty="0"/>
              <a:t> If the valve cannot be closed, unload the tank car through the dome. Connect the pump suction line to the</a:t>
            </a:r>
          </a:p>
          <a:p>
            <a:r>
              <a:rPr lang="en-US" dirty="0"/>
              <a:t>tank car outlet.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533400"/>
            <a:ext cx="6553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 Connect the pump discharge line to the inlet of the receiving container.</a:t>
            </a:r>
          </a:p>
          <a:p>
            <a:r>
              <a:rPr lang="en-US" dirty="0"/>
              <a:t> Dispose of drainage collected in the drainage tub, and again place the tub in position to catch any further</a:t>
            </a:r>
          </a:p>
          <a:p>
            <a:r>
              <a:rPr lang="en-US" dirty="0"/>
              <a:t>leakage.</a:t>
            </a:r>
          </a:p>
          <a:p>
            <a:r>
              <a:rPr lang="en-US" dirty="0"/>
              <a:t> Place the dome cover over the manhole in such a way that air can enter the tank as product is unloaded.</a:t>
            </a:r>
          </a:p>
          <a:p>
            <a:r>
              <a:rPr lang="en-US" dirty="0"/>
              <a:t> Place a block of wood under the edge of a hinged dome cover to ensure ample venting.</a:t>
            </a:r>
          </a:p>
          <a:p>
            <a:r>
              <a:rPr lang="en-US" dirty="0"/>
              <a:t> When all connections are secure, open the bottom outlet valve.</a:t>
            </a:r>
          </a:p>
          <a:p>
            <a:r>
              <a:rPr lang="en-US" dirty="0"/>
              <a:t> Open the necessary valves in the line to permit the free flow of product, and start the pump.</a:t>
            </a:r>
          </a:p>
          <a:p>
            <a:r>
              <a:rPr lang="en-US" dirty="0"/>
              <a:t> As product starts to flow through the line, observe all connections to make sure that there are no leaks.</a:t>
            </a:r>
          </a:p>
          <a:p>
            <a:r>
              <a:rPr lang="en-US" dirty="0"/>
              <a:t> If leaks are apparent, stop the pump and make necessary repairs or adjustments to stop the leaks before</a:t>
            </a:r>
          </a:p>
          <a:p>
            <a:r>
              <a:rPr lang="en-US" dirty="0"/>
              <a:t>continuing.</a:t>
            </a:r>
          </a:p>
          <a:p>
            <a:r>
              <a:rPr lang="en-US" dirty="0"/>
              <a:t> When all product has been unloaded from the tank, wait until the pump drains the suction line, and then</a:t>
            </a:r>
          </a:p>
          <a:p>
            <a:r>
              <a:rPr lang="en-US" dirty="0"/>
              <a:t>shut down the pump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04800"/>
            <a:ext cx="6324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 Close the inlet valve of the receiving container immediately after shutting down the pump so that product</a:t>
            </a:r>
          </a:p>
          <a:p>
            <a:r>
              <a:rPr lang="en-US" dirty="0"/>
              <a:t>will not drain back into the line.</a:t>
            </a:r>
          </a:p>
          <a:p>
            <a:r>
              <a:rPr lang="en-US" b="1" dirty="0"/>
              <a:t>Dome Unloading. </a:t>
            </a:r>
            <a:r>
              <a:rPr lang="en-US" dirty="0"/>
              <a:t>To unload the tank car through the dome, locate the pump at least 50 feet from the</a:t>
            </a:r>
          </a:p>
          <a:p>
            <a:r>
              <a:rPr lang="en-US" dirty="0"/>
              <a:t>tank car, and ground the pump. Place a drainage tub under the bottom outlet to catch any drainage. Insert</a:t>
            </a:r>
          </a:p>
          <a:p>
            <a:r>
              <a:rPr lang="en-US" dirty="0"/>
              <a:t>the end of the unloading hose through the tank dome until it almost touches the bottom of the tank. Keep the</a:t>
            </a:r>
          </a:p>
          <a:p>
            <a:r>
              <a:rPr lang="en-US" dirty="0"/>
              <a:t>hose below the surface of the product until the tank is completely unloaded. Connect the pump discharge line</a:t>
            </a:r>
          </a:p>
          <a:p>
            <a:r>
              <a:rPr lang="en-US" dirty="0"/>
              <a:t>to the inlet of the receiving container. Place the dome cover over the manhole so that the cover rests against</a:t>
            </a:r>
          </a:p>
          <a:p>
            <a:r>
              <a:rPr lang="en-US" dirty="0"/>
              <a:t>the hose and allows ample space for venting. Follow pumping procedures described above. When the tank</a:t>
            </a:r>
          </a:p>
          <a:p>
            <a:r>
              <a:rPr lang="en-US" dirty="0"/>
              <a:t>car is almost empty, manipulate the hose so that all product is drawn from the car. If possible, remove the</a:t>
            </a:r>
          </a:p>
          <a:p>
            <a:r>
              <a:rPr lang="en-US" dirty="0"/>
              <a:t>bottom outlet cap and drain product from the outlet chamber into the tub.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04800"/>
            <a:ext cx="64008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Follow-Up Procedures. </a:t>
            </a:r>
            <a:r>
              <a:rPr lang="en-US" sz="1400" dirty="0"/>
              <a:t>Make sure that the tank car is completely empty. Personnel should gage and</a:t>
            </a:r>
          </a:p>
          <a:p>
            <a:r>
              <a:rPr lang="en-US" sz="1400" dirty="0"/>
              <a:t>sample contents of the receiving tank, correct volume to 60 degrees Fahrenheit, and record data. Compare</a:t>
            </a:r>
          </a:p>
          <a:p>
            <a:r>
              <a:rPr lang="en-US" sz="1400" dirty="0"/>
              <a:t>the quantity of product delivered to the receiving tank with quantity taken from the tank car. Report excessive</a:t>
            </a:r>
          </a:p>
          <a:p>
            <a:r>
              <a:rPr lang="en-US" sz="1400" dirty="0"/>
              <a:t>loss to the proper authority. Allow ample time for any suspended water and sediment to settle in the receiving</a:t>
            </a:r>
          </a:p>
          <a:p>
            <a:r>
              <a:rPr lang="en-US" sz="1400" dirty="0"/>
              <a:t>tank, drain the water, gage the contents again, and record data. Close the bottom outlet valve. Remove the</a:t>
            </a:r>
          </a:p>
          <a:p>
            <a:r>
              <a:rPr lang="en-US" sz="1400" dirty="0"/>
              <a:t>unloading hose from the tank car. If a wooden block is used to hold the dome cover open, be sure that the</a:t>
            </a:r>
          </a:p>
          <a:p>
            <a:r>
              <a:rPr lang="en-US" sz="1400" dirty="0"/>
              <a:t>block does not fall into the tank car. Disconnect the tank car adapter and replace the outlet cap; tighten the</a:t>
            </a:r>
          </a:p>
          <a:p>
            <a:r>
              <a:rPr lang="en-US" sz="1400" dirty="0"/>
              <a:t>cap with a tank car wrench. Close and lock the dome cover; remove the drainage tub and discard any product</a:t>
            </a:r>
          </a:p>
          <a:p>
            <a:r>
              <a:rPr lang="en-US" sz="1400" dirty="0"/>
              <a:t>in the tub. If the car has FLAMMABLE placards, remove and replace them with DANGEROUS-EMPTY</a:t>
            </a:r>
          </a:p>
          <a:p>
            <a:r>
              <a:rPr lang="en-US" sz="1400" dirty="0"/>
              <a:t>placards. Disconnect grounding wire from the tank car; remove derails, if provided; and remove TANK CAR</a:t>
            </a:r>
          </a:p>
          <a:p>
            <a:r>
              <a:rPr lang="en-US" sz="1400" dirty="0"/>
              <a:t>CONNECTED signs. Release the brakes and remove the car from the transfer area. Notify the proper</a:t>
            </a:r>
          </a:p>
          <a:p>
            <a:r>
              <a:rPr lang="en-US" sz="1400" dirty="0"/>
              <a:t>authority that the unloaded tank car is ready for removal and is being returned empty, free for load. Report</a:t>
            </a:r>
          </a:p>
          <a:p>
            <a:r>
              <a:rPr lang="en-US" sz="1400" dirty="0"/>
              <a:t>any defective car to the property authority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533399"/>
            <a:ext cx="5943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 N - CLEANING TANK RAIL CARS</a:t>
            </a:r>
          </a:p>
          <a:p>
            <a:r>
              <a:rPr lang="en-US" dirty="0"/>
              <a:t>The two most common reasons for cleaning tank cars are contamination and change of product. Prior to</a:t>
            </a:r>
          </a:p>
          <a:p>
            <a:r>
              <a:rPr lang="en-US" dirty="0"/>
              <a:t>beginning cleaning operations, appropriate safety measures must be taken. These include bonding and</a:t>
            </a:r>
          </a:p>
          <a:p>
            <a:r>
              <a:rPr lang="en-US" dirty="0"/>
              <a:t>grounding the car and placement of safety signs and fire extinguishers. Personnel should clean uncoated</a:t>
            </a:r>
          </a:p>
          <a:p>
            <a:r>
              <a:rPr lang="en-US" dirty="0"/>
              <a:t>tanks by steaming for one hour. If sludge remains, they should continue steaming until clean. On tank cars</a:t>
            </a:r>
          </a:p>
          <a:p>
            <a:r>
              <a:rPr lang="en-US" dirty="0"/>
              <a:t>with multiple compartments, ensure that personnel clean one compartment at a time. Allow the tanks to cool,</a:t>
            </a:r>
          </a:p>
          <a:p>
            <a:r>
              <a:rPr lang="en-US" dirty="0"/>
              <a:t>then check them with a </a:t>
            </a:r>
            <a:r>
              <a:rPr lang="en-US" dirty="0" err="1"/>
              <a:t>explosimeter</a:t>
            </a:r>
            <a:r>
              <a:rPr lang="en-US" dirty="0"/>
              <a:t>. Personnel should remove residual sludge and steam again with cleaning</a:t>
            </a:r>
          </a:p>
          <a:p>
            <a:r>
              <a:rPr lang="en-US" dirty="0"/>
              <a:t>solvent. Allow the tank to cool then dry with lint-free rags.</a:t>
            </a:r>
          </a:p>
          <a:p>
            <a:r>
              <a:rPr lang="en-US" dirty="0"/>
              <a:t>Never clean coated tanks with steam. Use air ejector or air </a:t>
            </a:r>
            <a:r>
              <a:rPr lang="en-US" dirty="0" err="1"/>
              <a:t>eductor</a:t>
            </a:r>
            <a:r>
              <a:rPr lang="en-US" dirty="0"/>
              <a:t> to vapor free the tank, check with</a:t>
            </a:r>
          </a:p>
          <a:p>
            <a:r>
              <a:rPr lang="en-US" dirty="0" err="1"/>
              <a:t>explosimeter</a:t>
            </a:r>
            <a:r>
              <a:rPr lang="en-US" dirty="0"/>
              <a:t>, then remove sludge. Personnel should scrub the tank with solvent, rinse with warm water and</a:t>
            </a:r>
          </a:p>
          <a:p>
            <a:r>
              <a:rPr lang="en-US" dirty="0"/>
              <a:t>dry with lint-free rags.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LESSON 4</a:t>
            </a:r>
          </a:p>
          <a:p>
            <a:r>
              <a:rPr lang="en-US" b="1" dirty="0"/>
              <a:t>SUPERVISE AIRCRAFT REFUELING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30534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dirty="0"/>
              <a:t>The HTARS is a kit that consists of enough hoses, fittings, and nozzles (Figure 4-1) to expand the HEMMT</a:t>
            </a:r>
          </a:p>
          <a:p>
            <a:r>
              <a:rPr lang="en-US" dirty="0"/>
              <a:t>tanker's capabilities to hot refuel up to four helicopters simultaneously using the on-board fuel-servicing pump.</a:t>
            </a:r>
          </a:p>
          <a:p>
            <a:r>
              <a:rPr lang="en-US" dirty="0"/>
              <a:t>The equipment is lightweight, has manually operated controls, and is equipped with </a:t>
            </a:r>
            <a:r>
              <a:rPr lang="en-US" dirty="0" err="1"/>
              <a:t>valved</a:t>
            </a:r>
            <a:r>
              <a:rPr lang="en-US" dirty="0"/>
              <a:t> and swivel</a:t>
            </a:r>
          </a:p>
          <a:p>
            <a:r>
              <a:rPr lang="en-US" dirty="0"/>
              <a:t>adapters that allow connections between </a:t>
            </a:r>
            <a:r>
              <a:rPr lang="en-US" dirty="0" err="1"/>
              <a:t>camlock</a:t>
            </a:r>
            <a:r>
              <a:rPr lang="en-US" dirty="0"/>
              <a:t> and unisex type fittings. This equipment can be used in</a:t>
            </a:r>
          </a:p>
          <a:p>
            <a:r>
              <a:rPr lang="en-US" dirty="0"/>
              <a:t>forward areas. It can be transported in the storage box of the HEMTT tanker.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835959"/>
            <a:ext cx="5341595" cy="487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A - EQUIPMENT</a:t>
            </a:r>
          </a:p>
          <a:p>
            <a:r>
              <a:rPr lang="en-US" b="1" dirty="0"/>
              <a:t>Discharge Hoses</a:t>
            </a:r>
            <a:r>
              <a:rPr lang="en-US" dirty="0"/>
              <a:t>. The system consists of both 2- and 3-inch discharge hoses. One 3-inch by 50-foot</a:t>
            </a:r>
          </a:p>
          <a:p>
            <a:r>
              <a:rPr lang="en-US" dirty="0"/>
              <a:t>hose is used to connect the HTARS to the HEMTT tanker. Ten 2-inch by 50-foot discharge hoses transfer the</a:t>
            </a:r>
          </a:p>
          <a:p>
            <a:r>
              <a:rPr lang="en-US" dirty="0"/>
              <a:t>fuel from the HEMTT tanker to the aircraft. Six hoses are used in the manifold and one in each of the four</a:t>
            </a:r>
          </a:p>
          <a:p>
            <a:r>
              <a:rPr lang="en-US" dirty="0"/>
              <a:t>issue lines. There are 11 carrying straps for easy handling of rolled hoses.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582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Valves and Fittings</a:t>
            </a:r>
            <a:r>
              <a:rPr lang="en-US" dirty="0"/>
              <a:t>. The following valves and fittings are components of the HTARS:</a:t>
            </a:r>
          </a:p>
          <a:p>
            <a:r>
              <a:rPr lang="en-US" dirty="0"/>
              <a:t> Three T-connectors with a flow control handle to open and close the valve. The T-connector splits the</a:t>
            </a:r>
          </a:p>
          <a:p>
            <a:r>
              <a:rPr lang="en-US" dirty="0"/>
              <a:t>flow of fuel.</a:t>
            </a:r>
          </a:p>
          <a:p>
            <a:r>
              <a:rPr lang="en-US" dirty="0"/>
              <a:t> Two elbow connectors to direct the flow of fuel.</a:t>
            </a:r>
          </a:p>
          <a:p>
            <a:r>
              <a:rPr lang="en-US" dirty="0"/>
              <a:t> Three </a:t>
            </a:r>
            <a:r>
              <a:rPr lang="en-US" dirty="0" err="1"/>
              <a:t>valved</a:t>
            </a:r>
            <a:r>
              <a:rPr lang="en-US" dirty="0"/>
              <a:t> adapters to connect threaded and unisex parts as well as </a:t>
            </a:r>
            <a:r>
              <a:rPr lang="en-US" dirty="0" err="1"/>
              <a:t>camlock</a:t>
            </a:r>
            <a:r>
              <a:rPr lang="en-US" dirty="0"/>
              <a:t> and unisex parts.</a:t>
            </a:r>
          </a:p>
          <a:p>
            <a:r>
              <a:rPr lang="en-US" dirty="0"/>
              <a:t> One swivel adapter to connect </a:t>
            </a:r>
            <a:r>
              <a:rPr lang="en-US" dirty="0" err="1"/>
              <a:t>camlock</a:t>
            </a:r>
            <a:r>
              <a:rPr lang="en-US" dirty="0"/>
              <a:t> and unisex part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4438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Nozzles</a:t>
            </a:r>
            <a:r>
              <a:rPr lang="en-US" dirty="0"/>
              <a:t>. The HTARS is equipped with four types of nozzles. There are four CCR nozzles with unisex</a:t>
            </a:r>
          </a:p>
          <a:p>
            <a:r>
              <a:rPr lang="en-US" dirty="0"/>
              <a:t>adapters. Four </a:t>
            </a:r>
            <a:r>
              <a:rPr lang="en-US" dirty="0" err="1"/>
              <a:t>overwing</a:t>
            </a:r>
            <a:r>
              <a:rPr lang="en-US" dirty="0"/>
              <a:t> nozzles can be mated to the CCR nozzles to perform open-port refueling. The</a:t>
            </a:r>
          </a:p>
          <a:p>
            <a:r>
              <a:rPr lang="en-US" dirty="0"/>
              <a:t>system has one recirculation nozzle that can be connected to the HEMTT tanker to recirculate fuel in the</a:t>
            </a:r>
          </a:p>
          <a:p>
            <a:r>
              <a:rPr lang="en-US" dirty="0"/>
              <a:t>system. It is equipped with a fuel sample port to obtain a sample of fuel. The recirculation nozzle mates to</a:t>
            </a:r>
          </a:p>
          <a:p>
            <a:r>
              <a:rPr lang="en-US" dirty="0"/>
              <a:t>the CCR nozzle. There are four D-1 nozzles to equip the system for center-point refueling.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12845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Overpack</a:t>
            </a:r>
            <a:r>
              <a:rPr lang="en-US" b="1" dirty="0"/>
              <a:t> And Other Required Items</a:t>
            </a:r>
            <a:r>
              <a:rPr lang="en-US" dirty="0"/>
              <a:t>. Each system has one </a:t>
            </a:r>
            <a:r>
              <a:rPr lang="en-US" dirty="0" err="1"/>
              <a:t>overpack</a:t>
            </a:r>
            <a:r>
              <a:rPr lang="en-US" dirty="0"/>
              <a:t> spare with additional parts</a:t>
            </a:r>
          </a:p>
          <a:p>
            <a:r>
              <a:rPr lang="en-US" dirty="0"/>
              <a:t>and accessories. The following parts are in the </a:t>
            </a:r>
            <a:r>
              <a:rPr lang="en-US" dirty="0" err="1"/>
              <a:t>overpack</a:t>
            </a:r>
            <a:r>
              <a:rPr lang="en-US" dirty="0"/>
              <a:t> spare: one T-connector, one 2-inch by 50-foot</a:t>
            </a:r>
          </a:p>
          <a:p>
            <a:r>
              <a:rPr lang="en-US" dirty="0"/>
              <a:t>discharge hose, one carrying strap for easier handling of the rolled hoses, 10 dust seals, two dust caps, and</a:t>
            </a:r>
          </a:p>
          <a:p>
            <a:r>
              <a:rPr lang="en-US" dirty="0"/>
              <a:t>four grounding rods.</a:t>
            </a:r>
          </a:p>
          <a:p>
            <a:r>
              <a:rPr lang="en-US" dirty="0"/>
              <a:t>Other items of equipment are required to conduct aircraft refueling operations with the HTARS. A</a:t>
            </a:r>
          </a:p>
          <a:p>
            <a:r>
              <a:rPr lang="en-US" dirty="0"/>
              <a:t>minimum of five fire extinguishers are required, one to be within reach of the on-board pump and one at each</a:t>
            </a:r>
          </a:p>
          <a:p>
            <a:r>
              <a:rPr lang="en-US" dirty="0"/>
              <a:t>refueling point. Signs will need to be posted at the refueling site. Also, water cans and spill containers will</a:t>
            </a:r>
          </a:p>
          <a:p>
            <a:r>
              <a:rPr lang="en-US" dirty="0"/>
              <a:t>need to be available.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35" y="1712259"/>
            <a:ext cx="6377167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30534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B - EQUIPMENT LAYOUT</a:t>
            </a:r>
          </a:p>
          <a:p>
            <a:r>
              <a:rPr lang="en-US" dirty="0"/>
              <a:t>Ensure that personnel lay out the HTARS (Figure 4-2) in a manner most practical for the situation. Avoid</a:t>
            </a:r>
          </a:p>
          <a:p>
            <a:r>
              <a:rPr lang="en-US" dirty="0"/>
              <a:t>obstacles and take advantage of terrain features. When laying out the equipment, personnel should never</a:t>
            </a:r>
          </a:p>
          <a:p>
            <a:r>
              <a:rPr lang="en-US" dirty="0"/>
              <a:t>remove a dust cap until ready to make a connection. This will prevent dust or particulate matter from entering</a:t>
            </a:r>
          </a:p>
          <a:p>
            <a:r>
              <a:rPr lang="en-US" dirty="0"/>
              <a:t>the system and causing fuel contamination. Likewise, when disassembling, personnel should cap equipment</a:t>
            </a:r>
          </a:p>
          <a:p>
            <a:r>
              <a:rPr lang="en-US" dirty="0"/>
              <a:t>immediately after uncoupling. When laying out the HTARS, follow the procedures below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7513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Position Vehicle</a:t>
            </a:r>
            <a:r>
              <a:rPr lang="en-US" dirty="0"/>
              <a:t>. Ensure that personnel select the most level ground to position the M978 HEMTT</a:t>
            </a:r>
          </a:p>
          <a:p>
            <a:r>
              <a:rPr lang="en-US" dirty="0"/>
              <a:t>tanker. Avoid areas near bodies of water to avoid contamination, and use the highest ground possible to</a:t>
            </a:r>
          </a:p>
          <a:p>
            <a:r>
              <a:rPr lang="en-US" dirty="0"/>
              <a:t>prevent vapor accumulation. When positioning the vehicle, remember the system should be laid out so that</a:t>
            </a:r>
          </a:p>
          <a:p>
            <a:r>
              <a:rPr lang="en-US" dirty="0"/>
              <a:t>helicopters can land and refuel into a headwind or crosswind. Make the most use of natural concealment.</a:t>
            </a:r>
          </a:p>
          <a:p>
            <a:r>
              <a:rPr lang="en-US" dirty="0"/>
              <a:t>Position the vehicle to allow easy exit without blocking exits. After positioning vehicle, drive a ground rod at</a:t>
            </a:r>
          </a:p>
          <a:p>
            <a:r>
              <a:rPr lang="en-US" dirty="0"/>
              <a:t>least 3 feet into the ground, attach the vehicle ground cable to the ground rod, position fire extinguishers within</a:t>
            </a:r>
          </a:p>
          <a:p>
            <a:r>
              <a:rPr lang="en-US" dirty="0"/>
              <a:t>easy reach, and post NO SMOKING signs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Connect System Components</a:t>
            </a:r>
            <a:r>
              <a:rPr lang="en-US" dirty="0"/>
              <a:t>. Personnel should connect the 3-inch by 50-foot discharge hose to the</a:t>
            </a:r>
          </a:p>
          <a:p>
            <a:r>
              <a:rPr lang="en-US" dirty="0"/>
              <a:t>suction hose on the HEMTT tanker (the tanker suction hose is connected to the bulk receptacle filter on the</a:t>
            </a:r>
          </a:p>
          <a:p>
            <a:r>
              <a:rPr lang="en-US" dirty="0"/>
              <a:t>HEMTT tanker). Connect the T-to the 30-inch discharge hose. Roll a 2-inch by 50-foot discharge hose from</a:t>
            </a:r>
          </a:p>
          <a:p>
            <a:r>
              <a:rPr lang="en-US" dirty="0"/>
              <a:t>both sides of the T-and connect both discharge hoses to the T. Connect another T to the end of each 2-inch</a:t>
            </a:r>
          </a:p>
          <a:p>
            <a:r>
              <a:rPr lang="en-US" dirty="0"/>
              <a:t>discharge hose. Roll out and connect two 2-inch by 50-foot discharge hoses to each outer "T". At the end of</a:t>
            </a:r>
          </a:p>
          <a:p>
            <a:r>
              <a:rPr lang="en-US" dirty="0"/>
              <a:t>both outer 2-inch discharge hoses, connect an elbow fitting. Unroll and connect a 2-inch by 50-foot discharge</a:t>
            </a:r>
          </a:p>
          <a:p>
            <a:r>
              <a:rPr lang="en-US" dirty="0"/>
              <a:t>hose to each of the two </a:t>
            </a:r>
            <a:r>
              <a:rPr lang="en-US" dirty="0" err="1"/>
              <a:t>Ts</a:t>
            </a:r>
            <a:r>
              <a:rPr lang="en-US" dirty="0"/>
              <a:t> and elbow fittings. Put FLOW handles in flow position after connections are made.</a:t>
            </a:r>
          </a:p>
          <a:p>
            <a:r>
              <a:rPr lang="en-US" b="1" dirty="0"/>
              <a:t>NOTE: </a:t>
            </a:r>
            <a:r>
              <a:rPr lang="en-US" dirty="0"/>
              <a:t>The unisex fittings will not connect if the FLOW handles are in the flow position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Connect Nozzles</a:t>
            </a:r>
            <a:r>
              <a:rPr lang="en-US" dirty="0"/>
              <a:t>. Personnel should connect the type of nozzle to be used for the operation to the 2-inch</a:t>
            </a:r>
          </a:p>
          <a:p>
            <a:r>
              <a:rPr lang="en-US" dirty="0"/>
              <a:t>discharge hose at each point. The CCR and D-1 nozzle connect to the 2-inch discharge hose. The </a:t>
            </a:r>
            <a:r>
              <a:rPr lang="en-US" dirty="0" err="1"/>
              <a:t>overwing</a:t>
            </a:r>
            <a:endParaRPr lang="en-US" dirty="0"/>
          </a:p>
          <a:p>
            <a:r>
              <a:rPr lang="en-US" dirty="0"/>
              <a:t>(open-port) and recirculation nozzle mate to the outlet of the CCR nozzle. Refer to TM 5-4930-235-13&amp;P</a:t>
            </a:r>
          </a:p>
          <a:p>
            <a:r>
              <a:rPr lang="en-US" dirty="0"/>
              <a:t>(Operators Maintenance Manual for Closed Circuit Refueling Nozzle Assembly) for information on nozzles.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582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Ground Equipment</a:t>
            </a:r>
            <a:r>
              <a:rPr lang="en-US" dirty="0"/>
              <a:t>. Personnel should drive a grounding rod into the ground 10 feet back from the end of</a:t>
            </a:r>
          </a:p>
          <a:p>
            <a:r>
              <a:rPr lang="en-US" dirty="0"/>
              <a:t>each dispensing hose. Loop the dispensing hose at each point back to the ground rod and hang the nozzle on</a:t>
            </a:r>
          </a:p>
          <a:p>
            <a:r>
              <a:rPr lang="en-US" dirty="0"/>
              <a:t>the ground rod hanger. Connect the clip of the nozzle grounding wire to the ground rod at each point. At each</a:t>
            </a:r>
          </a:p>
          <a:p>
            <a:r>
              <a:rPr lang="en-US" dirty="0"/>
              <a:t>point, place a CO2 or dry chemical fire extinguisher. Also, place a spill container and a filled 5-gallon water</a:t>
            </a:r>
          </a:p>
          <a:p>
            <a:r>
              <a:rPr lang="en-US" dirty="0"/>
              <a:t>can at each point.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30534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PART B - SUPERVISING FILTER/SEPARATOR PMCS</a:t>
            </a:r>
          </a:p>
          <a:p>
            <a:r>
              <a:rPr lang="en-US" b="1" dirty="0"/>
              <a:t>Supervising Before Operation Maintenance.</a:t>
            </a:r>
          </a:p>
          <a:p>
            <a:r>
              <a:rPr lang="en-US" dirty="0"/>
              <a:t> Ensure a visual check is made for leaks and for loose or missing parts in the cover assembly and other</a:t>
            </a:r>
          </a:p>
          <a:p>
            <a:r>
              <a:rPr lang="en-US" dirty="0"/>
              <a:t>connections.</a:t>
            </a:r>
          </a:p>
          <a:p>
            <a:r>
              <a:rPr lang="en-US" dirty="0"/>
              <a:t> Ensure that all valves operate freely and do not leak. Ensure drain valves are in closed position.</a:t>
            </a:r>
          </a:p>
          <a:p>
            <a:r>
              <a:rPr lang="en-US" dirty="0"/>
              <a:t> Ensure the ground wire is connected properly and is not broken.</a:t>
            </a:r>
          </a:p>
          <a:p>
            <a:r>
              <a:rPr lang="en-US" dirty="0"/>
              <a:t> Ensure gaskets are in place and not leaking.</a:t>
            </a:r>
          </a:p>
          <a:p>
            <a:r>
              <a:rPr lang="en-US" dirty="0"/>
              <a:t> Ensure that fire extinguishers are accessible and in good working order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Camouflage Equipment</a:t>
            </a:r>
            <a:r>
              <a:rPr lang="en-US" dirty="0"/>
              <a:t>. Personnel should camouflage the truck and system to the extent required by</a:t>
            </a:r>
          </a:p>
          <a:p>
            <a:r>
              <a:rPr lang="en-US" dirty="0"/>
              <a:t>the tactical situation. Natural concealment such as </a:t>
            </a:r>
            <a:r>
              <a:rPr lang="en-US" dirty="0" err="1"/>
              <a:t>woodlines</a:t>
            </a:r>
            <a:r>
              <a:rPr lang="en-US" dirty="0"/>
              <a:t>, hedgerows, vegetation, and natural terrain</a:t>
            </a:r>
          </a:p>
          <a:p>
            <a:r>
              <a:rPr lang="en-US" dirty="0"/>
              <a:t>contours should be used when possible. Straight lines of the </a:t>
            </a:r>
            <a:r>
              <a:rPr lang="en-US" dirty="0" err="1"/>
              <a:t>hoseline</a:t>
            </a:r>
            <a:r>
              <a:rPr lang="en-US" dirty="0"/>
              <a:t> can be broken up by breaking branches</a:t>
            </a:r>
          </a:p>
          <a:p>
            <a:r>
              <a:rPr lang="en-US" dirty="0"/>
              <a:t>and placing them under the </a:t>
            </a:r>
            <a:r>
              <a:rPr lang="en-US" dirty="0" err="1"/>
              <a:t>hoseline</a:t>
            </a:r>
            <a:r>
              <a:rPr lang="en-US" dirty="0"/>
              <a:t> to hold them in place.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5542184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835959"/>
            <a:ext cx="6172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PART C - OPERATION</a:t>
            </a:r>
          </a:p>
          <a:p>
            <a:r>
              <a:rPr lang="en-US" b="1" dirty="0"/>
              <a:t>Preparation for Operation. </a:t>
            </a:r>
            <a:r>
              <a:rPr lang="en-US" dirty="0"/>
              <a:t>Ensure all safety precautions have been taken. Verify that all safety and</a:t>
            </a:r>
          </a:p>
          <a:p>
            <a:r>
              <a:rPr lang="en-US" dirty="0"/>
              <a:t>fire-</a:t>
            </a:r>
            <a:r>
              <a:rPr lang="en-US" dirty="0" err="1"/>
              <a:t>Figurehting</a:t>
            </a:r>
            <a:r>
              <a:rPr lang="en-US" dirty="0"/>
              <a:t> equipment is in place and serviceable. Check landing lights if they are required. Perform daily</a:t>
            </a:r>
          </a:p>
          <a:p>
            <a:r>
              <a:rPr lang="en-US" dirty="0"/>
              <a:t>and before operations checks on the HEMTT tanker IAW TM 9-2320-279-10-1 (Operators Manual for M977</a:t>
            </a:r>
          </a:p>
          <a:p>
            <a:r>
              <a:rPr lang="en-US" dirty="0"/>
              <a:t>Series HEMTT) and on the HTARS TM 5-4930-237-10 (Operator's Manual for HEMTT Tanker Aviation</a:t>
            </a:r>
          </a:p>
          <a:p>
            <a:r>
              <a:rPr lang="en-US" dirty="0"/>
              <a:t>Refueling System (HTARS)). Inspect the discharge hoses, valves and fittings, nozzles, and grounding</a:t>
            </a:r>
          </a:p>
          <a:p>
            <a:r>
              <a:rPr lang="en-US" dirty="0"/>
              <a:t>systems. Ensure that all refueling personnel have and are wearing the proper protective clothing. As soon as</a:t>
            </a:r>
          </a:p>
          <a:p>
            <a:r>
              <a:rPr lang="en-US" dirty="0"/>
              <a:t>the system is full of fuel and ready to operate each day, draw a sample from each nozzle. The recirculation</a:t>
            </a:r>
          </a:p>
          <a:p>
            <a:r>
              <a:rPr lang="en-US" dirty="0"/>
              <a:t>nozzle is equipped with a built-in fuel sample port. If the fuel does not pass tests and inspections, not use it.</a:t>
            </a:r>
          </a:p>
          <a:p>
            <a:r>
              <a:rPr lang="en-US" dirty="0"/>
              <a:t>Isolate it, resample it, send the sample to the supporting laboratory, and await the laboratory’s instructions on</a:t>
            </a:r>
          </a:p>
          <a:p>
            <a:r>
              <a:rPr lang="en-US" dirty="0"/>
              <a:t>disposition.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Sequence of Operations</a:t>
            </a:r>
            <a:r>
              <a:rPr lang="en-US" dirty="0"/>
              <a:t>. The HTARS has two primary modes of operation, refuel and recirculation. In</a:t>
            </a:r>
          </a:p>
          <a:p>
            <a:r>
              <a:rPr lang="en-US" dirty="0"/>
              <a:t>the refueling mode, fuel is pumped from the HEMTT tanker through the system hoses to the refueling points</a:t>
            </a:r>
          </a:p>
          <a:p>
            <a:r>
              <a:rPr lang="en-US" dirty="0"/>
              <a:t>(nozzles). In the recirculation mode, the refueling nozzle (CCR or D-1) is disconnected from the refueling</a:t>
            </a:r>
          </a:p>
          <a:p>
            <a:r>
              <a:rPr lang="en-US" dirty="0"/>
              <a:t>point and the recirculation nozzle is connected. The recirculation nozzle is connected to the HEMTT tanker</a:t>
            </a:r>
          </a:p>
          <a:p>
            <a:r>
              <a:rPr lang="en-US" dirty="0"/>
              <a:t>and fuel circulates through the system hoses and back to the tanker. The HTARS can operate in both modes</a:t>
            </a:r>
          </a:p>
          <a:p>
            <a:r>
              <a:rPr lang="en-US" dirty="0"/>
              <a:t>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09600"/>
            <a:ext cx="6248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Refueling Mode</a:t>
            </a:r>
            <a:r>
              <a:rPr lang="en-US" dirty="0"/>
              <a:t>. To operate the HTARS in the refueling mode, ensure that personnel follow these</a:t>
            </a:r>
          </a:p>
          <a:p>
            <a:r>
              <a:rPr lang="en-US" dirty="0"/>
              <a:t>procedures:</a:t>
            </a:r>
          </a:p>
          <a:p>
            <a:r>
              <a:rPr lang="en-US" dirty="0"/>
              <a:t> Start and operate the HEMTT tanker IAW TM 9-2320-279-10-1.</a:t>
            </a:r>
          </a:p>
          <a:p>
            <a:r>
              <a:rPr lang="en-US" dirty="0"/>
              <a:t> Ensure the soldier manning the nozzle guides the aircraft into position using signals. Check with the pilot</a:t>
            </a:r>
          </a:p>
          <a:p>
            <a:r>
              <a:rPr lang="en-US" dirty="0"/>
              <a:t>to be sure that all armaments are on SAFE.</a:t>
            </a:r>
          </a:p>
          <a:p>
            <a:r>
              <a:rPr lang="en-US" dirty="0"/>
              <a:t> Deplane the crew and passengers. Passengers must go to the designated passenger marshaling area.</a:t>
            </a:r>
          </a:p>
          <a:p>
            <a:r>
              <a:rPr lang="en-US" dirty="0"/>
              <a:t>Members of the crew, except the pilot or copilot who may remain at the controls if necessary, should</a:t>
            </a:r>
          </a:p>
          <a:p>
            <a:r>
              <a:rPr lang="en-US" dirty="0"/>
              <a:t>deplane and assist with the refueling. Ensure that personnel man fire extinguishers at all times during</a:t>
            </a:r>
          </a:p>
          <a:p>
            <a:r>
              <a:rPr lang="en-US" dirty="0"/>
              <a:t>refueling operations.</a:t>
            </a:r>
          </a:p>
          <a:p>
            <a:r>
              <a:rPr lang="en-US" dirty="0"/>
              <a:t> Ensure the pilot notifies his commander that he will be off the air during refueling. He may monitor his</a:t>
            </a:r>
          </a:p>
          <a:p>
            <a:r>
              <a:rPr lang="en-US" dirty="0"/>
              <a:t>radios during refueling, but he should never transmit. The crew chief and pilot may talk by intercom during</a:t>
            </a:r>
          </a:p>
          <a:p>
            <a:r>
              <a:rPr lang="en-US" dirty="0"/>
              <a:t>refueling.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57200"/>
            <a:ext cx="6248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Ground the aircraft. Grounding of aircraft during refueling is no longer required by NFPA standards 77</a:t>
            </a:r>
          </a:p>
          <a:p>
            <a:r>
              <a:rPr lang="en-US" dirty="0"/>
              <a:t>and 407. Grounding will not prevent sparking at the fuel surface.</a:t>
            </a:r>
          </a:p>
          <a:p>
            <a:r>
              <a:rPr lang="en-US" dirty="0"/>
              <a:t> Bond the nozzle to the aircraft in one of two ways. Either insert the bonding plug into the plug receiver or</a:t>
            </a:r>
          </a:p>
          <a:p>
            <a:r>
              <a:rPr lang="en-US" dirty="0"/>
              <a:t>attach the clip of the nozzle bonding cable to a bare metal part of the aircraft other than the antenna.</a:t>
            </a:r>
          </a:p>
          <a:p>
            <a:r>
              <a:rPr lang="en-US" dirty="0"/>
              <a:t>4-5</a:t>
            </a:r>
          </a:p>
          <a:p>
            <a:r>
              <a:rPr lang="en-US" dirty="0"/>
              <a:t>QM 5098</a:t>
            </a:r>
          </a:p>
          <a:p>
            <a:r>
              <a:rPr lang="en-US" dirty="0"/>
              <a:t> After the nozzle is bonded to the aircraft, remove the dust cap from the nozzle and open the aircraft's fill</a:t>
            </a:r>
          </a:p>
          <a:p>
            <a:r>
              <a:rPr lang="en-US" dirty="0"/>
              <a:t>port.</a:t>
            </a:r>
          </a:p>
          <a:p>
            <a:r>
              <a:rPr lang="en-US" dirty="0"/>
              <a:t> Verify that all valves between the HEMTT tanker and the fuel nozzle are open.</a:t>
            </a:r>
          </a:p>
          <a:p>
            <a:r>
              <a:rPr lang="en-US" dirty="0"/>
              <a:t> Do not leave the nozzle at any time during refueling. Stop the flow of fuel if there is any emergency at the</a:t>
            </a:r>
          </a:p>
          <a:p>
            <a:r>
              <a:rPr lang="en-US" dirty="0"/>
              <a:t>refueling point. Three types of nozzles can be used for aircraft refueling. Use of the center-point (D- 1),</a:t>
            </a:r>
          </a:p>
          <a:p>
            <a:r>
              <a:rPr lang="en-US" dirty="0"/>
              <a:t>CCR, and </a:t>
            </a:r>
            <a:r>
              <a:rPr lang="en-US" dirty="0" err="1"/>
              <a:t>overwing</a:t>
            </a:r>
            <a:r>
              <a:rPr lang="en-US" dirty="0"/>
              <a:t> (open-port) nozzle are described below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28600"/>
            <a:ext cx="6172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- </a:t>
            </a:r>
            <a:r>
              <a:rPr lang="en-US" dirty="0"/>
              <a:t>Center-point refueling nozzle operation. Remove the dust cover from the end of the nozzle body.</a:t>
            </a:r>
          </a:p>
          <a:p>
            <a:r>
              <a:rPr lang="en-US" dirty="0"/>
              <a:t>Grasp the handles and hold the nozzle in alignment with the aircraft refueling adapter. Press the</a:t>
            </a:r>
          </a:p>
          <a:p>
            <a:r>
              <a:rPr lang="en-US" dirty="0"/>
              <a:t>nozzle body against the adapter and turn handles to the right until the end of the nozzle mates and</a:t>
            </a:r>
          </a:p>
          <a:p>
            <a:r>
              <a:rPr lang="en-US" dirty="0"/>
              <a:t>locks to the aircraft refueling adapter. Rotate the control handle to the full OPEN position. The pilot will</a:t>
            </a:r>
          </a:p>
          <a:p>
            <a:r>
              <a:rPr lang="en-US" dirty="0"/>
              <a:t>signal when the tank is full. To disconnect, rotate the control lever to the full CLOSED position. Grasp</a:t>
            </a:r>
          </a:p>
          <a:p>
            <a:r>
              <a:rPr lang="en-US" dirty="0"/>
              <a:t>the handles and rotate the nozzle body to the left until it disconnects from the aircraft adapter.</a:t>
            </a:r>
          </a:p>
          <a:p>
            <a:r>
              <a:rPr lang="en-US" b="1" dirty="0"/>
              <a:t>- </a:t>
            </a:r>
            <a:r>
              <a:rPr lang="en-US" dirty="0"/>
              <a:t>CCR nozzle. Mate the CCR nozzle to the fill port. Pull back on the control handle latch, and then push</a:t>
            </a:r>
          </a:p>
          <a:p>
            <a:r>
              <a:rPr lang="en-US" dirty="0"/>
              <a:t>the control handle up toward the aircraft into the FLOW position. If the aircraft is to be filled</a:t>
            </a:r>
          </a:p>
          <a:p>
            <a:r>
              <a:rPr lang="en-US" dirty="0"/>
              <a:t>completely, watch the back of the nozzle. A red indicator will pop out of the back of the nozzle when</a:t>
            </a:r>
          </a:p>
          <a:p>
            <a:r>
              <a:rPr lang="en-US" dirty="0"/>
              <a:t>the aircraft tank is full. Pull back on the flow control handle to move it into the NO FLOW position.</a:t>
            </a:r>
          </a:p>
          <a:p>
            <a:r>
              <a:rPr lang="en-US" dirty="0"/>
              <a:t>Unlatch the nozzle.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- </a:t>
            </a:r>
            <a:r>
              <a:rPr lang="en-US" dirty="0" err="1"/>
              <a:t>Overwing</a:t>
            </a:r>
            <a:r>
              <a:rPr lang="en-US" dirty="0"/>
              <a:t> (open-port) nozzle. Rapid refueling (hot) using the open-port nozzle is restricted to combat</a:t>
            </a:r>
          </a:p>
          <a:p>
            <a:r>
              <a:rPr lang="en-US" dirty="0"/>
              <a:t>or vital training (FM 10-67-1 (Concepts and Equipment of Petroleum Operation), Chapter 14). The</a:t>
            </a:r>
          </a:p>
          <a:p>
            <a:r>
              <a:rPr lang="en-US" dirty="0"/>
              <a:t>decision to use the open-port nozzle must be made by the commander. The open-port nozzle is</a:t>
            </a:r>
          </a:p>
          <a:p>
            <a:r>
              <a:rPr lang="en-US" dirty="0"/>
              <a:t>mated to the CCR nozzle. The end of the nozzle is placed in the aircraft fuel tank adapter. Set the</a:t>
            </a:r>
          </a:p>
          <a:p>
            <a:r>
              <a:rPr lang="en-US" dirty="0"/>
              <a:t>CCR nozzle to FLOW. Squeeze the control handle to dispense fuel. Watch the fill port when filling the</a:t>
            </a:r>
          </a:p>
          <a:p>
            <a:r>
              <a:rPr lang="en-US" dirty="0"/>
              <a:t>tank. As the tank nears full, ease up on the trigger and finish filling more slowly. When the tank is full,</a:t>
            </a:r>
          </a:p>
          <a:p>
            <a:r>
              <a:rPr lang="en-US" dirty="0"/>
              <a:t>release the trigger. Move the flow control handle on the CCR nozzle to the NO FLOW position. Be</a:t>
            </a:r>
          </a:p>
          <a:p>
            <a:r>
              <a:rPr lang="en-US" dirty="0"/>
              <a:t>sure that flow has stopped completely before removing the nozzle from the fill port.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 Replace the cover of the aircraft fill port and put the dust cap back on the nozzle.</a:t>
            </a:r>
          </a:p>
          <a:p>
            <a:r>
              <a:rPr lang="en-US" dirty="0"/>
              <a:t> Unplug the nozzle bonding plug or release the bonding clip. Carry the nozzle back to the hanger. Do not</a:t>
            </a:r>
          </a:p>
          <a:p>
            <a:r>
              <a:rPr lang="en-US" dirty="0"/>
              <a:t>lay it or drag it across the ground.</a:t>
            </a:r>
          </a:p>
          <a:p>
            <a:r>
              <a:rPr lang="en-US" dirty="0"/>
              <a:t> Release the grounding cable clip from the aircraft.</a:t>
            </a:r>
          </a:p>
          <a:p>
            <a:r>
              <a:rPr lang="en-US" dirty="0"/>
              <a:t> Take the fire extinguisher back to a position near the nozzle hanger.</a:t>
            </a:r>
          </a:p>
          <a:p>
            <a:r>
              <a:rPr lang="en-US" dirty="0"/>
              <a:t> Have the aircrew and passengers </a:t>
            </a:r>
            <a:r>
              <a:rPr lang="en-US" dirty="0" err="1"/>
              <a:t>reboard</a:t>
            </a:r>
            <a:r>
              <a:rPr lang="en-US" dirty="0"/>
              <a:t> the aircraft.</a:t>
            </a:r>
          </a:p>
          <a:p>
            <a:r>
              <a:rPr lang="en-US" dirty="0"/>
              <a:t> Turn off the pump on the HEMTT tanker if no other aircraft is being refueled.</a:t>
            </a:r>
          </a:p>
          <a:p>
            <a:r>
              <a:rPr lang="en-US" dirty="0"/>
              <a:t> After receiving clearance, the aircraft lifts off.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-4482"/>
            <a:ext cx="1637464" cy="16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7434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Recirculation Mode. </a:t>
            </a:r>
            <a:r>
              <a:rPr lang="en-US" dirty="0"/>
              <a:t>One recirculation nozzle is supplied with the HTARS. To recirculate the entire</a:t>
            </a:r>
          </a:p>
          <a:p>
            <a:r>
              <a:rPr lang="en-US" dirty="0"/>
              <a:t>system, the recirculation procedure must be performed for each refueling point. To perform recirculation,</a:t>
            </a:r>
          </a:p>
          <a:p>
            <a:r>
              <a:rPr lang="en-US" dirty="0"/>
              <a:t>ensure that personnel follow the procedures listed below:</a:t>
            </a:r>
          </a:p>
          <a:p>
            <a:r>
              <a:rPr lang="en-US" dirty="0"/>
              <a:t> Connect the recirculation nozzle to the refueling point (CCR nozzle).</a:t>
            </a:r>
          </a:p>
          <a:p>
            <a:r>
              <a:rPr lang="en-US" dirty="0"/>
              <a:t> Reposition hoses as required to reach the HEMTT tanker.</a:t>
            </a:r>
          </a:p>
          <a:p>
            <a:r>
              <a:rPr lang="en-US" dirty="0"/>
              <a:t> Connect the recirculation nozzle to the HEMTT tanker bottom loading receptacle A. Press the nozzle body</a:t>
            </a:r>
          </a:p>
          <a:p>
            <a:r>
              <a:rPr lang="en-US" dirty="0"/>
              <a:t>against the A receptacle and turn the handles to the right until the nozzle body locks firmly to the</a:t>
            </a:r>
          </a:p>
          <a:p>
            <a:r>
              <a:rPr lang="en-US" dirty="0"/>
              <a:t>receptacle.</a:t>
            </a:r>
          </a:p>
          <a:p>
            <a:r>
              <a:rPr lang="en-US" dirty="0"/>
              <a:t> Start and operate the HEMTT tanker IAW TM 9-2320-279-10-1.</a:t>
            </a:r>
          </a:p>
        </p:txBody>
      </p:sp>
    </p:spTree>
    <p:extLst>
      <p:ext uri="{BB962C8B-B14F-4D97-AF65-F5344CB8AC3E}">
        <p14:creationId xmlns:p14="http://schemas.microsoft.com/office/powerpoint/2010/main" val="2059608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15816</Words>
  <Application>Microsoft Office PowerPoint</Application>
  <PresentationFormat>On-screen Show (4:3)</PresentationFormat>
  <Paragraphs>959</Paragraphs>
  <Slides>117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</cp:revision>
  <dcterms:created xsi:type="dcterms:W3CDTF">2016-10-13T23:40:00Z</dcterms:created>
  <dcterms:modified xsi:type="dcterms:W3CDTF">2016-10-14T00:06:32Z</dcterms:modified>
</cp:coreProperties>
</file>