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  <p:sldId id="457" r:id="rId203"/>
    <p:sldId id="458" r:id="rId204"/>
    <p:sldId id="459" r:id="rId205"/>
    <p:sldId id="460" r:id="rId206"/>
    <p:sldId id="461" r:id="rId207"/>
    <p:sldId id="462" r:id="rId208"/>
    <p:sldId id="463" r:id="rId209"/>
    <p:sldId id="464" r:id="rId210"/>
    <p:sldId id="465" r:id="rId211"/>
    <p:sldId id="466" r:id="rId212"/>
    <p:sldId id="467" r:id="rId213"/>
    <p:sldId id="468" r:id="rId214"/>
    <p:sldId id="469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theme" Target="theme/theme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viewProps" Target="viewProps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tableStyles" Target="tableStyles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2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6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0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B5FD0-864A-41FA-8013-5CA66AF11EC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7EE0-572B-4796-BBC7-E5B9E8551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09601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CONTROL CLASS III AND PIPELINE OPERATIONS</a:t>
            </a:r>
          </a:p>
          <a:p>
            <a:pPr algn="ctr"/>
            <a:r>
              <a:rPr lang="en-US" sz="3200" b="1" dirty="0" err="1"/>
              <a:t>Subcourse</a:t>
            </a:r>
            <a:r>
              <a:rPr lang="en-US" sz="3200" b="1" dirty="0"/>
              <a:t> Number QM5099</a:t>
            </a:r>
          </a:p>
          <a:p>
            <a:pPr algn="ctr"/>
            <a:r>
              <a:rPr lang="en-US" sz="3200" b="1" dirty="0"/>
              <a:t>EDITION A</a:t>
            </a:r>
          </a:p>
          <a:p>
            <a:pPr algn="ctr"/>
            <a:r>
              <a:rPr lang="en-US" sz="3200" b="1" dirty="0"/>
              <a:t>United States Combined Arms Support Command</a:t>
            </a:r>
          </a:p>
          <a:p>
            <a:pPr algn="ctr"/>
            <a:r>
              <a:rPr lang="en-US" sz="3200" b="1" dirty="0"/>
              <a:t>Fort Lee, VA 23801-1809</a:t>
            </a:r>
          </a:p>
          <a:p>
            <a:pPr algn="ctr"/>
            <a:r>
              <a:rPr lang="en-US" sz="3200" b="1" dirty="0"/>
              <a:t>2 Credit Hours</a:t>
            </a:r>
          </a:p>
          <a:p>
            <a:pPr algn="ctr"/>
            <a:r>
              <a:rPr lang="en-US" sz="3200" b="1" dirty="0"/>
              <a:t>Edition Date: March 1999</a:t>
            </a:r>
          </a:p>
        </p:txBody>
      </p:sp>
    </p:spTree>
    <p:extLst>
      <p:ext uri="{BB962C8B-B14F-4D97-AF65-F5344CB8AC3E}">
        <p14:creationId xmlns:p14="http://schemas.microsoft.com/office/powerpoint/2010/main" val="242295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found out in the first part of this class that all products produce a</a:t>
            </a:r>
          </a:p>
          <a:p>
            <a:r>
              <a:rPr lang="en-US" dirty="0"/>
              <a:t>different pressure at different heights. In the equation, the specific</a:t>
            </a:r>
          </a:p>
          <a:p>
            <a:r>
              <a:rPr lang="en-US" dirty="0"/>
              <a:t>gravity compensates for the different products and the constant 2.31 takes</a:t>
            </a:r>
          </a:p>
          <a:p>
            <a:r>
              <a:rPr lang="en-US" dirty="0"/>
              <a:t>care of the feet of head (</a:t>
            </a:r>
            <a:r>
              <a:rPr lang="en-US" dirty="0" err="1"/>
              <a:t>hd</a:t>
            </a:r>
            <a:r>
              <a:rPr lang="en-US" dirty="0"/>
              <a:t>)or the PSI.</a:t>
            </a:r>
          </a:p>
          <a:p>
            <a:r>
              <a:rPr lang="en-US" dirty="0"/>
              <a:t>Example: SPGR =.8448</a:t>
            </a:r>
          </a:p>
          <a:p>
            <a:r>
              <a:rPr lang="en-US" dirty="0"/>
              <a:t>Head = 250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P = 250 x .8448 =91 PSI</a:t>
            </a:r>
          </a:p>
          <a:p>
            <a:r>
              <a:rPr lang="en-US" dirty="0"/>
              <a:t>2.31</a:t>
            </a:r>
          </a:p>
          <a:p>
            <a:r>
              <a:rPr lang="pt-BR" dirty="0"/>
              <a:t>H = 2.31 X 91 =249 ft/hd</a:t>
            </a:r>
          </a:p>
          <a:p>
            <a:r>
              <a:rPr lang="en-US" dirty="0"/>
              <a:t>844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Perform the SETUP I/O if required.</a:t>
            </a:r>
          </a:p>
          <a:p>
            <a:r>
              <a:rPr lang="en-US" dirty="0"/>
              <a:t> Set the AUTOMARK Mode to OFF.</a:t>
            </a:r>
          </a:p>
          <a:p>
            <a:r>
              <a:rPr lang="en-US" dirty="0"/>
              <a:t> Set the BULLSEYE screen as required.</a:t>
            </a:r>
          </a:p>
          <a:p>
            <a:r>
              <a:rPr lang="en-US" dirty="0"/>
              <a:t> Set the OPERATOR ID if required.</a:t>
            </a:r>
          </a:p>
          <a:p>
            <a:r>
              <a:rPr lang="en-US" dirty="0"/>
              <a:t> Set the APPROACH if required.</a:t>
            </a:r>
          </a:p>
          <a:p>
            <a:r>
              <a:rPr lang="en-US" dirty="0"/>
              <a:t> Set the REHEARSAL if required.</a:t>
            </a:r>
          </a:p>
          <a:p>
            <a:r>
              <a:rPr lang="en-US" dirty="0"/>
              <a:t> Initialize the unit.</a:t>
            </a:r>
          </a:p>
          <a:p>
            <a:r>
              <a:rPr lang="en-US" dirty="0"/>
              <a:t> Obtain a position, record the Estimated Position Error, time, time</a:t>
            </a:r>
          </a:p>
          <a:p>
            <a:r>
              <a:rPr lang="en-US" dirty="0"/>
              <a:t>error, date/day, speed, satellites being tracked, datum, magnetic</a:t>
            </a:r>
          </a:p>
          <a:p>
            <a:r>
              <a:rPr lang="en-US" dirty="0"/>
              <a:t>variation, and if required, the azimuth and range to the bullseye.</a:t>
            </a:r>
          </a:p>
          <a:p>
            <a:r>
              <a:rPr lang="en-US" dirty="0"/>
              <a:t> Enter and store the waypoints.</a:t>
            </a:r>
          </a:p>
          <a:p>
            <a:r>
              <a:rPr lang="en-US" dirty="0"/>
              <a:t> Set the Navigation mode to 2D FAST and DIRECT.</a:t>
            </a:r>
          </a:p>
          <a:p>
            <a:r>
              <a:rPr lang="en-US" dirty="0"/>
              <a:t> Select a waypoint.</a:t>
            </a:r>
          </a:p>
          <a:p>
            <a:r>
              <a:rPr lang="en-US" dirty="0"/>
              <a:t> Record the distance, tracking azimuth, and azimuth to the waypoint.</a:t>
            </a:r>
          </a:p>
          <a:p>
            <a:r>
              <a:rPr lang="en-US" dirty="0"/>
              <a:t> Navigate to a waypoint.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SUPERVISING THE MOVEMENT OF THE FSSP</a:t>
            </a:r>
          </a:p>
          <a:p>
            <a:r>
              <a:rPr lang="en-US" dirty="0"/>
              <a:t>Your next task is to direct the preparation of the FSSP equipment for</a:t>
            </a:r>
          </a:p>
          <a:p>
            <a:r>
              <a:rPr lang="en-US" dirty="0"/>
              <a:t>transport. Make sure the system is drained of all product. Ensure that</a:t>
            </a:r>
          </a:p>
          <a:p>
            <a:r>
              <a:rPr lang="en-US" dirty="0"/>
              <a:t>all spills are cleaned up and reported as required by unit policies and</a:t>
            </a:r>
          </a:p>
          <a:p>
            <a:r>
              <a:rPr lang="en-US" dirty="0"/>
              <a:t>procedures and applicable environmental laws. Dispose of contaminated</a:t>
            </a:r>
          </a:p>
          <a:p>
            <a:r>
              <a:rPr lang="en-US" dirty="0"/>
              <a:t>fuel and materials in an environmentally safe way in accordance with unit</a:t>
            </a:r>
          </a:p>
          <a:p>
            <a:r>
              <a:rPr lang="en-US" dirty="0"/>
              <a:t>policies and procedures and applicable environmental laws. Direct</a:t>
            </a:r>
          </a:p>
          <a:p>
            <a:r>
              <a:rPr lang="en-US" dirty="0"/>
              <a:t>personnel to roll or fold all collapsible tanks and put them in their</a:t>
            </a:r>
          </a:p>
          <a:p>
            <a:r>
              <a:rPr lang="en-US" dirty="0"/>
              <a:t>storage containers, attach all caps and plugs to the hose assemblies as</a:t>
            </a:r>
          </a:p>
          <a:p>
            <a:r>
              <a:rPr lang="en-US" dirty="0"/>
              <a:t>they are dismantled and place hose assemblies in canvas bags. Make sure</a:t>
            </a:r>
          </a:p>
          <a:p>
            <a:r>
              <a:rPr lang="en-US" dirty="0"/>
              <a:t>equipment is properly loaded and that components are correctly placed,</a:t>
            </a:r>
          </a:p>
          <a:p>
            <a:r>
              <a:rPr lang="en-US" dirty="0"/>
              <a:t>blocked, or braced as needed to prevent damage during transport.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55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Movement Methods. </a:t>
            </a:r>
            <a:r>
              <a:rPr lang="en-US" sz="1400" dirty="0"/>
              <a:t>Moving (or displacing) the supply point consists of</a:t>
            </a:r>
          </a:p>
          <a:p>
            <a:r>
              <a:rPr lang="en-US" sz="1400" dirty="0"/>
              <a:t>taking it down at one place, loading it on transporters, and moving it to</a:t>
            </a:r>
          </a:p>
          <a:p>
            <a:r>
              <a:rPr lang="en-US" sz="1400" dirty="0"/>
              <a:t>the new site. There are two ways you can do this, and the one you use</a:t>
            </a:r>
          </a:p>
          <a:p>
            <a:r>
              <a:rPr lang="en-US" sz="1400" dirty="0"/>
              <a:t>depends on your situation. One way is to move the entire supply point to</a:t>
            </a:r>
          </a:p>
          <a:p>
            <a:r>
              <a:rPr lang="en-US" sz="1400" dirty="0"/>
              <a:t>the new site and the other way is to move by leapfrogging. This means</a:t>
            </a:r>
          </a:p>
          <a:p>
            <a:r>
              <a:rPr lang="en-US" sz="1400" dirty="0"/>
              <a:t>you move one-half of the FSSP to the new site and leave the other half at</a:t>
            </a:r>
          </a:p>
          <a:p>
            <a:r>
              <a:rPr lang="en-US" sz="1400" dirty="0"/>
              <a:t>the old site to give limited service. In this way, support to the user</a:t>
            </a:r>
          </a:p>
          <a:p>
            <a:r>
              <a:rPr lang="en-US" sz="1400" dirty="0"/>
              <a:t>is not interrupted during the move. Divide the system in half. The</a:t>
            </a:r>
          </a:p>
          <a:p>
            <a:r>
              <a:rPr lang="en-US" sz="1400" dirty="0"/>
              <a:t>first thing you do when moving is to transfer product at the supply point</a:t>
            </a:r>
          </a:p>
          <a:p>
            <a:r>
              <a:rPr lang="en-US" sz="1400" dirty="0"/>
              <a:t>to fuel transporters. Tell the drivers of these vehicles how to get to</a:t>
            </a:r>
          </a:p>
          <a:p>
            <a:r>
              <a:rPr lang="en-US" sz="1400" dirty="0"/>
              <a:t>the new site or to meeting points where they can exchange trailers or</a:t>
            </a:r>
          </a:p>
          <a:p>
            <a:r>
              <a:rPr lang="en-US" sz="1400" dirty="0"/>
              <a:t>transfer the load to other tank vehicles. You can also use these</a:t>
            </a:r>
          </a:p>
          <a:p>
            <a:r>
              <a:rPr lang="en-US" sz="1400" dirty="0"/>
              <a:t>transporters to store and issue product on a temporary basis at the old</a:t>
            </a:r>
          </a:p>
          <a:p>
            <a:r>
              <a:rPr lang="en-US" sz="1400" dirty="0"/>
              <a:t>and new supply points. You can start to take down the supply point just</a:t>
            </a:r>
          </a:p>
          <a:p>
            <a:r>
              <a:rPr lang="en-US" sz="1400" dirty="0"/>
              <a:t>as soon as you move the fuel. The sequence in which you take down the</a:t>
            </a:r>
          </a:p>
          <a:p>
            <a:r>
              <a:rPr lang="en-US" sz="1400" dirty="0"/>
              <a:t>equipment should be based on the requirements at the old and new sites.</a:t>
            </a:r>
          </a:p>
          <a:p>
            <a:r>
              <a:rPr lang="en-US" sz="1400" dirty="0"/>
              <a:t>Usually, you dismantle the FSSP first unless you are using the</a:t>
            </a:r>
          </a:p>
          <a:p>
            <a:r>
              <a:rPr lang="en-US" sz="1400" dirty="0"/>
              <a:t>leapfrogging method. In any case, it is important that you work quickly</a:t>
            </a:r>
          </a:p>
          <a:p>
            <a:r>
              <a:rPr lang="en-US" sz="1400" dirty="0"/>
              <a:t>once the order is given. Your main concern is to get to the new site as</a:t>
            </a:r>
          </a:p>
          <a:p>
            <a:r>
              <a:rPr lang="en-US" sz="1400" dirty="0"/>
              <a:t>soon as possible and get set up.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019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Bulk Reduction Storage Area. </a:t>
            </a:r>
            <a:r>
              <a:rPr lang="en-US" sz="1600" dirty="0"/>
              <a:t>Ensure that personnel set up, in the bulk</a:t>
            </a:r>
          </a:p>
          <a:p>
            <a:r>
              <a:rPr lang="en-US" sz="1600" dirty="0"/>
              <a:t>reduction storage area, a separate stocking area for each product and</a:t>
            </a:r>
          </a:p>
          <a:p>
            <a:r>
              <a:rPr lang="en-US" sz="1600" dirty="0"/>
              <a:t>type of package. If you have an area for each, you can inventory and</a:t>
            </a:r>
          </a:p>
          <a:p>
            <a:r>
              <a:rPr lang="en-US" sz="1600" dirty="0"/>
              <a:t>control the stock more easily, and you are not as likely to identify the</a:t>
            </a:r>
          </a:p>
          <a:p>
            <a:r>
              <a:rPr lang="en-US" sz="1600" dirty="0"/>
              <a:t>product incorrectly. Use a block system to separate large amounts of</a:t>
            </a:r>
          </a:p>
          <a:p>
            <a:r>
              <a:rPr lang="en-US" sz="1600" dirty="0"/>
              <a:t>stored supplies so that the entire stock of one product is not lost if</a:t>
            </a:r>
          </a:p>
          <a:p>
            <a:r>
              <a:rPr lang="en-US" sz="1600" dirty="0"/>
              <a:t>there is an enemy attach or a fire. Plan the exact layout and size of</a:t>
            </a:r>
          </a:p>
          <a:p>
            <a:r>
              <a:rPr lang="en-US" sz="1600" dirty="0"/>
              <a:t>the stacking area according to local conditions and safety requirements.</a:t>
            </a:r>
          </a:p>
          <a:p>
            <a:r>
              <a:rPr lang="en-US" sz="1600" dirty="0"/>
              <a:t>Aisles between double rows of drums (units) are usually 9 to 10 feet</a:t>
            </a:r>
          </a:p>
          <a:p>
            <a:r>
              <a:rPr lang="en-US" sz="1600" dirty="0"/>
              <a:t>wide. You can reduce the width to 4 feet if this leaves you enough room</a:t>
            </a:r>
          </a:p>
          <a:p>
            <a:r>
              <a:rPr lang="en-US" sz="1600" dirty="0"/>
              <a:t>to handle the product. Allow 15 to 30 feet for aisles between sections</a:t>
            </a:r>
          </a:p>
          <a:p>
            <a:r>
              <a:rPr lang="en-US" sz="1600" dirty="0"/>
              <a:t>of containers and 50 to 150 feet between blocks. A specific layout of a</a:t>
            </a:r>
          </a:p>
          <a:p>
            <a:r>
              <a:rPr lang="en-US" sz="1600" dirty="0"/>
              <a:t>stacking area for 5-gallon cans is suggested.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G - ENVIRONMENTAL CONSIDERATIONS</a:t>
            </a:r>
          </a:p>
          <a:p>
            <a:r>
              <a:rPr lang="en-US" dirty="0"/>
              <a:t>Supply and storage facilities often contain HM. Ensure that personnel</a:t>
            </a:r>
          </a:p>
          <a:p>
            <a:r>
              <a:rPr lang="en-US" dirty="0"/>
              <a:t>take precautions when storing and transporting these materials. Keep a</a:t>
            </a:r>
          </a:p>
          <a:p>
            <a:r>
              <a:rPr lang="en-US" dirty="0"/>
              <a:t>copy of the applicable MSDS for each HM on hand in a binder in the</a:t>
            </a:r>
          </a:p>
          <a:p>
            <a:r>
              <a:rPr lang="en-US" dirty="0"/>
              <a:t>storage area. You can support your installation’s environmental goals in</a:t>
            </a:r>
          </a:p>
          <a:p>
            <a:r>
              <a:rPr lang="en-US" dirty="0"/>
              <a:t>supply areas by doing the following:</a:t>
            </a:r>
          </a:p>
          <a:p>
            <a:r>
              <a:rPr lang="en-US" dirty="0"/>
              <a:t> Compliance. Ensure that personnel store materials according to the</a:t>
            </a:r>
          </a:p>
          <a:p>
            <a:r>
              <a:rPr lang="en-US" dirty="0"/>
              <a:t>manufacturer’s guidelines, as stated on the MSDS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Prevention. Ensure that personnel reduce the amount of solid wastes</a:t>
            </a:r>
          </a:p>
          <a:p>
            <a:r>
              <a:rPr lang="en-US" dirty="0"/>
              <a:t>and HW in the supply room by avoiding stockpiling or keeping items</a:t>
            </a:r>
          </a:p>
          <a:p>
            <a:r>
              <a:rPr lang="en-US" dirty="0"/>
              <a:t>around “just in case they are needed.” Reuse containers whenever</a:t>
            </a:r>
          </a:p>
          <a:p>
            <a:r>
              <a:rPr lang="en-US" dirty="0"/>
              <a:t>possible. Recycle materials as required by your installation’s</a:t>
            </a:r>
          </a:p>
          <a:p>
            <a:r>
              <a:rPr lang="en-US" dirty="0"/>
              <a:t>recycling program.</a:t>
            </a:r>
          </a:p>
          <a:p>
            <a:r>
              <a:rPr lang="en-US" dirty="0"/>
              <a:t> Conservation. Ensure that personnel dispose of all solid wastes and HW</a:t>
            </a:r>
          </a:p>
          <a:p>
            <a:r>
              <a:rPr lang="en-US" dirty="0"/>
              <a:t>according to local policy.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5</a:t>
            </a:r>
          </a:p>
          <a:p>
            <a:r>
              <a:rPr lang="en-US" dirty="0"/>
              <a:t>SUPERVISE THE OPERATION OF THE FSSP</a:t>
            </a:r>
          </a:p>
          <a:p>
            <a:r>
              <a:rPr lang="en-US" dirty="0"/>
              <a:t>Critical Tasks:</a:t>
            </a:r>
          </a:p>
          <a:p>
            <a:r>
              <a:rPr lang="en-US" dirty="0"/>
              <a:t>101-519-4305</a:t>
            </a:r>
          </a:p>
          <a:p>
            <a:r>
              <a:rPr lang="en-US" dirty="0"/>
              <a:t>101-519-4313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4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PART A - SUPERVISING THE OPERATION OF THE FSSP</a:t>
            </a:r>
          </a:p>
          <a:p>
            <a:r>
              <a:rPr lang="en-US" sz="1600" b="1" dirty="0"/>
              <a:t>Flow Through the FSSP. </a:t>
            </a:r>
            <a:r>
              <a:rPr lang="en-US" sz="1600" dirty="0"/>
              <a:t>Inspect the fuel when it arrives. The product</a:t>
            </a:r>
          </a:p>
          <a:p>
            <a:r>
              <a:rPr lang="en-US" sz="1600" dirty="0"/>
              <a:t>then enters the system through the receiving manifold. It usually moves</a:t>
            </a:r>
          </a:p>
          <a:p>
            <a:r>
              <a:rPr lang="en-US" sz="1600" dirty="0"/>
              <a:t>under suction from one of the 350-GPM pumps used as a receiving pump.</a:t>
            </a:r>
          </a:p>
          <a:p>
            <a:r>
              <a:rPr lang="en-US" sz="1600" dirty="0"/>
              <a:t>The product may also move under positive pressure from a transporter,</a:t>
            </a:r>
          </a:p>
          <a:p>
            <a:r>
              <a:rPr lang="en-US" sz="1600" dirty="0"/>
              <a:t>pipeline, or </a:t>
            </a:r>
            <a:r>
              <a:rPr lang="en-US" sz="1600" dirty="0" err="1"/>
              <a:t>hoseline</a:t>
            </a:r>
            <a:r>
              <a:rPr lang="en-US" sz="1600" dirty="0"/>
              <a:t>. When you have both filter/separators installed on</a:t>
            </a:r>
          </a:p>
          <a:p>
            <a:r>
              <a:rPr lang="en-US" sz="1600" dirty="0"/>
              <a:t>the delivery side of the system, the receiving pump distributes the</a:t>
            </a:r>
          </a:p>
          <a:p>
            <a:r>
              <a:rPr lang="en-US" sz="1600" dirty="0"/>
              <a:t>product directly to the tanks through the </a:t>
            </a:r>
            <a:r>
              <a:rPr lang="en-US" sz="1600" dirty="0" err="1"/>
              <a:t>hoseline</a:t>
            </a:r>
            <a:r>
              <a:rPr lang="en-US" sz="1600" dirty="0"/>
              <a:t> manifold. The other</a:t>
            </a:r>
          </a:p>
          <a:p>
            <a:r>
              <a:rPr lang="en-US" sz="1600" dirty="0"/>
              <a:t>350-GPM pump is used to draw fuel from the tanks and discharge it through</a:t>
            </a:r>
          </a:p>
          <a:p>
            <a:r>
              <a:rPr lang="en-US" sz="1600" dirty="0"/>
              <a:t>the two filter/separators into the hose header system. When you leave</a:t>
            </a:r>
          </a:p>
          <a:p>
            <a:r>
              <a:rPr lang="en-US" sz="1600" dirty="0"/>
              <a:t>one filter/separator installed on the receiving side of the system, the</a:t>
            </a:r>
          </a:p>
          <a:p>
            <a:r>
              <a:rPr lang="en-US" sz="1600" dirty="0"/>
              <a:t>receiving pump distributes the product to the receiving filter/separator</a:t>
            </a:r>
          </a:p>
          <a:p>
            <a:r>
              <a:rPr lang="en-US" sz="1600" dirty="0"/>
              <a:t>and then to the collapsible tanks. After than, the flow of product is</a:t>
            </a:r>
          </a:p>
          <a:p>
            <a:r>
              <a:rPr lang="en-US" sz="1600" dirty="0"/>
              <a:t>the same, except the fuel is drawn through only one filter/separator on</a:t>
            </a:r>
          </a:p>
          <a:p>
            <a:r>
              <a:rPr lang="en-US" sz="1600" dirty="0"/>
              <a:t>the discharge side of the system instead of two. You can also draw from</a:t>
            </a:r>
          </a:p>
          <a:p>
            <a:r>
              <a:rPr lang="en-US" sz="1600" dirty="0"/>
              <a:t>the supply source directly to the discharge side of the system. This</a:t>
            </a:r>
          </a:p>
          <a:p>
            <a:r>
              <a:rPr lang="en-US" sz="1600" dirty="0"/>
              <a:t>procedure bypasses the storage tanks. You need only one pump and one</a:t>
            </a:r>
          </a:p>
          <a:p>
            <a:r>
              <a:rPr lang="en-US" sz="1600" dirty="0"/>
              <a:t>filter/separator for this operation.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Flow Through the 50,000-Gallon Collapsible Tank. </a:t>
            </a:r>
            <a:r>
              <a:rPr lang="en-US" dirty="0"/>
              <a:t>The first step is the</a:t>
            </a:r>
          </a:p>
          <a:p>
            <a:r>
              <a:rPr lang="en-US" dirty="0"/>
              <a:t>inspection of the product. The fuel then enters from the transporter</a:t>
            </a:r>
          </a:p>
          <a:p>
            <a:r>
              <a:rPr lang="en-US" dirty="0"/>
              <a:t>through a receiving manifold made up of a suction hose and gate valve.</a:t>
            </a:r>
          </a:p>
          <a:p>
            <a:r>
              <a:rPr lang="en-US" dirty="0"/>
              <a:t>The product usually moves under suction from a 350-GPM pumping assembly</a:t>
            </a:r>
          </a:p>
          <a:p>
            <a:r>
              <a:rPr lang="en-US" dirty="0"/>
              <a:t>that distributes it into the 50,000-gallon collapsible tank. Another</a:t>
            </a:r>
          </a:p>
          <a:p>
            <a:r>
              <a:rPr lang="en-US" dirty="0"/>
              <a:t>350-GPM pumping assembly acts as a discharge pump and distributes the</a:t>
            </a:r>
          </a:p>
          <a:p>
            <a:r>
              <a:rPr lang="en-US" dirty="0"/>
              <a:t>fuel from the tank to the discharge hose assembly. The discharge hose</a:t>
            </a:r>
          </a:p>
          <a:p>
            <a:r>
              <a:rPr lang="en-US" dirty="0"/>
              <a:t>assembly consists of a gate valve and discharge hose. From the discharge</a:t>
            </a:r>
          </a:p>
          <a:p>
            <a:r>
              <a:rPr lang="en-US" dirty="0"/>
              <a:t>hose assembly, the product moves into a transporter (Figure 5-1)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066800"/>
            <a:ext cx="5638800" cy="407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– DESIGN FUEL</a:t>
            </a:r>
          </a:p>
          <a:p>
            <a:r>
              <a:rPr lang="en-US" b="1" dirty="0"/>
              <a:t>Design fuel: </a:t>
            </a:r>
            <a:r>
              <a:rPr lang="en-US" dirty="0"/>
              <a:t>Fuels most likely to be transported by military pipeline are</a:t>
            </a:r>
          </a:p>
          <a:p>
            <a:r>
              <a:rPr lang="en-US" dirty="0"/>
              <a:t>motor gasoline, JP-4, and diesel fuel. Properties of these fuels will be</a:t>
            </a:r>
          </a:p>
          <a:p>
            <a:r>
              <a:rPr lang="en-US" dirty="0"/>
              <a:t>found in MIL-HDBK-200 (Federal specifications) and gravity range in Table 6-</a:t>
            </a:r>
          </a:p>
          <a:p>
            <a:r>
              <a:rPr lang="en-US" dirty="0"/>
              <a:t>1. With such a wide variation, specific gravity becomes an important factor</a:t>
            </a:r>
          </a:p>
          <a:p>
            <a:r>
              <a:rPr lang="en-US" dirty="0"/>
              <a:t>in the design of military pipelines. The heaviest fuel making up 24 percent</a:t>
            </a:r>
          </a:p>
          <a:p>
            <a:r>
              <a:rPr lang="en-US" dirty="0"/>
              <a:t>or more of the total requirement will be taken as the design fuel.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Personnel. </a:t>
            </a:r>
            <a:r>
              <a:rPr lang="en-US" sz="1400" dirty="0"/>
              <a:t>How you use your personnel is one of the most important parts</a:t>
            </a:r>
          </a:p>
          <a:p>
            <a:r>
              <a:rPr lang="en-US" sz="1400" dirty="0"/>
              <a:t>of managing a Class III supply point. In other words, how many do you</a:t>
            </a:r>
          </a:p>
          <a:p>
            <a:r>
              <a:rPr lang="en-US" sz="1400" dirty="0"/>
              <a:t>need for a specific operation? Where should you place them in relation</a:t>
            </a:r>
          </a:p>
          <a:p>
            <a:r>
              <a:rPr lang="en-US" sz="1400" dirty="0"/>
              <a:t>to the equipment? What tasks should you give them to do? It is</a:t>
            </a:r>
          </a:p>
          <a:p>
            <a:r>
              <a:rPr lang="en-US" sz="1400" dirty="0"/>
              <a:t>important that you assign specific tasks to your personnel at the Class</a:t>
            </a:r>
          </a:p>
          <a:p>
            <a:r>
              <a:rPr lang="en-US" sz="1400" dirty="0"/>
              <a:t>III supply point, but you should also try to be flexible. The best way</a:t>
            </a:r>
          </a:p>
          <a:p>
            <a:r>
              <a:rPr lang="en-US" sz="1400" dirty="0"/>
              <a:t>to use all of your personnel wisely is to let the job determine the</a:t>
            </a:r>
          </a:p>
          <a:p>
            <a:r>
              <a:rPr lang="en-US" sz="1400" dirty="0"/>
              <a:t>assignment. For example, if you have no issues scheduled for the FSSP,</a:t>
            </a:r>
          </a:p>
          <a:p>
            <a:r>
              <a:rPr lang="en-US" sz="1400" dirty="0"/>
              <a:t>you can use the workers assigned there to improve the fire walls around</a:t>
            </a:r>
          </a:p>
          <a:p>
            <a:r>
              <a:rPr lang="en-US" sz="1400" dirty="0"/>
              <a:t>the collapsible tanks. On the other hand, there may be a time when the</a:t>
            </a:r>
          </a:p>
          <a:p>
            <a:r>
              <a:rPr lang="en-US" sz="1400" dirty="0"/>
              <a:t>supply point, or a section of it, is not busy. You may then use your</a:t>
            </a:r>
          </a:p>
          <a:p>
            <a:r>
              <a:rPr lang="en-US" sz="1400" dirty="0"/>
              <a:t>workers to improve the camouflage and concealment of the area, improve</a:t>
            </a:r>
          </a:p>
          <a:p>
            <a:r>
              <a:rPr lang="en-US" sz="1400" dirty="0"/>
              <a:t>drainage ditches and roadways, make sure the safety equipment is</a:t>
            </a:r>
          </a:p>
          <a:p>
            <a:r>
              <a:rPr lang="en-US" sz="1400" dirty="0"/>
              <a:t>serviceable, and do operator and organizations maintenance on the</a:t>
            </a:r>
          </a:p>
          <a:p>
            <a:r>
              <a:rPr lang="en-US" sz="1400" dirty="0"/>
              <a:t>equipment in the supply point. Although the number of persons you assign</a:t>
            </a:r>
          </a:p>
          <a:p>
            <a:r>
              <a:rPr lang="en-US" sz="1400" dirty="0"/>
              <a:t>to a specific task may vary greatly with your mission, it is still</a:t>
            </a:r>
          </a:p>
          <a:p>
            <a:r>
              <a:rPr lang="en-US" sz="1400" dirty="0"/>
              <a:t>possible to obtain an average number for each operation.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For a single shift, you need eight workers to operate the FSSP</a:t>
            </a:r>
          </a:p>
          <a:p>
            <a:r>
              <a:rPr lang="en-US" dirty="0"/>
              <a:t>efficiently. Place them at certain strategic points in the operation.</a:t>
            </a:r>
          </a:p>
          <a:p>
            <a:r>
              <a:rPr lang="en-US" dirty="0"/>
              <a:t>Assign two workers to the receiving manifold. They operate all valves at</a:t>
            </a:r>
          </a:p>
          <a:p>
            <a:r>
              <a:rPr lang="en-US" dirty="0"/>
              <a:t>the receiving point and make all necessary hose connections. Assign</a:t>
            </a:r>
          </a:p>
          <a:p>
            <a:r>
              <a:rPr lang="en-US" dirty="0"/>
              <a:t>three workers to the pumps and control valves. Have one worker operate</a:t>
            </a:r>
          </a:p>
          <a:p>
            <a:r>
              <a:rPr lang="en-US" dirty="0"/>
              <a:t>each pump, and the third worker operate the discharge and receiving</a:t>
            </a:r>
          </a:p>
          <a:p>
            <a:r>
              <a:rPr lang="en-US" dirty="0"/>
              <a:t>manifold of the collapsible tanks. Assign three workers to the delivery</a:t>
            </a:r>
          </a:p>
          <a:p>
            <a:r>
              <a:rPr lang="en-US" dirty="0"/>
              <a:t>side of the system. Make them responsible for dispensing petroleum and</a:t>
            </a:r>
          </a:p>
          <a:p>
            <a:r>
              <a:rPr lang="en-US" dirty="0"/>
              <a:t>12-53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controlling the fuel flow. When tank vehicles are filled, have the truck</a:t>
            </a:r>
          </a:p>
          <a:p>
            <a:r>
              <a:rPr lang="en-US" dirty="0"/>
              <a:t>driver help dispense the fuel.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Receipt. </a:t>
            </a:r>
            <a:r>
              <a:rPr lang="en-US" dirty="0"/>
              <a:t>Before a product arrives, you should be notified of the type</a:t>
            </a:r>
          </a:p>
          <a:p>
            <a:r>
              <a:rPr lang="en-US" dirty="0"/>
              <a:t>and amount of product and the approximate date and time it will arrive.</a:t>
            </a:r>
          </a:p>
          <a:p>
            <a:r>
              <a:rPr lang="en-US" dirty="0"/>
              <a:t>This will give you time to prepare a delivery schedule to avoid delays</a:t>
            </a:r>
          </a:p>
          <a:p>
            <a:r>
              <a:rPr lang="en-US" dirty="0"/>
              <a:t>and interruptions at a Class III supply point.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Storage. </a:t>
            </a:r>
            <a:r>
              <a:rPr lang="en-US" dirty="0"/>
              <a:t>At the tactical Class III supply point, you should always store</a:t>
            </a:r>
          </a:p>
          <a:p>
            <a:r>
              <a:rPr lang="en-US" dirty="0"/>
              <a:t>bulk petroleum in collapsible tanks. If you are in a supply section of a</a:t>
            </a:r>
          </a:p>
          <a:p>
            <a:r>
              <a:rPr lang="en-US" dirty="0"/>
              <a:t>petroleum supply company, you can store up to 420,000 gallons of bulk</a:t>
            </a:r>
          </a:p>
          <a:p>
            <a:r>
              <a:rPr lang="en-US" dirty="0"/>
              <a:t>petroleum (120,000 gallons in the FSSP and 300,000 gallons in the six</a:t>
            </a:r>
          </a:p>
          <a:p>
            <a:r>
              <a:rPr lang="en-US" dirty="0"/>
              <a:t>50,000 gallon collapsible tanks.) But storage is much more than putting</a:t>
            </a:r>
          </a:p>
          <a:p>
            <a:r>
              <a:rPr lang="en-US" dirty="0"/>
              <a:t>product in a tank. It involves such things as inspections, product</a:t>
            </a:r>
          </a:p>
          <a:p>
            <a:r>
              <a:rPr lang="en-US" dirty="0"/>
              <a:t>circulation, tank repair, and even the disposal of excess product. The</a:t>
            </a:r>
          </a:p>
          <a:p>
            <a:r>
              <a:rPr lang="en-US" dirty="0"/>
              <a:t>storage of bulk petroleum can be as dangerous as its receipt and issue,</a:t>
            </a:r>
          </a:p>
          <a:p>
            <a:r>
              <a:rPr lang="en-US" dirty="0"/>
              <a:t>so always follow applicable procedures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Inspection. </a:t>
            </a:r>
            <a:r>
              <a:rPr lang="en-US" dirty="0"/>
              <a:t>Inspections are the key to finding out how well your Class</a:t>
            </a:r>
          </a:p>
          <a:p>
            <a:r>
              <a:rPr lang="en-US" dirty="0"/>
              <a:t>III supply point is performing. They give you first hand information on</a:t>
            </a:r>
          </a:p>
          <a:p>
            <a:r>
              <a:rPr lang="en-US" dirty="0"/>
              <a:t>how the equipment and products are maintained from day to day.</a:t>
            </a:r>
          </a:p>
          <a:p>
            <a:r>
              <a:rPr lang="en-US" dirty="0"/>
              <a:t>Inspections let you make on-the-spot corrections. They also give you</a:t>
            </a:r>
          </a:p>
          <a:p>
            <a:r>
              <a:rPr lang="en-US" dirty="0"/>
              <a:t>information on the availability of required publications, accuracy of</a:t>
            </a:r>
          </a:p>
          <a:p>
            <a:r>
              <a:rPr lang="en-US" dirty="0"/>
              <a:t>supply records and procedures, supply economy practices, care of tools</a:t>
            </a:r>
          </a:p>
          <a:p>
            <a:r>
              <a:rPr lang="en-US" dirty="0"/>
              <a:t>and equipment, and status of authorized stock levels of equipment and</a:t>
            </a:r>
          </a:p>
          <a:p>
            <a:r>
              <a:rPr lang="en-US" dirty="0"/>
              <a:t>repair parts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Product Consolidation and Circulation. </a:t>
            </a:r>
            <a:r>
              <a:rPr lang="en-US" dirty="0"/>
              <a:t>When you consolidate or circulate</a:t>
            </a:r>
          </a:p>
          <a:p>
            <a:r>
              <a:rPr lang="en-US" dirty="0"/>
              <a:t>product, you simply move it from one storage tank in the supply point to</a:t>
            </a:r>
          </a:p>
          <a:p>
            <a:r>
              <a:rPr lang="en-US" dirty="0"/>
              <a:t>another. You should consolidate your stock so that several storage tanks</a:t>
            </a:r>
          </a:p>
          <a:p>
            <a:r>
              <a:rPr lang="en-US" dirty="0"/>
              <a:t>are filled with product and several are empty. This way you can be ready</a:t>
            </a:r>
          </a:p>
          <a:p>
            <a:r>
              <a:rPr lang="en-US" dirty="0"/>
              <a:t>to receive and issue large quantities of bulk petroleum on short notice.</a:t>
            </a:r>
          </a:p>
          <a:p>
            <a:r>
              <a:rPr lang="en-US" dirty="0"/>
              <a:t>You also cut down on the number of tank switches you have to make during</a:t>
            </a:r>
          </a:p>
          <a:p>
            <a:r>
              <a:rPr lang="en-US" dirty="0"/>
              <a:t>receipt and issue. Circulate the stock in your supply point so that the</a:t>
            </a:r>
          </a:p>
          <a:p>
            <a:r>
              <a:rPr lang="en-US" dirty="0"/>
              <a:t>heavier portions of the product do not settle to the bottom of the tank</a:t>
            </a:r>
          </a:p>
          <a:p>
            <a:r>
              <a:rPr lang="en-US" dirty="0"/>
              <a:t>and the light ends do not come to the top. Also, circulation ensures a</a:t>
            </a:r>
          </a:p>
          <a:p>
            <a:r>
              <a:rPr lang="en-US" dirty="0"/>
              <a:t>good mixture of all the additives in the fuel.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Disposal of Excess. </a:t>
            </a:r>
            <a:r>
              <a:rPr lang="en-US" dirty="0"/>
              <a:t>If you are in CONUS or an overseas activity and you</a:t>
            </a:r>
          </a:p>
          <a:p>
            <a:r>
              <a:rPr lang="en-US" dirty="0"/>
              <a:t>have an excess in bulk or packaged fuels of 500 gallons or more per</a:t>
            </a:r>
          </a:p>
          <a:p>
            <a:r>
              <a:rPr lang="en-US" dirty="0"/>
              <a:t>product grade, report the excess by sending a message to the Commander,</a:t>
            </a:r>
          </a:p>
          <a:p>
            <a:r>
              <a:rPr lang="en-US" dirty="0"/>
              <a:t>USAPC. Include in your message the quantity, type of product, NSN, and</a:t>
            </a:r>
          </a:p>
          <a:p>
            <a:r>
              <a:rPr lang="en-US" dirty="0"/>
              <a:t>the latest laboratory, test results. If you are in an overseas command,</a:t>
            </a:r>
          </a:p>
          <a:p>
            <a:r>
              <a:rPr lang="en-US" dirty="0"/>
              <a:t>also report the excess to the appropriate DESC field office or the JPO.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Issue Considerations. </a:t>
            </a:r>
            <a:r>
              <a:rPr lang="en-US" dirty="0"/>
              <a:t>Issuing bulk petroleum is perhaps the most</a:t>
            </a:r>
          </a:p>
          <a:p>
            <a:r>
              <a:rPr lang="en-US" dirty="0"/>
              <a:t>important responsibility you have at the Class III supply point. The</a:t>
            </a:r>
          </a:p>
          <a:p>
            <a:r>
              <a:rPr lang="en-US" dirty="0"/>
              <a:t>reason you are in the field is to get large quantities of petroleum to</a:t>
            </a:r>
          </a:p>
          <a:p>
            <a:r>
              <a:rPr lang="en-US" dirty="0"/>
              <a:t>the units you support. In the theater of operations, you issue liquid</a:t>
            </a:r>
          </a:p>
          <a:p>
            <a:r>
              <a:rPr lang="en-US" dirty="0"/>
              <a:t>petroleum in bulk as far forward as the tactical situation permits.</a:t>
            </a:r>
          </a:p>
          <a:p>
            <a:r>
              <a:rPr lang="en-US" dirty="0"/>
              <a:t>Usually the units you support pick up the bulk petroleum from the supply</a:t>
            </a:r>
          </a:p>
          <a:p>
            <a:r>
              <a:rPr lang="en-US" dirty="0"/>
              <a:t>point in their own vehicles. When you use the FSSP, make your bulk</a:t>
            </a:r>
          </a:p>
          <a:p>
            <a:r>
              <a:rPr lang="en-US" dirty="0"/>
              <a:t>issues from the bottom loading points. Before issuing bulk petroleum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your Class III supply point, preferably before any transporters</a:t>
            </a:r>
          </a:p>
          <a:p>
            <a:r>
              <a:rPr lang="en-US" dirty="0"/>
              <a:t>arrive, you must prepare an issue schedule. Start by telling your</a:t>
            </a:r>
          </a:p>
          <a:p>
            <a:r>
              <a:rPr lang="en-US" dirty="0"/>
              <a:t>customer how much and what type of product you have on hand and when he</a:t>
            </a:r>
          </a:p>
          <a:p>
            <a:r>
              <a:rPr lang="en-US" dirty="0"/>
              <a:t>can pick it up. If your transporters are delivering the product, tell</a:t>
            </a:r>
          </a:p>
          <a:p>
            <a:r>
              <a:rPr lang="en-US" dirty="0"/>
              <a:t>the customer when it will arrive at this supply point. Try to avoid</a:t>
            </a:r>
          </a:p>
          <a:p>
            <a:r>
              <a:rPr lang="en-US" dirty="0"/>
              <a:t>delays and interruptions when you are scheduling issues, that is, do not</a:t>
            </a:r>
          </a:p>
          <a:p>
            <a:r>
              <a:rPr lang="en-US" dirty="0"/>
              <a:t>schedule more transporters to arrive at your supply point than you can</a:t>
            </a:r>
          </a:p>
          <a:p>
            <a:r>
              <a:rPr lang="en-US" dirty="0"/>
              <a:t>handle at one time. Also, ensure that you have enough product on hand to</a:t>
            </a:r>
          </a:p>
          <a:p>
            <a:r>
              <a:rPr lang="en-US" dirty="0"/>
              <a:t>fill all scheduled issues.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Safety and Security Items. </a:t>
            </a:r>
            <a:r>
              <a:rPr lang="en-US" dirty="0"/>
              <a:t>Once your supply point is set up, you must</a:t>
            </a:r>
          </a:p>
          <a:p>
            <a:r>
              <a:rPr lang="en-US" dirty="0"/>
              <a:t>take steps to make sure it is safe and secure. Ensure that personnel set</a:t>
            </a:r>
          </a:p>
          <a:p>
            <a:r>
              <a:rPr lang="en-US" dirty="0"/>
              <a:t>up a checkpoint at the entrance and one at the exit of the operating</a:t>
            </a:r>
          </a:p>
          <a:p>
            <a:r>
              <a:rPr lang="en-US" dirty="0"/>
              <a:t>area. Give personnel coming to the area a safety briefing at entrance</a:t>
            </a:r>
          </a:p>
          <a:p>
            <a:r>
              <a:rPr lang="en-US" dirty="0"/>
              <a:t>checkpoint. Use the checkpoints not only to control the vehicles going</a:t>
            </a:r>
          </a:p>
          <a:p>
            <a:r>
              <a:rPr lang="en-US" dirty="0"/>
              <a:t>in and out, but also to account for the receipt and issue of petroleum in</a:t>
            </a:r>
          </a:p>
          <a:p>
            <a:r>
              <a:rPr lang="en-US" dirty="0"/>
              <a:t>the supply point. Develop a fire plan. You must set up many different</a:t>
            </a:r>
          </a:p>
          <a:p>
            <a:r>
              <a:rPr lang="en-US" dirty="0"/>
              <a:t>types of signs in the area of operation. Place stock locator signs at</a:t>
            </a:r>
          </a:p>
          <a:p>
            <a:r>
              <a:rPr lang="en-US" dirty="0"/>
              <a:t>petroleum storage areas, including bulk reduction storage sites. Place</a:t>
            </a:r>
          </a:p>
          <a:p>
            <a:r>
              <a:rPr lang="en-US" dirty="0"/>
              <a:t>signs identifying NO SMOKING areas and dangerous areas throughout the</a:t>
            </a:r>
          </a:p>
          <a:p>
            <a:r>
              <a:rPr lang="en-US" dirty="0"/>
              <a:t>supply point. You must also set up speed control and traffic direction</a:t>
            </a:r>
          </a:p>
          <a:p>
            <a:r>
              <a:rPr lang="en-US" dirty="0"/>
              <a:t>signs.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Viscosity</a:t>
            </a:r>
            <a:r>
              <a:rPr lang="en-US" dirty="0"/>
              <a:t>: Viscosity is a measure of the relative ease or difficulty with</a:t>
            </a:r>
          </a:p>
          <a:p>
            <a:r>
              <a:rPr lang="en-US" dirty="0"/>
              <a:t>which a liquid can be made to flow. It is the internal force (resistance)</a:t>
            </a:r>
          </a:p>
          <a:p>
            <a:r>
              <a:rPr lang="en-US" dirty="0"/>
              <a:t>or opposition to flow. Viscosity can be expressed as kinematic viscosity or</a:t>
            </a:r>
          </a:p>
          <a:p>
            <a:r>
              <a:rPr lang="en-US" dirty="0"/>
              <a:t>dynamic viscosity. For our purposes in the U.S. Army we will use kinematic</a:t>
            </a:r>
          </a:p>
          <a:p>
            <a:r>
              <a:rPr lang="en-US" dirty="0"/>
              <a:t>viscosity. The units of kinematic viscosity are centistokes and feet</a:t>
            </a:r>
          </a:p>
          <a:p>
            <a:r>
              <a:rPr lang="en-US" dirty="0"/>
              <a:t>squared per second. The viscosity, in units of centistokes (</a:t>
            </a:r>
            <a:r>
              <a:rPr lang="en-US" dirty="0" err="1"/>
              <a:t>cs</a:t>
            </a:r>
            <a:r>
              <a:rPr lang="en-US" dirty="0"/>
              <a:t>), is found</a:t>
            </a:r>
          </a:p>
          <a:p>
            <a:r>
              <a:rPr lang="en-US" dirty="0"/>
              <a:t>by using Figure 1-1. If the units of feet squared per second are desired,</a:t>
            </a:r>
          </a:p>
          <a:p>
            <a:r>
              <a:rPr lang="en-US" dirty="0"/>
              <a:t>then the conversion factor of 92,900 </a:t>
            </a:r>
            <a:r>
              <a:rPr lang="en-US" dirty="0" err="1"/>
              <a:t>cs</a:t>
            </a:r>
            <a:r>
              <a:rPr lang="en-US" dirty="0"/>
              <a:t> equals one foot squared per second</a:t>
            </a:r>
          </a:p>
          <a:p>
            <a:r>
              <a:rPr lang="en-US" dirty="0"/>
              <a:t>is used.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477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DEFENSE PLAN</a:t>
            </a:r>
          </a:p>
          <a:p>
            <a:r>
              <a:rPr lang="en-US" b="1" dirty="0"/>
              <a:t>Rear Area Protection (RAP). </a:t>
            </a:r>
            <a:r>
              <a:rPr lang="en-US" dirty="0"/>
              <a:t>Rear area protection operations may be</a:t>
            </a:r>
          </a:p>
          <a:p>
            <a:r>
              <a:rPr lang="en-US" dirty="0"/>
              <a:t>defined as all actions taken to prevent or neutralize localized enemy</a:t>
            </a:r>
          </a:p>
          <a:p>
            <a:r>
              <a:rPr lang="en-US" dirty="0"/>
              <a:t>threats to units, activities, and installations in the rear area. It</a:t>
            </a:r>
          </a:p>
          <a:p>
            <a:r>
              <a:rPr lang="en-US" dirty="0"/>
              <a:t>includes area damage control (ADC) prevention and control measures which</a:t>
            </a:r>
          </a:p>
          <a:p>
            <a:r>
              <a:rPr lang="en-US" dirty="0"/>
              <a:t>are taken before, during, and after an attack or natural disaster to</a:t>
            </a:r>
          </a:p>
          <a:p>
            <a:r>
              <a:rPr lang="en-US" dirty="0"/>
              <a:t>minimize its effects. Together, these actions represent an added</a:t>
            </a:r>
          </a:p>
          <a:p>
            <a:r>
              <a:rPr lang="en-US" dirty="0"/>
              <a:t>dimension to the responsibilities of theater army area command (TAACOM),</a:t>
            </a:r>
          </a:p>
          <a:p>
            <a:r>
              <a:rPr lang="en-US" dirty="0"/>
              <a:t>corps support command (COSCOM), and division support command (DISCOM)</a:t>
            </a:r>
          </a:p>
          <a:p>
            <a:r>
              <a:rPr lang="en-US" dirty="0"/>
              <a:t>commanders. Thus, combat service support units may have to be diverted</a:t>
            </a:r>
          </a:p>
          <a:p>
            <a:r>
              <a:rPr lang="en-US" dirty="0"/>
              <a:t>temporarily from their primary missions to rear area protection tasks</a:t>
            </a:r>
          </a:p>
          <a:p>
            <a:r>
              <a:rPr lang="en-US" dirty="0"/>
              <a:t>such as local security, base defense, firefighting, decontamination,</a:t>
            </a:r>
          </a:p>
          <a:p>
            <a:r>
              <a:rPr lang="en-US" dirty="0"/>
              <a:t>emergency medical treatment, and traffic control. The commander</a:t>
            </a:r>
          </a:p>
          <a:p>
            <a:r>
              <a:rPr lang="en-US" dirty="0"/>
              <a:t>responsible for rear area protection operations determines the manner and</a:t>
            </a:r>
          </a:p>
          <a:p>
            <a:r>
              <a:rPr lang="en-US" dirty="0"/>
              <a:t>extent to which these units will be diverted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theater army commander has overall responsibility for RAP</a:t>
            </a:r>
          </a:p>
          <a:p>
            <a:r>
              <a:rPr lang="en-US" dirty="0"/>
              <a:t>operations within the COMMZ. In the corps, the deputy corps commander is</a:t>
            </a:r>
          </a:p>
          <a:p>
            <a:r>
              <a:rPr lang="en-US" dirty="0"/>
              <a:t>the RAP officer who directs the rear area battle. To assist these</a:t>
            </a:r>
          </a:p>
          <a:p>
            <a:r>
              <a:rPr lang="en-US" dirty="0"/>
              <a:t>individuals in defining and assigning RAP responsibilities, a rear area</a:t>
            </a:r>
          </a:p>
          <a:p>
            <a:r>
              <a:rPr lang="en-US" dirty="0"/>
              <a:t>operations center (RAOC) is assigned to each TAACOM, area support group,</a:t>
            </a:r>
          </a:p>
          <a:p>
            <a:r>
              <a:rPr lang="en-US" dirty="0"/>
              <a:t>and corps. The RAOC’s mission is to plan, coordinate, advise, monitor,</a:t>
            </a:r>
          </a:p>
          <a:p>
            <a:r>
              <a:rPr lang="en-US" dirty="0"/>
              <a:t>and assist in directing the execution of the rear area battle. Petroleum</a:t>
            </a:r>
          </a:p>
          <a:p>
            <a:r>
              <a:rPr lang="en-US" dirty="0"/>
              <a:t>units interface with the RAOC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Phases. </a:t>
            </a:r>
            <a:r>
              <a:rPr lang="en-US" dirty="0"/>
              <a:t>Rear area protection may be divided into two phases -- the</a:t>
            </a:r>
          </a:p>
          <a:p>
            <a:r>
              <a:rPr lang="en-US" dirty="0"/>
              <a:t>preparation phase and the operational phase.</a:t>
            </a:r>
          </a:p>
          <a:p>
            <a:r>
              <a:rPr lang="en-US" dirty="0"/>
              <a:t>The preparation phase includes preventative readiness measures taken</a:t>
            </a:r>
          </a:p>
          <a:p>
            <a:r>
              <a:rPr lang="en-US" dirty="0"/>
              <a:t>before an enemy attack. These operations range from the initial planning</a:t>
            </a:r>
          </a:p>
          <a:p>
            <a:r>
              <a:rPr lang="en-US" dirty="0"/>
              <a:t>to the actual reconnaissance, surveillance, and counterintelligence</a:t>
            </a:r>
          </a:p>
          <a:p>
            <a:r>
              <a:rPr lang="en-US" dirty="0"/>
              <a:t>operations. Measures taken during this phase include establishing local</a:t>
            </a:r>
          </a:p>
          <a:p>
            <a:r>
              <a:rPr lang="en-US" dirty="0"/>
              <a:t>12-55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security elements; organizing, equipping, and training units specifically</a:t>
            </a:r>
          </a:p>
          <a:p>
            <a:r>
              <a:rPr lang="en-US" dirty="0"/>
              <a:t>designed for these missions; assigning area responsibilities; and</a:t>
            </a:r>
          </a:p>
          <a:p>
            <a:r>
              <a:rPr lang="en-US" dirty="0"/>
              <a:t>establishing communications and warning systems. SOPs are written and</a:t>
            </a:r>
          </a:p>
          <a:p>
            <a:r>
              <a:rPr lang="en-US" dirty="0"/>
              <a:t>rehearsed, and route patrolling and convoy escorting are carried out.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248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operational phase includes measures taken during or after an</a:t>
            </a:r>
          </a:p>
          <a:p>
            <a:r>
              <a:rPr lang="en-US" dirty="0"/>
              <a:t>attack or a natural disaster. These actions begin when an incident</a:t>
            </a:r>
          </a:p>
          <a:p>
            <a:r>
              <a:rPr lang="en-US" dirty="0"/>
              <a:t>occurs and include units sending reports to the commander concerned on</a:t>
            </a:r>
          </a:p>
          <a:p>
            <a:r>
              <a:rPr lang="en-US" dirty="0"/>
              <a:t>the nature and extent of the damage. These reports allow for necessary</a:t>
            </a:r>
          </a:p>
          <a:p>
            <a:r>
              <a:rPr lang="en-US" dirty="0"/>
              <a:t>estimates and orders for establishing route clearances and redirecting</a:t>
            </a:r>
          </a:p>
          <a:p>
            <a:r>
              <a:rPr lang="en-US" dirty="0"/>
              <a:t>supply flow. Thus, interruption of support to combat forces is reduced.</a:t>
            </a:r>
          </a:p>
          <a:p>
            <a:r>
              <a:rPr lang="en-US" dirty="0"/>
              <a:t>Combat forces receive data in time to change priorities and tactical</a:t>
            </a:r>
          </a:p>
          <a:p>
            <a:r>
              <a:rPr lang="en-US" dirty="0"/>
              <a:t>plans if needed. Fire prevention and firefighting actions are conducted.</a:t>
            </a:r>
          </a:p>
          <a:p>
            <a:r>
              <a:rPr lang="en-US" dirty="0"/>
              <a:t>Salvage and search and recovery operations begin on order. Traffic and</a:t>
            </a:r>
          </a:p>
          <a:p>
            <a:r>
              <a:rPr lang="en-US" dirty="0"/>
              <a:t>personnel movement controls are established. If necessary, nuclear,</a:t>
            </a:r>
          </a:p>
          <a:p>
            <a:r>
              <a:rPr lang="en-US" dirty="0"/>
              <a:t>biological, chemical (NBC) decontamination is begun. Emergency supplies</a:t>
            </a:r>
          </a:p>
          <a:p>
            <a:r>
              <a:rPr lang="en-US" dirty="0"/>
              <a:t>are distributed, and communications are reestablish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Petroleum Group. </a:t>
            </a:r>
            <a:r>
              <a:rPr lang="en-US" dirty="0"/>
              <a:t>The extent to which the petroleum group becomes</a:t>
            </a:r>
          </a:p>
          <a:p>
            <a:r>
              <a:rPr lang="en-US" dirty="0"/>
              <a:t>involved in rear area protection is prescribed by higher authority. The</a:t>
            </a:r>
          </a:p>
          <a:p>
            <a:r>
              <a:rPr lang="en-US" dirty="0"/>
              <a:t>group and its units stand ready to participate in these operations as</a:t>
            </a:r>
          </a:p>
          <a:p>
            <a:r>
              <a:rPr lang="en-US" dirty="0"/>
              <a:t>directed. Consequently, the group security officer stays in close</a:t>
            </a:r>
          </a:p>
          <a:p>
            <a:r>
              <a:rPr lang="en-US" dirty="0"/>
              <a:t>contact with the RAOC. The group security officer also supervises</a:t>
            </a:r>
          </a:p>
          <a:p>
            <a:r>
              <a:rPr lang="en-US" dirty="0"/>
              <a:t>development of petroleum group rear area protection plans and procedures.</a:t>
            </a:r>
          </a:p>
          <a:p>
            <a:r>
              <a:rPr lang="en-US" dirty="0"/>
              <a:t>He directs implementation of plans and procedures by subordinate</a:t>
            </a:r>
          </a:p>
          <a:p>
            <a:r>
              <a:rPr lang="en-US" dirty="0"/>
              <a:t>elements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Protection of Petroleum Supplies</a:t>
            </a:r>
            <a:r>
              <a:rPr lang="en-US" dirty="0"/>
              <a:t>. Protective measures for petroleum</a:t>
            </a:r>
          </a:p>
          <a:p>
            <a:r>
              <a:rPr lang="en-US" dirty="0"/>
              <a:t>supplies include special packaging, proper storage, and dispersion of</a:t>
            </a:r>
          </a:p>
          <a:p>
            <a:r>
              <a:rPr lang="en-US" dirty="0"/>
              <a:t>supplies and installations. Protection against chemical contamination</a:t>
            </a:r>
          </a:p>
          <a:p>
            <a:r>
              <a:rPr lang="en-US" dirty="0"/>
              <a:t>and nuclear fallout, and maximum use of natural and artificial protective</a:t>
            </a:r>
          </a:p>
          <a:p>
            <a:r>
              <a:rPr lang="en-US" dirty="0"/>
              <a:t>shelters or other shielding devices. Every advantage is taken of natural</a:t>
            </a:r>
          </a:p>
          <a:p>
            <a:r>
              <a:rPr lang="en-US" dirty="0"/>
              <a:t>cover and camouflage for pipelines located above ground. Underground</a:t>
            </a:r>
          </a:p>
          <a:p>
            <a:r>
              <a:rPr lang="en-US" dirty="0"/>
              <a:t>pipelines are use whenever possible. Embankments and underground storage</a:t>
            </a:r>
          </a:p>
          <a:p>
            <a:r>
              <a:rPr lang="en-US" dirty="0"/>
              <a:t>facilities can be effectively used to reduce blast damage. Dispersion of</a:t>
            </a:r>
          </a:p>
          <a:p>
            <a:r>
              <a:rPr lang="en-US" dirty="0"/>
              <a:t>packaged supplies limits and keeps under control fires that start as a</a:t>
            </a:r>
          </a:p>
          <a:p>
            <a:r>
              <a:rPr lang="en-US" dirty="0"/>
              <a:t>result of a nuclear explosions. Care is taken to keep combustible</a:t>
            </a:r>
          </a:p>
          <a:p>
            <a:r>
              <a:rPr lang="en-US" dirty="0"/>
              <a:t>materials to a minimum in and around petroleum supply installations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Demolition. </a:t>
            </a:r>
            <a:r>
              <a:rPr lang="en-US" dirty="0"/>
              <a:t>Demolition is a command responsibility. It is performed</a:t>
            </a:r>
          </a:p>
          <a:p>
            <a:r>
              <a:rPr lang="en-US" dirty="0"/>
              <a:t>only as a last resort and only to prevent supplies and equipment from</a:t>
            </a:r>
          </a:p>
          <a:p>
            <a:r>
              <a:rPr lang="en-US" dirty="0"/>
              <a:t>falling into enemy hands. Except in emergencies, demolition is performed</a:t>
            </a:r>
          </a:p>
          <a:p>
            <a:r>
              <a:rPr lang="en-US" dirty="0"/>
              <a:t>only on orders from higher headquarters. Unless otherwise specified,</a:t>
            </a:r>
          </a:p>
          <a:p>
            <a:r>
              <a:rPr lang="en-US" dirty="0"/>
              <a:t>petroleum stocks are destroyed by burning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ENVIRONMENTAL CONSIDERATIONS</a:t>
            </a:r>
          </a:p>
          <a:p>
            <a:r>
              <a:rPr lang="en-US" dirty="0"/>
              <a:t>Supply and storage facilities often contain HM. You must ensure that</a:t>
            </a:r>
          </a:p>
          <a:p>
            <a:r>
              <a:rPr lang="en-US" dirty="0"/>
              <a:t>personnel take precautions when storing and transporting these materials.</a:t>
            </a:r>
          </a:p>
          <a:p>
            <a:r>
              <a:rPr lang="en-US" dirty="0"/>
              <a:t>Keep a copy of the applicable MSDS for each HM on hand in a binder in the</a:t>
            </a:r>
          </a:p>
          <a:p>
            <a:r>
              <a:rPr lang="en-US" dirty="0"/>
              <a:t>storage area. You can support your installation’s environmental goals in</a:t>
            </a:r>
          </a:p>
          <a:p>
            <a:r>
              <a:rPr lang="en-US" dirty="0"/>
              <a:t>supply areas by doing the following:</a:t>
            </a:r>
          </a:p>
          <a:p>
            <a:r>
              <a:rPr lang="en-US" dirty="0"/>
              <a:t> Compliance. Store materials according to the manufacturer’s</a:t>
            </a:r>
          </a:p>
          <a:p>
            <a:r>
              <a:rPr lang="en-US" dirty="0"/>
              <a:t>guidelines, as stated on the MSDS.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Prevention. Reduce the amount of solid wastes and HW in the supply</a:t>
            </a:r>
          </a:p>
          <a:p>
            <a:r>
              <a:rPr lang="en-US" dirty="0"/>
              <a:t>room by avoiding stockpiling or keeping items around “just in case</a:t>
            </a:r>
          </a:p>
          <a:p>
            <a:r>
              <a:rPr lang="en-US" dirty="0"/>
              <a:t>they are needed.” Reuse containers whenever possible. Recycle</a:t>
            </a:r>
          </a:p>
          <a:p>
            <a:r>
              <a:rPr lang="en-US" dirty="0"/>
              <a:t>materials as required by your installation’s recycling program.</a:t>
            </a:r>
          </a:p>
          <a:p>
            <a:r>
              <a:rPr lang="en-US" dirty="0"/>
              <a:t> Conservation. Dispose of all solid wastes and HW according to local</a:t>
            </a:r>
          </a:p>
          <a:p>
            <a:r>
              <a:rPr lang="en-US" dirty="0" err="1"/>
              <a:t>polic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PREVENTIVE MAINTENANCE CHECKS AND SERVICES (PMCS)</a:t>
            </a:r>
          </a:p>
          <a:p>
            <a:r>
              <a:rPr lang="en-US" b="1" dirty="0"/>
              <a:t>Emergency Tank Repair. </a:t>
            </a:r>
            <a:r>
              <a:rPr lang="en-US" dirty="0"/>
              <a:t>If any of the collapsible tanks develop a leak,</a:t>
            </a:r>
          </a:p>
          <a:p>
            <a:r>
              <a:rPr lang="en-US" dirty="0"/>
              <a:t>repair them at once with emergency repair items. There are two methods</a:t>
            </a:r>
          </a:p>
          <a:p>
            <a:r>
              <a:rPr lang="en-US" dirty="0"/>
              <a:t>of repair: one uses sealing plugs and one uses sealing clamps. The one</a:t>
            </a:r>
          </a:p>
          <a:p>
            <a:r>
              <a:rPr lang="en-US" dirty="0"/>
              <a:t>you use depends on the size of the rupture. Use a sealing plug if the</a:t>
            </a:r>
          </a:p>
          <a:p>
            <a:r>
              <a:rPr lang="en-US" dirty="0"/>
              <a:t>hole in the tank is 3/8 of an inch or smaller. Use a sealing clamp if</a:t>
            </a:r>
          </a:p>
          <a:p>
            <a:r>
              <a:rPr lang="en-US" dirty="0"/>
              <a:t>the hole is larger than 3/8 of an inch. Whatever method you use, ensure</a:t>
            </a:r>
          </a:p>
          <a:p>
            <a:r>
              <a:rPr lang="en-US" dirty="0"/>
              <a:t>you put on rubber gloves and the protective hood before starting the</a:t>
            </a:r>
          </a:p>
          <a:p>
            <a:r>
              <a:rPr lang="en-US" dirty="0"/>
              <a:t>repair operation.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Example: </a:t>
            </a:r>
            <a:r>
              <a:rPr lang="en-US" dirty="0"/>
              <a:t>To convert 20 </a:t>
            </a:r>
            <a:r>
              <a:rPr lang="en-US" dirty="0" err="1"/>
              <a:t>cs</a:t>
            </a:r>
            <a:r>
              <a:rPr lang="en-US" dirty="0"/>
              <a:t> to cubic </a:t>
            </a:r>
            <a:r>
              <a:rPr lang="en-US" dirty="0" err="1"/>
              <a:t>ft</a:t>
            </a:r>
            <a:r>
              <a:rPr lang="en-US" dirty="0"/>
              <a:t>/sec use, the following formula:</a:t>
            </a:r>
          </a:p>
          <a:p>
            <a:r>
              <a:rPr lang="en-US" dirty="0"/>
              <a:t>y = Kinetic = 20 = 0.000215285</a:t>
            </a:r>
          </a:p>
          <a:p>
            <a:r>
              <a:rPr lang="en-US" dirty="0"/>
              <a:t>92,900 92,900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Forms. </a:t>
            </a:r>
            <a:r>
              <a:rPr lang="en-US" dirty="0"/>
              <a:t>During operation of the FSSP, operator maintenance is performed</a:t>
            </a:r>
          </a:p>
          <a:p>
            <a:r>
              <a:rPr lang="en-US" dirty="0"/>
              <a:t>on pumps, filter/separators, and related equipment. Forms are prepared</a:t>
            </a:r>
          </a:p>
          <a:p>
            <a:r>
              <a:rPr lang="en-US" dirty="0"/>
              <a:t>to schedule inspections and preventive maintenance and to record the</a:t>
            </a:r>
          </a:p>
          <a:p>
            <a:r>
              <a:rPr lang="en-US" dirty="0"/>
              <a:t>results of inspections and the need for repairs. They are also used to</a:t>
            </a:r>
          </a:p>
          <a:p>
            <a:r>
              <a:rPr lang="en-US" dirty="0"/>
              <a:t>report preventative maintenance performed, to note repairs made, and to</a:t>
            </a:r>
          </a:p>
          <a:p>
            <a:r>
              <a:rPr lang="en-US" dirty="0"/>
              <a:t>request services of support maintenance. In addition, forms are used to</a:t>
            </a:r>
          </a:p>
          <a:p>
            <a:r>
              <a:rPr lang="en-US" dirty="0"/>
              <a:t>keep track of the time equipment is in use or out of service, and to</a:t>
            </a:r>
          </a:p>
          <a:p>
            <a:r>
              <a:rPr lang="en-US" dirty="0"/>
              <a:t>provide data for reports on the condition and status of equipment.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DD Form 314 (Preventive Maintenance Schedule and Record) is used to</a:t>
            </a:r>
          </a:p>
          <a:p>
            <a:r>
              <a:rPr lang="en-US" dirty="0"/>
              <a:t>show when equipment is scheduled for periodic preventive maintenance</a:t>
            </a:r>
          </a:p>
          <a:p>
            <a:r>
              <a:rPr lang="en-US" dirty="0"/>
              <a:t>and when maintenance has been performed.</a:t>
            </a:r>
          </a:p>
          <a:p>
            <a:r>
              <a:rPr lang="en-US" dirty="0"/>
              <a:t> DA Form 2404 (Equipment Maintenance Schedule and Report) is used to</a:t>
            </a:r>
          </a:p>
          <a:p>
            <a:r>
              <a:rPr lang="en-US" dirty="0"/>
              <a:t>report faults or malfunctions discovered by an equipment operator.</a:t>
            </a:r>
          </a:p>
          <a:p>
            <a:r>
              <a:rPr lang="en-US" dirty="0"/>
              <a:t> DA Form 2407 (Maintenance Request) is used by organizational</a:t>
            </a:r>
          </a:p>
          <a:p>
            <a:r>
              <a:rPr lang="en-US" dirty="0"/>
              <a:t>maintenance personnel mainly to request support maintenance.</a:t>
            </a:r>
          </a:p>
          <a:p>
            <a:r>
              <a:rPr lang="en-US" dirty="0"/>
              <a:t> DA Form 2409 (Equipment Maintenance Log (consolidated)) is used to</a:t>
            </a:r>
          </a:p>
          <a:p>
            <a:r>
              <a:rPr lang="en-US" dirty="0"/>
              <a:t>keep a complete maintenance history on a piece of equipment.</a:t>
            </a:r>
          </a:p>
          <a:p>
            <a:r>
              <a:rPr lang="en-US" dirty="0"/>
              <a:t> DA Form 4177 (Utilities Inspection and Service Record) is used to</a:t>
            </a:r>
          </a:p>
          <a:p>
            <a:r>
              <a:rPr lang="en-US" dirty="0"/>
              <a:t>schedule inspections and preventive maintenance on a fixed utility or</a:t>
            </a:r>
          </a:p>
          <a:p>
            <a:r>
              <a:rPr lang="en-US" dirty="0"/>
              <a:t>structure such as a storage tank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441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0" u="none" strike="noStrike" baseline="0" dirty="0" smtClean="0">
                <a:latin typeface="CourierNewPS-BoldMT"/>
              </a:rPr>
              <a:t>LESSON 6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DIRECT ASSAULT HOSELINE OPERATIONS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Critical Task: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101-519-3315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The assault </a:t>
            </a:r>
            <a:r>
              <a:rPr lang="en-US" dirty="0" err="1"/>
              <a:t>hoseline</a:t>
            </a:r>
            <a:r>
              <a:rPr lang="en-US" dirty="0"/>
              <a:t> system is intended to be used as a temporary</a:t>
            </a:r>
          </a:p>
          <a:p>
            <a:r>
              <a:rPr lang="en-US" dirty="0"/>
              <a:t>pipeline and can transport fuel at a maximum rate of 500 to 550 barrels</a:t>
            </a:r>
          </a:p>
          <a:p>
            <a:r>
              <a:rPr lang="en-US" dirty="0"/>
              <a:t>per hour across 10 miles of flat terrain. The use of the assault</a:t>
            </a:r>
          </a:p>
          <a:p>
            <a:r>
              <a:rPr lang="en-US" dirty="0" err="1"/>
              <a:t>hoseline</a:t>
            </a:r>
            <a:r>
              <a:rPr lang="en-US" dirty="0"/>
              <a:t> for transportation of bulk petroleum has become increasingly</a:t>
            </a:r>
          </a:p>
          <a:p>
            <a:r>
              <a:rPr lang="en-US" dirty="0"/>
              <a:t>important as an expedient means of providing adequate quantities of bulk</a:t>
            </a:r>
          </a:p>
          <a:p>
            <a:r>
              <a:rPr lang="en-US" dirty="0"/>
              <a:t>petroleum in the shortest time possible.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THE ASSAULT HOSELINE SYSTEM</a:t>
            </a:r>
          </a:p>
          <a:p>
            <a:r>
              <a:rPr lang="en-US" dirty="0"/>
              <a:t>Six soldiers and the following equipment are needed to lay out and</a:t>
            </a:r>
          </a:p>
          <a:p>
            <a:r>
              <a:rPr lang="en-US" dirty="0"/>
              <a:t>assemble the hose line:</a:t>
            </a:r>
          </a:p>
          <a:p>
            <a:r>
              <a:rPr lang="en-US" dirty="0"/>
              <a:t> Thirteen flaking boxes.</a:t>
            </a:r>
          </a:p>
          <a:p>
            <a:r>
              <a:rPr lang="en-US" dirty="0"/>
              <a:t> One 350-gallon-per-minute (GPM) pumping assembly.</a:t>
            </a:r>
          </a:p>
          <a:p>
            <a:r>
              <a:rPr lang="en-US" dirty="0"/>
              <a:t> A flow control kit.</a:t>
            </a:r>
          </a:p>
          <a:p>
            <a:r>
              <a:rPr lang="en-US" dirty="0"/>
              <a:t> Ten steel roadway crossing guards.</a:t>
            </a:r>
          </a:p>
          <a:p>
            <a:r>
              <a:rPr lang="en-US" dirty="0"/>
              <a:t> A hose suspension kit.</a:t>
            </a:r>
          </a:p>
          <a:p>
            <a:r>
              <a:rPr lang="en-US" dirty="0"/>
              <a:t> A </a:t>
            </a:r>
            <a:r>
              <a:rPr lang="en-US" dirty="0" err="1"/>
              <a:t>hoseline</a:t>
            </a:r>
            <a:r>
              <a:rPr lang="en-US" dirty="0"/>
              <a:t> displacement and evacuation kit.</a:t>
            </a:r>
          </a:p>
          <a:p>
            <a:r>
              <a:rPr lang="en-US" dirty="0"/>
              <a:t> A </a:t>
            </a:r>
            <a:r>
              <a:rPr lang="en-US" dirty="0" err="1"/>
              <a:t>hoseline</a:t>
            </a:r>
            <a:r>
              <a:rPr lang="en-US" dirty="0"/>
              <a:t> packing kit.</a:t>
            </a:r>
          </a:p>
          <a:p>
            <a:r>
              <a:rPr lang="en-US" dirty="0"/>
              <a:t> A hose repair kit.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SAFETY AND ENVIRONMENTAL CONSIDERATIONS</a:t>
            </a:r>
          </a:p>
          <a:p>
            <a:r>
              <a:rPr lang="en-US" dirty="0"/>
              <a:t>Prior to the start of the mission, the troops must be briefed on any</a:t>
            </a:r>
          </a:p>
          <a:p>
            <a:r>
              <a:rPr lang="en-US" dirty="0"/>
              <a:t>safety or environmental hazards they may encounter. The briefing should</a:t>
            </a:r>
          </a:p>
          <a:p>
            <a:r>
              <a:rPr lang="en-US" dirty="0"/>
              <a:t>include the proper response to such hazards and other information which</a:t>
            </a:r>
          </a:p>
          <a:p>
            <a:r>
              <a:rPr lang="en-US" dirty="0"/>
              <a:t>will enable them to correctly address less serious infractions</a:t>
            </a:r>
          </a:p>
          <a:p>
            <a:r>
              <a:rPr lang="en-US" dirty="0"/>
              <a:t>independently. Each mission encompasses different situations and unit</a:t>
            </a:r>
          </a:p>
          <a:p>
            <a:r>
              <a:rPr lang="en-US" dirty="0"/>
              <a:t>interactions so you need to develop a mission-specific briefing for each;</a:t>
            </a:r>
          </a:p>
          <a:p>
            <a:r>
              <a:rPr lang="en-US" dirty="0"/>
              <a:t>therefore no one solution can or will be presented in this lesson. If</a:t>
            </a:r>
          </a:p>
          <a:p>
            <a:r>
              <a:rPr lang="en-US" dirty="0"/>
              <a:t>your experience does not afford you a basis for preparing a briefing,</a:t>
            </a:r>
          </a:p>
          <a:p>
            <a:r>
              <a:rPr lang="en-US" dirty="0"/>
              <a:t>contact a supervisor for 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SUPERVISING THE LAYOUT, ASSEMBLY, AND TESTING OF</a:t>
            </a:r>
          </a:p>
          <a:p>
            <a:r>
              <a:rPr lang="en-US" b="1" dirty="0"/>
              <a:t>THE ASSAULT HOSELINE</a:t>
            </a:r>
          </a:p>
          <a:p>
            <a:r>
              <a:rPr lang="en-US" b="1" dirty="0"/>
              <a:t>Choosing a Route. </a:t>
            </a:r>
            <a:r>
              <a:rPr lang="en-US" dirty="0"/>
              <a:t>Select a direct route which is free of obstacles. If possible, try to parallel an existing</a:t>
            </a:r>
          </a:p>
          <a:p>
            <a:r>
              <a:rPr lang="en-US" dirty="0"/>
              <a:t>road to aid construction, operation, and security. A route parallel to a secondary all-weather road is better</a:t>
            </a:r>
          </a:p>
          <a:p>
            <a:r>
              <a:rPr lang="en-US" dirty="0"/>
              <a:t>than a heavily traveled main supply route. Take advantage of natural cover such as </a:t>
            </a:r>
            <a:r>
              <a:rPr lang="en-US" dirty="0" err="1"/>
              <a:t>fencelines</a:t>
            </a:r>
            <a:r>
              <a:rPr lang="en-US" dirty="0"/>
              <a:t>, woods, and</a:t>
            </a:r>
          </a:p>
          <a:p>
            <a:r>
              <a:rPr lang="en-US" dirty="0"/>
              <a:t>hedgerows. However, do not disturb the natural cover by grading or leveling. Try to avoid rocky areas which</a:t>
            </a:r>
          </a:p>
          <a:p>
            <a:r>
              <a:rPr lang="en-US" dirty="0"/>
              <a:t>might damage the hose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 is possible to distribute the hose at speeds up to 35 MPH. However, the recommended maximum</a:t>
            </a:r>
          </a:p>
          <a:p>
            <a:r>
              <a:rPr lang="en-US" dirty="0"/>
              <a:t>speed is 20 MPH. As the hose is distributed, men spread out along the route (at least two each 1/4 mile),</a:t>
            </a:r>
          </a:p>
          <a:p>
            <a:r>
              <a:rPr lang="en-US" dirty="0"/>
              <a:t>walk the line to straighten out undesirable kinks or bends, and remove small obstructions which might cause</a:t>
            </a:r>
          </a:p>
          <a:p>
            <a:r>
              <a:rPr lang="en-US" dirty="0"/>
              <a:t>damage when the hose is pressurized. When distributed on a road, the hose must be picked up from the</a:t>
            </a:r>
          </a:p>
          <a:p>
            <a:r>
              <a:rPr lang="en-US" dirty="0"/>
              <a:t>roadway itself and moved to a position in the road ditch (Figure 6-1).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714121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606209" cy="580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Crossing Streams</a:t>
            </a:r>
            <a:r>
              <a:rPr lang="en-US" dirty="0"/>
              <a:t>. There are several ways you can ensure that personnel lay the </a:t>
            </a:r>
            <a:r>
              <a:rPr lang="en-US" dirty="0" err="1"/>
              <a:t>hoseline</a:t>
            </a:r>
            <a:r>
              <a:rPr lang="en-US" dirty="0"/>
              <a:t> across a</a:t>
            </a:r>
          </a:p>
          <a:p>
            <a:r>
              <a:rPr lang="en-US" dirty="0"/>
              <a:t>stream or water course. If there is a bridge, suspend the </a:t>
            </a:r>
            <a:r>
              <a:rPr lang="en-US" dirty="0" err="1"/>
              <a:t>hoseline</a:t>
            </a:r>
            <a:r>
              <a:rPr lang="en-US" dirty="0"/>
              <a:t> on improvised brackets outside the bridge</a:t>
            </a:r>
          </a:p>
          <a:p>
            <a:r>
              <a:rPr lang="en-US" dirty="0"/>
              <a:t>railing. If there is no bridge, personnel may lay the </a:t>
            </a:r>
            <a:r>
              <a:rPr lang="en-US" dirty="0" err="1"/>
              <a:t>hoseline</a:t>
            </a:r>
            <a:r>
              <a:rPr lang="en-US" dirty="0"/>
              <a:t> directly in the streambed if it is narrow and not</a:t>
            </a:r>
          </a:p>
          <a:p>
            <a:r>
              <a:rPr lang="en-US" dirty="0"/>
              <a:t>apt to flood. Use the </a:t>
            </a:r>
            <a:r>
              <a:rPr lang="en-US" dirty="0" err="1"/>
              <a:t>hoseline</a:t>
            </a:r>
            <a:r>
              <a:rPr lang="en-US" dirty="0"/>
              <a:t> suspension kit to cross a wide stream. Fabric saddles, with eyes for easy wire</a:t>
            </a:r>
          </a:p>
          <a:p>
            <a:r>
              <a:rPr lang="en-US" dirty="0"/>
              <a:t>attachment, come with the kit.</a:t>
            </a:r>
          </a:p>
          <a:p>
            <a:r>
              <a:rPr lang="en-US" b="1" dirty="0"/>
              <a:t>Crossing Gaps</a:t>
            </a:r>
            <a:r>
              <a:rPr lang="en-US" dirty="0"/>
              <a:t>. Personnel should also use the </a:t>
            </a:r>
            <a:r>
              <a:rPr lang="en-US" dirty="0" err="1"/>
              <a:t>hoseline</a:t>
            </a:r>
            <a:r>
              <a:rPr lang="en-US" dirty="0"/>
              <a:t> suspension kit to span small gaps with steep</a:t>
            </a:r>
          </a:p>
          <a:p>
            <a:r>
              <a:rPr lang="en-US" dirty="0"/>
              <a:t>sides. For a wide crossing, ensure that personnel build a suspension bridge with a flat deck or floor to hold</a:t>
            </a:r>
          </a:p>
          <a:p>
            <a:r>
              <a:rPr lang="en-US" dirty="0"/>
              <a:t>the hose. This eliminates the sags that occur when the suspension kit is used.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Crossing Roads</a:t>
            </a:r>
            <a:r>
              <a:rPr lang="en-US" dirty="0"/>
              <a:t>. To cross a highway or railroad, run the </a:t>
            </a:r>
            <a:r>
              <a:rPr lang="en-US" dirty="0" err="1"/>
              <a:t>hoseline</a:t>
            </a:r>
            <a:r>
              <a:rPr lang="en-US" dirty="0"/>
              <a:t> under a bridge or through a culvert, if</a:t>
            </a:r>
          </a:p>
          <a:p>
            <a:r>
              <a:rPr lang="en-US" dirty="0"/>
              <a:t>possible. Personnel can pull the </a:t>
            </a:r>
            <a:r>
              <a:rPr lang="en-US" dirty="0" err="1"/>
              <a:t>hoseline</a:t>
            </a:r>
            <a:r>
              <a:rPr lang="en-US" dirty="0"/>
              <a:t> through the culvert with a rope or push it through with a piece of</a:t>
            </a:r>
          </a:p>
          <a:p>
            <a:r>
              <a:rPr lang="en-US" dirty="0"/>
              <a:t>lumber or a small-diameter pipe. If there is no bridge, ensure that personnel install the roadway crossing</a:t>
            </a:r>
          </a:p>
          <a:p>
            <a:r>
              <a:rPr lang="en-US" dirty="0"/>
              <a:t>guard to protect the </a:t>
            </a:r>
            <a:r>
              <a:rPr lang="en-US" dirty="0" err="1"/>
              <a:t>hoseline</a:t>
            </a:r>
            <a:r>
              <a:rPr lang="en-US" dirty="0"/>
              <a:t>. Never bury unprotected </a:t>
            </a:r>
            <a:r>
              <a:rPr lang="en-US" dirty="0" err="1"/>
              <a:t>hoseline</a:t>
            </a:r>
            <a:r>
              <a:rPr lang="en-US" dirty="0"/>
              <a:t> in a </a:t>
            </a:r>
            <a:r>
              <a:rPr lang="en-US" dirty="0" err="1"/>
              <a:t>railbed</a:t>
            </a:r>
            <a:r>
              <a:rPr lang="en-US" dirty="0"/>
              <a:t>. When crossing a </a:t>
            </a:r>
            <a:r>
              <a:rPr lang="en-US" dirty="0" err="1"/>
              <a:t>railbed</a:t>
            </a:r>
            <a:r>
              <a:rPr lang="en-US" dirty="0"/>
              <a:t>,</a:t>
            </a:r>
          </a:p>
          <a:p>
            <a:r>
              <a:rPr lang="en-US" dirty="0"/>
              <a:t>personnel can either install a piece of heavy wall pipe in a shallow ditch under the rails or suspend the hose</a:t>
            </a:r>
          </a:p>
          <a:p>
            <a:r>
              <a:rPr lang="en-US" dirty="0"/>
              <a:t>over the </a:t>
            </a:r>
            <a:r>
              <a:rPr lang="en-US" dirty="0" err="1"/>
              <a:t>railbed</a:t>
            </a:r>
            <a:r>
              <a:rPr lang="en-US" dirty="0"/>
              <a:t> at a suitable height. As soon as possible, replace the </a:t>
            </a:r>
            <a:r>
              <a:rPr lang="en-US" dirty="0" err="1"/>
              <a:t>hoseline</a:t>
            </a:r>
            <a:r>
              <a:rPr lang="en-US" dirty="0"/>
              <a:t> at a railway crossing with</a:t>
            </a:r>
          </a:p>
          <a:p>
            <a:r>
              <a:rPr lang="en-US" dirty="0"/>
              <a:t>welded pipeline because of the fire hazards caused by trains.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Pumping Stations</a:t>
            </a:r>
            <a:r>
              <a:rPr lang="en-US" dirty="0"/>
              <a:t>. Assault </a:t>
            </a:r>
            <a:r>
              <a:rPr lang="en-US" dirty="0" err="1"/>
              <a:t>hoseline</a:t>
            </a:r>
            <a:r>
              <a:rPr lang="en-US" dirty="0"/>
              <a:t> pumping stations have one 350-GPM pumping assembly. If you</a:t>
            </a:r>
          </a:p>
          <a:p>
            <a:r>
              <a:rPr lang="en-US" dirty="0"/>
              <a:t>are using only one </a:t>
            </a:r>
            <a:r>
              <a:rPr lang="en-US" dirty="0" err="1"/>
              <a:t>hoseline</a:t>
            </a:r>
            <a:r>
              <a:rPr lang="en-US" dirty="0"/>
              <a:t> outfit, ensure that personnel place the pumping assembly at the beginning of the</a:t>
            </a:r>
          </a:p>
          <a:p>
            <a:r>
              <a:rPr lang="en-US" dirty="0" err="1"/>
              <a:t>hoseline</a:t>
            </a:r>
            <a:r>
              <a:rPr lang="en-US" dirty="0"/>
              <a:t> system. Because this pump does not have a pressure-regulating device, you must monitor it at all</a:t>
            </a:r>
          </a:p>
          <a:p>
            <a:r>
              <a:rPr lang="en-US" dirty="0"/>
              <a:t>times for changes in </a:t>
            </a:r>
            <a:r>
              <a:rPr lang="en-US" dirty="0" err="1"/>
              <a:t>hoseline</a:t>
            </a:r>
            <a:r>
              <a:rPr lang="en-US" dirty="0"/>
              <a:t> pressure. Personnel must set up pumping stations when they connect </a:t>
            </a:r>
            <a:r>
              <a:rPr lang="en-US" dirty="0" err="1"/>
              <a:t>hoseline</a:t>
            </a:r>
            <a:endParaRPr lang="en-US" dirty="0"/>
          </a:p>
          <a:p>
            <a:r>
              <a:rPr lang="en-US" dirty="0"/>
              <a:t>outfits together. There is a formula you can use to locate pumping stations on level ground using motor</a:t>
            </a:r>
          </a:p>
          <a:p>
            <a:r>
              <a:rPr lang="en-US" dirty="0"/>
              <a:t>gasoline in the </a:t>
            </a:r>
            <a:r>
              <a:rPr lang="en-US" dirty="0" err="1"/>
              <a:t>hoseline</a:t>
            </a:r>
            <a:r>
              <a:rPr lang="en-US" dirty="0"/>
              <a:t>. If you use a product other than motor gasoline, the distance between pumping</a:t>
            </a:r>
          </a:p>
          <a:p>
            <a:r>
              <a:rPr lang="en-US" dirty="0"/>
              <a:t>stations (given by this formula) changes. For example, if you use a product heavier than motor gasoline, the</a:t>
            </a:r>
          </a:p>
          <a:p>
            <a:r>
              <a:rPr lang="en-US" dirty="0"/>
              <a:t>pumping stations should be closer together. If the product you use is lighter than motor gasoline, the</a:t>
            </a:r>
          </a:p>
          <a:p>
            <a:r>
              <a:rPr lang="en-US" dirty="0"/>
              <a:t>pumping stations should be further apart. The distance between pumping stations (given by this formula) also</a:t>
            </a:r>
          </a:p>
          <a:p>
            <a:r>
              <a:rPr lang="en-US" dirty="0"/>
              <a:t>changes with the height of the terrain. For example, if you place the </a:t>
            </a:r>
            <a:r>
              <a:rPr lang="en-US" dirty="0" err="1"/>
              <a:t>hoseline</a:t>
            </a:r>
            <a:r>
              <a:rPr lang="en-US" dirty="0"/>
              <a:t> on an uphill slope, the pumping</a:t>
            </a:r>
          </a:p>
          <a:p>
            <a:r>
              <a:rPr lang="en-US" dirty="0"/>
              <a:t>stations should be closer together. If you place the </a:t>
            </a:r>
            <a:r>
              <a:rPr lang="en-US" dirty="0" err="1"/>
              <a:t>hoseline</a:t>
            </a:r>
            <a:r>
              <a:rPr lang="en-US" dirty="0"/>
              <a:t> on a downhill slope, the pumping stations should</a:t>
            </a:r>
          </a:p>
          <a:p>
            <a:r>
              <a:rPr lang="en-US" dirty="0"/>
              <a:t>be farther apart.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Hoseline</a:t>
            </a:r>
            <a:r>
              <a:rPr lang="en-US" b="1" dirty="0"/>
              <a:t> Testing</a:t>
            </a:r>
            <a:r>
              <a:rPr lang="en-US" dirty="0"/>
              <a:t>. Once personnel have set up the assault </a:t>
            </a:r>
            <a:r>
              <a:rPr lang="en-US" dirty="0" err="1"/>
              <a:t>hoseline</a:t>
            </a:r>
            <a:r>
              <a:rPr lang="en-US" dirty="0"/>
              <a:t>, they should fill it, pressurize it, and</a:t>
            </a:r>
          </a:p>
          <a:p>
            <a:r>
              <a:rPr lang="en-US" dirty="0"/>
              <a:t>check the </a:t>
            </a:r>
            <a:r>
              <a:rPr lang="en-US" dirty="0" err="1"/>
              <a:t>hoseline</a:t>
            </a:r>
            <a:r>
              <a:rPr lang="en-US" dirty="0"/>
              <a:t> for leaks. Ensure that personnel start the pumps slowly and raise the fluid pressure in the</a:t>
            </a:r>
          </a:p>
          <a:p>
            <a:r>
              <a:rPr lang="en-US" dirty="0"/>
              <a:t>system gradually in increments of 50 PSI. Ensure that personnel hold the pressure each time they raise it,</a:t>
            </a:r>
          </a:p>
          <a:p>
            <a:r>
              <a:rPr lang="en-US" dirty="0"/>
              <a:t>and inspect the </a:t>
            </a:r>
            <a:r>
              <a:rPr lang="en-US" dirty="0" err="1"/>
              <a:t>hoseline</a:t>
            </a:r>
            <a:r>
              <a:rPr lang="en-US" dirty="0"/>
              <a:t> for leaks. Keep doing this up to and including 150 PSI. Even though the design</a:t>
            </a:r>
          </a:p>
          <a:p>
            <a:r>
              <a:rPr lang="en-US" dirty="0"/>
              <a:t>12-61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burst pressure of the hose is higher, your test should not exceed the rated safe-working pressure of 150 PSI.</a:t>
            </a:r>
          </a:p>
          <a:p>
            <a:r>
              <a:rPr lang="en-US" dirty="0"/>
              <a:t>If the line pressure doesn’t build up, personnel should stop and check the </a:t>
            </a:r>
            <a:r>
              <a:rPr lang="en-US" dirty="0" err="1"/>
              <a:t>hoseline</a:t>
            </a:r>
            <a:r>
              <a:rPr lang="en-US" dirty="0"/>
              <a:t> for a leak. Personnel can</a:t>
            </a:r>
          </a:p>
          <a:p>
            <a:r>
              <a:rPr lang="en-US" dirty="0"/>
              <a:t>usually fix leaks at couplings, fittings, or valves by tightening, adjusting, or replacing gaskets.</a:t>
            </a:r>
          </a:p>
          <a:p>
            <a:r>
              <a:rPr lang="en-US" dirty="0"/>
              <a:t>Observe operations for safety and environmental infractions. Immediately shut down operations and</a:t>
            </a:r>
          </a:p>
          <a:p>
            <a:r>
              <a:rPr lang="en-US" dirty="0"/>
              <a:t>correct any problems detected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248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D - SUPERVISING THE EVACUATION AND DISPLACEMENT OF</a:t>
            </a:r>
          </a:p>
          <a:p>
            <a:r>
              <a:rPr lang="en-US" b="1" dirty="0"/>
              <a:t>THE ASSAULT HOSELINE</a:t>
            </a:r>
          </a:p>
          <a:p>
            <a:r>
              <a:rPr lang="en-US" dirty="0"/>
              <a:t>Removing fuel, vapor, and air from the </a:t>
            </a:r>
            <a:r>
              <a:rPr lang="en-US" dirty="0" err="1"/>
              <a:t>hoseline</a:t>
            </a:r>
            <a:r>
              <a:rPr lang="en-US" dirty="0"/>
              <a:t> causes the </a:t>
            </a:r>
            <a:r>
              <a:rPr lang="en-US" dirty="0" err="1"/>
              <a:t>hoseline</a:t>
            </a:r>
            <a:r>
              <a:rPr lang="en-US" dirty="0"/>
              <a:t> to collapse into a flat ribbon-like form.</a:t>
            </a:r>
          </a:p>
          <a:p>
            <a:r>
              <a:rPr lang="en-US" dirty="0"/>
              <a:t>This allows for the most compact storage of the hose for transportation to the next site. The </a:t>
            </a:r>
            <a:r>
              <a:rPr lang="en-US" dirty="0" err="1"/>
              <a:t>hoseline</a:t>
            </a:r>
            <a:r>
              <a:rPr lang="en-US" dirty="0"/>
              <a:t> is</a:t>
            </a:r>
          </a:p>
          <a:p>
            <a:r>
              <a:rPr lang="en-US" dirty="0"/>
              <a:t>evacuated by personnel as follows:</a:t>
            </a:r>
          </a:p>
          <a:p>
            <a:r>
              <a:rPr lang="en-US" dirty="0"/>
              <a:t> Remove the ball from the ball receiver; replace with an airtight cap (use a blank cap with grooved</a:t>
            </a:r>
          </a:p>
          <a:p>
            <a:r>
              <a:rPr lang="en-US" dirty="0"/>
              <a:t>coupling).</a:t>
            </a:r>
          </a:p>
          <a:p>
            <a:r>
              <a:rPr lang="en-US" dirty="0"/>
              <a:t> On the inlet end, disconnect the compressor hose from the ball injector.</a:t>
            </a:r>
          </a:p>
          <a:p>
            <a:r>
              <a:rPr lang="en-US" dirty="0"/>
              <a:t> Attach the suction connection of the air </a:t>
            </a:r>
            <a:r>
              <a:rPr lang="en-US" dirty="0" err="1"/>
              <a:t>eductor</a:t>
            </a:r>
            <a:r>
              <a:rPr lang="en-US" dirty="0"/>
              <a:t>.</a:t>
            </a:r>
          </a:p>
          <a:p>
            <a:r>
              <a:rPr lang="en-US" dirty="0"/>
              <a:t> Attach the air compressor hose to the inlet side of the </a:t>
            </a:r>
            <a:r>
              <a:rPr lang="en-US" dirty="0" err="1"/>
              <a:t>eductor</a:t>
            </a:r>
            <a:r>
              <a:rPr lang="en-US" dirty="0"/>
              <a:t>, and set the pressure at 20 to 25 PSI.</a:t>
            </a:r>
          </a:p>
          <a:p>
            <a:r>
              <a:rPr lang="en-US" dirty="0"/>
              <a:t> Operate the </a:t>
            </a:r>
            <a:r>
              <a:rPr lang="en-US" dirty="0" err="1"/>
              <a:t>eductor</a:t>
            </a:r>
            <a:r>
              <a:rPr lang="en-US" dirty="0"/>
              <a:t> approximately 10 minutes for each 1,000 feet of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  <a:p>
            <a:r>
              <a:rPr lang="en-US" dirty="0"/>
              <a:t> When the hose has flattened as much as possible, fold it back and tie a knot.</a:t>
            </a:r>
          </a:p>
          <a:p>
            <a:r>
              <a:rPr lang="en-US" dirty="0"/>
              <a:t> Remove the ball injector and </a:t>
            </a:r>
            <a:r>
              <a:rPr lang="en-US" dirty="0" err="1"/>
              <a:t>eductor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displacing the assault </a:t>
            </a:r>
            <a:r>
              <a:rPr lang="en-US" dirty="0" err="1"/>
              <a:t>hoseline</a:t>
            </a:r>
            <a:r>
              <a:rPr lang="en-US" dirty="0"/>
              <a:t>, ensure that personnel pack the hose</a:t>
            </a:r>
          </a:p>
          <a:p>
            <a:r>
              <a:rPr lang="en-US" dirty="0"/>
              <a:t>into the flaking box making successive folds from left to right until you</a:t>
            </a:r>
          </a:p>
          <a:p>
            <a:r>
              <a:rPr lang="en-US" dirty="0"/>
              <a:t>reach the front. Ensure that personnel bend the hose so that it fills</a:t>
            </a:r>
          </a:p>
          <a:p>
            <a:r>
              <a:rPr lang="en-US" dirty="0"/>
              <a:t>the entire width of the box. Also, make sure the folds are packed</a:t>
            </a:r>
          </a:p>
          <a:p>
            <a:r>
              <a:rPr lang="en-US" dirty="0"/>
              <a:t>tightly together so that you can get 1,000 feet of hose in the box. If</a:t>
            </a:r>
          </a:p>
          <a:p>
            <a:r>
              <a:rPr lang="en-US" dirty="0"/>
              <a:t>the temperature is below 40 degrees Fahrenheit, personnel may have to use</a:t>
            </a:r>
          </a:p>
          <a:p>
            <a:r>
              <a:rPr lang="en-US" dirty="0"/>
              <a:t>the </a:t>
            </a:r>
            <a:r>
              <a:rPr lang="en-US" dirty="0" err="1"/>
              <a:t>hoseline</a:t>
            </a:r>
            <a:r>
              <a:rPr lang="en-US" dirty="0"/>
              <a:t> packing kit to get the hose in the flaking box.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MAINTAINING COMMUNICATIONS</a:t>
            </a:r>
          </a:p>
          <a:p>
            <a:r>
              <a:rPr lang="en-US" dirty="0"/>
              <a:t>Communication breakdown is the single non-equipment-related item which</a:t>
            </a:r>
          </a:p>
          <a:p>
            <a:r>
              <a:rPr lang="en-US" dirty="0"/>
              <a:t>can start a domino effect capable of bringing an entire mission literally</a:t>
            </a:r>
          </a:p>
          <a:p>
            <a:r>
              <a:rPr lang="en-US" dirty="0"/>
              <a:t>to a halt. A missed communication regarding the emergency shutdown of</a:t>
            </a:r>
          </a:p>
          <a:p>
            <a:r>
              <a:rPr lang="en-US" dirty="0"/>
              <a:t>the assault </a:t>
            </a:r>
            <a:r>
              <a:rPr lang="en-US" dirty="0" err="1"/>
              <a:t>hoseline</a:t>
            </a:r>
            <a:r>
              <a:rPr lang="en-US" dirty="0"/>
              <a:t> could leave a FSSP or FARE system without a source</a:t>
            </a:r>
          </a:p>
          <a:p>
            <a:r>
              <a:rPr lang="en-US" dirty="0"/>
              <a:t>of fuel and strand dozens of aircraft and vehicles miles from a secondary</a:t>
            </a:r>
          </a:p>
          <a:p>
            <a:r>
              <a:rPr lang="en-US" dirty="0"/>
              <a:t>source of fuel. The vulnerability of such vehicles and the loss of them</a:t>
            </a:r>
          </a:p>
          <a:p>
            <a:r>
              <a:rPr lang="en-US" dirty="0"/>
              <a:t>to the enemy cannot be overstated. Accurate and timely communications</a:t>
            </a:r>
          </a:p>
          <a:p>
            <a:r>
              <a:rPr lang="en-US" dirty="0"/>
              <a:t>with all levels of the supply team and command headquarters is imperative</a:t>
            </a:r>
          </a:p>
          <a:p>
            <a:r>
              <a:rPr lang="en-US" dirty="0"/>
              <a:t>for the success of any mission requiring the use of the FSSP, FARE, and</a:t>
            </a:r>
          </a:p>
          <a:p>
            <a:r>
              <a:rPr lang="en-US" dirty="0"/>
              <a:t>assault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 efficient communication system is a must for the operation and</a:t>
            </a:r>
          </a:p>
          <a:p>
            <a:r>
              <a:rPr lang="en-US" dirty="0"/>
              <a:t>maintenance of military pipelines. The system must be separate,</a:t>
            </a:r>
          </a:p>
          <a:p>
            <a:r>
              <a:rPr lang="en-US" dirty="0"/>
              <a:t>continuous, and dependable. The communications system must have </a:t>
            </a:r>
            <a:r>
              <a:rPr lang="en-US" dirty="0" err="1"/>
              <a:t>highquality</a:t>
            </a:r>
            <a:endParaRPr lang="en-US" dirty="0"/>
          </a:p>
          <a:p>
            <a:r>
              <a:rPr lang="en-US" dirty="0"/>
              <a:t>transmission to keep errors to a minimum, enough channels or</a:t>
            </a:r>
          </a:p>
          <a:p>
            <a:r>
              <a:rPr lang="en-US" dirty="0"/>
              <a:t>circuits to carry the traffic load efficiently, prompt connections to</a:t>
            </a:r>
          </a:p>
          <a:p>
            <a:r>
              <a:rPr lang="en-US" dirty="0"/>
              <a:t>avoid delays, and immediate alternate systems so there will be no</a:t>
            </a:r>
          </a:p>
          <a:p>
            <a:r>
              <a:rPr lang="en-US" dirty="0"/>
              <a:t>interruptions in pipeline operations.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7</a:t>
            </a:r>
          </a:p>
          <a:p>
            <a:r>
              <a:rPr lang="en-US" dirty="0"/>
              <a:t>DIRECT THE ASSEMBLY, OPERATION, PMCS, AND DISASSEMBLY OF THE FORWARD AREA</a:t>
            </a:r>
          </a:p>
          <a:p>
            <a:r>
              <a:rPr lang="en-US" dirty="0"/>
              <a:t>REFUELING EQUIPMENT (FARE)</a:t>
            </a:r>
          </a:p>
          <a:p>
            <a:r>
              <a:rPr lang="en-US" dirty="0"/>
              <a:t>Critical Tasks:</a:t>
            </a:r>
          </a:p>
          <a:p>
            <a:r>
              <a:rPr lang="en-US" dirty="0"/>
              <a:t>101-519-3215</a:t>
            </a:r>
          </a:p>
          <a:p>
            <a:r>
              <a:rPr lang="en-US" dirty="0"/>
              <a:t>101-519-3317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Unit-level refueling operations in theaters of operation are usually</a:t>
            </a:r>
          </a:p>
          <a:p>
            <a:r>
              <a:rPr lang="en-US" dirty="0"/>
              <a:t>carried out by individual aviation units. A lightweight, </a:t>
            </a:r>
            <a:r>
              <a:rPr lang="en-US" dirty="0" err="1"/>
              <a:t>airtransportable</a:t>
            </a:r>
            <a:r>
              <a:rPr lang="en-US" dirty="0"/>
              <a:t>,</a:t>
            </a:r>
          </a:p>
          <a:p>
            <a:r>
              <a:rPr lang="en-US" dirty="0"/>
              <a:t>refueling system is used at the unit level. At present,</a:t>
            </a:r>
          </a:p>
          <a:p>
            <a:r>
              <a:rPr lang="en-US" dirty="0"/>
              <a:t>the system authorized to most units that have the mission to refuel</a:t>
            </a:r>
          </a:p>
          <a:p>
            <a:r>
              <a:rPr lang="en-US" dirty="0"/>
              <a:t>aircraft in forward areas is the Forward Area Refueling Equipment (FARE)</a:t>
            </a:r>
          </a:p>
          <a:p>
            <a:r>
              <a:rPr lang="en-US" dirty="0"/>
              <a:t>system. This system can be set up by skilled personnel with 15 minutes</a:t>
            </a:r>
          </a:p>
          <a:p>
            <a:r>
              <a:rPr lang="en-US" dirty="0"/>
              <a:t>of delivery to a site.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DYNAMIC FLUID FLOW</a:t>
            </a:r>
          </a:p>
          <a:p>
            <a:r>
              <a:rPr lang="en-US" b="1" dirty="0"/>
              <a:t>Reynolds number</a:t>
            </a:r>
            <a:r>
              <a:rPr lang="en-US" dirty="0"/>
              <a:t>. The Reynolds number is a dimensionless quantity that does</a:t>
            </a:r>
          </a:p>
          <a:p>
            <a:r>
              <a:rPr lang="en-US" dirty="0"/>
              <a:t>not represent any particular unit.</a:t>
            </a:r>
          </a:p>
          <a:p>
            <a:r>
              <a:rPr lang="en-US" b="1" dirty="0"/>
              <a:t>Example: </a:t>
            </a:r>
            <a:r>
              <a:rPr lang="en-US" dirty="0"/>
              <a:t>4 inches divided by 4 inches = 1; in this case 1 does not</a:t>
            </a:r>
          </a:p>
          <a:p>
            <a:r>
              <a:rPr lang="en-US" dirty="0"/>
              <a:t>represent inches but a number that represents the ratio of 4 inches to 4</a:t>
            </a:r>
          </a:p>
          <a:p>
            <a:r>
              <a:rPr lang="en-US" dirty="0"/>
              <a:t>inches. The Reynolds number is a dimensionless quantity which can be</a:t>
            </a:r>
          </a:p>
          <a:p>
            <a:r>
              <a:rPr lang="en-US" dirty="0"/>
              <a:t>calculated using the following equation:</a:t>
            </a:r>
          </a:p>
          <a:p>
            <a:r>
              <a:rPr lang="en-US" dirty="0"/>
              <a:t>R = Reynolds number</a:t>
            </a:r>
          </a:p>
          <a:p>
            <a:r>
              <a:rPr lang="en-US" dirty="0"/>
              <a:t>Q = Flow rate in GPM</a:t>
            </a:r>
          </a:p>
          <a:p>
            <a:r>
              <a:rPr lang="en-US" dirty="0"/>
              <a:t>d = Inside diameter of pipe, in inches</a:t>
            </a:r>
          </a:p>
          <a:p>
            <a:r>
              <a:rPr lang="en-US" dirty="0"/>
              <a:t>K = Kinematic viscosity in centistokes (see Figure 1-1).</a:t>
            </a:r>
          </a:p>
          <a:p>
            <a:r>
              <a:rPr lang="en-US" dirty="0"/>
              <a:t>R = 3160 x Q (where 3160 is a constant)</a:t>
            </a:r>
          </a:p>
          <a:p>
            <a:r>
              <a:rPr lang="en-US" dirty="0"/>
              <a:t>d x K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FARE system is designed for refueling helicopters in forward</a:t>
            </a:r>
          </a:p>
          <a:p>
            <a:r>
              <a:rPr lang="en-US" dirty="0"/>
              <a:t>areas. It is lightweight and can be flown to the refueling point by</a:t>
            </a:r>
          </a:p>
          <a:p>
            <a:r>
              <a:rPr lang="en-US" dirty="0"/>
              <a:t>helicopter or fixed wing aircraft. The fuel for the system is usually</a:t>
            </a:r>
          </a:p>
          <a:p>
            <a:r>
              <a:rPr lang="en-US" dirty="0"/>
              <a:t>flown to the site in 500-gallon collapsible drums. The FARE system can</a:t>
            </a:r>
          </a:p>
          <a:p>
            <a:r>
              <a:rPr lang="en-US" dirty="0"/>
              <a:t>also use various size collapsible tanks, tank vehicles, or semitrailers</a:t>
            </a:r>
          </a:p>
          <a:p>
            <a:r>
              <a:rPr lang="en-US" dirty="0"/>
              <a:t>as fuel sources.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FARE COMPONENTS</a:t>
            </a:r>
          </a:p>
          <a:p>
            <a:r>
              <a:rPr lang="en-US" b="1" dirty="0"/>
              <a:t>Components</a:t>
            </a:r>
            <a:r>
              <a:rPr lang="en-US" dirty="0"/>
              <a:t>. The FARE system consists of a pumping assembly,</a:t>
            </a:r>
          </a:p>
          <a:p>
            <a:r>
              <a:rPr lang="en-US" dirty="0"/>
              <a:t>filter/separator, and valves and fittings.</a:t>
            </a:r>
          </a:p>
          <a:p>
            <a:r>
              <a:rPr lang="en-US" dirty="0"/>
              <a:t>Pumping Assembly. The pumping assembly is made up of a 100 GPM</a:t>
            </a:r>
          </a:p>
          <a:p>
            <a:r>
              <a:rPr lang="en-US" dirty="0"/>
              <a:t>centrifugal pump and a two-cylinder, four-cycle, 3-horsepower gasoline</a:t>
            </a:r>
          </a:p>
          <a:p>
            <a:r>
              <a:rPr lang="en-US" dirty="0"/>
              <a:t>engine that powers the pump. The inlet and outlet connections are 2</a:t>
            </a:r>
          </a:p>
          <a:p>
            <a:r>
              <a:rPr lang="en-US" dirty="0"/>
              <a:t>inches in diameter. The pump has a priming port on the top of the pump</a:t>
            </a:r>
          </a:p>
          <a:p>
            <a:r>
              <a:rPr lang="en-US" dirty="0"/>
              <a:t>casing. The pumping assembly and the engine’s fuel tank are all housed</a:t>
            </a:r>
          </a:p>
          <a:p>
            <a:r>
              <a:rPr lang="pt-BR" dirty="0"/>
              <a:t>in a tubular aluminum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Filter/Separator. The 100 GPM filter/separator is an aluminum tank</a:t>
            </a:r>
          </a:p>
          <a:p>
            <a:r>
              <a:rPr lang="en-US" dirty="0"/>
              <a:t>with a removable cover. Five filter elements, each in a canister, are</a:t>
            </a:r>
          </a:p>
          <a:p>
            <a:r>
              <a:rPr lang="en-US" dirty="0"/>
              <a:t>set in mounting plate near the bottom of the tank. The filter/separator</a:t>
            </a:r>
          </a:p>
          <a:p>
            <a:r>
              <a:rPr lang="en-US" dirty="0"/>
              <a:t>has an air vent valve, a pressure differential indicator, a water sight</a:t>
            </a:r>
          </a:p>
          <a:p>
            <a:r>
              <a:rPr lang="en-US" dirty="0"/>
              <a:t>glass, and a water drain valve that is turned by hand. The flow rate of</a:t>
            </a:r>
          </a:p>
          <a:p>
            <a:r>
              <a:rPr lang="en-US" dirty="0"/>
              <a:t>the filter/separator is 100 GPM, and its top working pressure is 75 PSI.</a:t>
            </a:r>
          </a:p>
          <a:p>
            <a:r>
              <a:rPr lang="en-US" dirty="0"/>
              <a:t>The filter/separator is mounted in a frame of tubular aluminum.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Discharge hose, suction hose and fittings. The FARE system has two</a:t>
            </a:r>
          </a:p>
          <a:p>
            <a:r>
              <a:rPr lang="en-US" dirty="0"/>
              <a:t>sets of discharge hose, fittings, and nozzles. Each set is mounted in a</a:t>
            </a:r>
          </a:p>
          <a:p>
            <a:r>
              <a:rPr lang="en-US" dirty="0"/>
              <a:t>tubular frame. Two canvas carrying cases hold the suction hose and their</a:t>
            </a:r>
          </a:p>
          <a:p>
            <a:r>
              <a:rPr lang="en-US" dirty="0"/>
              <a:t>fittings.</a:t>
            </a:r>
          </a:p>
          <a:p>
            <a:r>
              <a:rPr lang="en-US" dirty="0"/>
              <a:t>Fire extinguishers are not components of the FARE system. Providing</a:t>
            </a:r>
          </a:p>
          <a:p>
            <a:r>
              <a:rPr lang="en-US" dirty="0"/>
              <a:t>the extinguishers is a command responsibility. Three fire extinguishers</a:t>
            </a:r>
          </a:p>
          <a:p>
            <a:r>
              <a:rPr lang="en-US" dirty="0"/>
              <a:t>are required for each FARE system used in aircraft refueling--one to be</a:t>
            </a:r>
          </a:p>
          <a:p>
            <a:r>
              <a:rPr lang="en-US" dirty="0"/>
              <a:t>within reach of the pump operator and one for use at each nozzle. The</a:t>
            </a:r>
          </a:p>
          <a:p>
            <a:r>
              <a:rPr lang="en-US" dirty="0"/>
              <a:t>recommended fire extinguisher is the 20-pound Halon 1211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 fuel source is provided as a component of the FARE system.</a:t>
            </a:r>
          </a:p>
          <a:p>
            <a:r>
              <a:rPr lang="en-US" dirty="0"/>
              <a:t>Generally, 500-gallon collapsible drums are used because they can be</a:t>
            </a:r>
          </a:p>
          <a:p>
            <a:r>
              <a:rPr lang="en-US" dirty="0"/>
              <a:t>airlifted, full, to the FARE point. But the FARE system can also be</a:t>
            </a:r>
          </a:p>
          <a:p>
            <a:r>
              <a:rPr lang="en-US" dirty="0"/>
              <a:t>adapted to use larger fuel reservoirs. The number of drums and tanks, as</a:t>
            </a:r>
          </a:p>
          <a:p>
            <a:r>
              <a:rPr lang="en-US" dirty="0"/>
              <a:t>well as the type of fuel to be used, is determined by the number and type</a:t>
            </a:r>
          </a:p>
          <a:p>
            <a:r>
              <a:rPr lang="en-US" dirty="0"/>
              <a:t>of aircraft the FARE point is to support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B- FARE LAYOUT</a:t>
            </a:r>
          </a:p>
          <a:p>
            <a:r>
              <a:rPr lang="en-US" b="1" dirty="0"/>
              <a:t>Planning. </a:t>
            </a:r>
            <a:r>
              <a:rPr lang="en-US" dirty="0"/>
              <a:t>The S3 of the aviation battalion or the operations officer of an aviation company plans the unit</a:t>
            </a:r>
          </a:p>
          <a:p>
            <a:r>
              <a:rPr lang="en-US" dirty="0"/>
              <a:t>operations. As part of these plans, he chooses the general area for a refueling point and specifies the</a:t>
            </a:r>
          </a:p>
          <a:p>
            <a:r>
              <a:rPr lang="en-US" dirty="0"/>
              <a:t>12-65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amount and type of refueling support needed. He or a pathfinder team must choose a site that has enough</a:t>
            </a:r>
          </a:p>
          <a:p>
            <a:r>
              <a:rPr lang="en-US" dirty="0"/>
              <a:t>open ground for the aircraft to land and lift off safely. The site must be flat or have only a slight grade. When</a:t>
            </a:r>
          </a:p>
          <a:p>
            <a:r>
              <a:rPr lang="en-US" dirty="0"/>
              <a:t>planning the layout of a FARE system, five factors must be considered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324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Spacing Between Aircraft: </a:t>
            </a:r>
            <a:r>
              <a:rPr lang="en-US" dirty="0"/>
              <a:t>There must be at least 100 feet of space between these aircraft (center rotor</a:t>
            </a:r>
          </a:p>
          <a:p>
            <a:r>
              <a:rPr lang="en-US" dirty="0"/>
              <a:t>to center rotor).</a:t>
            </a:r>
          </a:p>
          <a:p>
            <a:r>
              <a:rPr lang="en-US" dirty="0"/>
              <a:t> </a:t>
            </a:r>
            <a:r>
              <a:rPr lang="en-US" b="1" dirty="0"/>
              <a:t>Wind Direction: </a:t>
            </a:r>
            <a:r>
              <a:rPr lang="en-US" dirty="0"/>
              <a:t>Ensure that personnel lay out the FARE system so that the helicopter can land, refuel,</a:t>
            </a:r>
          </a:p>
          <a:p>
            <a:r>
              <a:rPr lang="en-US" dirty="0"/>
              <a:t>and take off into direct head wind or a left or right quartering head wind.</a:t>
            </a:r>
          </a:p>
          <a:p>
            <a:r>
              <a:rPr lang="en-US" dirty="0"/>
              <a:t> </a:t>
            </a:r>
            <a:r>
              <a:rPr lang="en-US" b="1" dirty="0"/>
              <a:t>Vapor Collection: </a:t>
            </a:r>
            <a:r>
              <a:rPr lang="en-US" dirty="0"/>
              <a:t>By laying out the system at right angles to the wind for helicopter landing and takeoff,</a:t>
            </a:r>
          </a:p>
          <a:p>
            <a:r>
              <a:rPr lang="en-US" dirty="0"/>
              <a:t>the wind will carry the fuel vapors away from the site.</a:t>
            </a:r>
          </a:p>
          <a:p>
            <a:r>
              <a:rPr lang="en-US" dirty="0"/>
              <a:t> </a:t>
            </a:r>
            <a:r>
              <a:rPr lang="en-US" b="1" dirty="0"/>
              <a:t>Drainage: </a:t>
            </a:r>
            <a:r>
              <a:rPr lang="en-US" dirty="0"/>
              <a:t>Ensure that personnel do not put the equipment in a place where a spill will drain into a stream</a:t>
            </a:r>
          </a:p>
          <a:p>
            <a:r>
              <a:rPr lang="en-US" dirty="0"/>
              <a:t>or river. Choose a part of the site that is firm enough to support the weight of the aircraft and the fuel</a:t>
            </a:r>
          </a:p>
          <a:p>
            <a:r>
              <a:rPr lang="en-US" dirty="0"/>
              <a:t>drums.</a:t>
            </a:r>
          </a:p>
          <a:p>
            <a:r>
              <a:rPr lang="en-US" dirty="0"/>
              <a:t> </a:t>
            </a:r>
            <a:r>
              <a:rPr lang="en-US" b="1" dirty="0"/>
              <a:t>Camouflage: </a:t>
            </a:r>
            <a:r>
              <a:rPr lang="en-US" dirty="0"/>
              <a:t>Camouflage is the only protection at a FARE point in a combat zone. Site features are</a:t>
            </a:r>
          </a:p>
          <a:p>
            <a:r>
              <a:rPr lang="en-US" dirty="0"/>
              <a:t>depended upon because airlifting in camouflage materials is not practical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Site Preparation. </a:t>
            </a:r>
            <a:r>
              <a:rPr lang="en-US" dirty="0"/>
              <a:t>All sticks, stones, and debris should be cleared from the area. To prevent fires, ensure</a:t>
            </a:r>
          </a:p>
          <a:p>
            <a:r>
              <a:rPr lang="en-US" dirty="0"/>
              <a:t>that personnel clear dry grass, leaves, and brush away from the pumping assembly. In some cases, engineer</a:t>
            </a:r>
          </a:p>
          <a:p>
            <a:r>
              <a:rPr lang="en-US" dirty="0"/>
              <a:t>personnel prepare the site.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Layout. </a:t>
            </a:r>
            <a:r>
              <a:rPr lang="en-US" dirty="0"/>
              <a:t>Once all equipment is on-site, ensure that personnel layout the FARE system in the way that is best</a:t>
            </a:r>
          </a:p>
          <a:p>
            <a:r>
              <a:rPr lang="en-US" dirty="0"/>
              <a:t>for the specific situation. Tailor the layout to avoid obstacles, take advantage of terrain features, achieve</a:t>
            </a:r>
          </a:p>
          <a:p>
            <a:r>
              <a:rPr lang="en-US" dirty="0"/>
              <a:t>maximum dispersion, and operate with a restricted amount of space. The only mandatory feature of the</a:t>
            </a:r>
          </a:p>
          <a:p>
            <a:r>
              <a:rPr lang="en-US" dirty="0"/>
              <a:t>FARE system is the spacing between the aircraft (Figure 7-1).</a:t>
            </a:r>
          </a:p>
          <a:p>
            <a:r>
              <a:rPr lang="en-US" dirty="0"/>
              <a:t> Position pump and filter/separator.</a:t>
            </a:r>
          </a:p>
          <a:p>
            <a:r>
              <a:rPr lang="en-US" dirty="0"/>
              <a:t> Ground pump and filter/separator.</a:t>
            </a:r>
          </a:p>
          <a:p>
            <a:r>
              <a:rPr lang="en-US" dirty="0"/>
              <a:t> Assemble discharge hose.</a:t>
            </a:r>
          </a:p>
          <a:p>
            <a:r>
              <a:rPr lang="en-US" dirty="0"/>
              <a:t> Assemble discharge hose.</a:t>
            </a:r>
          </a:p>
          <a:p>
            <a:r>
              <a:rPr lang="en-US" dirty="0"/>
              <a:t> Assemble dispensing points.</a:t>
            </a:r>
          </a:p>
          <a:p>
            <a:r>
              <a:rPr lang="en-US" dirty="0"/>
              <a:t> Connect to two 500-gallon collapsible drums.</a:t>
            </a:r>
          </a:p>
          <a:p>
            <a:r>
              <a:rPr lang="en-US" dirty="0"/>
              <a:t> Position fire extinguishers.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799"/>
            <a:ext cx="683888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equation we use field data and we will concentrate on it in the</a:t>
            </a:r>
          </a:p>
          <a:p>
            <a:r>
              <a:rPr lang="en-US" dirty="0"/>
              <a:t>classroom. It is also the one used by the Army.</a:t>
            </a:r>
          </a:p>
          <a:p>
            <a:r>
              <a:rPr lang="en-US" dirty="0"/>
              <a:t>Reynolds number using design data.</a:t>
            </a:r>
          </a:p>
          <a:p>
            <a:r>
              <a:rPr lang="en-US" dirty="0"/>
              <a:t>V = Velocity in feet per sec</a:t>
            </a:r>
          </a:p>
          <a:p>
            <a:r>
              <a:rPr lang="en-US" dirty="0"/>
              <a:t>d = Inside diameter of pipe in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Y = Kinematic viscosity in feet squared (ft²) per sec</a:t>
            </a:r>
          </a:p>
          <a:p>
            <a:r>
              <a:rPr lang="en-US" dirty="0"/>
              <a:t>R = V x d</a:t>
            </a:r>
          </a:p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24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C - QUALITY SURVEILLANCE</a:t>
            </a:r>
          </a:p>
          <a:p>
            <a:r>
              <a:rPr lang="en-US" dirty="0"/>
              <a:t>The quality and cleanliness of turbine fuel are vital to the safety of turbine-engine-powered aircraft. Turbine</a:t>
            </a:r>
          </a:p>
          <a:p>
            <a:r>
              <a:rPr lang="en-US" dirty="0"/>
              <a:t>engines have more stringent cleanliness requirements than do reciprocating engines. Because turbine</a:t>
            </a:r>
          </a:p>
          <a:p>
            <a:r>
              <a:rPr lang="en-US" dirty="0"/>
              <a:t>engines have high fuel consumption rates, contaminants accumulate in them rapidly. Turbine engine filters</a:t>
            </a:r>
          </a:p>
          <a:p>
            <a:r>
              <a:rPr lang="en-US" dirty="0"/>
              <a:t>cannot remove fine sediment, excess amounts of sediment, or water from the fuel. Separating the</a:t>
            </a:r>
          </a:p>
          <a:p>
            <a:r>
              <a:rPr lang="en-US" dirty="0"/>
              <a:t>contaminants from JP-5 and JP-8 is time-consuming and further complicated by their high viscosity and</a:t>
            </a:r>
          </a:p>
          <a:p>
            <a:r>
              <a:rPr lang="en-US" dirty="0"/>
              <a:t>specific gravity. Any unit or organization that has military-owned aviation fuel in its physical possession is</a:t>
            </a:r>
          </a:p>
          <a:p>
            <a:r>
              <a:rPr lang="en-US" dirty="0"/>
              <a:t>responsible for establishing and maintaining an adequate quality surveillance program. Each person involved</a:t>
            </a:r>
          </a:p>
          <a:p>
            <a:r>
              <a:rPr lang="en-US" dirty="0"/>
              <a:t>in aircraft refueling is responsible for ensuring that the fuel pumped into an aircraft is clean, bright, on</a:t>
            </a:r>
          </a:p>
          <a:p>
            <a:r>
              <a:rPr lang="en-US" dirty="0"/>
              <a:t>specification, and does not contain any free water or sediment.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Quality surveillance testing and sampling are used to find common contamination hazards. The hazards</a:t>
            </a:r>
          </a:p>
          <a:p>
            <a:r>
              <a:rPr lang="en-US" dirty="0"/>
              <a:t>that may affect aircraft are sediment, water, microbiological growth, and commingled fuel. Since each aircraft</a:t>
            </a:r>
          </a:p>
          <a:p>
            <a:r>
              <a:rPr lang="en-US" dirty="0"/>
              <a:t>engine is designed to burn one particular type and grade of fuel, the consequences of using a mixture of</a:t>
            </a:r>
          </a:p>
          <a:p>
            <a:r>
              <a:rPr lang="en-US" dirty="0"/>
              <a:t>different fuels can range from small variations in engine performance to total loss of power and engine failure.</a:t>
            </a:r>
          </a:p>
          <a:p>
            <a:r>
              <a:rPr lang="en-US" dirty="0"/>
              <a:t>The consequences of commingling depend on the physical properties of the fuel.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629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Sampling and Testing. </a:t>
            </a:r>
            <a:r>
              <a:rPr lang="en-US" sz="1400" dirty="0"/>
              <a:t>How often aviation fuels are sampled and tested depends on several factors. It</a:t>
            </a:r>
          </a:p>
          <a:p>
            <a:r>
              <a:rPr lang="en-US" sz="1400" dirty="0"/>
              <a:t>depends upon whether the fuel is taken from a fuel source, a system or </a:t>
            </a:r>
            <a:r>
              <a:rPr lang="en-US" sz="1400" dirty="0" err="1"/>
              <a:t>refueler</a:t>
            </a:r>
            <a:r>
              <a:rPr lang="en-US" sz="1400" dirty="0"/>
              <a:t>, or an aircraft tank. Fuel</a:t>
            </a:r>
          </a:p>
          <a:p>
            <a:r>
              <a:rPr lang="en-US" sz="1400" dirty="0"/>
              <a:t>supplies must be tested to confirm their identities (API gravity test) and detect water (Aqua-</a:t>
            </a:r>
            <a:r>
              <a:rPr lang="en-US" sz="1400" dirty="0" err="1"/>
              <a:t>Glo</a:t>
            </a:r>
            <a:r>
              <a:rPr lang="en-US" sz="1400" dirty="0"/>
              <a:t> test) and</a:t>
            </a:r>
          </a:p>
          <a:p>
            <a:r>
              <a:rPr lang="en-US" sz="1400" dirty="0"/>
              <a:t>particulate contaminant by color comparator ratings. Samples of fuel to be dispensed to aircraft should</a:t>
            </a:r>
          </a:p>
          <a:p>
            <a:r>
              <a:rPr lang="en-US" sz="1400" dirty="0"/>
              <a:t>contain no more than 10 fibers when a 1-quart sample is visually examined. The aviation fuel contamination</a:t>
            </a:r>
          </a:p>
          <a:p>
            <a:r>
              <a:rPr lang="en-US" sz="1400" dirty="0"/>
              <a:t>test kit is designed to provide a final check on aviation fuel just before the fueling of an aircraft. It includes the</a:t>
            </a:r>
          </a:p>
          <a:p>
            <a:r>
              <a:rPr lang="en-US" sz="1400" dirty="0"/>
              <a:t>API gravity test, the Aqua-</a:t>
            </a:r>
            <a:r>
              <a:rPr lang="en-US" sz="1400" dirty="0" err="1"/>
              <a:t>Glo</a:t>
            </a:r>
            <a:r>
              <a:rPr lang="en-US" sz="1400" dirty="0"/>
              <a:t> test, and the Millipore test (a test for particulate contaminants). Fuel in aircraft</a:t>
            </a:r>
          </a:p>
          <a:p>
            <a:r>
              <a:rPr lang="en-US" sz="1400" dirty="0"/>
              <a:t>tanks must be checked by the aircraft crew before flight operations begin. Taking a preflight sample is the</a:t>
            </a:r>
          </a:p>
          <a:p>
            <a:r>
              <a:rPr lang="en-US" sz="1400" dirty="0"/>
              <a:t>only way of ensuring that the fuel on board does not contain water or other visible contaminants. Any fuel that</a:t>
            </a:r>
          </a:p>
          <a:p>
            <a:r>
              <a:rPr lang="en-US" sz="1400" dirty="0"/>
              <a:t>fails a visual check should be segregated and held until laboratory test results are received. To check a fuel,</a:t>
            </a:r>
          </a:p>
          <a:p>
            <a:r>
              <a:rPr lang="en-US" sz="1400" dirty="0"/>
              <a:t>choose a clean sample bottle, draw a fresh sample, visually inspect it, and test it for debris, foreign matter, or</a:t>
            </a:r>
          </a:p>
          <a:p>
            <a:r>
              <a:rPr lang="en-US" sz="1400" dirty="0"/>
              <a:t>water. Laboratory testing ensures that the fuel’s quality meets specifications, unknown products and existing</a:t>
            </a:r>
          </a:p>
          <a:p>
            <a:r>
              <a:rPr lang="en-US" sz="1400" dirty="0"/>
              <a:t>12-67</a:t>
            </a:r>
          </a:p>
          <a:p>
            <a:r>
              <a:rPr lang="en-US" sz="1400" dirty="0"/>
              <a:t>QM 5099</a:t>
            </a:r>
          </a:p>
          <a:p>
            <a:r>
              <a:rPr lang="en-US" sz="1400" dirty="0"/>
              <a:t>or potential contaminating causes are identified, unfavorable field test results are corroborated, and </a:t>
            </a:r>
            <a:r>
              <a:rPr lang="en-US" sz="1400" dirty="0" err="1"/>
              <a:t>offspecification</a:t>
            </a:r>
            <a:endParaRPr lang="en-US" sz="1400" dirty="0"/>
          </a:p>
          <a:p>
            <a:r>
              <a:rPr lang="en-US" sz="1400" dirty="0"/>
              <a:t>fuels are not used.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MAINTAINING COMMUNICATIONS</a:t>
            </a:r>
          </a:p>
          <a:p>
            <a:r>
              <a:rPr lang="en-US" dirty="0"/>
              <a:t>Communication is the single non-equipment-related item which can enable the FARE site to be a major factor</a:t>
            </a:r>
          </a:p>
          <a:p>
            <a:r>
              <a:rPr lang="en-US" dirty="0"/>
              <a:t>in the successful mission. This communication is multi-level. Unless otherwise directed, you are responsible</a:t>
            </a:r>
          </a:p>
          <a:p>
            <a:r>
              <a:rPr lang="en-US" dirty="0"/>
              <a:t>for informing the chain of command of the following:</a:t>
            </a:r>
          </a:p>
          <a:p>
            <a:r>
              <a:rPr lang="en-US" dirty="0"/>
              <a:t> When the site becomes operational.</a:t>
            </a:r>
          </a:p>
          <a:p>
            <a:r>
              <a:rPr lang="en-US" dirty="0"/>
              <a:t> When the site is shut down for any reason before the scheduled shutdown time.</a:t>
            </a:r>
          </a:p>
          <a:p>
            <a:r>
              <a:rPr lang="en-US" dirty="0"/>
              <a:t> Report status of operations and any problems encountered as required by unit policy and procedures.</a:t>
            </a:r>
          </a:p>
          <a:p>
            <a:r>
              <a:rPr lang="en-US" dirty="0"/>
              <a:t> When the site is shut down as indicated in the operations orders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SUPERVISING THE OPERATION OF THE FARE</a:t>
            </a:r>
          </a:p>
          <a:p>
            <a:r>
              <a:rPr lang="en-US" dirty="0"/>
              <a:t>The FARE system should be primed and ready for operation as soon as it is</a:t>
            </a:r>
          </a:p>
          <a:p>
            <a:r>
              <a:rPr lang="en-US" dirty="0"/>
              <a:t>laid out and the fuel has been sampled. There should be at least three</a:t>
            </a:r>
          </a:p>
          <a:p>
            <a:r>
              <a:rPr lang="en-US" dirty="0"/>
              <a:t>people in addition to the ATC or pathfinder present during refueling</a:t>
            </a:r>
          </a:p>
          <a:p>
            <a:r>
              <a:rPr lang="en-US" dirty="0"/>
              <a:t>operations. At least two of these people should hold MOS 77F. The</a:t>
            </a:r>
          </a:p>
          <a:p>
            <a:r>
              <a:rPr lang="en-US" dirty="0"/>
              <a:t>proper procedure for refueling an aircraft are as follows:</a:t>
            </a:r>
          </a:p>
          <a:p>
            <a:r>
              <a:rPr lang="en-US" dirty="0"/>
              <a:t> Land aircraft. Check to see that the armaments aboard the aircraft</a:t>
            </a:r>
          </a:p>
          <a:p>
            <a:r>
              <a:rPr lang="en-US" dirty="0"/>
              <a:t>have been set to SAFE.</a:t>
            </a:r>
          </a:p>
          <a:p>
            <a:r>
              <a:rPr lang="en-US" dirty="0"/>
              <a:t> Deplane crew and passengers. Only the pilot may remain in the</a:t>
            </a:r>
          </a:p>
          <a:p>
            <a:r>
              <a:rPr lang="en-US" dirty="0"/>
              <a:t>aircraft during refueling. If required, a crew member may assist with</a:t>
            </a:r>
          </a:p>
          <a:p>
            <a:r>
              <a:rPr lang="en-US" dirty="0"/>
              <a:t>the refueling by manning the fire extinguisher.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Position fire extinguisher on the side of the aircraft by the fill</a:t>
            </a:r>
          </a:p>
          <a:p>
            <a:r>
              <a:rPr lang="en-US" dirty="0"/>
              <a:t>port.</a:t>
            </a:r>
          </a:p>
          <a:p>
            <a:r>
              <a:rPr lang="en-US" dirty="0"/>
              <a:t> Turn off radios. The pilot may monitor the radio used for air traffic</a:t>
            </a:r>
          </a:p>
          <a:p>
            <a:r>
              <a:rPr lang="en-US" dirty="0"/>
              <a:t>control but must not transmit while actual refueling is taking place.</a:t>
            </a:r>
          </a:p>
          <a:p>
            <a:r>
              <a:rPr lang="en-US" dirty="0"/>
              <a:t>The pilot and crew chief may talk by intercom during refueling.</a:t>
            </a:r>
          </a:p>
          <a:p>
            <a:r>
              <a:rPr lang="en-US" dirty="0"/>
              <a:t> Ground and bound the nozzle to the aircraft. It should never be</a:t>
            </a:r>
          </a:p>
          <a:p>
            <a:r>
              <a:rPr lang="en-US" dirty="0"/>
              <a:t>attached to the radio antenna or to a propeller.</a:t>
            </a:r>
          </a:p>
          <a:p>
            <a:r>
              <a:rPr lang="en-US" dirty="0"/>
              <a:t> Remove dust cap from the nozzle and remove the plug from the aircraft</a:t>
            </a:r>
          </a:p>
          <a:p>
            <a:r>
              <a:rPr lang="en-US" dirty="0"/>
              <a:t>fill port.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Begin refueling. Be certain to observe the safety precautions</a:t>
            </a:r>
          </a:p>
          <a:p>
            <a:r>
              <a:rPr lang="en-US" dirty="0"/>
              <a:t>associated with closed-circuit or open-port refueling, as the case may</a:t>
            </a:r>
          </a:p>
          <a:p>
            <a:r>
              <a:rPr lang="en-US" dirty="0"/>
              <a:t>be.</a:t>
            </a:r>
          </a:p>
          <a:p>
            <a:r>
              <a:rPr lang="en-US" dirty="0"/>
              <a:t> Replace aircraft fill port plug, and replace nozzle caps/plugs.</a:t>
            </a:r>
          </a:p>
          <a:p>
            <a:r>
              <a:rPr lang="en-US" dirty="0"/>
              <a:t> Remove nozzle bond. Carry the nozzle back to its hanger.</a:t>
            </a:r>
          </a:p>
          <a:p>
            <a:r>
              <a:rPr lang="en-US" dirty="0"/>
              <a:t> Remove fire extinguisher.</a:t>
            </a:r>
          </a:p>
          <a:p>
            <a:r>
              <a:rPr lang="en-US" dirty="0"/>
              <a:t> Board crew and passengers.</a:t>
            </a:r>
          </a:p>
          <a:p>
            <a:r>
              <a:rPr lang="en-US" dirty="0"/>
              <a:t> Direct aircraft to lift-o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procedures and render status reports as required by unit policy. If any</a:t>
            </a:r>
          </a:p>
          <a:p>
            <a:r>
              <a:rPr lang="en-US" dirty="0"/>
              <a:t>leaks or hazardous conditions are found the system must be shut down and</a:t>
            </a:r>
          </a:p>
          <a:p>
            <a:r>
              <a:rPr lang="en-US" dirty="0"/>
              <a:t>the problem corrected before resuming operations. All spills must be</a:t>
            </a:r>
          </a:p>
          <a:p>
            <a:r>
              <a:rPr lang="en-US" dirty="0"/>
              <a:t>cleaned up and reported as required by unit policies and procedures and</a:t>
            </a:r>
          </a:p>
          <a:p>
            <a:r>
              <a:rPr lang="en-US" dirty="0"/>
              <a:t>applicable environmental laws. Dispose of contaminated fuel and</a:t>
            </a:r>
          </a:p>
          <a:p>
            <a:r>
              <a:rPr lang="en-US" dirty="0"/>
              <a:t>materials in an environmentally safe way in accordance with unit policies</a:t>
            </a:r>
          </a:p>
          <a:p>
            <a:r>
              <a:rPr lang="en-US" dirty="0"/>
              <a:t>and procedures and applicable environmental laws. You must also ensure</a:t>
            </a:r>
          </a:p>
          <a:p>
            <a:r>
              <a:rPr lang="en-US" dirty="0"/>
              <a:t>that during and after PMCS are done and that DA Form 2404 or DA Form</a:t>
            </a:r>
          </a:p>
          <a:p>
            <a:r>
              <a:rPr lang="en-US" dirty="0" smtClean="0"/>
              <a:t>5988-E </a:t>
            </a:r>
            <a:r>
              <a:rPr lang="en-US" dirty="0"/>
              <a:t>is annotated with any faults or deficiencies found. The completed</a:t>
            </a:r>
          </a:p>
          <a:p>
            <a:r>
              <a:rPr lang="en-US" dirty="0"/>
              <a:t>DA Form 2404 or DA Form 5988-E is returned to the motor pool with the</a:t>
            </a:r>
          </a:p>
          <a:p>
            <a:r>
              <a:rPr lang="en-US" dirty="0"/>
              <a:t>equipment.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SAFETY</a:t>
            </a:r>
          </a:p>
          <a:p>
            <a:r>
              <a:rPr lang="en-US" b="1" dirty="0"/>
              <a:t>Switch Fueling. </a:t>
            </a:r>
            <a:r>
              <a:rPr lang="en-US" dirty="0"/>
              <a:t>Switch fueling means supplying an aircraft with fuel</a:t>
            </a:r>
          </a:p>
          <a:p>
            <a:r>
              <a:rPr lang="en-US" dirty="0"/>
              <a:t>that has flammability characteristics different from that which is</a:t>
            </a:r>
          </a:p>
          <a:p>
            <a:r>
              <a:rPr lang="en-US" dirty="0"/>
              <a:t>already in the tank. The flammability characteristics of the mixed fuel</a:t>
            </a:r>
          </a:p>
          <a:p>
            <a:r>
              <a:rPr lang="en-US" dirty="0"/>
              <a:t>will be different from the two fuels involved. The danger is that if a</a:t>
            </a:r>
          </a:p>
          <a:p>
            <a:r>
              <a:rPr lang="en-US" dirty="0"/>
              <a:t>spark should occur in the tank, the vapor-air mixture above the fuel may</a:t>
            </a:r>
          </a:p>
          <a:p>
            <a:r>
              <a:rPr lang="en-US" dirty="0"/>
              <a:t>be in the flammable range and an explosion could result. If an aircraft</a:t>
            </a:r>
          </a:p>
          <a:p>
            <a:r>
              <a:rPr lang="en-US" dirty="0"/>
              <a:t>is to be switch fueled, the rate of flow at the nozzle should not exceed</a:t>
            </a:r>
          </a:p>
          <a:p>
            <a:r>
              <a:rPr lang="en-US" dirty="0"/>
              <a:t>50 percent of the rated flow. Changing to JP-4 after using a </a:t>
            </a:r>
            <a:r>
              <a:rPr lang="en-US" dirty="0" err="1"/>
              <a:t>kerosenegrade</a:t>
            </a:r>
            <a:endParaRPr lang="en-US" dirty="0"/>
          </a:p>
          <a:p>
            <a:r>
              <a:rPr lang="en-US" dirty="0"/>
              <a:t>fuel also constitutes switch fueling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28600"/>
            <a:ext cx="6553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Heat. </a:t>
            </a:r>
            <a:r>
              <a:rPr lang="en-US" dirty="0"/>
              <a:t>Aircraft, vehicles, and engine powered equipment generate heat by</a:t>
            </a:r>
          </a:p>
          <a:p>
            <a:r>
              <a:rPr lang="en-US" dirty="0"/>
              <a:t>burning fuel. They also generate static electricity because of friction</a:t>
            </a:r>
          </a:p>
          <a:p>
            <a:r>
              <a:rPr lang="en-US" dirty="0"/>
              <a:t>between moving parts. The engine heat of an idling aircraft turbine</a:t>
            </a:r>
          </a:p>
          <a:p>
            <a:r>
              <a:rPr lang="en-US" dirty="0"/>
              <a:t>engine is in the auto-ignition range of JP-4. Poorly maintained vehicle</a:t>
            </a:r>
          </a:p>
          <a:p>
            <a:r>
              <a:rPr lang="en-US" dirty="0"/>
              <a:t>engines may backfire or discharge sparks. Do not allow any work to be</a:t>
            </a:r>
          </a:p>
          <a:p>
            <a:r>
              <a:rPr lang="en-US" dirty="0"/>
              <a:t>done on an aircraft’s batteries while the aircraft is being refueled.</a:t>
            </a:r>
          </a:p>
          <a:p>
            <a:r>
              <a:rPr lang="en-US" dirty="0"/>
              <a:t>Aircraft radios may operate to receive messages during refueling, but</a:t>
            </a:r>
          </a:p>
          <a:p>
            <a:r>
              <a:rPr lang="en-US" dirty="0"/>
              <a:t>radio transmissions from the aircraft are not allowed because of the</a:t>
            </a:r>
          </a:p>
          <a:p>
            <a:r>
              <a:rPr lang="en-US" dirty="0"/>
              <a:t>danger from arcing. Do not use flashlights within 50 feet of the</a:t>
            </a:r>
          </a:p>
          <a:p>
            <a:r>
              <a:rPr lang="en-US" dirty="0"/>
              <a:t>refueling operation unless they are approved explosion-proof type. Do</a:t>
            </a:r>
          </a:p>
          <a:p>
            <a:r>
              <a:rPr lang="en-US" dirty="0"/>
              <a:t>not allow electric </a:t>
            </a:r>
            <a:r>
              <a:rPr lang="en-US" dirty="0" err="1"/>
              <a:t>handtools</a:t>
            </a:r>
            <a:r>
              <a:rPr lang="en-US" dirty="0"/>
              <a:t> to be used in the refueling area. The</a:t>
            </a:r>
          </a:p>
          <a:p>
            <a:r>
              <a:rPr lang="en-US" dirty="0"/>
              <a:t>electric circuits of tools used in refueling operations must be</a:t>
            </a:r>
          </a:p>
          <a:p>
            <a:r>
              <a:rPr lang="en-US" dirty="0"/>
              <a:t>maintained in top condition to prevent short circuits around defects.</a:t>
            </a:r>
          </a:p>
          <a:p>
            <a:r>
              <a:rPr lang="en-US" dirty="0"/>
              <a:t>And in addition, the beam of high-frequency radar equipment can ignite a</a:t>
            </a:r>
          </a:p>
          <a:p>
            <a:r>
              <a:rPr lang="en-US" dirty="0"/>
              <a:t>flammable vapor-air mixture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1518" y="304800"/>
            <a:ext cx="6557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Scientific Notation. </a:t>
            </a:r>
            <a:r>
              <a:rPr lang="en-US" sz="1600" dirty="0"/>
              <a:t>Once you have obtained the Reynolds number you must be</a:t>
            </a:r>
          </a:p>
          <a:p>
            <a:r>
              <a:rPr lang="en-US" sz="1600" dirty="0"/>
              <a:t>able to use it. We know that the Reynolds number can tell you whether the</a:t>
            </a:r>
          </a:p>
          <a:p>
            <a:r>
              <a:rPr lang="en-US" sz="1600" dirty="0"/>
              <a:t>flow is laminar or turbulent. We can also determine a friction factor using</a:t>
            </a:r>
          </a:p>
          <a:p>
            <a:r>
              <a:rPr lang="en-US" sz="1600" dirty="0"/>
              <a:t>the Reynolds number. The friction factor relates to the resistance to flow</a:t>
            </a:r>
          </a:p>
          <a:p>
            <a:r>
              <a:rPr lang="en-US" sz="1600" dirty="0"/>
              <a:t>in pipeline operations. In our example using field data, we obtained a</a:t>
            </a:r>
          </a:p>
          <a:p>
            <a:r>
              <a:rPr lang="en-US" sz="1600" dirty="0"/>
              <a:t>Reynolds number of 144881. Because of the large number we will express it</a:t>
            </a:r>
          </a:p>
          <a:p>
            <a:r>
              <a:rPr lang="en-US" sz="1600" dirty="0"/>
              <a:t>in scientific notation. This is simply a way of expressing a number as a</a:t>
            </a:r>
          </a:p>
          <a:p>
            <a:r>
              <a:rPr lang="en-US" sz="1600" dirty="0"/>
              <a:t>decimal with one integer to the left of the decimal point times the</a:t>
            </a:r>
          </a:p>
          <a:p>
            <a:r>
              <a:rPr lang="en-US" sz="1600" dirty="0"/>
              <a:t>appropriate power of ten. For example: The number 144881 is expressed as</a:t>
            </a:r>
          </a:p>
          <a:p>
            <a:r>
              <a:rPr lang="en-US" sz="1600" dirty="0"/>
              <a:t>1.44x10 to the 5th power. In this case the decimal is moved 5 places to the</a:t>
            </a:r>
          </a:p>
          <a:p>
            <a:r>
              <a:rPr lang="en-US" sz="1600" dirty="0"/>
              <a:t>left 1.4x10 to the 5th power. The reverse is true for numbers less than</a:t>
            </a:r>
          </a:p>
          <a:p>
            <a:r>
              <a:rPr lang="en-US" sz="1600" dirty="0"/>
              <a:t>one, example: 0.00000064 becomes 6.4x10 to the (-) eighth. We just count 8</a:t>
            </a:r>
          </a:p>
          <a:p>
            <a:r>
              <a:rPr lang="en-US" sz="1600" dirty="0"/>
              <a:t>places to the right of the decimal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Open Flame. </a:t>
            </a:r>
            <a:r>
              <a:rPr lang="en-US" dirty="0"/>
              <a:t>The danger of an open flame is that it will ignite fuel or</a:t>
            </a:r>
          </a:p>
          <a:p>
            <a:r>
              <a:rPr lang="en-US" dirty="0"/>
              <a:t>a flammable vapor-air mixture. Do not allow any type of open flame, or</a:t>
            </a:r>
          </a:p>
          <a:p>
            <a:r>
              <a:rPr lang="en-US" dirty="0"/>
              <a:t>any flame-producing device within 50 feet of an aircraft refueling</a:t>
            </a:r>
          </a:p>
          <a:p>
            <a:r>
              <a:rPr lang="en-US" dirty="0"/>
              <a:t>operation.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324600" cy="641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Static Electricity. </a:t>
            </a:r>
            <a:r>
              <a:rPr lang="en-US" dirty="0"/>
              <a:t>There are two ways to prevent static electricity from</a:t>
            </a:r>
          </a:p>
          <a:p>
            <a:r>
              <a:rPr lang="en-US" dirty="0"/>
              <a:t>sparking. The charges on different materials can be equalized by</a:t>
            </a:r>
          </a:p>
          <a:p>
            <a:r>
              <a:rPr lang="en-US" dirty="0"/>
              <a:t>connecting them with a conductor (bonding). Also, a way can be provided</a:t>
            </a:r>
          </a:p>
          <a:p>
            <a:r>
              <a:rPr lang="en-US" dirty="0"/>
              <a:t>for the charges to dissipate harmlessly (grounding). The Army uses both</a:t>
            </a:r>
          </a:p>
          <a:p>
            <a:r>
              <a:rPr lang="en-US" dirty="0"/>
              <a:t>of these methods to control static electricity.</a:t>
            </a:r>
          </a:p>
          <a:p>
            <a:r>
              <a:rPr lang="en-US" dirty="0"/>
              <a:t>Bonding is the process through which two conductive objects are connected</a:t>
            </a:r>
          </a:p>
          <a:p>
            <a:r>
              <a:rPr lang="en-US" dirty="0"/>
              <a:t>to lessen their potential differences. Bonding does not dissipate the</a:t>
            </a:r>
          </a:p>
          <a:p>
            <a:r>
              <a:rPr lang="en-US" dirty="0"/>
              <a:t>static electricity. It equalizes the charges on two unlike objects (an</a:t>
            </a:r>
          </a:p>
          <a:p>
            <a:r>
              <a:rPr lang="en-US" dirty="0"/>
              <a:t>aircraft and a refueling nozzle) in order to preclude arcing as the two</a:t>
            </a:r>
          </a:p>
          <a:p>
            <a:r>
              <a:rPr lang="en-US" dirty="0"/>
              <a:t>objects are joined. A nozzle-to-aircraft bond is required. This bond is</a:t>
            </a:r>
          </a:p>
          <a:p>
            <a:r>
              <a:rPr lang="en-US" dirty="0"/>
              <a:t>made before the nozzle dust cap or fuel tank cap is removed. Likewise,</a:t>
            </a:r>
          </a:p>
          <a:p>
            <a:r>
              <a:rPr lang="en-US" dirty="0"/>
              <a:t>do not disconnect the bond until refueling is complete and the fuel tank</a:t>
            </a:r>
          </a:p>
          <a:p>
            <a:r>
              <a:rPr lang="en-US" dirty="0"/>
              <a:t>cap and nozzle dust cap are replaced.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Grounding is the process that provides a conductive path into the</a:t>
            </a:r>
          </a:p>
          <a:p>
            <a:r>
              <a:rPr lang="en-US" dirty="0"/>
              <a:t>ground so that a static charge is not trapped on the surface of the</a:t>
            </a:r>
          </a:p>
          <a:p>
            <a:r>
              <a:rPr lang="en-US" dirty="0"/>
              <a:t>equipment where it can discharge as a spark. This conductive path is</a:t>
            </a:r>
          </a:p>
          <a:p>
            <a:r>
              <a:rPr lang="en-US" dirty="0" smtClean="0"/>
              <a:t>made </a:t>
            </a:r>
            <a:r>
              <a:rPr lang="en-US" dirty="0"/>
              <a:t>by connecting a conductive cable from the piece of equipment to a</a:t>
            </a:r>
          </a:p>
          <a:p>
            <a:r>
              <a:rPr lang="en-US" dirty="0"/>
              <a:t>conductive metal rod that is driven into the earth to reach the level of</a:t>
            </a:r>
          </a:p>
          <a:p>
            <a:r>
              <a:rPr lang="en-US" dirty="0"/>
              <a:t>permanent moisture. Common sources of static electricity are identified</a:t>
            </a:r>
          </a:p>
          <a:p>
            <a:r>
              <a:rPr lang="en-US" dirty="0"/>
              <a:t>as follows:</a:t>
            </a:r>
          </a:p>
          <a:p>
            <a:r>
              <a:rPr lang="en-US" dirty="0"/>
              <a:t> Vehicles</a:t>
            </a:r>
          </a:p>
          <a:p>
            <a:r>
              <a:rPr lang="en-US" dirty="0"/>
              <a:t> Human body</a:t>
            </a:r>
          </a:p>
          <a:p>
            <a:r>
              <a:rPr lang="en-US" dirty="0"/>
              <a:t> Lightning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Air Traffic Control. </a:t>
            </a:r>
            <a:r>
              <a:rPr lang="en-US" sz="1400" dirty="0"/>
              <a:t>Air traffic control (ATC) is required for safe</a:t>
            </a:r>
          </a:p>
          <a:p>
            <a:r>
              <a:rPr lang="en-US" sz="1400" dirty="0"/>
              <a:t>refueling operations. An air traffic controller or some other adequately</a:t>
            </a:r>
          </a:p>
          <a:p>
            <a:r>
              <a:rPr lang="en-US" sz="1400" dirty="0"/>
              <a:t>trained person is required at each refueling point that serves more than</a:t>
            </a:r>
          </a:p>
          <a:p>
            <a:r>
              <a:rPr lang="en-US" sz="1400" dirty="0"/>
              <a:t>one aircraft. This person controls and directs refueling traffic and</a:t>
            </a:r>
          </a:p>
          <a:p>
            <a:r>
              <a:rPr lang="en-US" sz="1400" dirty="0"/>
              <a:t>resupply aircraft. He provides flight personnel with information such as</a:t>
            </a:r>
          </a:p>
          <a:p>
            <a:r>
              <a:rPr lang="en-US" sz="1400" dirty="0"/>
              <a:t>wind direction and velocity, remaining fuel supply, enemy activity in the</a:t>
            </a:r>
          </a:p>
          <a:p>
            <a:r>
              <a:rPr lang="en-US" sz="1400" dirty="0"/>
              <a:t>immediate area, hazards or obstructions to landing, and emergency</a:t>
            </a:r>
          </a:p>
          <a:p>
            <a:r>
              <a:rPr lang="en-US" sz="1400" dirty="0"/>
              <a:t>situations. At a fixed airfield, full radio communication equipment is</a:t>
            </a:r>
          </a:p>
          <a:p>
            <a:r>
              <a:rPr lang="en-US" sz="1400" dirty="0"/>
              <a:t>provided for controlling air traffic. At a large </a:t>
            </a:r>
            <a:r>
              <a:rPr lang="en-US" sz="1400" dirty="0" err="1"/>
              <a:t>semipermanent</a:t>
            </a:r>
            <a:r>
              <a:rPr lang="en-US" sz="1400" dirty="0"/>
              <a:t> or</a:t>
            </a:r>
          </a:p>
          <a:p>
            <a:r>
              <a:rPr lang="en-US" sz="1400" dirty="0"/>
              <a:t>temporary refueling point a radio control tower should be used whenever</a:t>
            </a:r>
          </a:p>
          <a:p>
            <a:r>
              <a:rPr lang="en-US" sz="1400" dirty="0"/>
              <a:t>aircraft are being refueled. In forward areas, personnel controlling air</a:t>
            </a:r>
          </a:p>
          <a:p>
            <a:r>
              <a:rPr lang="en-US" sz="1400" dirty="0"/>
              <a:t>traffic should have FM radio suitable for ground-to-air or ground-</a:t>
            </a:r>
            <a:r>
              <a:rPr lang="en-US" sz="1400" dirty="0" err="1"/>
              <a:t>toground</a:t>
            </a:r>
            <a:endParaRPr lang="en-US" sz="1400" dirty="0"/>
          </a:p>
          <a:p>
            <a:r>
              <a:rPr lang="en-US" sz="1400" dirty="0"/>
              <a:t>communication. Aircraft marshaling signals and landing aids are</a:t>
            </a:r>
          </a:p>
          <a:p>
            <a:r>
              <a:rPr lang="en-US" sz="1400" dirty="0"/>
              <a:t>necessary at semi-permanent and forward refueling points. In marking</a:t>
            </a:r>
          </a:p>
          <a:p>
            <a:r>
              <a:rPr lang="en-US" sz="1400" dirty="0"/>
              <a:t>landing and refueling areas in the field, procedural principles should</a:t>
            </a:r>
          </a:p>
          <a:p>
            <a:r>
              <a:rPr lang="en-US" sz="1400" dirty="0"/>
              <a:t>be followed closely especially in forward tactical areas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G - ENVIRONMENTAL CONSIDERATIONS</a:t>
            </a:r>
          </a:p>
          <a:p>
            <a:r>
              <a:rPr lang="en-US" dirty="0"/>
              <a:t>You must pay close attention during refueling operations because of the</a:t>
            </a:r>
          </a:p>
          <a:p>
            <a:r>
              <a:rPr lang="en-US" dirty="0"/>
              <a:t>potential for spills and fires. If you take simple precautions you will</a:t>
            </a:r>
          </a:p>
          <a:p>
            <a:r>
              <a:rPr lang="en-US" dirty="0"/>
              <a:t>prevent large pollution problems. During refueling you can protect the</a:t>
            </a:r>
          </a:p>
          <a:p>
            <a:r>
              <a:rPr lang="en-US" dirty="0"/>
              <a:t>environment by doing the following:</a:t>
            </a:r>
          </a:p>
          <a:p>
            <a:r>
              <a:rPr lang="en-US" dirty="0"/>
              <a:t> Compliance. Follow your unit SOP concerning the types and quantities</a:t>
            </a:r>
          </a:p>
          <a:p>
            <a:r>
              <a:rPr lang="en-US" dirty="0"/>
              <a:t>of items you can store at a fuel point.</a:t>
            </a:r>
          </a:p>
          <a:p>
            <a:r>
              <a:rPr lang="en-US" dirty="0"/>
              <a:t> Prevention. Reduce the amount of soil contaminated during refueling</a:t>
            </a:r>
          </a:p>
          <a:p>
            <a:r>
              <a:rPr lang="en-US" dirty="0"/>
              <a:t>by being careful not to spill fuel. Reuse rags and absorbent</a:t>
            </a:r>
          </a:p>
          <a:p>
            <a:r>
              <a:rPr lang="en-US" dirty="0"/>
              <a:t>materials. Recycle used or contaminated petroleum, oil, and lubricant</a:t>
            </a:r>
          </a:p>
          <a:p>
            <a:r>
              <a:rPr lang="en-US" dirty="0"/>
              <a:t>(POL) products.</a:t>
            </a:r>
          </a:p>
          <a:p>
            <a:r>
              <a:rPr lang="en-US" dirty="0"/>
              <a:t> Conservation. Dispose of contaminated soil and absorbents according</a:t>
            </a:r>
          </a:p>
          <a:p>
            <a:r>
              <a:rPr lang="en-US" dirty="0"/>
              <a:t>to the installation’s policy and the unit’s SOP.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8</a:t>
            </a:r>
          </a:p>
          <a:p>
            <a:r>
              <a:rPr lang="en-US" dirty="0"/>
              <a:t>INLAND PETROLEUM DISTRIBUTION SYSTEM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101-519-4310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Since the days of World War II, petroleum NCOs have grappled with the</a:t>
            </a:r>
          </a:p>
          <a:p>
            <a:r>
              <a:rPr lang="en-US" dirty="0"/>
              <a:t>challenges of moving fuel to the front lines of battle quickly and</a:t>
            </a:r>
          </a:p>
          <a:p>
            <a:r>
              <a:rPr lang="en-US" dirty="0"/>
              <a:t>efficiently. Today’s NCOs now have an advantage over their predecessors</a:t>
            </a:r>
          </a:p>
          <a:p>
            <a:r>
              <a:rPr lang="en-US" dirty="0"/>
              <a:t>because they accomplish the task with the Army’s inland petroleum</a:t>
            </a:r>
          </a:p>
          <a:p>
            <a:r>
              <a:rPr lang="en-US" dirty="0"/>
              <a:t>distribution system (IPDS). The IPDS is the Army’s primary method of</a:t>
            </a:r>
          </a:p>
          <a:p>
            <a:r>
              <a:rPr lang="en-US" dirty="0"/>
              <a:t>receiving, storing, and distributing bulk fuel to support military forces</a:t>
            </a:r>
          </a:p>
          <a:p>
            <a:r>
              <a:rPr lang="en-US" dirty="0"/>
              <a:t>deployed in worldwide contingency operations. The system consists of both</a:t>
            </a:r>
          </a:p>
          <a:p>
            <a:r>
              <a:rPr lang="en-US" dirty="0"/>
              <a:t>commercial and military petroleum equipment made up of three primary</a:t>
            </a:r>
          </a:p>
          <a:p>
            <a:r>
              <a:rPr lang="en-US" dirty="0"/>
              <a:t>subsystems: the tactical petroleum terminal (TPT), pipeline components,</a:t>
            </a:r>
          </a:p>
          <a:p>
            <a:r>
              <a:rPr lang="en-US" dirty="0"/>
              <a:t>and pump stations. By successfully integrating these elements, troops can</a:t>
            </a:r>
          </a:p>
          <a:p>
            <a:r>
              <a:rPr lang="en-US" dirty="0"/>
              <a:t>move fuel from any source forward into the theater of operations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COMPONENTS</a:t>
            </a:r>
          </a:p>
          <a:p>
            <a:r>
              <a:rPr lang="en-US" dirty="0"/>
              <a:t>Inland Petroleum Distribution System (IPDS) is designed as a lightweight,</a:t>
            </a:r>
          </a:p>
          <a:p>
            <a:r>
              <a:rPr lang="en-US" dirty="0"/>
              <a:t>rapidly deployable pipeline and terminal system that can be used in</a:t>
            </a:r>
          </a:p>
          <a:p>
            <a:r>
              <a:rPr lang="en-US" dirty="0"/>
              <a:t>undeveloped and developed theaters of operation. It can interface with an</a:t>
            </a:r>
          </a:p>
          <a:p>
            <a:r>
              <a:rPr lang="en-US" dirty="0"/>
              <a:t>existing host nation fuel source, such as a refinery, or with the Navy’s</a:t>
            </a:r>
          </a:p>
          <a:p>
            <a:r>
              <a:rPr lang="en-US" dirty="0"/>
              <a:t>Offshore Petroleum Discharge System (OPDS). The Navy is responsible for</a:t>
            </a:r>
          </a:p>
          <a:p>
            <a:r>
              <a:rPr lang="en-US" dirty="0"/>
              <a:t>delivery of petroleum from offshore tankers to the high water mark. The</a:t>
            </a:r>
          </a:p>
          <a:p>
            <a:r>
              <a:rPr lang="en-US" dirty="0"/>
              <a:t>system is modular in design and can be tailored for any locality or</a:t>
            </a:r>
          </a:p>
          <a:p>
            <a:r>
              <a:rPr lang="en-US" dirty="0"/>
              <a:t>operation.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Pipeline. </a:t>
            </a:r>
            <a:r>
              <a:rPr lang="en-US" dirty="0"/>
              <a:t>The pipeline is configured in 5-mile pipeline sets. There are</a:t>
            </a:r>
          </a:p>
          <a:p>
            <a:r>
              <a:rPr lang="en-US" dirty="0"/>
              <a:t>1,404 sections of 19-foot long IPDS single grooved, aluminum pipe with</a:t>
            </a:r>
          </a:p>
          <a:p>
            <a:r>
              <a:rPr lang="en-US" dirty="0"/>
              <a:t>coupling clamps and gaskets. Pipes are packed in nine 20-foot ISO</a:t>
            </a:r>
          </a:p>
          <a:p>
            <a:r>
              <a:rPr lang="en-US" dirty="0"/>
              <a:t>containers with 156 sections of pipe per container. An allotment of</a:t>
            </a:r>
          </a:p>
          <a:p>
            <a:r>
              <a:rPr lang="en-US" dirty="0"/>
              <a:t>elbows and coupling clamps for directional changes, expansion/contraction</a:t>
            </a:r>
          </a:p>
          <a:p>
            <a:r>
              <a:rPr lang="en-US" dirty="0"/>
              <a:t>devices, and a supply of gate valves, check valves, vent assemblies,</a:t>
            </a:r>
          </a:p>
          <a:p>
            <a:r>
              <a:rPr lang="en-US" dirty="0"/>
              <a:t>pipeline anchors, culverts, </a:t>
            </a:r>
            <a:r>
              <a:rPr lang="en-US" dirty="0" err="1"/>
              <a:t>overcouplings</a:t>
            </a:r>
            <a:r>
              <a:rPr lang="en-US" dirty="0"/>
              <a:t>, and repair clamps are packed</a:t>
            </a:r>
          </a:p>
          <a:p>
            <a:r>
              <a:rPr lang="en-US" dirty="0"/>
              <a:t>in four additional containers.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19-foot aluminum pipe sections (Figure 8-1). Used in the main run of</a:t>
            </a:r>
          </a:p>
          <a:p>
            <a:r>
              <a:rPr lang="en-US" dirty="0"/>
              <a:t>the pipeline. The pipes vary in thickness from 0.404 inches to 0.188</a:t>
            </a:r>
          </a:p>
          <a:p>
            <a:r>
              <a:rPr lang="en-US" dirty="0"/>
              <a:t>inches and are used over long distances. They cannot be cut to</a:t>
            </a:r>
          </a:p>
          <a:p>
            <a:r>
              <a:rPr lang="en-US" dirty="0"/>
              <a:t>different lengths due to the varying wall thickness, but each end may</a:t>
            </a:r>
          </a:p>
          <a:p>
            <a:r>
              <a:rPr lang="en-US" dirty="0"/>
              <a:t>be </a:t>
            </a:r>
            <a:r>
              <a:rPr lang="en-US" dirty="0" err="1"/>
              <a:t>regrooved</a:t>
            </a:r>
            <a:r>
              <a:rPr lang="en-US" dirty="0"/>
              <a:t> once if damaged.</a:t>
            </a:r>
          </a:p>
          <a:p>
            <a:r>
              <a:rPr lang="en-US" dirty="0"/>
              <a:t> 9.5-foot aluminum pipe nipples (Figure 8-1). There are 44 pipe</a:t>
            </a:r>
          </a:p>
          <a:p>
            <a:r>
              <a:rPr lang="en-US" dirty="0"/>
              <a:t>sections in each 5-mile set and 10 sections with each pump station. As</a:t>
            </a:r>
          </a:p>
          <a:p>
            <a:r>
              <a:rPr lang="en-US" dirty="0"/>
              <a:t>they are of a constant wall thickness (0.404``), they can be cut to</a:t>
            </a:r>
          </a:p>
          <a:p>
            <a:r>
              <a:rPr lang="en-US" dirty="0"/>
              <a:t>any length required and </a:t>
            </a:r>
            <a:r>
              <a:rPr lang="en-US" dirty="0" err="1"/>
              <a:t>regrooved</a:t>
            </a:r>
            <a:r>
              <a:rPr lang="en-US" dirty="0"/>
              <a:t> using the cutting and grooving tool</a:t>
            </a:r>
          </a:p>
          <a:p>
            <a:r>
              <a:rPr lang="en-US" dirty="0"/>
              <a:t>furnished. They are used to close short gaps in the pipeline. Each</a:t>
            </a:r>
          </a:p>
          <a:p>
            <a:r>
              <a:rPr lang="en-US" dirty="0"/>
              <a:t>section has a black line down the length for easy identification of</a:t>
            </a:r>
          </a:p>
          <a:p>
            <a:r>
              <a:rPr lang="en-US" dirty="0"/>
              <a:t>nipple material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Example</a:t>
            </a:r>
            <a:r>
              <a:rPr lang="en-US" dirty="0"/>
              <a:t>: Determine the Reynolds number using field data, given the</a:t>
            </a:r>
          </a:p>
          <a:p>
            <a:r>
              <a:rPr lang="en-US" dirty="0"/>
              <a:t>following information:</a:t>
            </a:r>
          </a:p>
          <a:p>
            <a:r>
              <a:rPr lang="en-US" dirty="0"/>
              <a:t>Q = 350 </a:t>
            </a:r>
            <a:r>
              <a:rPr lang="en-US" dirty="0" err="1"/>
              <a:t>gpm</a:t>
            </a:r>
            <a:endParaRPr lang="en-US" dirty="0"/>
          </a:p>
          <a:p>
            <a:r>
              <a:rPr lang="en-US" dirty="0"/>
              <a:t>D = 6.415 inches</a:t>
            </a:r>
          </a:p>
          <a:p>
            <a:r>
              <a:rPr lang="en-US" dirty="0"/>
              <a:t>Fuel = JP-4 at 50ºF</a:t>
            </a:r>
          </a:p>
          <a:p>
            <a:r>
              <a:rPr lang="en-US" dirty="0"/>
              <a:t>Figure 1-1 is a chart that gives you Kinematic viscosity for common military</a:t>
            </a:r>
          </a:p>
          <a:p>
            <a:r>
              <a:rPr lang="en-US" dirty="0"/>
              <a:t>fuels. Across the bottom of the chart from left to right is the temperature</a:t>
            </a:r>
          </a:p>
          <a:p>
            <a:r>
              <a:rPr lang="en-US" dirty="0"/>
              <a:t>in degrees Fahrenheit. On the left hand vertical side of the chart you will</a:t>
            </a:r>
          </a:p>
          <a:p>
            <a:r>
              <a:rPr lang="en-US" dirty="0"/>
              <a:t>find Kinematic viscosity in centistokes. First, locate 50º F on the bottom</a:t>
            </a:r>
          </a:p>
          <a:p>
            <a:r>
              <a:rPr lang="en-US" dirty="0"/>
              <a:t>12-11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horizontal line. Move up until the solid line intersects JP-4. Now move to</a:t>
            </a:r>
          </a:p>
          <a:p>
            <a:r>
              <a:rPr lang="en-US" dirty="0"/>
              <a:t>the left and read 1.19 centistokes. Look at the graduations between 1.00</a:t>
            </a:r>
          </a:p>
          <a:p>
            <a:r>
              <a:rPr lang="en-US" dirty="0"/>
              <a:t>and 1.25, there are five graduations, each one is equal to .05 </a:t>
            </a:r>
            <a:r>
              <a:rPr lang="en-US" dirty="0" err="1"/>
              <a:t>cs</a:t>
            </a:r>
            <a:r>
              <a:rPr lang="en-US" dirty="0"/>
              <a:t> so you</a:t>
            </a:r>
          </a:p>
          <a:p>
            <a:r>
              <a:rPr lang="en-US" dirty="0"/>
              <a:t>must visually interpolate.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70197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Pump stations. </a:t>
            </a:r>
            <a:r>
              <a:rPr lang="en-US" dirty="0"/>
              <a:t>Each pump station has two skid-mounted, diesel engine</a:t>
            </a:r>
          </a:p>
          <a:p>
            <a:r>
              <a:rPr lang="en-US" dirty="0"/>
              <a:t>driven (three stage centrifugal) mainline pumps, with an operational</a:t>
            </a:r>
          </a:p>
          <a:p>
            <a:r>
              <a:rPr lang="en-US" dirty="0"/>
              <a:t>output of 800 GPM at 1,800 feet of head, at 2,100 rpm (Figure 8-2). Only</a:t>
            </a:r>
          </a:p>
          <a:p>
            <a:r>
              <a:rPr lang="en-US" dirty="0"/>
              <a:t>one is operated at a time. Launcher and receiver assemblies, a dual inline</a:t>
            </a:r>
          </a:p>
          <a:p>
            <a:r>
              <a:rPr lang="en-US" dirty="0"/>
              <a:t>strainer assembly located on the incoming side of the station, and a</a:t>
            </a:r>
          </a:p>
          <a:p>
            <a:r>
              <a:rPr lang="en-US" dirty="0"/>
              <a:t>flood light set are also components of pump stations. Except for the</a:t>
            </a:r>
          </a:p>
          <a:p>
            <a:r>
              <a:rPr lang="en-US" dirty="0"/>
              <a:t>mainline pumps, all pump station equipment will be stored in four 20-foot</a:t>
            </a:r>
          </a:p>
          <a:p>
            <a:r>
              <a:rPr lang="en-US" dirty="0"/>
              <a:t>ISO containers.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6543676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Tactical Petroleum Terminal (TPT). </a:t>
            </a:r>
            <a:r>
              <a:rPr lang="en-US" dirty="0"/>
              <a:t>The mission of the TPT is to</a:t>
            </a:r>
          </a:p>
          <a:p>
            <a:r>
              <a:rPr lang="en-US" dirty="0"/>
              <a:t>receive, store, and dispense liquid fuel, specifically diesel, motor</a:t>
            </a:r>
          </a:p>
          <a:p>
            <a:r>
              <a:rPr lang="en-US" dirty="0"/>
              <a:t>gasoline, and aviation jet fuel (Figure 8-3). It serves as a base</a:t>
            </a:r>
          </a:p>
          <a:p>
            <a:r>
              <a:rPr lang="en-US" dirty="0"/>
              <a:t>terminal in an undeveloped theater and can be used in the developed</a:t>
            </a:r>
          </a:p>
          <a:p>
            <a:r>
              <a:rPr lang="en-US" dirty="0"/>
              <a:t>theater to supplement existing facilities that are inadequate or damaged.</a:t>
            </a:r>
          </a:p>
          <a:p>
            <a:r>
              <a:rPr lang="en-US" dirty="0"/>
              <a:t>The TPT was designed to operate at a maximum allowable operating pressure</a:t>
            </a:r>
          </a:p>
          <a:p>
            <a:r>
              <a:rPr lang="en-US" dirty="0"/>
              <a:t>of 150 psi. The standard TPT has a storage capacity of 3,700,000 gallons</a:t>
            </a:r>
          </a:p>
          <a:p>
            <a:r>
              <a:rPr lang="en-US" dirty="0"/>
              <a:t>in eighteen 5,000-barrel (210,000 gallons) collapsible fabric tanks. The</a:t>
            </a:r>
          </a:p>
          <a:p>
            <a:r>
              <a:rPr lang="en-US" dirty="0"/>
              <a:t>TPT is modular with three identical fuel units. Each TPT also has one</a:t>
            </a:r>
          </a:p>
          <a:p>
            <a:r>
              <a:rPr lang="en-US" dirty="0"/>
              <a:t>pipeline connection assembly. The total TPT is stored in 77 ISO</a:t>
            </a:r>
          </a:p>
          <a:p>
            <a:r>
              <a:rPr lang="en-US" dirty="0"/>
              <a:t>containers.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fuel unit consists of three tank farm assemblies, with two 5,000-</a:t>
            </a:r>
          </a:p>
          <a:p>
            <a:r>
              <a:rPr lang="en-US" dirty="0"/>
              <a:t>barrel fabric tanks each, a tanker-truck receipt manifold, a fuel</a:t>
            </a:r>
          </a:p>
          <a:p>
            <a:r>
              <a:rPr lang="en-US" dirty="0"/>
              <a:t>dispensing assembly, a transfer </a:t>
            </a:r>
            <a:r>
              <a:rPr lang="en-US" dirty="0" err="1"/>
              <a:t>hoseline</a:t>
            </a:r>
            <a:r>
              <a:rPr lang="en-US" dirty="0"/>
              <a:t> assembly, six fire suppression</a:t>
            </a:r>
          </a:p>
          <a:p>
            <a:r>
              <a:rPr lang="en-US" dirty="0"/>
              <a:t>assemblies, a 50,000-gallon optional tank configuration, and a fuel unit</a:t>
            </a:r>
          </a:p>
          <a:p>
            <a:r>
              <a:rPr lang="en-US" dirty="0"/>
              <a:t>support assembly. A total of 24 ISO containers are used to store one fuel</a:t>
            </a:r>
          </a:p>
          <a:p>
            <a:r>
              <a:rPr lang="en-US" dirty="0"/>
              <a:t>unit (min 600’ between units).</a:t>
            </a:r>
          </a:p>
          <a:p>
            <a:r>
              <a:rPr lang="en-US" dirty="0"/>
              <a:t> Tank farm assembly. Consists of two 5,000-bbl fabric tanks, a</a:t>
            </a:r>
          </a:p>
          <a:p>
            <a:r>
              <a:rPr lang="en-US" dirty="0" err="1"/>
              <a:t>hoseline</a:t>
            </a:r>
            <a:r>
              <a:rPr lang="en-US" dirty="0"/>
              <a:t> pump, and associated hose, valves and fittings; a total of</a:t>
            </a:r>
          </a:p>
          <a:p>
            <a:r>
              <a:rPr lang="en-US" dirty="0"/>
              <a:t>three containers for each assembly (at least 400 feet between</a:t>
            </a:r>
          </a:p>
          <a:p>
            <a:r>
              <a:rPr lang="en-US" dirty="0"/>
              <a:t>assemblies).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Tanker-truck receipt manifold. Consists of a </a:t>
            </a:r>
            <a:r>
              <a:rPr lang="en-US" dirty="0" err="1"/>
              <a:t>hoseline</a:t>
            </a:r>
            <a:r>
              <a:rPr lang="en-US" dirty="0"/>
              <a:t> pump and</a:t>
            </a:r>
          </a:p>
          <a:p>
            <a:r>
              <a:rPr lang="en-US" dirty="0"/>
              <a:t>associated equipment to provide four defueling stations. It is used to</a:t>
            </a:r>
          </a:p>
          <a:p>
            <a:r>
              <a:rPr lang="en-US" dirty="0"/>
              <a:t>receive fuel from fuel tanker-trucks (two containers).</a:t>
            </a:r>
          </a:p>
          <a:p>
            <a:r>
              <a:rPr lang="en-US" dirty="0"/>
              <a:t> Fuel dispensing assembly. Dispenses fuel directly to user’s bulk fuel</a:t>
            </a:r>
          </a:p>
          <a:p>
            <a:r>
              <a:rPr lang="en-US" dirty="0"/>
              <a:t>transporters and to 500-gallon collapsible drums. There are six</a:t>
            </a:r>
          </a:p>
          <a:p>
            <a:r>
              <a:rPr lang="en-US" dirty="0"/>
              <a:t>stations for trucks and two for drums (one container).</a:t>
            </a:r>
          </a:p>
          <a:p>
            <a:r>
              <a:rPr lang="en-US" dirty="0"/>
              <a:t> Transfer </a:t>
            </a:r>
            <a:r>
              <a:rPr lang="en-US" dirty="0" err="1"/>
              <a:t>hoseline</a:t>
            </a:r>
            <a:r>
              <a:rPr lang="en-US" dirty="0"/>
              <a:t> assembly. Is used to connect the tank f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Transfer </a:t>
            </a:r>
            <a:r>
              <a:rPr lang="en-US" dirty="0" err="1"/>
              <a:t>hoseline</a:t>
            </a:r>
            <a:r>
              <a:rPr lang="en-US" dirty="0"/>
              <a:t> assembly. Is used to connect the tank farm</a:t>
            </a:r>
          </a:p>
          <a:p>
            <a:r>
              <a:rPr lang="en-US" dirty="0"/>
              <a:t>assemblies, switching manifold, fuel dispensing assembly, and </a:t>
            </a:r>
            <a:r>
              <a:rPr lang="en-US" dirty="0" err="1"/>
              <a:t>tankertruck</a:t>
            </a:r>
            <a:endParaRPr lang="en-US" dirty="0"/>
          </a:p>
          <a:p>
            <a:r>
              <a:rPr lang="en-US" dirty="0"/>
              <a:t>receipt manifold into an operational TPT. There are four</a:t>
            </a:r>
          </a:p>
          <a:p>
            <a:r>
              <a:rPr lang="en-US" dirty="0"/>
              <a:t>transfer </a:t>
            </a:r>
            <a:r>
              <a:rPr lang="en-US" dirty="0" err="1"/>
              <a:t>hoseline</a:t>
            </a:r>
            <a:r>
              <a:rPr lang="en-US" dirty="0"/>
              <a:t> assemblies in a TPT, one in each fuel unit and one</a:t>
            </a:r>
          </a:p>
          <a:p>
            <a:r>
              <a:rPr lang="en-US" dirty="0"/>
              <a:t>in the pipeline connection assembly. Each assembly has fifteen 500-</a:t>
            </a:r>
          </a:p>
          <a:p>
            <a:r>
              <a:rPr lang="en-US" dirty="0"/>
              <a:t>foot by 6-inch </a:t>
            </a:r>
            <a:r>
              <a:rPr lang="en-US" dirty="0" err="1"/>
              <a:t>hoselines</a:t>
            </a:r>
            <a:r>
              <a:rPr lang="en-US" dirty="0"/>
              <a:t> packed in three </a:t>
            </a:r>
            <a:r>
              <a:rPr lang="en-US" dirty="0" err="1"/>
              <a:t>Tricons</a:t>
            </a:r>
            <a:r>
              <a:rPr lang="en-US" dirty="0"/>
              <a:t> (5 hoses per </a:t>
            </a:r>
            <a:r>
              <a:rPr lang="en-US" dirty="0" err="1"/>
              <a:t>Tricon</a:t>
            </a:r>
            <a:r>
              <a:rPr lang="en-US" dirty="0"/>
              <a:t>)</a:t>
            </a:r>
          </a:p>
          <a:p>
            <a:r>
              <a:rPr lang="en-US" dirty="0"/>
              <a:t>to tie the major components into a total system (one ISO container</a:t>
            </a:r>
          </a:p>
          <a:p>
            <a:r>
              <a:rPr lang="en-US" dirty="0"/>
              <a:t>equivalency).</a:t>
            </a:r>
          </a:p>
          <a:p>
            <a:r>
              <a:rPr lang="en-US" dirty="0"/>
              <a:t> Fire suppression assembly. The main component is the wheel mounted</a:t>
            </a:r>
          </a:p>
          <a:p>
            <a:r>
              <a:rPr lang="en-US" dirty="0"/>
              <a:t>fire extinguisher. Skid mounted on a two wheeled trailer, the system</a:t>
            </a:r>
          </a:p>
          <a:p>
            <a:r>
              <a:rPr lang="en-US" dirty="0"/>
              <a:t>is designed to apply the dry chemical (Purple K) until fire is under</a:t>
            </a:r>
          </a:p>
          <a:p>
            <a:r>
              <a:rPr lang="en-US" dirty="0"/>
              <a:t>control and then apply the aqueous film forming foam (AFFF) creating a</a:t>
            </a:r>
          </a:p>
          <a:p>
            <a:r>
              <a:rPr lang="en-US" dirty="0"/>
              <a:t>blanketing effect. The chemical should continue to be applied with the</a:t>
            </a:r>
          </a:p>
          <a:p>
            <a:r>
              <a:rPr lang="en-US" dirty="0"/>
              <a:t>AFFF until the solution is exhausted or until there are no existing</a:t>
            </a:r>
          </a:p>
          <a:p>
            <a:r>
              <a:rPr lang="en-US" dirty="0"/>
              <a:t>smoldering pockets remaining that could cause </a:t>
            </a:r>
            <a:r>
              <a:rPr lang="en-US" dirty="0" err="1"/>
              <a:t>reignition</a:t>
            </a:r>
            <a:r>
              <a:rPr lang="en-US" dirty="0"/>
              <a:t> (one</a:t>
            </a:r>
          </a:p>
          <a:p>
            <a:r>
              <a:rPr lang="en-US" dirty="0"/>
              <a:t>container for each of the six assemblies)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50,000-gallon tank option. Consists of two 50,000-gallon collapsible</a:t>
            </a:r>
          </a:p>
          <a:p>
            <a:r>
              <a:rPr lang="en-US" dirty="0"/>
              <a:t>fabric tanks, one transfer pump (350 GPM) and one 350 GPM filter</a:t>
            </a:r>
          </a:p>
          <a:p>
            <a:r>
              <a:rPr lang="en-US" dirty="0"/>
              <a:t>separator. This option gives the commander an additional 100,000</a:t>
            </a:r>
          </a:p>
          <a:p>
            <a:r>
              <a:rPr lang="en-US" dirty="0"/>
              <a:t>gallons of storage space to use as the situation dictates (total</a:t>
            </a:r>
          </a:p>
          <a:p>
            <a:r>
              <a:rPr lang="en-US" dirty="0"/>
              <a:t>option is stored in one container).</a:t>
            </a:r>
          </a:p>
          <a:p>
            <a:r>
              <a:rPr lang="en-US" dirty="0"/>
              <a:t>12-75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The fuel unit support assembly consists of the fuel unit’s interim</a:t>
            </a:r>
          </a:p>
          <a:p>
            <a:r>
              <a:rPr lang="en-US" dirty="0"/>
              <a:t>support item list (ISIL), two floodlight sets, one displacement and</a:t>
            </a:r>
          </a:p>
          <a:p>
            <a:r>
              <a:rPr lang="en-US" dirty="0"/>
              <a:t>evacuation kit, one </a:t>
            </a:r>
            <a:r>
              <a:rPr lang="en-US" dirty="0" err="1"/>
              <a:t>hoseline</a:t>
            </a:r>
            <a:r>
              <a:rPr lang="en-US" dirty="0"/>
              <a:t> suspension kit, two </a:t>
            </a:r>
            <a:r>
              <a:rPr lang="en-US" dirty="0" err="1"/>
              <a:t>hoseline</a:t>
            </a:r>
            <a:r>
              <a:rPr lang="en-US" dirty="0"/>
              <a:t> installation</a:t>
            </a:r>
          </a:p>
          <a:p>
            <a:r>
              <a:rPr lang="en-US" dirty="0"/>
              <a:t>and repair kits, and a spare </a:t>
            </a:r>
            <a:r>
              <a:rPr lang="en-US" dirty="0" err="1"/>
              <a:t>hoseline</a:t>
            </a:r>
            <a:r>
              <a:rPr lang="en-US" dirty="0"/>
              <a:t> pump (600 GPM) (four containers to</a:t>
            </a:r>
          </a:p>
          <a:p>
            <a:r>
              <a:rPr lang="en-US" dirty="0"/>
              <a:t>store the assembly).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50,000-gallon tank option. Consists of two 50,000-gallon collapsible</a:t>
            </a:r>
          </a:p>
          <a:p>
            <a:r>
              <a:rPr lang="en-US" dirty="0"/>
              <a:t>fabric tanks, one transfer pump (350 GPM) and one 350 GPM filter</a:t>
            </a:r>
          </a:p>
          <a:p>
            <a:r>
              <a:rPr lang="en-US" dirty="0"/>
              <a:t>separator. This option gives the commander an additional 100,000</a:t>
            </a:r>
          </a:p>
          <a:p>
            <a:r>
              <a:rPr lang="en-US" dirty="0"/>
              <a:t>gallons of storage space to use as the situation dictates (total</a:t>
            </a:r>
          </a:p>
          <a:p>
            <a:r>
              <a:rPr lang="en-US" dirty="0"/>
              <a:t>option is stored in one container).</a:t>
            </a:r>
          </a:p>
          <a:p>
            <a:r>
              <a:rPr lang="en-US" dirty="0"/>
              <a:t>12-75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The fuel unit support assembly consists of the fuel unit’s interim</a:t>
            </a:r>
          </a:p>
          <a:p>
            <a:r>
              <a:rPr lang="en-US" dirty="0"/>
              <a:t>support item list (ISIL), two floodlight sets, one displacement and</a:t>
            </a:r>
          </a:p>
          <a:p>
            <a:r>
              <a:rPr lang="en-US" dirty="0"/>
              <a:t>evacuation kit, one </a:t>
            </a:r>
            <a:r>
              <a:rPr lang="en-US" dirty="0" err="1"/>
              <a:t>hoseline</a:t>
            </a:r>
            <a:r>
              <a:rPr lang="en-US" dirty="0"/>
              <a:t> suspension kit, two </a:t>
            </a:r>
            <a:r>
              <a:rPr lang="en-US" dirty="0" err="1"/>
              <a:t>hoseline</a:t>
            </a:r>
            <a:r>
              <a:rPr lang="en-US" dirty="0"/>
              <a:t> installation</a:t>
            </a:r>
          </a:p>
          <a:p>
            <a:r>
              <a:rPr lang="en-US" dirty="0"/>
              <a:t>and repair kits, and a spare </a:t>
            </a:r>
            <a:r>
              <a:rPr lang="en-US" dirty="0" err="1"/>
              <a:t>hoseline</a:t>
            </a:r>
            <a:r>
              <a:rPr lang="en-US" dirty="0"/>
              <a:t> pump (600 GPM) (four containers to</a:t>
            </a:r>
          </a:p>
          <a:p>
            <a:r>
              <a:rPr lang="en-US" dirty="0"/>
              <a:t>store the assembly).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displacement and evacuation kit is used to remove fuel and</a:t>
            </a:r>
          </a:p>
          <a:p>
            <a:r>
              <a:rPr lang="en-US" dirty="0"/>
              <a:t>evacuate the small residual quantity of fuel, vapor, and any air within</a:t>
            </a:r>
          </a:p>
          <a:p>
            <a:r>
              <a:rPr lang="en-US" dirty="0"/>
              <a:t>the hose. The kit consists of a displacement ball, an injector for</a:t>
            </a:r>
          </a:p>
          <a:p>
            <a:r>
              <a:rPr lang="en-US" dirty="0"/>
              <a:t>displacing fluid with the ball, a ball receiver, end caps to seal off the</a:t>
            </a:r>
          </a:p>
          <a:p>
            <a:r>
              <a:rPr lang="en-US" dirty="0" err="1"/>
              <a:t>hoseline</a:t>
            </a:r>
            <a:r>
              <a:rPr lang="en-US" dirty="0"/>
              <a:t>, and an air ejector, used to evacuate residual fuel and vapor</a:t>
            </a:r>
          </a:p>
          <a:p>
            <a:r>
              <a:rPr lang="en-US" dirty="0"/>
              <a:t>from the </a:t>
            </a:r>
            <a:r>
              <a:rPr lang="en-US" dirty="0" err="1"/>
              <a:t>hoseline</a:t>
            </a:r>
            <a:r>
              <a:rPr lang="en-US" dirty="0"/>
              <a:t>.</a:t>
            </a:r>
          </a:p>
          <a:p>
            <a:r>
              <a:rPr lang="en-US" dirty="0"/>
              <a:t>The suspension bridge is prefabricated and packed in kits in 100-,</a:t>
            </a:r>
          </a:p>
          <a:p>
            <a:r>
              <a:rPr lang="en-US" dirty="0"/>
              <a:t>200-, and 400-foot sizes. They are provided for crossing rivers, chasms,</a:t>
            </a:r>
          </a:p>
          <a:p>
            <a:r>
              <a:rPr lang="en-US" dirty="0"/>
              <a:t>or ravines identified in potential areas of operation. The major</a:t>
            </a:r>
          </a:p>
          <a:p>
            <a:r>
              <a:rPr lang="en-US" dirty="0"/>
              <a:t>components are: towers, guy wires, deadpan anchors, main cable suspenders</a:t>
            </a:r>
          </a:p>
          <a:p>
            <a:r>
              <a:rPr lang="en-US" dirty="0"/>
              <a:t>and cross bearers, staging boards, tension cables, wind guys, and hand</a:t>
            </a:r>
          </a:p>
          <a:p>
            <a:r>
              <a:rPr lang="en-US" dirty="0"/>
              <a:t>rope.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 = 3160 x 350 = 1106000 = 144881 or 1.44 x 10 to the 5th</a:t>
            </a:r>
          </a:p>
          <a:p>
            <a:r>
              <a:rPr lang="en-US" dirty="0"/>
              <a:t>6.415 x 1.19 7.63385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119812" cy="425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Pipeline connection assembly (PSE). </a:t>
            </a:r>
            <a:r>
              <a:rPr lang="en-US" dirty="0"/>
              <a:t>The pipeline connection assembly</a:t>
            </a:r>
          </a:p>
          <a:p>
            <a:r>
              <a:rPr lang="en-US" dirty="0"/>
              <a:t>is required if fuel is to be received from or issued to pipeline. The</a:t>
            </a:r>
          </a:p>
          <a:p>
            <a:r>
              <a:rPr lang="en-US" dirty="0"/>
              <a:t>total assembly is stored in four containers and three </a:t>
            </a:r>
            <a:r>
              <a:rPr lang="en-US" dirty="0" err="1"/>
              <a:t>Tricons</a:t>
            </a:r>
            <a:r>
              <a:rPr lang="en-US" dirty="0"/>
              <a:t>.</a:t>
            </a:r>
          </a:p>
          <a:p>
            <a:r>
              <a:rPr lang="en-US" dirty="0"/>
              <a:t>+</a:t>
            </a:r>
          </a:p>
          <a:p>
            <a:r>
              <a:rPr lang="en-US" dirty="0"/>
              <a:t> Switching manifold. Allows the TPT to be connected to the pipeline</a:t>
            </a:r>
          </a:p>
          <a:p>
            <a:r>
              <a:rPr lang="en-US" dirty="0"/>
              <a:t>and controls the fuel flow in, out, and within the TPT (one</a:t>
            </a:r>
          </a:p>
          <a:p>
            <a:r>
              <a:rPr lang="en-US" dirty="0"/>
              <a:t>container).</a:t>
            </a:r>
          </a:p>
          <a:p>
            <a:r>
              <a:rPr lang="en-US" dirty="0"/>
              <a:t> Contaminated fuel module. Consists of two 50,000-gallon collapsible</a:t>
            </a:r>
          </a:p>
          <a:p>
            <a:r>
              <a:rPr lang="en-US" dirty="0"/>
              <a:t>fabric tanks used to hold contaminated fuel for blending or disposal</a:t>
            </a:r>
          </a:p>
          <a:p>
            <a:r>
              <a:rPr lang="en-US" dirty="0"/>
              <a:t>and a transfer pump to load tanker-trucks (one container).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Fire suppression assembly. Main component (one container).</a:t>
            </a:r>
          </a:p>
          <a:p>
            <a:r>
              <a:rPr lang="en-US" dirty="0"/>
              <a:t> Pipeline connection support assembly. Contains additional ISIL items,</a:t>
            </a:r>
          </a:p>
          <a:p>
            <a:r>
              <a:rPr lang="en-US" dirty="0"/>
              <a:t>one aviation petroleum test kit, one </a:t>
            </a:r>
            <a:r>
              <a:rPr lang="en-US" dirty="0" err="1"/>
              <a:t>hoseline</a:t>
            </a:r>
            <a:r>
              <a:rPr lang="en-US" dirty="0"/>
              <a:t> suspension kit, one</a:t>
            </a:r>
          </a:p>
          <a:p>
            <a:r>
              <a:rPr lang="en-US" dirty="0"/>
              <a:t>displacement and evacuation kit, and two </a:t>
            </a:r>
            <a:r>
              <a:rPr lang="en-US" dirty="0" err="1"/>
              <a:t>hoseline</a:t>
            </a:r>
            <a:r>
              <a:rPr lang="en-US" dirty="0"/>
              <a:t> installation and</a:t>
            </a:r>
          </a:p>
          <a:p>
            <a:r>
              <a:rPr lang="en-US" dirty="0"/>
              <a:t>repair kits (one container).</a:t>
            </a:r>
          </a:p>
          <a:p>
            <a:r>
              <a:rPr lang="en-US" dirty="0"/>
              <a:t>Special assemblies are available to aid in the total system construction</a:t>
            </a:r>
          </a:p>
          <a:p>
            <a:r>
              <a:rPr lang="en-US" dirty="0"/>
              <a:t>and interface.</a:t>
            </a:r>
          </a:p>
          <a:p>
            <a:r>
              <a:rPr lang="en-US" b="1" dirty="0"/>
              <a:t>Beach interface. </a:t>
            </a:r>
            <a:r>
              <a:rPr lang="en-US" dirty="0"/>
              <a:t>The beach interface is an assembly of adapters to</a:t>
            </a:r>
          </a:p>
          <a:p>
            <a:r>
              <a:rPr lang="en-US" dirty="0"/>
              <a:t>connect IPDS to OPDS. It also allows access to the pipeline for </a:t>
            </a:r>
            <a:r>
              <a:rPr lang="en-US" dirty="0" err="1"/>
              <a:t>shorebased</a:t>
            </a:r>
            <a:endParaRPr lang="en-US" dirty="0"/>
          </a:p>
          <a:p>
            <a:r>
              <a:rPr lang="en-US" dirty="0"/>
              <a:t>forces; i.e., U.S. Marines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248400" cy="6414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Pipeline support equipment. </a:t>
            </a:r>
            <a:r>
              <a:rPr lang="en-US" dirty="0"/>
              <a:t>The basis of allocation is one set of</a:t>
            </a:r>
          </a:p>
          <a:p>
            <a:r>
              <a:rPr lang="en-US" dirty="0"/>
              <a:t>pipeline support equipment per 100 miles of pipeline to be installed. The</a:t>
            </a:r>
          </a:p>
          <a:p>
            <a:r>
              <a:rPr lang="en-US" dirty="0"/>
              <a:t>assembly contains those items required to assist in the construction and</a:t>
            </a:r>
          </a:p>
          <a:p>
            <a:r>
              <a:rPr lang="en-US" dirty="0"/>
              <a:t>operation of a pipeline. PSE will accompany each deployed pipeline</a:t>
            </a:r>
          </a:p>
          <a:p>
            <a:r>
              <a:rPr lang="en-US" dirty="0"/>
              <a:t>segment (five containers). Equipment includes:</a:t>
            </a:r>
          </a:p>
          <a:p>
            <a:r>
              <a:rPr lang="en-US" dirty="0"/>
              <a:t> Two-wheel mounted </a:t>
            </a:r>
            <a:r>
              <a:rPr lang="en-US" dirty="0" err="1"/>
              <a:t>hoseline</a:t>
            </a:r>
            <a:r>
              <a:rPr lang="en-US" dirty="0"/>
              <a:t> pumps (600 GPM), used as source pumps if</a:t>
            </a:r>
          </a:p>
          <a:p>
            <a:r>
              <a:rPr lang="en-US" dirty="0"/>
              <a:t>the pipeline receives fuel from commercial storage.</a:t>
            </a:r>
          </a:p>
          <a:p>
            <a:r>
              <a:rPr lang="en-US" dirty="0"/>
              <a:t> Two cutting and grooving machines for cutting of pipeline and pump</a:t>
            </a:r>
          </a:p>
          <a:p>
            <a:r>
              <a:rPr lang="en-US" dirty="0"/>
              <a:t>station nipples.</a:t>
            </a:r>
          </a:p>
          <a:p>
            <a:r>
              <a:rPr lang="en-US" dirty="0"/>
              <a:t> Four hydraulic drive heads for anchor installation.</a:t>
            </a:r>
          </a:p>
          <a:p>
            <a:r>
              <a:rPr lang="en-US" dirty="0"/>
              <a:t> Two tapping machines for tapping into a pipeline in order to drain a</a:t>
            </a:r>
          </a:p>
          <a:p>
            <a:r>
              <a:rPr lang="en-US" dirty="0"/>
              <a:t>portion of the line. Usually needed when required to repair a leak.</a:t>
            </a:r>
          </a:p>
          <a:p>
            <a:r>
              <a:rPr lang="en-US" dirty="0"/>
              <a:t> A dead weight tester used to calibrate gages.</a:t>
            </a:r>
          </a:p>
          <a:p>
            <a:r>
              <a:rPr lang="en-US" dirty="0"/>
              <a:t> Five additional elbow sets.</a:t>
            </a:r>
          </a:p>
          <a:p>
            <a:r>
              <a:rPr lang="en-US" dirty="0"/>
              <a:t> Tool kits with pump alignment tools.</a:t>
            </a:r>
          </a:p>
          <a:p>
            <a:r>
              <a:rPr lang="en-US" dirty="0"/>
              <a:t> Additional 9.5-foot pipe sections.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B - QUALITY SURVEILLANCE</a:t>
            </a:r>
          </a:p>
          <a:p>
            <a:r>
              <a:rPr lang="en-US" sz="1400" dirty="0"/>
              <a:t>Quality Surveillance includes all procedures used by operators of the TPT</a:t>
            </a:r>
          </a:p>
          <a:p>
            <a:r>
              <a:rPr lang="en-US" sz="1400" dirty="0"/>
              <a:t>to ensure petroleum products received, stored, and dispensed by the IPDS</a:t>
            </a:r>
          </a:p>
          <a:p>
            <a:r>
              <a:rPr lang="en-US" sz="1400" dirty="0"/>
              <a:t>meet the minimum specifications when delivered to the user.</a:t>
            </a:r>
          </a:p>
          <a:p>
            <a:r>
              <a:rPr lang="en-US" sz="1400" dirty="0"/>
              <a:t>Quality Control (QC) is the inspection performed by refinery personnel</a:t>
            </a:r>
          </a:p>
          <a:p>
            <a:r>
              <a:rPr lang="en-US" sz="1400" dirty="0"/>
              <a:t>to monitor the production of a particular petroleum product. Quality</a:t>
            </a:r>
          </a:p>
          <a:p>
            <a:r>
              <a:rPr lang="en-US" sz="1400" dirty="0"/>
              <a:t>Assurance (QA) is the Army’s program to determine if a refinery or other</a:t>
            </a:r>
          </a:p>
          <a:p>
            <a:r>
              <a:rPr lang="en-US" sz="1400" dirty="0"/>
              <a:t>source has fulfilled its contract concerning the quantity and quality of</a:t>
            </a:r>
          </a:p>
          <a:p>
            <a:r>
              <a:rPr lang="en-US" sz="1400" dirty="0"/>
              <a:t>petroleum products. QA is complete when the product is accepted by the</a:t>
            </a:r>
          </a:p>
          <a:p>
            <a:r>
              <a:rPr lang="en-US" sz="1400" dirty="0"/>
              <a:t>Army and becomes Army-owned. Quality Surveillance (QS) consists of the</a:t>
            </a:r>
          </a:p>
          <a:p>
            <a:r>
              <a:rPr lang="en-US" sz="1400" dirty="0"/>
              <a:t>measures taken to ensure that petroleum products, which have been</a:t>
            </a:r>
          </a:p>
          <a:p>
            <a:r>
              <a:rPr lang="en-US" sz="1400" dirty="0"/>
              <a:t>12-77</a:t>
            </a:r>
          </a:p>
          <a:p>
            <a:r>
              <a:rPr lang="en-US" sz="1400" dirty="0"/>
              <a:t>QM 5099</a:t>
            </a:r>
          </a:p>
          <a:p>
            <a:r>
              <a:rPr lang="en-US" sz="1400" dirty="0"/>
              <a:t>accepted by the Army, are still of the required quality when delivered to</a:t>
            </a:r>
          </a:p>
          <a:p>
            <a:r>
              <a:rPr lang="en-US" sz="1400" dirty="0"/>
              <a:t>the user. QS is the responsibility of the organization having physical</a:t>
            </a:r>
          </a:p>
          <a:p>
            <a:r>
              <a:rPr lang="en-US" sz="1400" dirty="0"/>
              <a:t>possession of the Army owned products.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Sample points. </a:t>
            </a:r>
            <a:r>
              <a:rPr lang="en-US" dirty="0"/>
              <a:t>The high-pressure fuel sampling assembly is installed in</a:t>
            </a:r>
          </a:p>
          <a:p>
            <a:r>
              <a:rPr lang="en-US" dirty="0"/>
              <a:t>the pipeline one-half to one mile upstream from the TPT. This assembly is</a:t>
            </a:r>
          </a:p>
          <a:p>
            <a:r>
              <a:rPr lang="en-US" dirty="0"/>
              <a:t>used to spot the interface as it approaches the TPT and to give advance</a:t>
            </a:r>
          </a:p>
          <a:p>
            <a:r>
              <a:rPr lang="en-US" dirty="0"/>
              <a:t>warning of its arrival.</a:t>
            </a:r>
          </a:p>
          <a:p>
            <a:r>
              <a:rPr lang="en-US" dirty="0"/>
              <a:t>The low-pressure fuel sampling assembly is installed in the header,</a:t>
            </a:r>
          </a:p>
          <a:p>
            <a:r>
              <a:rPr lang="en-US" dirty="0"/>
              <a:t>feeding the TPT switching manifold from the pipeline. The primary use of</a:t>
            </a:r>
          </a:p>
          <a:p>
            <a:r>
              <a:rPr lang="en-US" dirty="0"/>
              <a:t>this fuel sampling assembly is to check incoming fuel and establish the</a:t>
            </a:r>
          </a:p>
          <a:p>
            <a:r>
              <a:rPr lang="en-US" dirty="0"/>
              <a:t>end or last of the interface between batches of different specification</a:t>
            </a:r>
          </a:p>
          <a:p>
            <a:r>
              <a:rPr lang="en-US" dirty="0"/>
              <a:t>fuel. It can also be used to spot sample and check the quality of</a:t>
            </a:r>
          </a:p>
          <a:p>
            <a:r>
              <a:rPr lang="en-US" dirty="0"/>
              <a:t>incoming fuel and to draw samples for laboratory testing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water detector kit adapter is in the discharge line of each filter</a:t>
            </a:r>
          </a:p>
          <a:p>
            <a:r>
              <a:rPr lang="en-US" dirty="0"/>
              <a:t>separator. The primary purpose is to check the quality and make sure no</a:t>
            </a:r>
          </a:p>
          <a:p>
            <a:r>
              <a:rPr lang="en-US" dirty="0"/>
              <a:t>water is carried over the dispensing assembly. Samples from the adapter</a:t>
            </a:r>
          </a:p>
          <a:p>
            <a:r>
              <a:rPr lang="en-US" dirty="0"/>
              <a:t>using the aviation fuel contamination test kit are taken downstream of</a:t>
            </a:r>
          </a:p>
          <a:p>
            <a:r>
              <a:rPr lang="en-US" dirty="0"/>
              <a:t>each filter separator to ensure that the filter separators are performing</a:t>
            </a:r>
          </a:p>
          <a:p>
            <a:r>
              <a:rPr lang="en-US" dirty="0"/>
              <a:t>properly and customers are provided quality fuel that meets</a:t>
            </a:r>
          </a:p>
          <a:p>
            <a:r>
              <a:rPr lang="en-US" dirty="0"/>
              <a:t>specification.</a:t>
            </a:r>
          </a:p>
          <a:p>
            <a:r>
              <a:rPr lang="en-US" dirty="0"/>
              <a:t> Test once every 4 hours of operation of dispensing assembly.</a:t>
            </a:r>
          </a:p>
          <a:p>
            <a:r>
              <a:rPr lang="en-US" dirty="0"/>
              <a:t> Perform three checks at 15-minute intervals after filter separator is</a:t>
            </a:r>
          </a:p>
          <a:p>
            <a:r>
              <a:rPr lang="en-US" dirty="0"/>
              <a:t>first put into operation or whenever the elements are changed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PART C - PIPELINE CONSTRUCTION</a:t>
            </a:r>
          </a:p>
          <a:p>
            <a:r>
              <a:rPr lang="en-US" sz="1200" b="1" dirty="0"/>
              <a:t>Pipeline installation. </a:t>
            </a:r>
            <a:r>
              <a:rPr lang="en-US" sz="1200" dirty="0"/>
              <a:t>The aluminum pipe used in the IPDS is highly</a:t>
            </a:r>
          </a:p>
          <a:p>
            <a:r>
              <a:rPr lang="en-US" sz="1200" dirty="0"/>
              <a:t>susceptible to heat. Changes in temperature cause the pipe to expand and</a:t>
            </a:r>
          </a:p>
          <a:p>
            <a:r>
              <a:rPr lang="en-US" sz="1200" dirty="0"/>
              <a:t>to contract. This tendency requires pipeline installation to follow</a:t>
            </a:r>
          </a:p>
          <a:p>
            <a:r>
              <a:rPr lang="en-US" sz="1200" dirty="0"/>
              <a:t>certain rules exactly. The pipeline must be installed as straight and</a:t>
            </a:r>
          </a:p>
          <a:p>
            <a:r>
              <a:rPr lang="en-US" sz="1200" dirty="0"/>
              <a:t>level as possible. Any desired turns or changes in direction must be</a:t>
            </a:r>
          </a:p>
          <a:p>
            <a:r>
              <a:rPr lang="en-US" sz="1200" dirty="0"/>
              <a:t>made using elbows, vertical as well as horizontal directions. Anchors</a:t>
            </a:r>
          </a:p>
          <a:p>
            <a:r>
              <a:rPr lang="en-US" sz="1200" dirty="0"/>
              <a:t>are used to direct expansion and contraction of the pipeline into</a:t>
            </a:r>
          </a:p>
          <a:p>
            <a:r>
              <a:rPr lang="en-US" sz="1200" dirty="0"/>
              <a:t>expansion and contraction devices. Aluminum pipe is subject to thermal</a:t>
            </a:r>
          </a:p>
          <a:p>
            <a:r>
              <a:rPr lang="en-US" sz="1200" dirty="0"/>
              <a:t>expansion that can overstress couplings and cause breaks in the pipeline.</a:t>
            </a:r>
          </a:p>
          <a:p>
            <a:r>
              <a:rPr lang="en-US" sz="1200" dirty="0"/>
              <a:t>Since the pipeline will be installed above ground, the pipe will move as</a:t>
            </a:r>
          </a:p>
          <a:p>
            <a:r>
              <a:rPr lang="en-US" sz="1200" dirty="0"/>
              <a:t>it expands and contracts with temperature variation. In some geographical</a:t>
            </a:r>
          </a:p>
          <a:p>
            <a:r>
              <a:rPr lang="en-US" sz="1200" dirty="0"/>
              <a:t>locations where the pipeline may be used, the temperature can vary by as</a:t>
            </a:r>
          </a:p>
          <a:p>
            <a:r>
              <a:rPr lang="en-US" sz="1200" dirty="0"/>
              <a:t>much as 100 degrees Fahrenheit in 24 hours, which can cause an expansion</a:t>
            </a:r>
          </a:p>
          <a:p>
            <a:r>
              <a:rPr lang="en-US" sz="1200" dirty="0"/>
              <a:t>of up to 20 inches for 50 sections of pipe. Expansion can cause the</a:t>
            </a:r>
          </a:p>
          <a:p>
            <a:r>
              <a:rPr lang="en-US" sz="1200" dirty="0"/>
              <a:t>pipeline to fail at a coupling if side pressure deflects the joint more</a:t>
            </a:r>
          </a:p>
          <a:p>
            <a:r>
              <a:rPr lang="en-US" sz="1200" dirty="0"/>
              <a:t>than 4 degrees. This expansion must be controlled and directed to spots</a:t>
            </a:r>
          </a:p>
          <a:p>
            <a:r>
              <a:rPr lang="en-US" sz="1200" dirty="0"/>
              <a:t>specifically designed to move with pipeline expansion and contraction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629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Controlling expansion and contraction. </a:t>
            </a:r>
            <a:r>
              <a:rPr lang="en-US" sz="1400" dirty="0"/>
              <a:t>To control this expected</a:t>
            </a:r>
          </a:p>
          <a:p>
            <a:r>
              <a:rPr lang="en-US" sz="1400" dirty="0"/>
              <a:t>expansion/contraction movement, the pipeline must be equipped with</a:t>
            </a:r>
          </a:p>
          <a:p>
            <a:r>
              <a:rPr lang="en-US" sz="1400" dirty="0"/>
              <a:t>anchors and expansion devices. The anchor fixes the pipeline to the</a:t>
            </a:r>
          </a:p>
          <a:p>
            <a:r>
              <a:rPr lang="en-US" sz="1400" dirty="0"/>
              <a:t>ground and directs any expansion towards the expansion device. The flex</a:t>
            </a:r>
          </a:p>
          <a:p>
            <a:r>
              <a:rPr lang="en-US" sz="1400" dirty="0"/>
              <a:t>in the couplings at the elbows allow these devices to move without</a:t>
            </a:r>
          </a:p>
          <a:p>
            <a:r>
              <a:rPr lang="en-US" sz="1400" dirty="0"/>
              <a:t>breaking the integrity of the pipeline. In a desert environment, </a:t>
            </a:r>
            <a:r>
              <a:rPr lang="en-US" sz="1400" dirty="0" smtClean="0"/>
              <a:t>where</a:t>
            </a:r>
            <a:endParaRPr lang="en-US" sz="1400" dirty="0"/>
          </a:p>
          <a:p>
            <a:r>
              <a:rPr lang="en-US" sz="1400" dirty="0"/>
              <a:t>the temperature change can be anywhere from 50 to 100 degrees Fahrenheit,</a:t>
            </a:r>
          </a:p>
          <a:p>
            <a:r>
              <a:rPr lang="en-US" sz="1400" dirty="0"/>
              <a:t>there must be a maximum of 50 sections of pipe between</a:t>
            </a:r>
          </a:p>
          <a:p>
            <a:r>
              <a:rPr lang="en-US" sz="1400" dirty="0"/>
              <a:t>expansion/contraction devices, with an anchor in between. In a more</a:t>
            </a:r>
          </a:p>
          <a:p>
            <a:r>
              <a:rPr lang="en-US" sz="1400" dirty="0"/>
              <a:t>temperate environment with an expected temperature change of less than 50</a:t>
            </a:r>
          </a:p>
          <a:p>
            <a:r>
              <a:rPr lang="en-US" sz="1400" dirty="0"/>
              <a:t>degrees Fahrenheit, the distance between expansion/contraction devices</a:t>
            </a:r>
          </a:p>
          <a:p>
            <a:r>
              <a:rPr lang="en-US" sz="1400" dirty="0"/>
              <a:t>can be extended up to 100 sections of pipe. There still must be an anchor</a:t>
            </a:r>
          </a:p>
          <a:p>
            <a:r>
              <a:rPr lang="en-US" sz="1400" dirty="0"/>
              <a:t>between devices. The pipeline must be laid in an anchor - expansion</a:t>
            </a:r>
          </a:p>
          <a:p>
            <a:r>
              <a:rPr lang="en-US" sz="1400" dirty="0"/>
              <a:t>device - anchor sequence with the anchor just outside of each pump</a:t>
            </a:r>
          </a:p>
          <a:p>
            <a:r>
              <a:rPr lang="en-US" sz="1400" dirty="0"/>
              <a:t>station starting the sequence. Expansion loops on hills should be no more</a:t>
            </a:r>
          </a:p>
          <a:p>
            <a:r>
              <a:rPr lang="en-US" sz="1400" dirty="0"/>
              <a:t>than 15 sections of pipe hanging downhill from an anchor.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There are two types of expansion devices used with the IPDS. The “U”</a:t>
            </a:r>
          </a:p>
          <a:p>
            <a:r>
              <a:rPr lang="en-US" sz="1400" dirty="0"/>
              <a:t>shaped loop and the “Z” shaped offset. Both devices provide required</a:t>
            </a:r>
          </a:p>
          <a:p>
            <a:r>
              <a:rPr lang="en-US" sz="1400" dirty="0"/>
              <a:t>pipeline flexibility and are considered equal from that standpoint. The</a:t>
            </a:r>
          </a:p>
          <a:p>
            <a:r>
              <a:rPr lang="en-US" sz="1400" dirty="0"/>
              <a:t>“Z” shaped offset should be used if sufficient cleared trace (width 30</a:t>
            </a:r>
          </a:p>
          <a:p>
            <a:r>
              <a:rPr lang="en-US" sz="1400" dirty="0"/>
              <a:t>ft.) is available. If the trace is not available, the “U” shaped loop</a:t>
            </a:r>
          </a:p>
          <a:p>
            <a:r>
              <a:rPr lang="en-US" sz="1400" dirty="0"/>
              <a:t>should be installed. A cleared area of about 30 ft. by 30 ft. is required</a:t>
            </a:r>
          </a:p>
          <a:p>
            <a:r>
              <a:rPr lang="en-US" sz="1400" dirty="0"/>
              <a:t>for each “U” loop.</a:t>
            </a:r>
          </a:p>
          <a:p>
            <a:r>
              <a:rPr lang="en-US" sz="1400" dirty="0"/>
              <a:t> “U” shaped loop, will normally be constructed with one pipeline length</a:t>
            </a:r>
          </a:p>
          <a:p>
            <a:r>
              <a:rPr lang="en-US" sz="1400" dirty="0"/>
              <a:t>(19 ft.) on a side and may use 45 or 90 degree elbows or a combination</a:t>
            </a:r>
          </a:p>
          <a:p>
            <a:r>
              <a:rPr lang="en-US" sz="1400" dirty="0"/>
              <a:t>thereof. As elbows are limited, 90 degree elbows should be used</a:t>
            </a:r>
          </a:p>
          <a:p>
            <a:r>
              <a:rPr lang="en-US" sz="1400" dirty="0"/>
              <a:t>whenever possible. The deflection at the loop can be as much as 20</a:t>
            </a:r>
          </a:p>
          <a:p>
            <a:r>
              <a:rPr lang="en-US" sz="1400" dirty="0"/>
              <a:t>inches from the cold to the hot position.</a:t>
            </a:r>
          </a:p>
          <a:p>
            <a:r>
              <a:rPr lang="en-US" sz="1400" dirty="0"/>
              <a:t> “Z” shaped offset will normally be offset one 19-foot pipe length. To</a:t>
            </a:r>
          </a:p>
          <a:p>
            <a:r>
              <a:rPr lang="en-US" sz="1400" dirty="0"/>
              <a:t>allow for proper expansion, the “Z” should be constructed only with 45</a:t>
            </a:r>
          </a:p>
          <a:p>
            <a:r>
              <a:rPr lang="en-US" sz="1400" dirty="0"/>
              <a:t>degree elbows unless two 19-foot lengths of pipe are used in the</a:t>
            </a:r>
          </a:p>
          <a:p>
            <a:r>
              <a:rPr lang="en-US" sz="1400" dirty="0"/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</a:t>
            </a:r>
          </a:p>
          <a:p>
            <a:r>
              <a:rPr lang="en-US" dirty="0"/>
              <a:t>THEORY OF FLOW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101-519-4260</a:t>
            </a:r>
          </a:p>
        </p:txBody>
      </p:sp>
    </p:spTree>
    <p:extLst>
      <p:ext uri="{BB962C8B-B14F-4D97-AF65-F5344CB8AC3E}">
        <p14:creationId xmlns:p14="http://schemas.microsoft.com/office/powerpoint/2010/main" val="17717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Example: using design data</a:t>
            </a:r>
          </a:p>
          <a:p>
            <a:r>
              <a:rPr lang="en-US" dirty="0"/>
              <a:t>Given: Rn = V = 3.48 </a:t>
            </a:r>
            <a:r>
              <a:rPr lang="en-US" dirty="0" err="1"/>
              <a:t>ft</a:t>
            </a:r>
            <a:r>
              <a:rPr lang="en-US" dirty="0"/>
              <a:t> per/sec</a:t>
            </a:r>
          </a:p>
          <a:p>
            <a:r>
              <a:rPr lang="en-US" dirty="0"/>
              <a:t>D = .53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Y = .0000128 </a:t>
            </a:r>
            <a:r>
              <a:rPr lang="en-US" dirty="0" err="1"/>
              <a:t>ft</a:t>
            </a:r>
            <a:r>
              <a:rPr lang="en-US" dirty="0"/>
              <a:t>/sec</a:t>
            </a:r>
          </a:p>
          <a:p>
            <a:r>
              <a:rPr lang="fr-FR" dirty="0"/>
              <a:t>V = Q = 3.48 x .53 = 1.8444 = 144093.75</a:t>
            </a:r>
          </a:p>
          <a:p>
            <a:r>
              <a:rPr lang="en-US" dirty="0"/>
              <a:t>A .0000128 .0000128</a:t>
            </a:r>
          </a:p>
          <a:p>
            <a:r>
              <a:rPr lang="en-US" dirty="0"/>
              <a:t>= 144094 or 1.44 x 10 to the 5th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Mandatory anchor points are located:</a:t>
            </a:r>
          </a:p>
          <a:p>
            <a:r>
              <a:rPr lang="en-US" dirty="0"/>
              <a:t> Always between expansion loops to direct expansion into the loops.</a:t>
            </a:r>
          </a:p>
          <a:p>
            <a:r>
              <a:rPr lang="en-US" dirty="0"/>
              <a:t> On the first or second section of pipe outside pump stations at the</a:t>
            </a:r>
          </a:p>
          <a:p>
            <a:r>
              <a:rPr lang="en-US" dirty="0"/>
              <a:t>launcher and receiver assemblies.</a:t>
            </a:r>
          </a:p>
          <a:p>
            <a:r>
              <a:rPr lang="en-US" dirty="0"/>
              <a:t> On the first section of pipe downstream of gate and/or check valves in</a:t>
            </a:r>
          </a:p>
          <a:p>
            <a:r>
              <a:rPr lang="en-US" dirty="0"/>
              <a:t>the pipeline.</a:t>
            </a:r>
          </a:p>
          <a:p>
            <a:r>
              <a:rPr lang="en-US" dirty="0"/>
              <a:t> On the first or second section of pipe on both sides of elbows that</a:t>
            </a:r>
          </a:p>
          <a:p>
            <a:r>
              <a:rPr lang="en-US" dirty="0"/>
              <a:t>change the direction of the pipeline (both horizontal and vertical).</a:t>
            </a:r>
          </a:p>
          <a:p>
            <a:r>
              <a:rPr lang="en-US" dirty="0"/>
              <a:t>Anchors must be located at the bottom of a hill with the expansion loop</a:t>
            </a:r>
          </a:p>
          <a:p>
            <a:r>
              <a:rPr lang="en-US" dirty="0"/>
              <a:t>up the hill. There must be no more than 15 sections of pipe hanging</a:t>
            </a:r>
          </a:p>
          <a:p>
            <a:r>
              <a:rPr lang="en-US" dirty="0"/>
              <a:t>downhill from an anchor.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Pipe support and guides. </a:t>
            </a:r>
            <a:r>
              <a:rPr lang="en-US" dirty="0"/>
              <a:t>Must be installed where required to ensure</a:t>
            </a:r>
          </a:p>
          <a:p>
            <a:r>
              <a:rPr lang="en-US" dirty="0"/>
              <a:t>that joint alignment is maintained. Pipe supports and guides may be</a:t>
            </a:r>
          </a:p>
          <a:p>
            <a:r>
              <a:rPr lang="en-US" dirty="0"/>
              <a:t>constructed to pickets, sandbags, or other available materials. Sandbags,</a:t>
            </a:r>
          </a:p>
          <a:p>
            <a:r>
              <a:rPr lang="en-US" dirty="0"/>
              <a:t>if used, should always be stacked in a pyramid to provide support during</a:t>
            </a:r>
          </a:p>
          <a:p>
            <a:r>
              <a:rPr lang="en-US" dirty="0"/>
              <a:t>pipe movement; never stack one on top of the other. Pickets are used to</a:t>
            </a:r>
          </a:p>
          <a:p>
            <a:r>
              <a:rPr lang="en-US" dirty="0"/>
              <a:t>keep the pipeline from slipping downhill when laid along a slope. There</a:t>
            </a:r>
          </a:p>
          <a:p>
            <a:r>
              <a:rPr lang="en-US" dirty="0"/>
              <a:t>are 225 pickets and 2,000 sandbags in each 5-mile set. Obstacle</a:t>
            </a:r>
          </a:p>
          <a:p>
            <a:r>
              <a:rPr lang="en-US" dirty="0"/>
              <a:t>crossings include: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Road crossing. Ensure that personnel use existing culverts whenever</a:t>
            </a:r>
          </a:p>
          <a:p>
            <a:r>
              <a:rPr lang="en-US" dirty="0"/>
              <a:t>possible. Make sure that the cross sectional area of the culvert is</a:t>
            </a:r>
          </a:p>
          <a:p>
            <a:r>
              <a:rPr lang="en-US" dirty="0"/>
              <a:t>not significantly reduced as this may prevent or restrict the run-off</a:t>
            </a:r>
          </a:p>
          <a:p>
            <a:r>
              <a:rPr lang="en-US" dirty="0"/>
              <a:t>of water. Eighty linear feet (eight 2-foot halves) of 24-inch</a:t>
            </a:r>
          </a:p>
          <a:p>
            <a:r>
              <a:rPr lang="en-US" dirty="0"/>
              <a:t>diameter, </a:t>
            </a:r>
            <a:r>
              <a:rPr lang="en-US" dirty="0" err="1"/>
              <a:t>nestable</a:t>
            </a:r>
            <a:r>
              <a:rPr lang="en-US" dirty="0"/>
              <a:t>, corrugated steel culvert are included in each 5-</a:t>
            </a:r>
          </a:p>
          <a:p>
            <a:r>
              <a:rPr lang="en-US" dirty="0"/>
              <a:t>mile pipeline set.</a:t>
            </a:r>
          </a:p>
          <a:p>
            <a:r>
              <a:rPr lang="en-US" dirty="0"/>
              <a:t> Critical gap crossing kit. To aid in crossing gaps along the trace in</a:t>
            </a:r>
          </a:p>
          <a:p>
            <a:r>
              <a:rPr lang="en-US" dirty="0"/>
              <a:t>difficult terrain, a special critical gap crossing kit has been</a:t>
            </a:r>
          </a:p>
          <a:p>
            <a:r>
              <a:rPr lang="en-US" dirty="0"/>
              <a:t>developed and added to the IPDS operational stocks. The kit consists</a:t>
            </a:r>
          </a:p>
          <a:p>
            <a:r>
              <a:rPr lang="en-US" dirty="0"/>
              <a:t>of 4-inch steel pipe, cross beams, braces, and roller assemblies. The</a:t>
            </a:r>
          </a:p>
          <a:p>
            <a:r>
              <a:rPr lang="en-US" dirty="0"/>
              <a:t>steel pipe can be cut/welded to any length required. A kit has enough</a:t>
            </a:r>
          </a:p>
          <a:p>
            <a:r>
              <a:rPr lang="en-US" dirty="0"/>
              <a:t>material to cross up to a 250-foot of gap.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PUMP STATION OPERATION</a:t>
            </a:r>
          </a:p>
          <a:p>
            <a:r>
              <a:rPr lang="en-US" dirty="0"/>
              <a:t>Pump stations are located along the pipeline to boost the pressure of the</a:t>
            </a:r>
          </a:p>
          <a:p>
            <a:r>
              <a:rPr lang="en-US" dirty="0"/>
              <a:t>fuels flow. Maintaining adequate pressure is a must. Without adequate</a:t>
            </a:r>
          </a:p>
          <a:p>
            <a:r>
              <a:rPr lang="en-US" dirty="0"/>
              <a:t>pressure, the flow of fuel would decrease to a point that little or no</a:t>
            </a:r>
          </a:p>
          <a:p>
            <a:r>
              <a:rPr lang="en-US" dirty="0"/>
              <a:t>fuel would reach the head terminal.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Information source for pumping order. </a:t>
            </a:r>
            <a:r>
              <a:rPr lang="en-US" dirty="0"/>
              <a:t>All users of military fuel in</a:t>
            </a:r>
          </a:p>
          <a:p>
            <a:r>
              <a:rPr lang="en-US" dirty="0"/>
              <a:t>the theater are required to forecast their fuel requirements. These are</a:t>
            </a:r>
          </a:p>
          <a:p>
            <a:r>
              <a:rPr lang="en-US" dirty="0"/>
              <a:t>consolidated at all levels, giving the theater fuel activity estimated</a:t>
            </a:r>
          </a:p>
          <a:p>
            <a:r>
              <a:rPr lang="en-US" dirty="0"/>
              <a:t>fuel requirements at each terminal. The pipeline dispatcher uses this</a:t>
            </a:r>
          </a:p>
          <a:p>
            <a:r>
              <a:rPr lang="en-US" dirty="0"/>
              <a:t>information to schedule fuel flow into each terminal, ensuring that</a:t>
            </a:r>
          </a:p>
          <a:p>
            <a:r>
              <a:rPr lang="en-US" dirty="0"/>
              <a:t>enough fuel is on hand to meet expected demand. The dispatcher sets up a</a:t>
            </a:r>
          </a:p>
          <a:p>
            <a:r>
              <a:rPr lang="en-US" dirty="0"/>
              <a:t>schedule which includes the type and quantity of fuel, flow rate, and the</a:t>
            </a:r>
          </a:p>
          <a:p>
            <a:r>
              <a:rPr lang="en-US" dirty="0"/>
              <a:t>batch number assigned to that fuel shipment. The batch number is a</a:t>
            </a:r>
          </a:p>
          <a:p>
            <a:r>
              <a:rPr lang="en-US" dirty="0"/>
              <a:t>designation given to each fuel shipment. One of the most common ways of</a:t>
            </a:r>
          </a:p>
          <a:p>
            <a:r>
              <a:rPr lang="en-US" dirty="0"/>
              <a:t>assigning batch numbers to fuel shipments is to assign a number to a ty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of fuel, i.e., 1 = MOGAS, 2 = DF2, 3 = JP4. The second number would be</a:t>
            </a:r>
          </a:p>
          <a:p>
            <a:r>
              <a:rPr lang="en-US" dirty="0"/>
              <a:t>the number of shipments of that type of fuel that have been shipped this</a:t>
            </a:r>
          </a:p>
          <a:p>
            <a:r>
              <a:rPr lang="en-US" dirty="0"/>
              <a:t>fiscal year; i.e., 1st shipment = 1; 2d shipment = 2. Batch 1-14 would be</a:t>
            </a:r>
          </a:p>
          <a:p>
            <a:r>
              <a:rPr lang="en-US" dirty="0"/>
              <a:t>the 14th shipment of MOGAS. Once the dispatcher has set up the schedule,</a:t>
            </a:r>
          </a:p>
          <a:p>
            <a:r>
              <a:rPr lang="en-US" dirty="0"/>
              <a:t>a pumping order is made each day and sent to all pipeline areas.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Daily pumping orders. </a:t>
            </a:r>
            <a:r>
              <a:rPr lang="en-US" dirty="0"/>
              <a:t>The dispatcher issues daily pumping orders to</a:t>
            </a:r>
          </a:p>
          <a:p>
            <a:r>
              <a:rPr lang="en-US" dirty="0"/>
              <a:t>pump station and terminal operators. Pumping orders include:</a:t>
            </a:r>
          </a:p>
          <a:p>
            <a:r>
              <a:rPr lang="en-US" dirty="0"/>
              <a:t> Type of fuel.</a:t>
            </a:r>
          </a:p>
          <a:p>
            <a:r>
              <a:rPr lang="en-US" dirty="0"/>
              <a:t> Batch number.</a:t>
            </a:r>
          </a:p>
          <a:p>
            <a:r>
              <a:rPr lang="en-US" dirty="0"/>
              <a:t> Destination of each batch.</a:t>
            </a:r>
          </a:p>
          <a:p>
            <a:r>
              <a:rPr lang="en-US" dirty="0"/>
              <a:t> Amount of fuel in batch.</a:t>
            </a:r>
          </a:p>
          <a:p>
            <a:r>
              <a:rPr lang="en-US" dirty="0"/>
              <a:t> Estimated size of interface.</a:t>
            </a:r>
          </a:p>
          <a:p>
            <a:r>
              <a:rPr lang="en-US" dirty="0"/>
              <a:t> Estimated times of arrival of interface at terminals.</a:t>
            </a:r>
          </a:p>
          <a:p>
            <a:r>
              <a:rPr lang="en-US" dirty="0"/>
              <a:t> Starting and stopping times of all pumping operations.</a:t>
            </a:r>
          </a:p>
          <a:p>
            <a:r>
              <a:rPr lang="en-US" dirty="0"/>
              <a:t> Type of interface to cut.</a:t>
            </a:r>
          </a:p>
          <a:p>
            <a:r>
              <a:rPr lang="en-US" dirty="0"/>
              <a:t> Pipeline pump station pressures and pipeline flow rates.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SITE SELECTION AND PLANNING</a:t>
            </a:r>
          </a:p>
          <a:p>
            <a:r>
              <a:rPr lang="en-US" dirty="0"/>
              <a:t>When conducting a site and route reconnaissance, you must have two known</a:t>
            </a:r>
          </a:p>
          <a:p>
            <a:r>
              <a:rPr lang="en-US" dirty="0"/>
              <a:t>points; where the fuel source is or will be located and where the forces</a:t>
            </a:r>
          </a:p>
          <a:p>
            <a:r>
              <a:rPr lang="en-US" dirty="0"/>
              <a:t>will be located requiring support.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Site and route selection. </a:t>
            </a:r>
            <a:r>
              <a:rPr lang="en-US" dirty="0"/>
              <a:t>A survey using a topographic map must first</a:t>
            </a:r>
          </a:p>
          <a:p>
            <a:r>
              <a:rPr lang="en-US" dirty="0"/>
              <a:t>be conducted and a profile of the best trace made. Using the profile and</a:t>
            </a:r>
          </a:p>
          <a:p>
            <a:r>
              <a:rPr lang="en-US" dirty="0"/>
              <a:t>the hydraulic limitations of the pumps, mark the pipeline trace and the</a:t>
            </a:r>
          </a:p>
          <a:p>
            <a:r>
              <a:rPr lang="en-US" dirty="0"/>
              <a:t>required locations for pump stations. When conducting the physical</a:t>
            </a:r>
          </a:p>
          <a:p>
            <a:r>
              <a:rPr lang="en-US" dirty="0"/>
              <a:t>reconnaissance on foot or by vehicle, stakes or other marking devices</a:t>
            </a:r>
          </a:p>
          <a:p>
            <a:r>
              <a:rPr lang="en-US" dirty="0"/>
              <a:t>must be used to indicate the actual path of the pipeline. Location of</a:t>
            </a:r>
          </a:p>
          <a:p>
            <a:r>
              <a:rPr lang="en-US" dirty="0"/>
              <a:t>valves, anchors, expansion/contraction devices and any obstacles must be</a:t>
            </a:r>
          </a:p>
          <a:p>
            <a:r>
              <a:rPr lang="en-US" dirty="0"/>
              <a:t>marked on the trace. Actual pump station locations can be adjusted</a:t>
            </a:r>
          </a:p>
          <a:p>
            <a:r>
              <a:rPr lang="en-US" dirty="0"/>
              <a:t>somewhat from the ideal locations selected from the profile and hydraulic</a:t>
            </a:r>
          </a:p>
          <a:p>
            <a:r>
              <a:rPr lang="en-US" dirty="0"/>
              <a:t>analysis. But every effort should be made to locate pump stations within</a:t>
            </a:r>
          </a:p>
          <a:p>
            <a:r>
              <a:rPr lang="en-US" dirty="0"/>
              <a:t>2,000 feet of their ideal locations.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Plot Plan. </a:t>
            </a:r>
            <a:r>
              <a:rPr lang="en-US" dirty="0"/>
              <a:t>After the site has been selected, a preliminary plot plan</a:t>
            </a:r>
          </a:p>
          <a:p>
            <a:r>
              <a:rPr lang="en-US" dirty="0"/>
              <a:t>should be made that shows all the major equipment and system locations,</a:t>
            </a:r>
          </a:p>
          <a:p>
            <a:r>
              <a:rPr lang="en-US" dirty="0"/>
              <a:t>after review and corrections made to the plot plan, roadways and berm</a:t>
            </a:r>
          </a:p>
          <a:p>
            <a:r>
              <a:rPr lang="en-US" dirty="0"/>
              <a:t>construction can begin according to the plan.</a:t>
            </a:r>
          </a:p>
          <a:p>
            <a:r>
              <a:rPr lang="en-US" dirty="0"/>
              <a:t> Pump station. A space of 140 feet by 85 feet is ideal, especially if</a:t>
            </a:r>
          </a:p>
          <a:p>
            <a:r>
              <a:rPr lang="en-US" dirty="0"/>
              <a:t>it’s flat. Pumps must be positioned for access in case one needs to be</a:t>
            </a:r>
          </a:p>
          <a:p>
            <a:r>
              <a:rPr lang="en-US" dirty="0"/>
              <a:t>replaced during operation. This requires at least 50 feet to the rear</a:t>
            </a:r>
          </a:p>
          <a:p>
            <a:r>
              <a:rPr lang="en-US" dirty="0"/>
              <a:t>of pumps and should be 10 feet off the road. Stake anticipated</a:t>
            </a:r>
          </a:p>
          <a:p>
            <a:r>
              <a:rPr lang="en-US" dirty="0"/>
              <a:t>location of the inlet and outlet piping about 95 feet from the edge of</a:t>
            </a:r>
          </a:p>
          <a:p>
            <a:r>
              <a:rPr lang="en-US" dirty="0"/>
              <a:t>the road with 140 feet between stakes to align the incoming and the</a:t>
            </a:r>
          </a:p>
          <a:p>
            <a:r>
              <a:rPr lang="en-US" dirty="0"/>
              <a:t>outgoing pipeline.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– TYPES OF FLOW</a:t>
            </a:r>
          </a:p>
          <a:p>
            <a:r>
              <a:rPr lang="en-US" b="1" dirty="0"/>
              <a:t>Types of flow</a:t>
            </a:r>
            <a:r>
              <a:rPr lang="en-US" dirty="0"/>
              <a:t>. How do you interpret the Reynolds number once you</a:t>
            </a:r>
          </a:p>
          <a:p>
            <a:r>
              <a:rPr lang="en-US" dirty="0"/>
              <a:t>have calculated it?</a:t>
            </a:r>
          </a:p>
          <a:p>
            <a:r>
              <a:rPr lang="en-US" b="1" dirty="0"/>
              <a:t>Laminar flow</a:t>
            </a:r>
            <a:r>
              <a:rPr lang="en-US" dirty="0"/>
              <a:t>. Laminar flow is undesirable in multi-product pipeline</a:t>
            </a:r>
          </a:p>
          <a:p>
            <a:r>
              <a:rPr lang="en-US" dirty="0"/>
              <a:t>operations because it has a telescoping effect on the product and</a:t>
            </a:r>
          </a:p>
          <a:p>
            <a:r>
              <a:rPr lang="en-US" dirty="0"/>
              <a:t>causes an increase in the spread of the interface.</a:t>
            </a:r>
          </a:p>
          <a:p>
            <a:r>
              <a:rPr lang="en-US" b="1" dirty="0"/>
              <a:t>Turbulent flow</a:t>
            </a:r>
            <a:r>
              <a:rPr lang="en-US" dirty="0"/>
              <a:t>. Turbulent flow on the other hand will hold the spread of</a:t>
            </a:r>
          </a:p>
          <a:p>
            <a:r>
              <a:rPr lang="en-US" dirty="0"/>
              <a:t>the interface to a minimum.</a:t>
            </a:r>
          </a:p>
          <a:p>
            <a:r>
              <a:rPr lang="en-US" dirty="0"/>
              <a:t>In laminar flow the Reynolds number is 2,000 or below, in turbulent flow the</a:t>
            </a:r>
          </a:p>
          <a:p>
            <a:r>
              <a:rPr lang="en-US" dirty="0"/>
              <a:t>Reynolds number is 4,000 and above. The numbers between 2,000 and 4,000 are</a:t>
            </a:r>
          </a:p>
          <a:p>
            <a:r>
              <a:rPr lang="en-US" dirty="0"/>
              <a:t>considered transition flow.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Tank farm assembly. Should be located to provide wide spacing between</a:t>
            </a:r>
          </a:p>
          <a:p>
            <a:r>
              <a:rPr lang="en-US" dirty="0"/>
              <a:t>fuel units and to provide fire protection and suppression. Tank farm</a:t>
            </a:r>
          </a:p>
          <a:p>
            <a:r>
              <a:rPr lang="en-US" dirty="0"/>
              <a:t>assemblies within a fuel unit should be at least 400 feet apart. There</a:t>
            </a:r>
          </a:p>
          <a:p>
            <a:r>
              <a:rPr lang="en-US" dirty="0"/>
              <a:t>should be a minimum of 600 feet between fuel units.</a:t>
            </a:r>
          </a:p>
          <a:p>
            <a:r>
              <a:rPr lang="en-US" dirty="0"/>
              <a:t>12-81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 Fuel dispensing assembly (FDA). The FDA should be located on a road</a:t>
            </a:r>
          </a:p>
          <a:p>
            <a:r>
              <a:rPr lang="en-US" dirty="0"/>
              <a:t>capable of supporting heavy vehicle traffic during weather changes and</a:t>
            </a:r>
          </a:p>
          <a:p>
            <a:r>
              <a:rPr lang="en-US" dirty="0"/>
              <a:t>at least 100 feet from the nearest fabric tank. The plot plan</a:t>
            </a:r>
          </a:p>
          <a:p>
            <a:r>
              <a:rPr lang="en-US" dirty="0"/>
              <a:t>requirements for the FDA are approximately 750 feet long by 50 feet</a:t>
            </a:r>
          </a:p>
          <a:p>
            <a:r>
              <a:rPr lang="en-US" dirty="0"/>
              <a:t>wide. An area alongside, 120 feet by 850 feet long should be graded</a:t>
            </a:r>
          </a:p>
          <a:p>
            <a:r>
              <a:rPr lang="en-US" dirty="0"/>
              <a:t>for vehicle traffic and parking while load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Tanker-truck receipt manifold. The most important factor in choosing</a:t>
            </a:r>
          </a:p>
          <a:p>
            <a:r>
              <a:rPr lang="en-US" dirty="0"/>
              <a:t>the exact site is road excess, since heavy traffic will occur in this</a:t>
            </a:r>
          </a:p>
          <a:p>
            <a:r>
              <a:rPr lang="en-US" dirty="0"/>
              <a:t>area of the TPT. A graded area of 120 feet wide by 250 feet long is</a:t>
            </a:r>
          </a:p>
          <a:p>
            <a:r>
              <a:rPr lang="en-US" dirty="0"/>
              <a:t>required per receipt manifold.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EXTERNAL IDENTIFICATION</a:t>
            </a:r>
          </a:p>
          <a:p>
            <a:r>
              <a:rPr lang="en-US" dirty="0"/>
              <a:t> Each ISO container is marked with a large black bordered symbol.</a:t>
            </a:r>
          </a:p>
          <a:p>
            <a:r>
              <a:rPr lang="en-US" dirty="0"/>
              <a:t> The pipeline components are represented by a circle.</a:t>
            </a:r>
          </a:p>
          <a:p>
            <a:r>
              <a:rPr lang="en-US" dirty="0"/>
              <a:t> The TPT is a triangle. Each container has identification information</a:t>
            </a:r>
          </a:p>
          <a:p>
            <a:r>
              <a:rPr lang="en-US" dirty="0"/>
              <a:t>stenciled on it and is marked as part of a series, i.e., box 1 of 5.</a:t>
            </a:r>
          </a:p>
          <a:p>
            <a:r>
              <a:rPr lang="en-US" dirty="0"/>
              <a:t> The pump station is marked by a diamond. Note that a packing list is</a:t>
            </a:r>
          </a:p>
          <a:p>
            <a:r>
              <a:rPr lang="en-US" dirty="0"/>
              <a:t>secured to the outside of each box or crate.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5943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G - COMMUNICATIONS</a:t>
            </a:r>
          </a:p>
          <a:p>
            <a:r>
              <a:rPr lang="en-US" sz="1400" dirty="0"/>
              <a:t>An efficient communication system is a must for the construction,</a:t>
            </a:r>
          </a:p>
          <a:p>
            <a:r>
              <a:rPr lang="en-US" sz="1400" dirty="0"/>
              <a:t>operation, and maintenance of a military pipeline. The system must be</a:t>
            </a:r>
          </a:p>
          <a:p>
            <a:r>
              <a:rPr lang="en-US" sz="1400" dirty="0"/>
              <a:t>separate, continuous, and dependable. Ideally, the chief dispatcher will</a:t>
            </a:r>
          </a:p>
          <a:p>
            <a:r>
              <a:rPr lang="en-US" sz="1400" dirty="0"/>
              <a:t>have direct communication to each pump station operator and to each TPT.</a:t>
            </a:r>
          </a:p>
          <a:p>
            <a:r>
              <a:rPr lang="en-US" sz="1400" dirty="0"/>
              <a:t>Each unit will set up their own communication system along the pipeline</a:t>
            </a:r>
          </a:p>
          <a:p>
            <a:r>
              <a:rPr lang="en-US" sz="1400" dirty="0"/>
              <a:t>with their capability; i.e., teletypewriters, field phone, or radios. No</a:t>
            </a:r>
          </a:p>
          <a:p>
            <a:r>
              <a:rPr lang="en-US" sz="1400" dirty="0"/>
              <a:t>operation will start until there is communication between the issuing and</a:t>
            </a:r>
          </a:p>
          <a:p>
            <a:r>
              <a:rPr lang="en-US" sz="1400" dirty="0"/>
              <a:t>receiving stations. Pipeline patrol will carry radios at all times.</a:t>
            </a:r>
          </a:p>
          <a:p>
            <a:r>
              <a:rPr lang="en-US" sz="1400" dirty="0"/>
              <a:t>Establishing hand signals can be an effective form of communications</a:t>
            </a:r>
          </a:p>
          <a:p>
            <a:r>
              <a:rPr lang="en-US" sz="1400" dirty="0"/>
              <a:t>within small sections such as pump stations and tank farms. All</a:t>
            </a:r>
          </a:p>
          <a:p>
            <a:r>
              <a:rPr lang="en-US" sz="1400" dirty="0"/>
              <a:t>personnel within the communication network must be familiar with all</a:t>
            </a:r>
          </a:p>
          <a:p>
            <a:r>
              <a:rPr lang="en-US" sz="1400" dirty="0"/>
              <a:t>requirements that could be placed on them and what action must be taken</a:t>
            </a:r>
          </a:p>
          <a:p>
            <a:r>
              <a:rPr lang="en-US" sz="1400" dirty="0"/>
              <a:t>in each situation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9</a:t>
            </a:r>
          </a:p>
          <a:p>
            <a:r>
              <a:rPr lang="en-US" dirty="0"/>
              <a:t>COMPUTE BERM REQUIREMENTS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101-519-4316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Firewalls are designed to contain 100 percent of the volume of a storage</a:t>
            </a:r>
          </a:p>
          <a:p>
            <a:r>
              <a:rPr lang="en-US" dirty="0"/>
              <a:t>tank plus one foot of freeboard. These walls are intended to contain</a:t>
            </a:r>
          </a:p>
          <a:p>
            <a:r>
              <a:rPr lang="en-US" dirty="0"/>
              <a:t>fuel spilled when tanks leak, overflow, or burst and to help prevent the</a:t>
            </a:r>
          </a:p>
          <a:p>
            <a:r>
              <a:rPr lang="en-US" dirty="0"/>
              <a:t>spread of fuel or fire to neighboring tanks and other installations.</a:t>
            </a:r>
          </a:p>
          <a:p>
            <a:r>
              <a:rPr lang="en-US" dirty="0"/>
              <a:t>This block of instruction is designed to further your training so that</a:t>
            </a:r>
          </a:p>
          <a:p>
            <a:r>
              <a:rPr lang="en-US" dirty="0"/>
              <a:t>you can better supervise your personnel in terminal operations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2484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PART A - FIREWALLS</a:t>
            </a:r>
          </a:p>
          <a:p>
            <a:r>
              <a:rPr lang="en-US" sz="1600" dirty="0"/>
              <a:t>Firewalls should contain 100 percent of the capacity of the storage tank</a:t>
            </a:r>
          </a:p>
          <a:p>
            <a:r>
              <a:rPr lang="en-US" sz="1600" dirty="0"/>
              <a:t>plus one foot freeboard, and in the case of earth firewalls (Figure 9-1),</a:t>
            </a:r>
          </a:p>
          <a:p>
            <a:r>
              <a:rPr lang="en-US" sz="1600" dirty="0"/>
              <a:t>they should be at least 18 inches wide at the top. The exact height of</a:t>
            </a:r>
          </a:p>
          <a:p>
            <a:r>
              <a:rPr lang="en-US" sz="1600" dirty="0"/>
              <a:t>the firewall will depend on the amount of “real estate” or space</a:t>
            </a:r>
          </a:p>
          <a:p>
            <a:r>
              <a:rPr lang="en-US" sz="1600" dirty="0"/>
              <a:t>available in the area in which you are operating. In theaters of</a:t>
            </a:r>
          </a:p>
          <a:p>
            <a:r>
              <a:rPr lang="en-US" sz="1600" dirty="0"/>
              <a:t>operation, it is not uncommon to have “splinter walls” of brick or</a:t>
            </a:r>
          </a:p>
          <a:p>
            <a:r>
              <a:rPr lang="en-US" sz="1600" dirty="0"/>
              <a:t>concrete, 8 or 10 feet high around the tank. These serve as firewalls</a:t>
            </a:r>
          </a:p>
          <a:p>
            <a:r>
              <a:rPr lang="en-US" sz="1600" dirty="0"/>
              <a:t>and protection against low trajectory fire, blast, etc. A sump will be</a:t>
            </a:r>
          </a:p>
          <a:p>
            <a:r>
              <a:rPr lang="en-US" sz="1600" dirty="0"/>
              <a:t>provided at the lowest point inside the firewall, and the rest of the</a:t>
            </a:r>
          </a:p>
          <a:p>
            <a:r>
              <a:rPr lang="en-US" sz="1600" dirty="0"/>
              <a:t>area will be graded or drained to the sump. The sump will connect to the</a:t>
            </a:r>
          </a:p>
          <a:p>
            <a:r>
              <a:rPr lang="en-US" sz="1600" dirty="0"/>
              <a:t>outside of the firewall by a drain line with an elbow (swing point) leg</a:t>
            </a:r>
          </a:p>
          <a:p>
            <a:r>
              <a:rPr lang="en-US" sz="1600" dirty="0"/>
              <a:t>on the outside to drain water from the sump. The crane is closed by</a:t>
            </a:r>
          </a:p>
          <a:p>
            <a:r>
              <a:rPr lang="en-US" sz="1600" dirty="0"/>
              <a:t>elevating the swing joint.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128838"/>
            <a:ext cx="5572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FORMULA</a:t>
            </a:r>
          </a:p>
          <a:p>
            <a:r>
              <a:rPr lang="en-US" b="1" dirty="0"/>
              <a:t>Tank Capacity</a:t>
            </a:r>
          </a:p>
          <a:p>
            <a:r>
              <a:rPr lang="en-US" b="1" dirty="0"/>
              <a:t>(Gallons)</a:t>
            </a:r>
          </a:p>
          <a:p>
            <a:r>
              <a:rPr lang="en-US" b="1" dirty="0"/>
              <a:t>Fire Wall</a:t>
            </a:r>
          </a:p>
          <a:p>
            <a:r>
              <a:rPr lang="en-US" b="1" dirty="0"/>
              <a:t>Dimensions (Feet)</a:t>
            </a:r>
          </a:p>
          <a:p>
            <a:r>
              <a:rPr lang="en-US" b="1" dirty="0"/>
              <a:t>Inner Dimensions</a:t>
            </a:r>
          </a:p>
          <a:p>
            <a:r>
              <a:rPr lang="en-US" b="1" dirty="0"/>
              <a:t>(Feet)</a:t>
            </a:r>
          </a:p>
          <a:p>
            <a:r>
              <a:rPr lang="en-US" dirty="0"/>
              <a:t>10,000 3 high, 1.5 wide 26 by 26</a:t>
            </a:r>
          </a:p>
          <a:p>
            <a:r>
              <a:rPr lang="en-US" dirty="0"/>
              <a:t>20,000 4 high, 1.5 wide 31 by 35</a:t>
            </a:r>
          </a:p>
          <a:p>
            <a:r>
              <a:rPr lang="en-US" dirty="0"/>
              <a:t>50,000 4 high, 1.5 wide 73 by 33</a:t>
            </a:r>
          </a:p>
          <a:p>
            <a:r>
              <a:rPr lang="en-US" dirty="0"/>
              <a:t>210,000 5.5 high, 1 wide</a:t>
            </a:r>
          </a:p>
          <a:p>
            <a:r>
              <a:rPr lang="en-US" dirty="0"/>
              <a:t>6.5 wide at bottom</a:t>
            </a:r>
          </a:p>
          <a:p>
            <a:r>
              <a:rPr lang="en-US" dirty="0"/>
              <a:t>73 by 73</a:t>
            </a:r>
          </a:p>
          <a:p>
            <a:r>
              <a:rPr lang="en-US" dirty="0"/>
              <a:t>The formula for determining the inside diameter of the firewall is:</a:t>
            </a:r>
          </a:p>
          <a:p>
            <a:r>
              <a:rPr lang="en-US" dirty="0"/>
              <a:t>d = 2.68 X</a:t>
            </a:r>
          </a:p>
          <a:p>
            <a:r>
              <a:rPr lang="en-US" i="1" dirty="0"/>
              <a:t>c</a:t>
            </a:r>
          </a:p>
          <a:p>
            <a:r>
              <a:rPr lang="en-US" i="1" dirty="0"/>
              <a:t>h </a:t>
            </a:r>
            <a:r>
              <a:rPr lang="en-US" dirty="0"/>
              <a:t>1</a:t>
            </a:r>
          </a:p>
          <a:p>
            <a:r>
              <a:rPr lang="en-US" dirty="0"/>
              <a:t>c = Tank capacity [known, (in barrels)]</a:t>
            </a:r>
          </a:p>
          <a:p>
            <a:r>
              <a:rPr lang="en-US" dirty="0"/>
              <a:t>h = Height of firewall [known, (in feet)]</a:t>
            </a:r>
          </a:p>
          <a:p>
            <a:r>
              <a:rPr lang="en-US" dirty="0"/>
              <a:t>d = Diameter of firewall (unknown)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001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Example: We must construct a six foot berm around a 3000 </a:t>
            </a:r>
            <a:r>
              <a:rPr lang="en-US" dirty="0" err="1"/>
              <a:t>bbl</a:t>
            </a:r>
            <a:r>
              <a:rPr lang="en-US" dirty="0"/>
              <a:t> tank.</a:t>
            </a:r>
          </a:p>
          <a:p>
            <a:r>
              <a:rPr lang="en-US" i="1" dirty="0"/>
              <a:t>d </a:t>
            </a:r>
            <a:r>
              <a:rPr lang="en-US" dirty="0"/>
              <a:t>= 2.68 </a:t>
            </a:r>
            <a:r>
              <a:rPr lang="en-US" i="1" dirty="0"/>
              <a:t>x</a:t>
            </a:r>
          </a:p>
          <a:p>
            <a:r>
              <a:rPr lang="en-US" dirty="0"/>
              <a:t>3000</a:t>
            </a:r>
          </a:p>
          <a:p>
            <a:r>
              <a:rPr lang="en-US" dirty="0"/>
              <a:t>6  1</a:t>
            </a:r>
          </a:p>
          <a:p>
            <a:r>
              <a:rPr lang="en-US" i="1" dirty="0"/>
              <a:t>d </a:t>
            </a:r>
            <a:r>
              <a:rPr lang="en-US" dirty="0"/>
              <a:t> 2 68</a:t>
            </a:r>
            <a:r>
              <a:rPr lang="en-US" i="1" dirty="0"/>
              <a:t>x</a:t>
            </a:r>
          </a:p>
          <a:p>
            <a:r>
              <a:rPr lang="en-US" dirty="0"/>
              <a:t>3000</a:t>
            </a:r>
          </a:p>
          <a:p>
            <a:r>
              <a:rPr lang="en-US" dirty="0"/>
              <a:t>5</a:t>
            </a:r>
          </a:p>
          <a:p>
            <a:r>
              <a:rPr lang="en-US" dirty="0"/>
              <a:t>.</a:t>
            </a:r>
          </a:p>
          <a:p>
            <a:r>
              <a:rPr lang="en-US" i="1" dirty="0"/>
              <a:t>d x </a:t>
            </a:r>
            <a:r>
              <a:rPr lang="en-US" i="1" dirty="0" err="1"/>
              <a:t>x</a:t>
            </a:r>
            <a:endParaRPr lang="en-US" i="1" dirty="0"/>
          </a:p>
          <a:p>
            <a:r>
              <a:rPr lang="en-US" i="1" dirty="0"/>
              <a:t>d </a:t>
            </a:r>
            <a:r>
              <a:rPr lang="en-US" i="1" dirty="0" err="1"/>
              <a:t>ft</a:t>
            </a:r>
            <a:endParaRPr lang="en-US" i="1" dirty="0"/>
          </a:p>
          <a:p>
            <a:r>
              <a:rPr lang="en-US" dirty="0"/>
              <a:t>  </a:t>
            </a:r>
          </a:p>
          <a:p>
            <a:r>
              <a:rPr lang="en-US" dirty="0"/>
              <a:t></a:t>
            </a:r>
          </a:p>
          <a:p>
            <a:r>
              <a:rPr lang="en-US" dirty="0"/>
              <a:t>2 68 600 2 68 24 5 67 5</a:t>
            </a:r>
          </a:p>
          <a:p>
            <a:r>
              <a:rPr lang="en-US" dirty="0"/>
              <a:t>67 5</a:t>
            </a:r>
          </a:p>
          <a:p>
            <a:r>
              <a:rPr lang="en-US" dirty="0"/>
              <a:t>. . . 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Friction Factor (resistance to flow in pipeline operations). </a:t>
            </a:r>
            <a:r>
              <a:rPr lang="en-US" dirty="0"/>
              <a:t>After</a:t>
            </a:r>
          </a:p>
          <a:p>
            <a:r>
              <a:rPr lang="en-US" dirty="0"/>
              <a:t>calculating the Reynolds number and changing to scientific notation, we can</a:t>
            </a:r>
          </a:p>
          <a:p>
            <a:r>
              <a:rPr lang="en-US" dirty="0"/>
              <a:t>obtain a friction factor using Figure 1-2. Horizontally across the bottom</a:t>
            </a:r>
          </a:p>
          <a:p>
            <a:r>
              <a:rPr lang="en-US" dirty="0"/>
              <a:t>are numbers in scientific notation, to the right and vertically is pipe</a:t>
            </a:r>
          </a:p>
          <a:p>
            <a:r>
              <a:rPr lang="en-US" dirty="0"/>
              <a:t>diameters, to the left of the graph and vertically are the friction factors</a:t>
            </a:r>
          </a:p>
          <a:p>
            <a:r>
              <a:rPr lang="en-US" dirty="0"/>
              <a:t>starting at .010 and ending with .032. Using our calculation 1.44 X 10 to</a:t>
            </a:r>
          </a:p>
          <a:p>
            <a:r>
              <a:rPr lang="en-US" dirty="0"/>
              <a:t>the 5th, locate this on the bottom horizontal line. The pipe diameter is</a:t>
            </a:r>
          </a:p>
          <a:p>
            <a:r>
              <a:rPr lang="en-US" dirty="0"/>
              <a:t>6.415 inches; move up the chart until the line intersects the pipe diameter</a:t>
            </a:r>
          </a:p>
          <a:p>
            <a:r>
              <a:rPr lang="en-US" dirty="0"/>
              <a:t>curve and move to the left and read .0188 for the friction factor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formula for determining the height of a firewall based on the</a:t>
            </a:r>
          </a:p>
          <a:p>
            <a:r>
              <a:rPr lang="en-US" dirty="0" smtClean="0"/>
              <a:t>diameter is:</a:t>
            </a:r>
          </a:p>
          <a:p>
            <a:r>
              <a:rPr lang="en-US" dirty="0" smtClean="0"/>
              <a:t> </a:t>
            </a:r>
          </a:p>
          <a:p>
            <a:r>
              <a:rPr lang="en-US" i="1" dirty="0" smtClean="0"/>
              <a:t>h</a:t>
            </a:r>
          </a:p>
          <a:p>
            <a:r>
              <a:rPr lang="en-US" i="1" dirty="0" smtClean="0"/>
              <a:t>c</a:t>
            </a:r>
          </a:p>
          <a:p>
            <a:r>
              <a:rPr lang="en-US" i="1" dirty="0" smtClean="0"/>
              <a:t>D</a:t>
            </a:r>
          </a:p>
          <a:p>
            <a:r>
              <a:rPr lang="en-US" dirty="0" smtClean="0"/>
              <a:t> </a:t>
            </a:r>
          </a:p>
          <a:p>
            <a:r>
              <a:rPr lang="en-US" dirty="0" smtClean="0"/>
              <a:t>2 68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Example: Capacity of the storage tank is 3000 </a:t>
            </a:r>
            <a:r>
              <a:rPr lang="en-US" dirty="0" err="1" smtClean="0"/>
              <a:t>bbl</a:t>
            </a:r>
            <a:r>
              <a:rPr lang="en-US" dirty="0" smtClean="0"/>
              <a:t>, the diameter is 67.5:</a:t>
            </a:r>
          </a:p>
          <a:p>
            <a:r>
              <a:rPr lang="en-US" dirty="0" smtClean="0"/>
              <a:t> </a:t>
            </a:r>
          </a:p>
          <a:p>
            <a:r>
              <a:rPr lang="en-US" i="1" dirty="0" smtClean="0"/>
              <a:t>h</a:t>
            </a:r>
          </a:p>
          <a:p>
            <a:r>
              <a:rPr lang="en-US" i="1" dirty="0" smtClean="0"/>
              <a:t>h</a:t>
            </a:r>
          </a:p>
          <a:p>
            <a:r>
              <a:rPr lang="en-US" i="1" dirty="0" smtClean="0"/>
              <a:t>h or feet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10</a:t>
            </a:r>
          </a:p>
          <a:p>
            <a:r>
              <a:rPr lang="en-US" dirty="0"/>
              <a:t>RECOMMEND PLACEMENT OF TERMINAL EQUIPMENT AND MANIFOLDS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101-519-4310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5964"/>
            <a:ext cx="6400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As a petroleum manager, you will be required to oversee the minor repair</a:t>
            </a:r>
          </a:p>
          <a:p>
            <a:r>
              <a:rPr lang="en-US" dirty="0"/>
              <a:t>of terminal equipment. It is in your best interest to know the proper</a:t>
            </a:r>
          </a:p>
          <a:p>
            <a:r>
              <a:rPr lang="en-US" dirty="0"/>
              <a:t>procedures and reference material available to you. You will also be</a:t>
            </a:r>
          </a:p>
          <a:p>
            <a:r>
              <a:rPr lang="en-US" dirty="0"/>
              <a:t>responsible for managing the on the job training (OJT) of newly assigned</a:t>
            </a:r>
          </a:p>
          <a:p>
            <a:r>
              <a:rPr lang="en-US" dirty="0"/>
              <a:t>personnel. The more knowledgeable you are in the area of equipment</a:t>
            </a:r>
          </a:p>
          <a:p>
            <a:r>
              <a:rPr lang="en-US" dirty="0"/>
              <a:t>repair, the more effective your training program will be. You will also</a:t>
            </a:r>
          </a:p>
          <a:p>
            <a:r>
              <a:rPr lang="en-US" dirty="0"/>
              <a:t>be responsible for knowing the manifold system within the petroleum</a:t>
            </a:r>
          </a:p>
          <a:p>
            <a:r>
              <a:rPr lang="en-US" dirty="0"/>
              <a:t>terminal. Until bulk petroleum products are issued for consumption from</a:t>
            </a:r>
          </a:p>
          <a:p>
            <a:r>
              <a:rPr lang="en-US" dirty="0"/>
              <a:t>the terminal they must first be received and stored in storage facilities</a:t>
            </a:r>
          </a:p>
          <a:p>
            <a:r>
              <a:rPr lang="en-US" dirty="0"/>
              <a:t>of varying capacities. All facilities have a common feature that allows</a:t>
            </a:r>
          </a:p>
          <a:p>
            <a:r>
              <a:rPr lang="en-US" dirty="0"/>
              <a:t>control of the products entering, leaving and transferring within the</a:t>
            </a:r>
          </a:p>
          <a:p>
            <a:r>
              <a:rPr lang="en-US" dirty="0"/>
              <a:t>system: This control feature is the manifold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TYPES OF PIPE AND COUPLINGS</a:t>
            </a:r>
          </a:p>
          <a:p>
            <a:r>
              <a:rPr lang="en-US" dirty="0"/>
              <a:t> </a:t>
            </a:r>
            <a:r>
              <a:rPr lang="en-US" b="1" dirty="0"/>
              <a:t>Lightweight Steel Tubing </a:t>
            </a:r>
            <a:r>
              <a:rPr lang="en-US" dirty="0"/>
              <a:t>- Lightweight Steel Tubing is made of light</a:t>
            </a:r>
          </a:p>
          <a:p>
            <a:r>
              <a:rPr lang="en-US" dirty="0"/>
              <a:t>gage steel with API STD (standard) 5L pipe nipples welded to each end.</a:t>
            </a:r>
          </a:p>
          <a:p>
            <a:r>
              <a:rPr lang="en-US" dirty="0"/>
              <a:t>This tubing is furnished in 20-foot sections in 4-, 6-, 8-, and 12-</a:t>
            </a:r>
          </a:p>
          <a:p>
            <a:r>
              <a:rPr lang="en-US" dirty="0"/>
              <a:t>inch nominal sizes. Lightweight steel tubing is normally used in long</a:t>
            </a:r>
          </a:p>
          <a:p>
            <a:r>
              <a:rPr lang="en-US" dirty="0"/>
              <a:t>stretches of cross-country pipeline due to greater ease of handling,</a:t>
            </a:r>
          </a:p>
          <a:p>
            <a:r>
              <a:rPr lang="en-US" dirty="0"/>
              <a:t>and because under this condition it will experience only normal</a:t>
            </a:r>
          </a:p>
          <a:p>
            <a:r>
              <a:rPr lang="en-US" dirty="0"/>
              <a:t>operating pressures. Due to its thin wall, the pipe is not to be</a:t>
            </a:r>
          </a:p>
          <a:p>
            <a:r>
              <a:rPr lang="en-US" dirty="0"/>
              <a:t>buried nor is it to be used for submerged stream </a:t>
            </a:r>
            <a:r>
              <a:rPr lang="en-US" dirty="0" err="1"/>
              <a:t>crossi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API S&amp;D 5L Pipe </a:t>
            </a:r>
            <a:r>
              <a:rPr lang="en-US" dirty="0"/>
              <a:t>- API S&amp;D 5L Pipe has a thicker wall than the</a:t>
            </a:r>
          </a:p>
          <a:p>
            <a:r>
              <a:rPr lang="en-US" dirty="0"/>
              <a:t>lightweight steel tubing pipe and is furnished in 4-, 6-, 8-, 12-, 16-</a:t>
            </a:r>
          </a:p>
          <a:p>
            <a:r>
              <a:rPr lang="en-US" dirty="0"/>
              <a:t>, and 20-inch nominal sizes. It is furnished in 20-foot sections</a:t>
            </a:r>
          </a:p>
          <a:p>
            <a:r>
              <a:rPr lang="en-US" dirty="0"/>
              <a:t>grooved for coupling and is beveled for welding in random lengths. It</a:t>
            </a:r>
          </a:p>
          <a:p>
            <a:r>
              <a:rPr lang="en-US" dirty="0"/>
              <a:t>is used at critical points and high pressure areas such as downhill</a:t>
            </a:r>
          </a:p>
          <a:p>
            <a:r>
              <a:rPr lang="en-US" dirty="0"/>
              <a:t>slopes, manifold areas, and pup joints.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“Victaulic” Couplings </a:t>
            </a:r>
            <a:r>
              <a:rPr lang="en-US" dirty="0"/>
              <a:t>- “Victaulic” couplings are used to join the</a:t>
            </a:r>
          </a:p>
          <a:p>
            <a:r>
              <a:rPr lang="en-US" dirty="0"/>
              <a:t>lightweight steel tubing and API S&amp;D 5L pipe sections together.</a:t>
            </a:r>
          </a:p>
          <a:p>
            <a:r>
              <a:rPr lang="en-US" dirty="0"/>
              <a:t>“Victaulic” is a trade name associated with the couplings which</a:t>
            </a:r>
          </a:p>
          <a:p>
            <a:r>
              <a:rPr lang="en-US" dirty="0"/>
              <a:t>consist of two housing segments, two bolts and nuts, and a </a:t>
            </a:r>
            <a:r>
              <a:rPr lang="en-US" dirty="0" err="1"/>
              <a:t>syntheticrubber</a:t>
            </a:r>
            <a:r>
              <a:rPr lang="en-US" dirty="0"/>
              <a:t>,</a:t>
            </a:r>
          </a:p>
          <a:p>
            <a:r>
              <a:rPr lang="en-US" dirty="0"/>
              <a:t>oil-resistant, self-sealing gasket. The coupling and gasket</a:t>
            </a:r>
          </a:p>
          <a:p>
            <a:r>
              <a:rPr lang="en-US" dirty="0"/>
              <a:t>are designed so that the pipe joint seals under pressure and vacuum.</a:t>
            </a:r>
          </a:p>
          <a:p>
            <a:r>
              <a:rPr lang="en-US" dirty="0"/>
              <a:t>The coupling also provides a sufficient amount of angular deflection</a:t>
            </a:r>
          </a:p>
          <a:p>
            <a:r>
              <a:rPr lang="en-US" dirty="0"/>
              <a:t>and slack adjustment for expansion and contraction of the line between</a:t>
            </a:r>
          </a:p>
          <a:p>
            <a:r>
              <a:rPr lang="en-US" dirty="0"/>
              <a:t>adjacent joints. The gasket used with the coupling should be greased</a:t>
            </a:r>
          </a:p>
          <a:p>
            <a:r>
              <a:rPr lang="en-US" dirty="0"/>
              <a:t>to prevent pinching or sticking of the gasket.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Aluminum Pipe </a:t>
            </a:r>
            <a:r>
              <a:rPr lang="en-US" dirty="0"/>
              <a:t>- Aluminum pipe is a new type of pipe being evaluated</a:t>
            </a:r>
          </a:p>
          <a:p>
            <a:r>
              <a:rPr lang="en-US" dirty="0"/>
              <a:t>for future use by the Army. It is lightweight, yet meets static and</a:t>
            </a:r>
          </a:p>
          <a:p>
            <a:r>
              <a:rPr lang="en-US" dirty="0"/>
              <a:t>dynamic pressure requirements of the fuel systems. This pipe has</a:t>
            </a:r>
          </a:p>
          <a:p>
            <a:r>
              <a:rPr lang="en-US" dirty="0"/>
              <a:t>fewer corrosion problems and is available in 19-foot sections. It is</a:t>
            </a:r>
          </a:p>
          <a:p>
            <a:r>
              <a:rPr lang="en-US" dirty="0"/>
              <a:t>used in locations similar to the lightweight steel tubing and API STD</a:t>
            </a:r>
          </a:p>
          <a:p>
            <a:r>
              <a:rPr lang="en-US" dirty="0"/>
              <a:t>5L pipe. High-pressure situations are corrected by the use of</a:t>
            </a:r>
          </a:p>
          <a:p>
            <a:r>
              <a:rPr lang="en-US" dirty="0"/>
              <a:t>pressure reduction stations. Maximum deflection (4°) is determined</a:t>
            </a:r>
          </a:p>
          <a:p>
            <a:r>
              <a:rPr lang="en-US" dirty="0"/>
              <a:t>using the device shown in the slide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“</a:t>
            </a:r>
            <a:r>
              <a:rPr lang="en-US" b="1" dirty="0" err="1"/>
              <a:t>Labarge</a:t>
            </a:r>
            <a:r>
              <a:rPr lang="en-US" b="1" dirty="0"/>
              <a:t>” Snap Lock Couplings </a:t>
            </a:r>
            <a:r>
              <a:rPr lang="en-US" dirty="0"/>
              <a:t>- “</a:t>
            </a:r>
            <a:r>
              <a:rPr lang="en-US" dirty="0" err="1"/>
              <a:t>Labarge</a:t>
            </a:r>
            <a:r>
              <a:rPr lang="en-US" dirty="0"/>
              <a:t>” snap lock couplings are one</a:t>
            </a:r>
          </a:p>
          <a:p>
            <a:r>
              <a:rPr lang="en-US" dirty="0"/>
              <a:t>of two types of couplings being evaluated for use with aluminum pipe.</a:t>
            </a:r>
          </a:p>
          <a:p>
            <a:r>
              <a:rPr lang="en-US" dirty="0"/>
              <a:t>“</a:t>
            </a:r>
            <a:r>
              <a:rPr lang="en-US" dirty="0" err="1"/>
              <a:t>Labarge</a:t>
            </a:r>
            <a:r>
              <a:rPr lang="en-US" dirty="0"/>
              <a:t>” is a trade name associated with the couplings. The </a:t>
            </a:r>
            <a:r>
              <a:rPr lang="en-US" dirty="0" err="1"/>
              <a:t>Labarge</a:t>
            </a:r>
            <a:endParaRPr lang="en-US" dirty="0"/>
          </a:p>
          <a:p>
            <a:r>
              <a:rPr lang="en-US" dirty="0"/>
              <a:t>12-89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coupling is hinged on one side, clamped around the pipe, and then</a:t>
            </a:r>
          </a:p>
          <a:p>
            <a:r>
              <a:rPr lang="en-US" dirty="0"/>
              <a:t>pinned on the other side. The clamp is pulled tightly shut with the</a:t>
            </a:r>
          </a:p>
          <a:p>
            <a:r>
              <a:rPr lang="en-US" dirty="0"/>
              <a:t>assistance of the tightening handle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Stab Lock Couplings </a:t>
            </a:r>
            <a:r>
              <a:rPr lang="en-US" dirty="0"/>
              <a:t>- Stab lock couplings are the second type of</a:t>
            </a:r>
          </a:p>
          <a:p>
            <a:r>
              <a:rPr lang="en-US" dirty="0"/>
              <a:t>coupling being evaluated for use with aluminum pipe. The pipe</a:t>
            </a:r>
          </a:p>
          <a:p>
            <a:r>
              <a:rPr lang="en-US" dirty="0"/>
              <a:t>sections are stabbed into the coupling where a series of gaskets</a:t>
            </a:r>
          </a:p>
          <a:p>
            <a:r>
              <a:rPr lang="en-US" dirty="0"/>
              <a:t>inside the collar result in a seal being formed. Special pliers are</a:t>
            </a:r>
          </a:p>
          <a:p>
            <a:r>
              <a:rPr lang="en-US" dirty="0"/>
              <a:t>utilized to break apart these sections of pipe in the event that a</a:t>
            </a:r>
          </a:p>
          <a:p>
            <a:r>
              <a:rPr lang="en-US" dirty="0"/>
              <a:t>section needs to be replaced.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Cutting and Grooving Procedures for Steel Pipe. </a:t>
            </a:r>
            <a:r>
              <a:rPr lang="en-US" dirty="0"/>
              <a:t>Grooved pipe is used</a:t>
            </a:r>
          </a:p>
          <a:p>
            <a:r>
              <a:rPr lang="en-US" dirty="0"/>
              <a:t>for coupling pipe sections together with the split-ring, groove-type</a:t>
            </a:r>
          </a:p>
          <a:p>
            <a:r>
              <a:rPr lang="en-US" dirty="0"/>
              <a:t>coupling. Due to layout or damage, a section of pipeline must be cut to</a:t>
            </a:r>
          </a:p>
          <a:p>
            <a:r>
              <a:rPr lang="en-US" dirty="0"/>
              <a:t>a nonstandard length and </a:t>
            </a:r>
            <a:r>
              <a:rPr lang="en-US" dirty="0" err="1"/>
              <a:t>regrooved</a:t>
            </a:r>
            <a:r>
              <a:rPr lang="en-US" dirty="0"/>
              <a:t> to allow for proper assembly. A</a:t>
            </a:r>
          </a:p>
          <a:p>
            <a:r>
              <a:rPr lang="en-US" dirty="0"/>
              <a:t>portable cutting, grooving, and beveling machine is used to perform this</a:t>
            </a:r>
          </a:p>
          <a:p>
            <a:r>
              <a:rPr lang="en-US" dirty="0"/>
              <a:t>task. These machines are packaged in a kit and are included in the welded</a:t>
            </a:r>
          </a:p>
          <a:p>
            <a:r>
              <a:rPr lang="en-US" dirty="0"/>
              <a:t>pipeline construction tool set. The kit includes two large suitcases and</a:t>
            </a:r>
          </a:p>
          <a:p>
            <a:r>
              <a:rPr lang="en-US" dirty="0"/>
              <a:t>two pipe stands. The machine is powered by a 250 cubic-foot-per-minute</a:t>
            </a:r>
          </a:p>
          <a:p>
            <a:r>
              <a:rPr lang="en-US" dirty="0"/>
              <a:t>(CFM) air compressor or by a generator. It is used primarily during</a:t>
            </a:r>
          </a:p>
          <a:p>
            <a:r>
              <a:rPr lang="en-US" dirty="0"/>
              <a:t>mainline pump station construction. It takes about 30 minutes to cut and</a:t>
            </a:r>
          </a:p>
          <a:p>
            <a:r>
              <a:rPr lang="en-US" dirty="0"/>
              <a:t>groove each end of the pipe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Darcy </a:t>
            </a:r>
            <a:r>
              <a:rPr lang="en-US" b="1" dirty="0" err="1"/>
              <a:t>Weisbach</a:t>
            </a:r>
            <a:r>
              <a:rPr lang="en-US" b="1" dirty="0"/>
              <a:t> Equation</a:t>
            </a:r>
          </a:p>
          <a:p>
            <a:r>
              <a:rPr lang="en-US" dirty="0"/>
              <a:t>The Darcy </a:t>
            </a:r>
            <a:r>
              <a:rPr lang="en-US" dirty="0" err="1"/>
              <a:t>Weisbach</a:t>
            </a:r>
            <a:r>
              <a:rPr lang="en-US" dirty="0"/>
              <a:t> equation provides an accurate method of calculating</a:t>
            </a:r>
          </a:p>
          <a:p>
            <a:r>
              <a:rPr lang="en-US" dirty="0"/>
              <a:t>friction head loss in a pipeline. This equation should be used when a high</a:t>
            </a:r>
          </a:p>
          <a:p>
            <a:r>
              <a:rPr lang="en-US" dirty="0"/>
              <a:t>degree of accuracy is required. An example would be the construction of a</a:t>
            </a:r>
          </a:p>
          <a:p>
            <a:r>
              <a:rPr lang="en-US" dirty="0"/>
              <a:t>permanent pipeline system. The Darcy </a:t>
            </a:r>
            <a:r>
              <a:rPr lang="en-US" dirty="0" err="1"/>
              <a:t>Weisbach</a:t>
            </a:r>
            <a:r>
              <a:rPr lang="en-US" dirty="0"/>
              <a:t> equation states that: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Welding of Pipeline. </a:t>
            </a:r>
            <a:r>
              <a:rPr lang="en-US" dirty="0"/>
              <a:t>Pipe to be welded will have a beveled edge on it</a:t>
            </a:r>
          </a:p>
          <a:p>
            <a:r>
              <a:rPr lang="en-US" dirty="0"/>
              <a:t>to facilitate making a good weld. </a:t>
            </a:r>
            <a:r>
              <a:rPr lang="en-US" dirty="0" err="1"/>
              <a:t>Rebeveling</a:t>
            </a:r>
            <a:r>
              <a:rPr lang="en-US" dirty="0"/>
              <a:t>, because of damage to the</a:t>
            </a:r>
          </a:p>
          <a:p>
            <a:r>
              <a:rPr lang="en-US" dirty="0"/>
              <a:t>edge, or cutting and beveling are accomplished with the machine described</a:t>
            </a:r>
          </a:p>
          <a:p>
            <a:r>
              <a:rPr lang="en-US" dirty="0"/>
              <a:t>above. The bevel is cleaned of slag with a bevel grinding machine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VALVES</a:t>
            </a:r>
          </a:p>
          <a:p>
            <a:r>
              <a:rPr lang="en-US" dirty="0"/>
              <a:t> </a:t>
            </a:r>
            <a:r>
              <a:rPr lang="en-US" b="1" dirty="0"/>
              <a:t>Gate Valves </a:t>
            </a:r>
            <a:r>
              <a:rPr lang="en-US" dirty="0"/>
              <a:t>- Gate valves have a gate in the form of a disk or wedge,</a:t>
            </a:r>
          </a:p>
          <a:p>
            <a:r>
              <a:rPr lang="en-US" dirty="0"/>
              <a:t>which is raised to permit the flow of fuel and lowered to stop the</a:t>
            </a:r>
          </a:p>
          <a:p>
            <a:r>
              <a:rPr lang="en-US" dirty="0"/>
              <a:t>flow of fuel.</a:t>
            </a:r>
          </a:p>
          <a:p>
            <a:r>
              <a:rPr lang="en-US" dirty="0"/>
              <a:t> </a:t>
            </a:r>
            <a:r>
              <a:rPr lang="en-US" b="1" dirty="0"/>
              <a:t>Rising-Stem Gate Valves </a:t>
            </a:r>
            <a:r>
              <a:rPr lang="en-US" dirty="0"/>
              <a:t>- Rising-stem gate valves are threaded on the</a:t>
            </a:r>
          </a:p>
          <a:p>
            <a:r>
              <a:rPr lang="en-US" dirty="0"/>
              <a:t>upper end of the stem. The lower end is attached to a disk. When the</a:t>
            </a:r>
          </a:p>
          <a:p>
            <a:r>
              <a:rPr lang="en-US" dirty="0"/>
              <a:t>hand wheel is turned both the stem and disk are raised and lowered.</a:t>
            </a:r>
          </a:p>
          <a:p>
            <a:r>
              <a:rPr lang="en-US" dirty="0"/>
              <a:t>When the valve is fully opened it will allow pipeline scrapers, poly</a:t>
            </a:r>
          </a:p>
          <a:p>
            <a:r>
              <a:rPr lang="en-US" dirty="0"/>
              <a:t>pigs, etc., to pass through. By looking at the valve from a distance</a:t>
            </a:r>
          </a:p>
          <a:p>
            <a:r>
              <a:rPr lang="en-US" dirty="0"/>
              <a:t>you can tell whether or not the valve is open or closed. The stem of</a:t>
            </a:r>
          </a:p>
          <a:p>
            <a:r>
              <a:rPr lang="en-US" dirty="0"/>
              <a:t>the valve is easy to sabotage. The exposed surface of the upper stem</a:t>
            </a:r>
          </a:p>
          <a:p>
            <a:r>
              <a:rPr lang="en-US" dirty="0"/>
              <a:t>on the rising stem gate valve should be protected by placing a split,</a:t>
            </a:r>
          </a:p>
          <a:p>
            <a:r>
              <a:rPr lang="en-US" dirty="0"/>
              <a:t>one-inch hose or some similar device around the stem in the yoke area.</a:t>
            </a:r>
          </a:p>
          <a:p>
            <a:r>
              <a:rPr lang="en-US" dirty="0"/>
              <a:t>A fine film of motor oil can be used to lubricate the thread on the</a:t>
            </a:r>
          </a:p>
          <a:p>
            <a:r>
              <a:rPr lang="en-US" dirty="0"/>
              <a:t>stem. This valve is used in the pipeline at intervals at the bottom</a:t>
            </a:r>
          </a:p>
          <a:p>
            <a:r>
              <a:rPr lang="en-US" dirty="0"/>
              <a:t>of long slopes, on both sides of a stream crossing, and at storage</a:t>
            </a:r>
          </a:p>
          <a:p>
            <a:r>
              <a:rPr lang="en-US" dirty="0"/>
              <a:t>tanks.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 err="1"/>
              <a:t>Nonrising</a:t>
            </a:r>
            <a:r>
              <a:rPr lang="en-US" b="1" dirty="0"/>
              <a:t>-Stem Gate Valves </a:t>
            </a:r>
            <a:r>
              <a:rPr lang="en-US" dirty="0"/>
              <a:t>- The threaded lower end of the stem on a</a:t>
            </a:r>
          </a:p>
          <a:p>
            <a:r>
              <a:rPr lang="en-US" dirty="0" err="1"/>
              <a:t>nonrising</a:t>
            </a:r>
            <a:r>
              <a:rPr lang="en-US" dirty="0"/>
              <a:t>-stem gate valve screws into the disk, thereby raising or</a:t>
            </a:r>
          </a:p>
          <a:p>
            <a:r>
              <a:rPr lang="en-US" dirty="0"/>
              <a:t>lowering the disk while the stem is retained in place by a thrust</a:t>
            </a:r>
          </a:p>
          <a:p>
            <a:r>
              <a:rPr lang="en-US" dirty="0"/>
              <a:t>collar. The packing gland must be monitored and replaced as</a:t>
            </a:r>
          </a:p>
          <a:p>
            <a:r>
              <a:rPr lang="en-US" dirty="0"/>
              <a:t>necessary.</a:t>
            </a:r>
          </a:p>
          <a:p>
            <a:r>
              <a:rPr lang="en-US" dirty="0"/>
              <a:t>12-90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 </a:t>
            </a:r>
            <a:r>
              <a:rPr lang="en-US" b="1" dirty="0"/>
              <a:t>Globe Valves </a:t>
            </a:r>
            <a:r>
              <a:rPr lang="en-US" dirty="0"/>
              <a:t>- Globe valves are used to throttle the flow of product</a:t>
            </a:r>
          </a:p>
          <a:p>
            <a:r>
              <a:rPr lang="en-US" dirty="0"/>
              <a:t>inside a pipeline. This is the same type of valve used at home on</a:t>
            </a:r>
          </a:p>
          <a:p>
            <a:r>
              <a:rPr lang="en-US" dirty="0"/>
              <a:t>kitchen or bathroom sinks. Packing, disks, and seats will become</a:t>
            </a:r>
          </a:p>
          <a:p>
            <a:r>
              <a:rPr lang="en-US" dirty="0"/>
              <a:t>worn and will need replacing depending on usage. These valves are</a:t>
            </a:r>
          </a:p>
          <a:p>
            <a:r>
              <a:rPr lang="en-US" dirty="0"/>
              <a:t>used in areas where the throttling of product flow is desired.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Swing Check Valves </a:t>
            </a:r>
            <a:r>
              <a:rPr lang="en-US" dirty="0"/>
              <a:t>- Swing check valves permit fuel to flow one way</a:t>
            </a:r>
          </a:p>
          <a:p>
            <a:r>
              <a:rPr lang="en-US" dirty="0"/>
              <a:t>only by means of a hinged disk or clapper which is pushed aside by the</a:t>
            </a:r>
          </a:p>
          <a:p>
            <a:r>
              <a:rPr lang="en-US" dirty="0"/>
              <a:t>fuel when it flows in the desired direction. When flow stops and back</a:t>
            </a:r>
          </a:p>
          <a:p>
            <a:r>
              <a:rPr lang="en-US" dirty="0"/>
              <a:t>pressure develops, the clapper is pushed against its seat, stopping</a:t>
            </a:r>
          </a:p>
          <a:p>
            <a:r>
              <a:rPr lang="en-US" dirty="0"/>
              <a:t>back flow. These valves are self-operating and need little</a:t>
            </a:r>
          </a:p>
          <a:p>
            <a:r>
              <a:rPr lang="en-US" dirty="0"/>
              <a:t>maintenance other than tightening the cover nuts regularly. Typically</a:t>
            </a:r>
          </a:p>
          <a:p>
            <a:r>
              <a:rPr lang="en-US" dirty="0"/>
              <a:t>they are used on the discharge sides of pumps and at pump stations</a:t>
            </a:r>
          </a:p>
          <a:p>
            <a:r>
              <a:rPr lang="en-US" dirty="0"/>
              <a:t>between the suction and discharge lines of each pump at the pump</a:t>
            </a:r>
          </a:p>
          <a:p>
            <a:r>
              <a:rPr lang="en-US" dirty="0"/>
              <a:t>station. They are also used at the foot of upgrade slopes in lieu of</a:t>
            </a:r>
          </a:p>
          <a:p>
            <a:r>
              <a:rPr lang="en-US" dirty="0"/>
              <a:t>gate valves, but they must be removed if the line is ever pumped in</a:t>
            </a:r>
          </a:p>
          <a:p>
            <a:r>
              <a:rPr lang="en-US" dirty="0"/>
              <a:t>reverse.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Flow Control Valves (Pressure Reducing Valves) </a:t>
            </a:r>
            <a:r>
              <a:rPr lang="en-US" dirty="0"/>
              <a:t>- Flow control valves</a:t>
            </a:r>
          </a:p>
          <a:p>
            <a:r>
              <a:rPr lang="en-US" dirty="0"/>
              <a:t>are activated by pressure. If pressure in the pilot is great enough</a:t>
            </a:r>
          </a:p>
          <a:p>
            <a:r>
              <a:rPr lang="en-US" dirty="0"/>
              <a:t>to overcome the force of the spring, the excess pressure activates the</a:t>
            </a:r>
          </a:p>
          <a:p>
            <a:r>
              <a:rPr lang="en-US" dirty="0"/>
              <a:t>diaphragm to throttle the flow in dynamic situations, and in static</a:t>
            </a:r>
          </a:p>
          <a:p>
            <a:r>
              <a:rPr lang="en-US" dirty="0"/>
              <a:t>conditions it will decrease the head acting against a particular point</a:t>
            </a:r>
          </a:p>
          <a:p>
            <a:r>
              <a:rPr lang="en-US" dirty="0"/>
              <a:t>in the pipeline. These valves require little maintenance beyond</a:t>
            </a:r>
          </a:p>
          <a:p>
            <a:r>
              <a:rPr lang="en-US" dirty="0"/>
              <a:t>checking the pilot strainer at least every 3 months and inspecting the</a:t>
            </a:r>
          </a:p>
          <a:p>
            <a:r>
              <a:rPr lang="en-US" dirty="0"/>
              <a:t>diaphragm once a year. They are used on downhill slopes.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Pressure Relief Valves </a:t>
            </a:r>
            <a:r>
              <a:rPr lang="en-US" dirty="0"/>
              <a:t>- Pressure relief valves are set to open at</a:t>
            </a:r>
          </a:p>
          <a:p>
            <a:r>
              <a:rPr lang="en-US" dirty="0"/>
              <a:t>certain pressures and are triggered by a spring. The pipeline is</a:t>
            </a:r>
          </a:p>
          <a:p>
            <a:r>
              <a:rPr lang="en-US" dirty="0"/>
              <a:t>tapped at points which may experience excess pressures under static</a:t>
            </a:r>
          </a:p>
          <a:p>
            <a:r>
              <a:rPr lang="en-US" dirty="0"/>
              <a:t>conditions. If pressures reach the upper limit set on the valve by</a:t>
            </a:r>
          </a:p>
          <a:p>
            <a:r>
              <a:rPr lang="en-US" dirty="0"/>
              <a:t>the operators, the valve activates by opening and bleeding fuel off</a:t>
            </a:r>
          </a:p>
          <a:p>
            <a:r>
              <a:rPr lang="en-US" dirty="0"/>
              <a:t>until safe pressures are again reached and the valve resets itself to</a:t>
            </a:r>
          </a:p>
          <a:p>
            <a:r>
              <a:rPr lang="en-US" dirty="0"/>
              <a:t>the closed position. Typically these valves are used at locations</a:t>
            </a:r>
          </a:p>
          <a:p>
            <a:r>
              <a:rPr lang="en-US" dirty="0"/>
              <a:t>where the pipe is going to a storage tank to bleed-off excess</a:t>
            </a:r>
          </a:p>
          <a:p>
            <a:r>
              <a:rPr lang="en-US" dirty="0"/>
              <a:t>pressures built up in the line because of heating by the sun under</a:t>
            </a:r>
          </a:p>
          <a:p>
            <a:r>
              <a:rPr lang="en-US" dirty="0"/>
              <a:t>shut down conditions. These valves should be tested once a year using</a:t>
            </a:r>
          </a:p>
          <a:p>
            <a:r>
              <a:rPr lang="en-US" dirty="0"/>
              <a:t>a reliable pressure gage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Plug Valves </a:t>
            </a:r>
            <a:r>
              <a:rPr lang="en-US" dirty="0"/>
              <a:t>- Plug valves are small, compact valves activated by</a:t>
            </a:r>
          </a:p>
          <a:p>
            <a:r>
              <a:rPr lang="en-US" dirty="0"/>
              <a:t>turning the head of the valve 1/4-turn. This valve may or may not</a:t>
            </a:r>
          </a:p>
          <a:p>
            <a:r>
              <a:rPr lang="en-US" dirty="0"/>
              <a:t>open to the full diameter of the pipe depending on the type of plug</a:t>
            </a:r>
          </a:p>
          <a:p>
            <a:r>
              <a:rPr lang="en-US" dirty="0"/>
              <a:t>valve used. As a result, plug valves which do not open to the full</a:t>
            </a:r>
          </a:p>
          <a:p>
            <a:r>
              <a:rPr lang="en-US" dirty="0"/>
              <a:t>diameter of the pipe cannot be used in portions of the pipeline</a:t>
            </a:r>
          </a:p>
          <a:p>
            <a:r>
              <a:rPr lang="en-US" dirty="0"/>
              <a:t>through which a scraper is designed to pass. This valve can be</a:t>
            </a:r>
          </a:p>
          <a:p>
            <a:r>
              <a:rPr lang="en-US" dirty="0"/>
              <a:t>lubricated in the open or closed position. Lubrication is done</a:t>
            </a:r>
          </a:p>
          <a:p>
            <a:r>
              <a:rPr lang="en-US" dirty="0"/>
              <a:t>through the lubrication screw at the top by the use of a high pressure</a:t>
            </a:r>
          </a:p>
          <a:p>
            <a:r>
              <a:rPr lang="en-US" dirty="0"/>
              <a:t>grease gun, or the screw can be screwed down. This valve also has</a:t>
            </a:r>
          </a:p>
          <a:p>
            <a:r>
              <a:rPr lang="en-US" dirty="0"/>
              <a:t>rope-type packing which must be periodically replaced. Plug valves</a:t>
            </a:r>
          </a:p>
          <a:p>
            <a:r>
              <a:rPr lang="en-US" dirty="0"/>
              <a:t>are commonly used at tank farm manifolds or in places requiring quick,</a:t>
            </a:r>
          </a:p>
          <a:p>
            <a:r>
              <a:rPr lang="en-US" dirty="0"/>
              <a:t>positive shut-off such as at a scraper launching station.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Additional pipeline components.</a:t>
            </a:r>
          </a:p>
          <a:p>
            <a:r>
              <a:rPr lang="en-US" b="1" dirty="0"/>
              <a:t>Figure Eight Blinds </a:t>
            </a:r>
            <a:r>
              <a:rPr lang="en-US" dirty="0"/>
              <a:t>- Figure eight blinds provide a positive shutoff in</a:t>
            </a:r>
          </a:p>
          <a:p>
            <a:r>
              <a:rPr lang="en-US" dirty="0"/>
              <a:t>pipelines and manifold areas. A line blind is comprised of a flanged</a:t>
            </a:r>
          </a:p>
          <a:p>
            <a:r>
              <a:rPr lang="en-US" dirty="0"/>
              <a:t>holder, hand wheel, and figure eight blind. Turning the hand wheel one</a:t>
            </a:r>
          </a:p>
          <a:p>
            <a:r>
              <a:rPr lang="en-US" dirty="0"/>
              <a:t>way causes the holder to spread open wide enough to insert or remove one</a:t>
            </a:r>
          </a:p>
          <a:p>
            <a:r>
              <a:rPr lang="en-US" dirty="0"/>
              <a:t>12-91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end of the figure eight blind. Turning it the other way causes the</a:t>
            </a:r>
          </a:p>
          <a:p>
            <a:r>
              <a:rPr lang="en-US" dirty="0"/>
              <a:t>holder to grip the blind tightly. Maintenance involves coating the</a:t>
            </a:r>
          </a:p>
          <a:p>
            <a:r>
              <a:rPr lang="en-US" dirty="0"/>
              <a:t>exposed half of the figure eight blind with a thin film of motor oil</a:t>
            </a:r>
          </a:p>
          <a:p>
            <a:r>
              <a:rPr lang="en-US" dirty="0"/>
              <a:t>every 3 months and inspecting the packing rings in the grooves of the</a:t>
            </a:r>
          </a:p>
          <a:p>
            <a:r>
              <a:rPr lang="en-US" dirty="0"/>
              <a:t>figure eight blind every 6 months for wear. If the packing rings are</a:t>
            </a:r>
          </a:p>
          <a:p>
            <a:r>
              <a:rPr lang="en-US" dirty="0"/>
              <a:t>worn they must be replaced. Grease fittings on the hand wheel must be</a:t>
            </a:r>
          </a:p>
          <a:p>
            <a:r>
              <a:rPr lang="en-US" dirty="0"/>
              <a:t>regularly lubricated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Spool Pieces </a:t>
            </a:r>
            <a:r>
              <a:rPr lang="en-US" dirty="0"/>
              <a:t>- Spool pieces are short sections of pipe into which figure</a:t>
            </a:r>
          </a:p>
          <a:p>
            <a:r>
              <a:rPr lang="en-US" dirty="0"/>
              <a:t>eight blinds are inserted.</a:t>
            </a:r>
          </a:p>
          <a:p>
            <a:r>
              <a:rPr lang="en-US" b="1" dirty="0"/>
              <a:t>Line Strainers </a:t>
            </a:r>
            <a:r>
              <a:rPr lang="en-US" dirty="0"/>
              <a:t>- Line strainers catch debris in fuel as it comes down</a:t>
            </a:r>
          </a:p>
          <a:p>
            <a:r>
              <a:rPr lang="en-US" dirty="0"/>
              <a:t>through a basket or strainer and then passes through the discharge side.</a:t>
            </a:r>
          </a:p>
          <a:p>
            <a:r>
              <a:rPr lang="en-US" dirty="0"/>
              <a:t>The basket has a wire-mesh or screen which catches the debris and</a:t>
            </a:r>
          </a:p>
          <a:p>
            <a:r>
              <a:rPr lang="en-US" dirty="0"/>
              <a:t>prevents it from continuing to flow downstream and damaging things like</a:t>
            </a:r>
          </a:p>
          <a:p>
            <a:r>
              <a:rPr lang="en-US" dirty="0"/>
              <a:t>pump impeller blades and meters. The baskets or screens need to be</a:t>
            </a:r>
          </a:p>
          <a:p>
            <a:r>
              <a:rPr lang="en-US" dirty="0"/>
              <a:t>pulled from the devices in which they are installed on a periodic</a:t>
            </a:r>
          </a:p>
          <a:p>
            <a:r>
              <a:rPr lang="en-US" dirty="0"/>
              <a:t>schedule (once a week) to remove the debris. Line strainers are found</a:t>
            </a:r>
          </a:p>
          <a:p>
            <a:r>
              <a:rPr lang="en-US" dirty="0"/>
              <a:t>on the suction side of pumps and meters and on the discharge side of</a:t>
            </a:r>
          </a:p>
          <a:p>
            <a:r>
              <a:rPr lang="en-US" dirty="0"/>
              <a:t>filter separators.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FITTINGS AND PIPE REPAIR ACCESSORIES</a:t>
            </a:r>
          </a:p>
          <a:p>
            <a:r>
              <a:rPr lang="en-US" b="1" dirty="0"/>
              <a:t>Fittings. </a:t>
            </a:r>
            <a:r>
              <a:rPr lang="en-US" dirty="0"/>
              <a:t>Standard, groove-type fittings include elbows, tees, and</a:t>
            </a:r>
          </a:p>
          <a:p>
            <a:r>
              <a:rPr lang="en-US" dirty="0"/>
              <a:t>reducers such as the following:</a:t>
            </a:r>
          </a:p>
          <a:p>
            <a:r>
              <a:rPr lang="en-US" dirty="0"/>
              <a:t> </a:t>
            </a:r>
            <a:r>
              <a:rPr lang="en-US" b="1" dirty="0"/>
              <a:t>Standard Tee Fittings </a:t>
            </a:r>
            <a:r>
              <a:rPr lang="en-US" dirty="0"/>
              <a:t>- Standard tee fittings provide a splitting of</a:t>
            </a:r>
          </a:p>
          <a:p>
            <a:r>
              <a:rPr lang="en-US" dirty="0"/>
              <a:t>the fuel stream. These fittings have a characteristic “T” shape.</a:t>
            </a:r>
          </a:p>
          <a:p>
            <a:r>
              <a:rPr lang="en-US" dirty="0"/>
              <a:t> </a:t>
            </a:r>
            <a:r>
              <a:rPr lang="en-US" b="1" dirty="0"/>
              <a:t>Reducing Tee Fittings </a:t>
            </a:r>
            <a:r>
              <a:rPr lang="en-US" dirty="0"/>
              <a:t>- Reducing tee fittings allow reduction in one</a:t>
            </a:r>
          </a:p>
          <a:p>
            <a:r>
              <a:rPr lang="en-US" dirty="0"/>
              <a:t>leg of the branch, either through the tee portion or through the</a:t>
            </a:r>
          </a:p>
          <a:p>
            <a:r>
              <a:rPr lang="en-US" dirty="0"/>
              <a:t>branch portion of the tee.</a:t>
            </a:r>
          </a:p>
          <a:p>
            <a:r>
              <a:rPr lang="en-US" dirty="0"/>
              <a:t> </a:t>
            </a:r>
            <a:r>
              <a:rPr lang="en-US" b="1" dirty="0"/>
              <a:t>Elbow Fittings </a:t>
            </a:r>
            <a:r>
              <a:rPr lang="en-US" dirty="0"/>
              <a:t>- Provide for the change in the pipeline direction by</a:t>
            </a:r>
          </a:p>
          <a:p>
            <a:r>
              <a:rPr lang="en-US" dirty="0"/>
              <a:t>45 or 90 degrees.</a:t>
            </a:r>
          </a:p>
          <a:p>
            <a:r>
              <a:rPr lang="en-US" dirty="0"/>
              <a:t> </a:t>
            </a:r>
            <a:r>
              <a:rPr lang="en-US" b="1" dirty="0"/>
              <a:t>Reducers </a:t>
            </a:r>
            <a:r>
              <a:rPr lang="en-US" dirty="0"/>
              <a:t>- Provide a connection from one diameter of pipe to some</a:t>
            </a:r>
          </a:p>
          <a:p>
            <a:r>
              <a:rPr lang="en-US" dirty="0"/>
              <a:t>smaller diameter of pipe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Where:</a:t>
            </a:r>
          </a:p>
          <a:p>
            <a:r>
              <a:rPr lang="en-US" dirty="0" err="1"/>
              <a:t>Hf</a:t>
            </a:r>
            <a:r>
              <a:rPr lang="en-US" dirty="0"/>
              <a:t> = friction head loss, in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f = dimensionless friction factor</a:t>
            </a:r>
          </a:p>
          <a:p>
            <a:r>
              <a:rPr lang="en-US" dirty="0"/>
              <a:t>V = velocity, in </a:t>
            </a:r>
            <a:r>
              <a:rPr lang="en-US" dirty="0" err="1"/>
              <a:t>ft</a:t>
            </a:r>
            <a:r>
              <a:rPr lang="en-US" dirty="0"/>
              <a:t>/sec</a:t>
            </a:r>
          </a:p>
          <a:p>
            <a:r>
              <a:rPr lang="en-US" dirty="0"/>
              <a:t>g = acceleration due to gravity (32.2 </a:t>
            </a:r>
            <a:r>
              <a:rPr lang="en-US" dirty="0" err="1"/>
              <a:t>ft</a:t>
            </a:r>
            <a:r>
              <a:rPr lang="en-US" dirty="0"/>
              <a:t>/sec)</a:t>
            </a:r>
          </a:p>
          <a:p>
            <a:r>
              <a:rPr lang="en-US" dirty="0"/>
              <a:t>d = inside diameter of the pipe, in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L = length of pipe, in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 err="1"/>
              <a:t>Hf</a:t>
            </a:r>
            <a:r>
              <a:rPr lang="en-US" dirty="0"/>
              <a:t> = </a:t>
            </a:r>
            <a:r>
              <a:rPr lang="en-US" dirty="0" err="1"/>
              <a:t>fxLxV</a:t>
            </a:r>
            <a:endParaRPr lang="en-US" dirty="0"/>
          </a:p>
          <a:p>
            <a:r>
              <a:rPr lang="en-US" dirty="0"/>
              <a:t>2g x d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Repair clamps. </a:t>
            </a:r>
            <a:r>
              <a:rPr lang="en-US" dirty="0"/>
              <a:t>Listed below are some of the more common types of clamps</a:t>
            </a:r>
          </a:p>
          <a:p>
            <a:r>
              <a:rPr lang="en-US" dirty="0"/>
              <a:t>used to repair leaking pipelines.</a:t>
            </a:r>
          </a:p>
          <a:p>
            <a:r>
              <a:rPr lang="en-US" dirty="0"/>
              <a:t> </a:t>
            </a:r>
            <a:r>
              <a:rPr lang="en-US" b="1" dirty="0"/>
              <a:t>Pit Leak Clamps </a:t>
            </a:r>
            <a:r>
              <a:rPr lang="en-US" dirty="0"/>
              <a:t>- Pit leak clamps are designed to temporarily repair a</a:t>
            </a:r>
          </a:p>
          <a:p>
            <a:r>
              <a:rPr lang="en-US" dirty="0"/>
              <a:t>leak caused by a small hole such as a pit.</a:t>
            </a:r>
          </a:p>
          <a:p>
            <a:r>
              <a:rPr lang="en-US" dirty="0"/>
              <a:t> </a:t>
            </a:r>
            <a:r>
              <a:rPr lang="en-US" b="1" dirty="0"/>
              <a:t>Split Leak Clamps </a:t>
            </a:r>
            <a:r>
              <a:rPr lang="en-US" dirty="0"/>
              <a:t>- Split leak clamps are designed to temporarily</a:t>
            </a:r>
          </a:p>
          <a:p>
            <a:r>
              <a:rPr lang="en-US" dirty="0"/>
              <a:t>repair a leak caused by a split pipe. This clamp is limited in the</a:t>
            </a:r>
          </a:p>
          <a:p>
            <a:r>
              <a:rPr lang="en-US" dirty="0"/>
              <a:t>size of the split which can be repaired due to its limited length.</a:t>
            </a:r>
          </a:p>
          <a:p>
            <a:r>
              <a:rPr lang="en-US" dirty="0"/>
              <a:t> </a:t>
            </a:r>
            <a:r>
              <a:rPr lang="en-US" b="1" dirty="0"/>
              <a:t>Over-Coupling Leak Clamps </a:t>
            </a:r>
            <a:r>
              <a:rPr lang="en-US" dirty="0"/>
              <a:t>- Over-coupling leak clamps are designed for</a:t>
            </a:r>
          </a:p>
          <a:p>
            <a:r>
              <a:rPr lang="en-US" dirty="0"/>
              <a:t>placement over the regular split-ring, groove-type coupling when a</a:t>
            </a:r>
          </a:p>
          <a:p>
            <a:r>
              <a:rPr lang="en-US" dirty="0"/>
              <a:t>leak develops from the initial coupling.</a:t>
            </a:r>
          </a:p>
          <a:p>
            <a:r>
              <a:rPr lang="en-US" dirty="0"/>
              <a:t> A pipeline leakage report will be completed for all leaks occurring in</a:t>
            </a:r>
          </a:p>
          <a:p>
            <a:r>
              <a:rPr lang="en-US" dirty="0"/>
              <a:t>a pipeline.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PUMPS</a:t>
            </a:r>
          </a:p>
          <a:p>
            <a:r>
              <a:rPr lang="en-US" dirty="0"/>
              <a:t>Pipeline pumps consist of one or more impellers mounted on a rapidly</a:t>
            </a:r>
          </a:p>
          <a:p>
            <a:r>
              <a:rPr lang="en-US" dirty="0"/>
              <a:t>rotating shaft. Liquid enters the impeller at its center and is impelled</a:t>
            </a:r>
          </a:p>
          <a:p>
            <a:r>
              <a:rPr lang="en-US" dirty="0"/>
              <a:t>12-92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outward by centrifugal force into the volute of the pump casing. The</a:t>
            </a:r>
          </a:p>
          <a:p>
            <a:r>
              <a:rPr lang="en-US" dirty="0"/>
              <a:t>volute catches the discharge and converts peripheral velocity into head</a:t>
            </a:r>
          </a:p>
          <a:p>
            <a:r>
              <a:rPr lang="en-US" dirty="0"/>
              <a:t>pressure while conducting the liquid at a reduced flow rate to the</a:t>
            </a:r>
          </a:p>
          <a:p>
            <a:r>
              <a:rPr lang="en-US" dirty="0"/>
              <a:t>discharge nozzle of the pump casing. Different pumps are used on</a:t>
            </a:r>
          </a:p>
          <a:p>
            <a:r>
              <a:rPr lang="en-US" dirty="0"/>
              <a:t>aluminum and steel pipeline systems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6-inch, Single-Stage Pump </a:t>
            </a:r>
            <a:r>
              <a:rPr lang="en-US" dirty="0"/>
              <a:t>- The 6-inch, single-stage pump is a </a:t>
            </a:r>
            <a:r>
              <a:rPr lang="en-US" dirty="0" err="1"/>
              <a:t>selfpriming</a:t>
            </a:r>
            <a:r>
              <a:rPr lang="en-US" dirty="0"/>
              <a:t>,</a:t>
            </a:r>
          </a:p>
          <a:p>
            <a:r>
              <a:rPr lang="en-US" dirty="0"/>
              <a:t>centrifugal pump equipped with a mechanical shaft seal.</a:t>
            </a:r>
          </a:p>
          <a:p>
            <a:r>
              <a:rPr lang="en-US" dirty="0"/>
              <a:t>Suction and discharge connections are grooved pipe. Maximum safe</a:t>
            </a:r>
          </a:p>
          <a:p>
            <a:r>
              <a:rPr lang="en-US" dirty="0"/>
              <a:t>working pressure is 207 PSI or 660 feet of head for fuel with a SG of</a:t>
            </a:r>
          </a:p>
          <a:p>
            <a:r>
              <a:rPr lang="en-US" dirty="0"/>
              <a:t>0.725.</a:t>
            </a:r>
          </a:p>
          <a:p>
            <a:r>
              <a:rPr lang="en-US" dirty="0"/>
              <a:t> </a:t>
            </a:r>
            <a:r>
              <a:rPr lang="en-US" b="1" dirty="0"/>
              <a:t>6-inch, Two-Stage Pump </a:t>
            </a:r>
            <a:r>
              <a:rPr lang="en-US" dirty="0"/>
              <a:t>- The 6-inch, two-stage pump is a multi-stage</a:t>
            </a:r>
          </a:p>
          <a:p>
            <a:r>
              <a:rPr lang="en-US" dirty="0"/>
              <a:t>pump fitted for external connection to operate either in series or in</a:t>
            </a:r>
          </a:p>
          <a:p>
            <a:r>
              <a:rPr lang="en-US" dirty="0"/>
              <a:t>parallel. Maximum safe working pressure is 700 PSI or 2,390 feet of</a:t>
            </a:r>
          </a:p>
          <a:p>
            <a:r>
              <a:rPr lang="en-US" dirty="0"/>
              <a:t>head for a fuel with a SG of 0.725.</a:t>
            </a:r>
          </a:p>
          <a:p>
            <a:r>
              <a:rPr lang="en-US" dirty="0"/>
              <a:t> </a:t>
            </a:r>
            <a:r>
              <a:rPr lang="en-US" b="1" dirty="0"/>
              <a:t>800 GPM Mainline Pump </a:t>
            </a:r>
            <a:r>
              <a:rPr lang="en-US" dirty="0"/>
              <a:t>- The 800 GPM mainline pump is a new pump used</a:t>
            </a:r>
          </a:p>
          <a:p>
            <a:r>
              <a:rPr lang="en-US" dirty="0"/>
              <a:t>for operation in an aluminum pipeline system. It is a skid-mounted,</a:t>
            </a:r>
          </a:p>
          <a:p>
            <a:r>
              <a:rPr lang="en-US" dirty="0"/>
              <a:t>three-stage centrifugal pump.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E - PIPELINE SCRAPER OPERATIONS</a:t>
            </a:r>
          </a:p>
          <a:p>
            <a:r>
              <a:rPr lang="en-US" dirty="0"/>
              <a:t>Scrapers are devices inserted into the pipeline to remove internal scale,</a:t>
            </a:r>
          </a:p>
          <a:p>
            <a:r>
              <a:rPr lang="en-US" dirty="0"/>
              <a:t>rust, or other foreign material. In the petroleum industry, scrapers are</a:t>
            </a:r>
          </a:p>
          <a:p>
            <a:r>
              <a:rPr lang="en-US" dirty="0"/>
              <a:t>often called “pigs” or “go-devils.” Two types of scrapers are used:</a:t>
            </a:r>
          </a:p>
          <a:p>
            <a:r>
              <a:rPr lang="en-US" dirty="0"/>
              <a:t> </a:t>
            </a:r>
            <a:r>
              <a:rPr lang="en-US" b="1" dirty="0"/>
              <a:t>Steel Brush Scraper </a:t>
            </a:r>
            <a:r>
              <a:rPr lang="en-US" dirty="0"/>
              <a:t>- The steel brush scraper is constructed of a</a:t>
            </a:r>
          </a:p>
          <a:p>
            <a:r>
              <a:rPr lang="en-US" dirty="0"/>
              <a:t>tubular shaft on which are mounted two sets of four spring-loaded</a:t>
            </a:r>
          </a:p>
          <a:p>
            <a:r>
              <a:rPr lang="en-US" dirty="0"/>
              <a:t>steel brushes and two synthetic rubber cups. The spring-loaded steel</a:t>
            </a:r>
          </a:p>
          <a:p>
            <a:r>
              <a:rPr lang="en-US" dirty="0"/>
              <a:t>brushes clean the walls of the pipe. The front and rear brush groups</a:t>
            </a:r>
          </a:p>
          <a:p>
            <a:r>
              <a:rPr lang="en-US" dirty="0"/>
              <a:t>are staggered to cover the entire pipe surface. The tubular shaft of</a:t>
            </a:r>
          </a:p>
          <a:p>
            <a:r>
              <a:rPr lang="en-US" dirty="0"/>
              <a:t>the scraper is open at the rear, which permits a fraction of the</a:t>
            </a:r>
          </a:p>
          <a:p>
            <a:r>
              <a:rPr lang="en-US" dirty="0"/>
              <a:t>stream to flow into the scraper and escape through small ports near</a:t>
            </a:r>
          </a:p>
          <a:p>
            <a:r>
              <a:rPr lang="en-US" dirty="0"/>
              <a:t>the front end, thereby agitating and propelling the loosened scale</a:t>
            </a:r>
          </a:p>
          <a:p>
            <a:r>
              <a:rPr lang="en-US" dirty="0"/>
              <a:t>forward. This prevents the scale from accumulating ahead of the</a:t>
            </a:r>
          </a:p>
          <a:p>
            <a:r>
              <a:rPr lang="en-US" dirty="0"/>
              <a:t>scraper, causing the line to become clogged. This type of scraper</a:t>
            </a:r>
          </a:p>
          <a:p>
            <a:r>
              <a:rPr lang="en-US" dirty="0"/>
              <a:t>comes in 6-, 8-, 10-, and 14-inch sizes. The 10- and 14-inch scrapers</a:t>
            </a:r>
          </a:p>
          <a:p>
            <a:r>
              <a:rPr lang="en-US" dirty="0"/>
              <a:t>have three synthetic rubber cups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Poly Pig Scraper Device </a:t>
            </a:r>
            <a:r>
              <a:rPr lang="en-US" dirty="0"/>
              <a:t>- The poly pig scraper device is constructed</a:t>
            </a:r>
          </a:p>
          <a:p>
            <a:r>
              <a:rPr lang="en-US" dirty="0"/>
              <a:t>of foam-type material and wrapped with abrasives to clean the</a:t>
            </a:r>
          </a:p>
          <a:p>
            <a:r>
              <a:rPr lang="en-US" dirty="0"/>
              <a:t>pipeline. They are able to make 90-degree turns in the pipeline and</a:t>
            </a:r>
          </a:p>
          <a:p>
            <a:r>
              <a:rPr lang="en-US" dirty="0"/>
              <a:t>are inexpensive, though they do not clean as thoroughly as steel brush</a:t>
            </a:r>
          </a:p>
          <a:p>
            <a:r>
              <a:rPr lang="en-US" dirty="0"/>
              <a:t>scrapers nor are they as durable.</a:t>
            </a:r>
          </a:p>
          <a:p>
            <a:r>
              <a:rPr lang="en-US" dirty="0"/>
              <a:t>Military pump station manifolds have two scraper stations; one for</a:t>
            </a:r>
          </a:p>
          <a:p>
            <a:r>
              <a:rPr lang="en-US" dirty="0"/>
              <a:t>launching and another for receiving. Before launching a scraper, lines</a:t>
            </a:r>
          </a:p>
          <a:p>
            <a:r>
              <a:rPr lang="en-US" dirty="0"/>
              <a:t>should be free from sharp bends and valves that do not open the full</a:t>
            </a:r>
          </a:p>
          <a:p>
            <a:r>
              <a:rPr lang="en-US" dirty="0"/>
              <a:t>diameter of the pipe. To provide free passage for scrapers, changes in</a:t>
            </a:r>
          </a:p>
          <a:p>
            <a:r>
              <a:rPr lang="en-US" dirty="0"/>
              <a:t>pipeline direction are made by bending pipe rather than using elbow or</a:t>
            </a:r>
          </a:p>
          <a:p>
            <a:r>
              <a:rPr lang="en-US" dirty="0"/>
              <a:t>tee fittings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Sandtraps</a:t>
            </a:r>
            <a:r>
              <a:rPr lang="en-US" dirty="0"/>
              <a:t> are, in effect, sediment or settling chambers which collect</a:t>
            </a:r>
          </a:p>
          <a:p>
            <a:r>
              <a:rPr lang="en-US" dirty="0"/>
              <a:t>dirt, scale, sludge and floating debris pumped through the pipeline or</a:t>
            </a:r>
          </a:p>
          <a:p>
            <a:r>
              <a:rPr lang="en-US" dirty="0"/>
              <a:t>accumulated during pipeline cleaning. They are installed on the suction</a:t>
            </a:r>
          </a:p>
          <a:p>
            <a:r>
              <a:rPr lang="en-US" dirty="0"/>
              <a:t>side of each pump station. </a:t>
            </a:r>
            <a:r>
              <a:rPr lang="en-US" dirty="0" err="1"/>
              <a:t>Sandtraps</a:t>
            </a:r>
            <a:r>
              <a:rPr lang="en-US" dirty="0"/>
              <a:t> split the flow into two 14-inch</a:t>
            </a:r>
          </a:p>
          <a:p>
            <a:r>
              <a:rPr lang="en-US" dirty="0"/>
              <a:t>barrels, thus reducing the velocity of the flow. This allows sediment to</a:t>
            </a:r>
          </a:p>
          <a:p>
            <a:r>
              <a:rPr lang="en-US" dirty="0"/>
              <a:t>settle out. They must be cleaned periodically and after each scraper</a:t>
            </a:r>
          </a:p>
          <a:p>
            <a:r>
              <a:rPr lang="en-US" dirty="0"/>
              <a:t>run.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 - MANIFOLD DESIGN FACTORS</a:t>
            </a:r>
          </a:p>
          <a:p>
            <a:r>
              <a:rPr lang="en-US" dirty="0"/>
              <a:t>The following factors are affected by the theater support requirements:</a:t>
            </a:r>
          </a:p>
          <a:p>
            <a:r>
              <a:rPr lang="en-US" dirty="0"/>
              <a:t> </a:t>
            </a:r>
            <a:r>
              <a:rPr lang="en-US" b="1" dirty="0"/>
              <a:t>Number and quantity of products </a:t>
            </a:r>
            <a:r>
              <a:rPr lang="en-US" dirty="0"/>
              <a:t>- The number of and quantity of</a:t>
            </a:r>
          </a:p>
          <a:p>
            <a:r>
              <a:rPr lang="en-US" dirty="0"/>
              <a:t>products depends on theater needs (i.e., troops, equipment, etc.).</a:t>
            </a:r>
          </a:p>
          <a:p>
            <a:r>
              <a:rPr lang="en-US" dirty="0"/>
              <a:t> </a:t>
            </a:r>
            <a:r>
              <a:rPr lang="en-US" b="1" dirty="0"/>
              <a:t>Number of tanks </a:t>
            </a:r>
            <a:r>
              <a:rPr lang="en-US" dirty="0"/>
              <a:t>- The number of tanks depends on the quantity and type</a:t>
            </a:r>
          </a:p>
          <a:p>
            <a:r>
              <a:rPr lang="en-US" dirty="0"/>
              <a:t>of product stored and the facility size (a minimum of two tanks per</a:t>
            </a:r>
          </a:p>
          <a:p>
            <a:r>
              <a:rPr lang="en-US" dirty="0"/>
              <a:t>product is preferred).</a:t>
            </a:r>
          </a:p>
          <a:p>
            <a:r>
              <a:rPr lang="en-US" dirty="0"/>
              <a:t> </a:t>
            </a:r>
            <a:r>
              <a:rPr lang="en-US" b="1" dirty="0"/>
              <a:t>Number of incoming lines </a:t>
            </a:r>
            <a:r>
              <a:rPr lang="en-US" dirty="0"/>
              <a:t>- The number of incoming lines entering the</a:t>
            </a:r>
          </a:p>
          <a:p>
            <a:r>
              <a:rPr lang="en-US" dirty="0"/>
              <a:t>facility is determined by the supporting locations.</a:t>
            </a:r>
          </a:p>
          <a:p>
            <a:r>
              <a:rPr lang="en-US" dirty="0"/>
              <a:t> </a:t>
            </a:r>
            <a:r>
              <a:rPr lang="en-US" b="1" dirty="0"/>
              <a:t>Number of outgoing lines </a:t>
            </a:r>
            <a:r>
              <a:rPr lang="en-US" dirty="0"/>
              <a:t>- The number of lines leaving the facility is</a:t>
            </a:r>
          </a:p>
          <a:p>
            <a:r>
              <a:rPr lang="en-US" dirty="0"/>
              <a:t>determined by the locations supported.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Future expansion </a:t>
            </a:r>
            <a:r>
              <a:rPr lang="en-US" dirty="0"/>
              <a:t>- Future expansion is based on the expansion of the</a:t>
            </a:r>
          </a:p>
          <a:p>
            <a:r>
              <a:rPr lang="en-US" dirty="0"/>
              <a:t>theater and an increase in corresponding support requirements.</a:t>
            </a:r>
          </a:p>
          <a:p>
            <a:r>
              <a:rPr lang="en-US" dirty="0"/>
              <a:t> </a:t>
            </a:r>
            <a:r>
              <a:rPr lang="en-US" b="1" dirty="0"/>
              <a:t>Location </a:t>
            </a:r>
            <a:r>
              <a:rPr lang="en-US" dirty="0"/>
              <a:t>- The location of a facility is given with the manifold</a:t>
            </a:r>
          </a:p>
          <a:p>
            <a:r>
              <a:rPr lang="en-US" dirty="0"/>
              <a:t>centrally located within it.</a:t>
            </a:r>
          </a:p>
          <a:p>
            <a:r>
              <a:rPr lang="en-US" dirty="0"/>
              <a:t> </a:t>
            </a:r>
            <a:r>
              <a:rPr lang="en-US" b="1" dirty="0"/>
              <a:t>Layout </a:t>
            </a:r>
            <a:r>
              <a:rPr lang="en-US" dirty="0"/>
              <a:t>- The layout requires that the manifold is located at the low</a:t>
            </a:r>
          </a:p>
          <a:p>
            <a:r>
              <a:rPr lang="en-US" dirty="0"/>
              <a:t>point near the center of the tank farm piping network. The minimum</a:t>
            </a:r>
          </a:p>
          <a:p>
            <a:r>
              <a:rPr lang="en-US" dirty="0"/>
              <a:t>distance to any tank should be 250 feet.</a:t>
            </a:r>
          </a:p>
          <a:p>
            <a:r>
              <a:rPr lang="en-US" dirty="0"/>
              <a:t> </a:t>
            </a:r>
            <a:r>
              <a:rPr lang="en-US" b="1" dirty="0"/>
              <a:t>Construction </a:t>
            </a:r>
            <a:r>
              <a:rPr lang="en-US" dirty="0"/>
              <a:t>- The manifold consists of API standard pipe sections and</a:t>
            </a:r>
          </a:p>
          <a:p>
            <a:r>
              <a:rPr lang="en-US" dirty="0"/>
              <a:t>plug valves. The API pipe will accommodate higher pressures</a:t>
            </a:r>
          </a:p>
          <a:p>
            <a:r>
              <a:rPr lang="en-US" dirty="0"/>
              <a:t>associated with the sharp angles and close proximity to the fuel</a:t>
            </a:r>
          </a:p>
          <a:p>
            <a:r>
              <a:rPr lang="en-US" dirty="0"/>
              <a:t>source. Plug valves provide control in switching products as they</a:t>
            </a:r>
          </a:p>
          <a:p>
            <a:r>
              <a:rPr lang="en-US" dirty="0"/>
              <a:t>require only a 1/4-turn to open or close the valve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4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Manifold design </a:t>
            </a:r>
            <a:r>
              <a:rPr lang="en-US" dirty="0"/>
              <a:t>- A manifold is designed to support the facility in</a:t>
            </a:r>
          </a:p>
          <a:p>
            <a:r>
              <a:rPr lang="en-US" dirty="0"/>
              <a:t>which it is located. The basic manifold used in a facility is called</a:t>
            </a:r>
          </a:p>
          <a:p>
            <a:r>
              <a:rPr lang="en-US" dirty="0"/>
              <a:t>a switching manifold which is an assembly of pipe, fittings, and</a:t>
            </a:r>
          </a:p>
          <a:p>
            <a:r>
              <a:rPr lang="en-US" dirty="0"/>
              <a:t>valves used for controlling the flow of petroleum products into, out</a:t>
            </a:r>
          </a:p>
          <a:p>
            <a:r>
              <a:rPr lang="en-US" dirty="0"/>
              <a:t>of, and within, a tank farm complex. The manifold is located at the</a:t>
            </a:r>
          </a:p>
          <a:p>
            <a:r>
              <a:rPr lang="en-US" dirty="0"/>
              <a:t>lowest point within the facility to assure positive suction to the</a:t>
            </a:r>
          </a:p>
          <a:p>
            <a:r>
              <a:rPr lang="en-US" dirty="0"/>
              <a:t>transfer/feeder pumps. The manifold connects a number of tanks with</a:t>
            </a:r>
          </a:p>
          <a:p>
            <a:r>
              <a:rPr lang="en-US" dirty="0"/>
              <a:t>incoming and outgoing lines as well as pumps used in transferring</a:t>
            </a:r>
          </a:p>
          <a:p>
            <a:r>
              <a:rPr lang="en-US" dirty="0"/>
              <a:t>products. A single tank connected to a pipeline does not</a:t>
            </a:r>
          </a:p>
          <a:p>
            <a:r>
              <a:rPr lang="en-US" dirty="0"/>
              <a:t>provide the flexibility to accomplish more than a single function.</a:t>
            </a:r>
          </a:p>
          <a:p>
            <a:r>
              <a:rPr lang="en-US" dirty="0"/>
              <a:t>Multiple tanks connected to a pipeline, even while providing increased</a:t>
            </a:r>
          </a:p>
          <a:p>
            <a:r>
              <a:rPr lang="en-US" dirty="0"/>
              <a:t>capacity, can only perform a single function. The manifold system</a:t>
            </a:r>
          </a:p>
          <a:p>
            <a:r>
              <a:rPr lang="en-US" dirty="0"/>
              <a:t>permits simultaneous receipt and delivery of petroleum products by the</a:t>
            </a:r>
          </a:p>
          <a:p>
            <a:r>
              <a:rPr lang="en-US" dirty="0"/>
              <a:t>facility. By adding pipe, fittings, and valves, control of the</a:t>
            </a:r>
          </a:p>
          <a:p>
            <a:r>
              <a:rPr lang="en-US" dirty="0"/>
              <a:t>product to complete multiple tasks can be accomplished. Products can</a:t>
            </a:r>
          </a:p>
          <a:p>
            <a:r>
              <a:rPr lang="en-US" dirty="0"/>
              <a:t>be received into one tank while issues can continue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</a:t>
            </a:r>
            <a:r>
              <a:rPr lang="en-US" b="1" dirty="0"/>
              <a:t>Manifold Identification Markings </a:t>
            </a:r>
            <a:r>
              <a:rPr lang="en-US" dirty="0"/>
              <a:t>- An identification system is</a:t>
            </a:r>
          </a:p>
          <a:p>
            <a:r>
              <a:rPr lang="en-US" dirty="0"/>
              <a:t>essential for control within a facility. The facility commander will</a:t>
            </a:r>
          </a:p>
          <a:p>
            <a:r>
              <a:rPr lang="en-US" dirty="0"/>
              <a:t>establish the identification system where one is not established or if</a:t>
            </a:r>
          </a:p>
          <a:p>
            <a:r>
              <a:rPr lang="en-US" dirty="0"/>
              <a:t>a current system needs changing. Identification systems should be</a:t>
            </a:r>
          </a:p>
          <a:p>
            <a:r>
              <a:rPr lang="en-US" dirty="0"/>
              <a:t>kept simple. The system should identify each tank, pump, line, and</a:t>
            </a:r>
          </a:p>
          <a:p>
            <a:r>
              <a:rPr lang="en-US" dirty="0"/>
              <a:t>valve. A schematic of the facility tanks, pumps, lines, and valves</a:t>
            </a:r>
          </a:p>
          <a:p>
            <a:r>
              <a:rPr lang="en-US" dirty="0"/>
              <a:t>identifying each needs to be available with the facility for</a:t>
            </a:r>
          </a:p>
          <a:p>
            <a:r>
              <a:rPr lang="en-US" dirty="0"/>
              <a:t>reference. Schematic and facility markings are suggested as a method</a:t>
            </a:r>
          </a:p>
          <a:p>
            <a:r>
              <a:rPr lang="en-US" dirty="0"/>
              <a:t>for identification of the system. Whatever method is utilized, the</a:t>
            </a:r>
          </a:p>
        </p:txBody>
      </p:sp>
    </p:spTree>
    <p:extLst>
      <p:ext uri="{BB962C8B-B14F-4D97-AF65-F5344CB8AC3E}">
        <p14:creationId xmlns:p14="http://schemas.microsoft.com/office/powerpoint/2010/main" val="394150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602795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actual facility schematic must match what is actually in place. The</a:t>
            </a:r>
          </a:p>
          <a:p>
            <a:r>
              <a:rPr lang="en-US" dirty="0"/>
              <a:t>following identification method is suggested:</a:t>
            </a:r>
          </a:p>
          <a:p>
            <a:r>
              <a:rPr lang="en-US" b="1" dirty="0"/>
              <a:t>Valves </a:t>
            </a:r>
            <a:r>
              <a:rPr lang="en-US" dirty="0"/>
              <a:t>- Valves located along the main pipeline (ML) are identified by</a:t>
            </a:r>
          </a:p>
          <a:p>
            <a:r>
              <a:rPr lang="en-US" dirty="0"/>
              <a:t>the office of the chief dispatcher, starting at the beginning of the</a:t>
            </a:r>
          </a:p>
          <a:p>
            <a:r>
              <a:rPr lang="en-US" dirty="0"/>
              <a:t>pipeline and ending outside the last facility of the head terminal.</a:t>
            </a:r>
          </a:p>
          <a:p>
            <a:r>
              <a:rPr lang="en-US" dirty="0"/>
              <a:t>These valves are identified by the letter ML, followed by a dash (-</a:t>
            </a:r>
          </a:p>
          <a:p>
            <a:r>
              <a:rPr lang="en-US" dirty="0"/>
              <a:t>), and a number. For example: ML-1, denotes a valve as being the</a:t>
            </a:r>
          </a:p>
          <a:p>
            <a:r>
              <a:rPr lang="en-US" dirty="0"/>
              <a:t>first in the pipeline system.</a:t>
            </a:r>
          </a:p>
        </p:txBody>
      </p:sp>
    </p:spTree>
    <p:extLst>
      <p:ext uri="{BB962C8B-B14F-4D97-AF65-F5344CB8AC3E}">
        <p14:creationId xmlns:p14="http://schemas.microsoft.com/office/powerpoint/2010/main" val="1221309755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77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Tanks </a:t>
            </a:r>
            <a:r>
              <a:rPr lang="en-US" dirty="0"/>
              <a:t>- Tanks are identified by numbers. When numbering the tank</a:t>
            </a:r>
          </a:p>
          <a:p>
            <a:r>
              <a:rPr lang="en-US" dirty="0"/>
              <a:t>valves, start with the first valve at the tank and number across the</a:t>
            </a:r>
          </a:p>
          <a:p>
            <a:r>
              <a:rPr lang="en-US" dirty="0"/>
              <a:t>manifold in sequence. Write the tank number down first, followed by</a:t>
            </a:r>
          </a:p>
          <a:p>
            <a:r>
              <a:rPr lang="en-US" dirty="0"/>
              <a:t>a dash, and then the valve number. For example, if identifying Tank</a:t>
            </a:r>
          </a:p>
          <a:p>
            <a:r>
              <a:rPr lang="en-US" dirty="0"/>
              <a:t>10, all valves starting from the tank would be numbered sequentially</a:t>
            </a:r>
          </a:p>
          <a:p>
            <a:r>
              <a:rPr lang="en-US" dirty="0"/>
              <a:t>beginning with 10-1, then 10-2, then 10-3, etc., to the last valve</a:t>
            </a:r>
          </a:p>
          <a:p>
            <a:r>
              <a:rPr lang="en-US" dirty="0"/>
              <a:t>in the manifold for that particular line.</a:t>
            </a:r>
          </a:p>
          <a:p>
            <a:r>
              <a:rPr lang="en-US" b="1" dirty="0"/>
              <a:t>Pumps </a:t>
            </a:r>
            <a:r>
              <a:rPr lang="en-US" dirty="0"/>
              <a:t>- Pumps are identified by numbers. Pump valves may be</a:t>
            </a:r>
          </a:p>
          <a:p>
            <a:r>
              <a:rPr lang="en-US" dirty="0"/>
              <a:t>identified with a letter or numbering system. For example, Pump 1</a:t>
            </a:r>
          </a:p>
          <a:p>
            <a:r>
              <a:rPr lang="en-US" dirty="0"/>
              <a:t>can have its suction and discharge valves identified individually or</a:t>
            </a:r>
          </a:p>
          <a:p>
            <a:r>
              <a:rPr lang="en-US" dirty="0"/>
              <a:t>in sequence. For example, P-1 or Pump Suction Valve (PSV)-1, and P-</a:t>
            </a:r>
          </a:p>
          <a:p>
            <a:r>
              <a:rPr lang="en-US" dirty="0"/>
              <a:t>2 or Pump Discharge Valve (PDV)-2. An alternative that would</a:t>
            </a:r>
          </a:p>
          <a:p>
            <a:r>
              <a:rPr lang="en-US" dirty="0"/>
              <a:t>identify valves to a specific pump is P-1-1 or PSV-1-1 and P-1-2 or</a:t>
            </a:r>
          </a:p>
          <a:p>
            <a:r>
              <a:rPr lang="en-US" dirty="0"/>
              <a:t>PDV-1-2 for Pump 1, suction and discharge valves.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705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When there is more than one pump, the valve can be numbered</a:t>
            </a:r>
          </a:p>
          <a:p>
            <a:r>
              <a:rPr lang="en-US" dirty="0"/>
              <a:t>in sequence (i.e., P-1 through P-4, two pumps, or in relation to the</a:t>
            </a:r>
          </a:p>
          <a:p>
            <a:r>
              <a:rPr lang="en-US" dirty="0"/>
              <a:t>specific pump).</a:t>
            </a:r>
          </a:p>
          <a:p>
            <a:r>
              <a:rPr lang="en-US" b="1" dirty="0"/>
              <a:t>Pipelines </a:t>
            </a:r>
            <a:r>
              <a:rPr lang="en-US" dirty="0"/>
              <a:t>- Pipelines, both incoming from and outgoing to the</a:t>
            </a:r>
          </a:p>
          <a:p>
            <a:r>
              <a:rPr lang="en-US" dirty="0"/>
              <a:t>manifold, are identified by a letter. The incoming lines of a</a:t>
            </a:r>
          </a:p>
          <a:p>
            <a:r>
              <a:rPr lang="en-US" dirty="0"/>
              <a:t>pipeline begin where they enter the facility and end where they</a:t>
            </a:r>
          </a:p>
          <a:p>
            <a:r>
              <a:rPr lang="en-US" dirty="0"/>
              <a:t>connect to the manifold. For example, a line entering the facility</a:t>
            </a:r>
          </a:p>
          <a:p>
            <a:r>
              <a:rPr lang="en-US" dirty="0"/>
              <a:t>is identified with a letter (starting with A). Valves located in</a:t>
            </a:r>
          </a:p>
          <a:p>
            <a:r>
              <a:rPr lang="en-US" dirty="0"/>
              <a:t>the line are identified with the line letter followed by a dash (-),</a:t>
            </a:r>
          </a:p>
          <a:p>
            <a:r>
              <a:rPr lang="en-US" dirty="0"/>
              <a:t>and then in numerical sequence starting with 1. The highest number</a:t>
            </a:r>
          </a:p>
          <a:p>
            <a:r>
              <a:rPr lang="en-US" dirty="0"/>
              <a:t>identifies the valve in the line just prior to its connection to the</a:t>
            </a:r>
          </a:p>
          <a:p>
            <a:r>
              <a:rPr lang="en-US" dirty="0"/>
              <a:t>manifold. If line A has five valves in it, then they would be</a:t>
            </a:r>
          </a:p>
          <a:p>
            <a:r>
              <a:rPr lang="en-US" dirty="0"/>
              <a:t>numbered starting with A-1 (the valve nearest the entry to the</a:t>
            </a:r>
          </a:p>
          <a:p>
            <a:r>
              <a:rPr lang="en-US" dirty="0"/>
              <a:t>facility) and ending with A-5 (the valve closest to the manifold).</a:t>
            </a:r>
          </a:p>
          <a:p>
            <a:r>
              <a:rPr lang="en-US" dirty="0"/>
              <a:t>The outgoing lines begin at the furthest point inside the manifold</a:t>
            </a:r>
          </a:p>
          <a:p>
            <a:r>
              <a:rPr lang="en-US" dirty="0"/>
              <a:t>and are identified with the line letter, a dash, and a number. The</a:t>
            </a:r>
          </a:p>
          <a:p>
            <a:r>
              <a:rPr lang="en-US" dirty="0"/>
              <a:t>last valve in an outgoing line is the one at the point where the</a:t>
            </a:r>
          </a:p>
          <a:p>
            <a:r>
              <a:rPr lang="en-US" dirty="0"/>
              <a:t>line ends in, or exits, the facility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Additional markings used in a system for identification include the</a:t>
            </a:r>
          </a:p>
          <a:p>
            <a:r>
              <a:rPr lang="en-US" dirty="0"/>
              <a:t>following:</a:t>
            </a:r>
          </a:p>
          <a:p>
            <a:r>
              <a:rPr lang="en-US" b="1" dirty="0"/>
              <a:t>Direction of Flow </a:t>
            </a:r>
            <a:r>
              <a:rPr lang="en-US" dirty="0"/>
              <a:t>- The direction of flow in a line is indicated with an</a:t>
            </a:r>
          </a:p>
          <a:p>
            <a:r>
              <a:rPr lang="en-US" dirty="0"/>
              <a:t>arrow physically placed/painted on the line. The direction can be in</a:t>
            </a:r>
          </a:p>
          <a:p>
            <a:r>
              <a:rPr lang="en-US" dirty="0"/>
              <a:t>one direction only or in both directions.</a:t>
            </a:r>
          </a:p>
          <a:p>
            <a:r>
              <a:rPr lang="en-US" b="1" dirty="0"/>
              <a:t>Product Identification for Products </a:t>
            </a:r>
            <a:r>
              <a:rPr lang="en-US" dirty="0"/>
              <a:t>- The product identification for</a:t>
            </a:r>
          </a:p>
          <a:p>
            <a:r>
              <a:rPr lang="en-US" dirty="0"/>
              <a:t>products should relate to the product in the line (i.e., tank lines</a:t>
            </a:r>
          </a:p>
          <a:p>
            <a:r>
              <a:rPr lang="en-US" dirty="0"/>
              <a:t>immediately outside the manifold should show the product).</a:t>
            </a:r>
          </a:p>
          <a:p>
            <a:r>
              <a:rPr lang="en-US" b="1" dirty="0"/>
              <a:t>Product Identification for Facilities </a:t>
            </a:r>
            <a:r>
              <a:rPr lang="en-US" dirty="0"/>
              <a:t>- The product identification for a</a:t>
            </a:r>
          </a:p>
          <a:p>
            <a:r>
              <a:rPr lang="en-US" dirty="0"/>
              <a:t>facility will be applied where practical depending on the tactical</a:t>
            </a:r>
          </a:p>
          <a:p>
            <a:r>
              <a:rPr lang="en-US" dirty="0"/>
              <a:t>situation and the commander’s guidance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11</a:t>
            </a:r>
          </a:p>
          <a:p>
            <a:r>
              <a:rPr lang="en-US" dirty="0"/>
              <a:t>DIRECT USE OF PUMPS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101-519-4260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Pumps can be operated at a wide range of speeds in order to compensate</a:t>
            </a:r>
          </a:p>
          <a:p>
            <a:r>
              <a:rPr lang="en-US" dirty="0"/>
              <a:t>for variations in the pumped product’s specific gravity, temperature, and</a:t>
            </a:r>
          </a:p>
          <a:p>
            <a:r>
              <a:rPr lang="en-US" dirty="0"/>
              <a:t>the pipeline topology. The speed at which the pump is operated also</a:t>
            </a:r>
          </a:p>
          <a:p>
            <a:r>
              <a:rPr lang="en-US" dirty="0"/>
              <a:t>determines the efficiency and therefore the cost of operation. To</a:t>
            </a:r>
          </a:p>
          <a:p>
            <a:r>
              <a:rPr lang="en-US" dirty="0"/>
              <a:t>effectively direct a pumping operation you must be able to balance all</a:t>
            </a:r>
          </a:p>
          <a:p>
            <a:r>
              <a:rPr lang="en-US" dirty="0"/>
              <a:t>the operating parameters of the pumps which is accomplished by the use of</a:t>
            </a:r>
          </a:p>
          <a:p>
            <a:r>
              <a:rPr lang="en-US" dirty="0"/>
              <a:t>pump graphs.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FEET OF HEAD AND POUNDS PER SQUARE INCH</a:t>
            </a:r>
          </a:p>
          <a:p>
            <a:r>
              <a:rPr lang="en-US" dirty="0"/>
              <a:t>A pump graph is constructed to show feet of head, flow rate in gallons</a:t>
            </a:r>
          </a:p>
          <a:p>
            <a:r>
              <a:rPr lang="en-US" dirty="0"/>
              <a:t>per minute (GPM), and barrels per hour. Pumps are equipped with gauges</a:t>
            </a:r>
          </a:p>
          <a:p>
            <a:r>
              <a:rPr lang="en-US" dirty="0"/>
              <a:t>that register the suction and discharge pressure in pounds per square</a:t>
            </a:r>
          </a:p>
          <a:p>
            <a:r>
              <a:rPr lang="en-US" dirty="0"/>
              <a:t>inch (PSI). Therefore the operator must be able to convert PSI to feet</a:t>
            </a:r>
          </a:p>
          <a:p>
            <a:r>
              <a:rPr lang="en-US" dirty="0"/>
              <a:t>of head to determine the flow rate and efficiency of the pump.</a:t>
            </a:r>
          </a:p>
          <a:p>
            <a:r>
              <a:rPr lang="en-US" dirty="0"/>
              <a:t>The equation for converting PSI to feet of head is </a:t>
            </a:r>
            <a:r>
              <a:rPr lang="en-US" i="1" dirty="0"/>
              <a:t>H</a:t>
            </a:r>
          </a:p>
          <a:p>
            <a:r>
              <a:rPr lang="en-US" i="1" dirty="0" err="1"/>
              <a:t>xPSI</a:t>
            </a:r>
            <a:endParaRPr lang="en-US" i="1" dirty="0"/>
          </a:p>
          <a:p>
            <a:r>
              <a:rPr lang="en-US" i="1" dirty="0"/>
              <a:t>SPGR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2.31 is a constant based on a column of water at 60 degrees Fahrenheit, 2.31 feet high and measuring 1</a:t>
            </a:r>
          </a:p>
          <a:p>
            <a:r>
              <a:rPr lang="en-US" dirty="0"/>
              <a:t>inch by 1 inch. 2.31 feet of head of water at 60 degrees Fahrenheit equals 1 PSI. One foot of head is equal</a:t>
            </a:r>
          </a:p>
          <a:p>
            <a:r>
              <a:rPr lang="en-US" dirty="0"/>
              <a:t>to 0.433 PSI (1 divided by 2.31). By using the specific gravity of different fuels in the equation the operator</a:t>
            </a:r>
          </a:p>
          <a:p>
            <a:r>
              <a:rPr lang="en-US" dirty="0"/>
              <a:t>can determine the difference in PSI.</a:t>
            </a:r>
          </a:p>
          <a:p>
            <a:r>
              <a:rPr lang="en-US" b="1" dirty="0"/>
              <a:t>EXAMPLE: </a:t>
            </a:r>
            <a:r>
              <a:rPr lang="en-US" dirty="0"/>
              <a:t>The fuel being pumped (DF) has a specific gravity of 0.8254.</a:t>
            </a:r>
          </a:p>
          <a:p>
            <a:r>
              <a:rPr lang="en-US" dirty="0"/>
              <a:t>The pressure at which it is being pumped is 325 PSI. Using the</a:t>
            </a:r>
          </a:p>
          <a:p>
            <a:r>
              <a:rPr lang="en-US" dirty="0"/>
              <a:t>following equation, it is calculated that the feet of head is 909:</a:t>
            </a:r>
          </a:p>
          <a:p>
            <a:r>
              <a:rPr lang="en-US" i="1" dirty="0"/>
              <a:t>H</a:t>
            </a:r>
          </a:p>
          <a:p>
            <a:r>
              <a:rPr lang="en-US" i="1" dirty="0"/>
              <a:t>x</a:t>
            </a:r>
          </a:p>
          <a:p>
            <a:r>
              <a:rPr lang="en-US" dirty="0"/>
              <a:t></a:t>
            </a:r>
          </a:p>
          <a:p>
            <a:r>
              <a:rPr lang="en-US" dirty="0"/>
              <a:t>2 31 325</a:t>
            </a:r>
          </a:p>
          <a:p>
            <a:r>
              <a:rPr lang="en-US" dirty="0"/>
              <a:t>08254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.</a:t>
            </a:r>
          </a:p>
          <a:p>
            <a:r>
              <a:rPr lang="en-US" dirty="0"/>
              <a:t>The operator knows the pump can overcome 909 feet of head.</a:t>
            </a:r>
          </a:p>
          <a:p>
            <a:r>
              <a:rPr lang="en-US" dirty="0"/>
              <a:t>The equation for changing feet of head to pressure is </a:t>
            </a:r>
            <a:r>
              <a:rPr lang="en-US" i="1" dirty="0"/>
              <a:t>P</a:t>
            </a:r>
          </a:p>
          <a:p>
            <a:r>
              <a:rPr lang="en-US" i="1" dirty="0" err="1"/>
              <a:t>HxSPGR</a:t>
            </a:r>
            <a:r>
              <a:rPr lang="en-US" i="1" dirty="0"/>
              <a:t> </a:t>
            </a:r>
            <a:r>
              <a:rPr lang="en-US" dirty="0"/>
              <a:t></a:t>
            </a:r>
          </a:p>
          <a:p>
            <a:r>
              <a:rPr lang="en-US" dirty="0"/>
              <a:t>2.31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EXAMPLE: </a:t>
            </a:r>
            <a:r>
              <a:rPr lang="en-US" dirty="0"/>
              <a:t>A pump operator must overcome 909 feet of head while pumping DF</a:t>
            </a:r>
          </a:p>
          <a:p>
            <a:r>
              <a:rPr lang="en-US" dirty="0"/>
              <a:t>with a specific gravity of 0.8254 and needs to know the pressure which</a:t>
            </a:r>
          </a:p>
          <a:p>
            <a:r>
              <a:rPr lang="en-US" dirty="0"/>
              <a:t>must be maintained. Using the equation:</a:t>
            </a:r>
          </a:p>
          <a:p>
            <a:r>
              <a:rPr lang="en-US" dirty="0"/>
              <a:t>P = pump</a:t>
            </a:r>
          </a:p>
          <a:p>
            <a:r>
              <a:rPr lang="en-US" dirty="0"/>
              <a:t>H = Head</a:t>
            </a:r>
          </a:p>
          <a:p>
            <a:r>
              <a:rPr lang="en-US" dirty="0"/>
              <a:t>2.31 = constant</a:t>
            </a:r>
          </a:p>
          <a:p>
            <a:r>
              <a:rPr lang="en-US" dirty="0"/>
              <a:t>SPUR = specific gravity</a:t>
            </a:r>
          </a:p>
          <a:p>
            <a:r>
              <a:rPr lang="en-US" i="1" dirty="0"/>
              <a:t>P</a:t>
            </a:r>
          </a:p>
          <a:p>
            <a:r>
              <a:rPr lang="en-US" i="1" dirty="0"/>
              <a:t>x</a:t>
            </a:r>
          </a:p>
          <a:p>
            <a:r>
              <a:rPr lang="en-US" dirty="0"/>
              <a:t>  </a:t>
            </a:r>
            <a:r>
              <a:rPr lang="en-US" i="1" dirty="0"/>
              <a:t>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3928" y="189411"/>
            <a:ext cx="66114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B - EFFECT OF PUMP STATION OPERATION ON HEAD CAPACITY</a:t>
            </a:r>
          </a:p>
          <a:p>
            <a:r>
              <a:rPr lang="en-US" b="1" dirty="0"/>
              <a:t>AND FLOW RATE</a:t>
            </a:r>
          </a:p>
          <a:p>
            <a:r>
              <a:rPr lang="en-US" dirty="0"/>
              <a:t>The normal head capacity of a pump station is the total head against</a:t>
            </a:r>
          </a:p>
          <a:p>
            <a:r>
              <a:rPr lang="en-US" dirty="0"/>
              <a:t>which it will pump at the most efficient operating point for example, the</a:t>
            </a:r>
          </a:p>
          <a:p>
            <a:r>
              <a:rPr lang="en-US" dirty="0"/>
              <a:t>design speed of the pumping units. Revolutions per minute (RPM) must be</a:t>
            </a:r>
          </a:p>
          <a:p>
            <a:r>
              <a:rPr lang="en-US" dirty="0" smtClean="0"/>
              <a:t>considered</a:t>
            </a:r>
            <a:r>
              <a:rPr lang="en-US" dirty="0"/>
              <a:t>, together with the required head and desired throughput (GPM</a:t>
            </a:r>
          </a:p>
          <a:p>
            <a:r>
              <a:rPr lang="en-US" dirty="0"/>
              <a:t>or BPH), to establish maximum efficiency in design. The maximum head</a:t>
            </a:r>
          </a:p>
          <a:p>
            <a:r>
              <a:rPr lang="en-US" dirty="0"/>
              <a:t>capacity of a pump station is the total head against which it will pump</a:t>
            </a:r>
          </a:p>
          <a:p>
            <a:r>
              <a:rPr lang="en-US" dirty="0"/>
              <a:t>to provide maximum pipeline capacity. Maximum head capacities are only</a:t>
            </a:r>
          </a:p>
          <a:p>
            <a:r>
              <a:rPr lang="en-US" dirty="0"/>
              <a:t>for use in emergency operations and are never used in normal operations.</a:t>
            </a:r>
          </a:p>
          <a:p>
            <a:r>
              <a:rPr lang="en-US" dirty="0"/>
              <a:t>Pump stations should not be operated at maximum capacity except for</a:t>
            </a:r>
          </a:p>
          <a:p>
            <a:r>
              <a:rPr lang="en-US" dirty="0"/>
              <a:t>emergencies. Operation under emergency conditions should not exceed 24</a:t>
            </a:r>
          </a:p>
          <a:p>
            <a:r>
              <a:rPr lang="en-US" dirty="0"/>
              <a:t>consecutive hours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Since flow data is usually given in gallons per minute and pipe</a:t>
            </a:r>
          </a:p>
          <a:p>
            <a:r>
              <a:rPr lang="en-US" dirty="0"/>
              <a:t>diameters in inches, it is more convenient to express the Darcy</a:t>
            </a:r>
          </a:p>
          <a:p>
            <a:r>
              <a:rPr lang="en-US" dirty="0" err="1"/>
              <a:t>Weisbach</a:t>
            </a:r>
            <a:r>
              <a:rPr lang="en-US" dirty="0"/>
              <a:t> equation as:</a:t>
            </a:r>
          </a:p>
          <a:p>
            <a:r>
              <a:rPr lang="en-US" dirty="0"/>
              <a:t>Where:</a:t>
            </a:r>
          </a:p>
          <a:p>
            <a:r>
              <a:rPr lang="en-US" dirty="0" err="1"/>
              <a:t>Hf</a:t>
            </a:r>
            <a:r>
              <a:rPr lang="en-US" dirty="0"/>
              <a:t> = friction head loss, in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f = dimensionless friction factor based on the Rn and the inside</a:t>
            </a:r>
          </a:p>
          <a:p>
            <a:r>
              <a:rPr lang="en-US" dirty="0"/>
              <a:t>roughness of pipe</a:t>
            </a:r>
          </a:p>
          <a:p>
            <a:r>
              <a:rPr lang="en-US" dirty="0"/>
              <a:t>L = length of pipe, in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Q = flow, in GPM</a:t>
            </a:r>
          </a:p>
          <a:p>
            <a:r>
              <a:rPr lang="en-US" dirty="0"/>
              <a:t>d = inside diameter of the pipe, in inches</a:t>
            </a:r>
          </a:p>
          <a:p>
            <a:r>
              <a:rPr lang="en-US" dirty="0"/>
              <a:t>0.031 = Constant</a:t>
            </a:r>
          </a:p>
          <a:p>
            <a:r>
              <a:rPr lang="en-US" dirty="0" err="1"/>
              <a:t>Hf</a:t>
            </a:r>
            <a:r>
              <a:rPr lang="en-US" dirty="0"/>
              <a:t> = 0.031xfLxQ²</a:t>
            </a:r>
          </a:p>
          <a:p>
            <a:r>
              <a:rPr lang="en-US" dirty="0"/>
              <a:t>d5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PARALLEL AND SERIES INSTALLATION OF PUMPS</a:t>
            </a:r>
          </a:p>
          <a:p>
            <a:r>
              <a:rPr lang="en-US" dirty="0"/>
              <a:t>Electrical storage batteries are described in terms of series or parallel</a:t>
            </a:r>
          </a:p>
          <a:p>
            <a:r>
              <a:rPr lang="en-US" dirty="0"/>
              <a:t>hook-up. In order to get 12 volts of electricity, two 6-volt batteries</a:t>
            </a:r>
          </a:p>
          <a:p>
            <a:r>
              <a:rPr lang="en-US" dirty="0"/>
              <a:t>may be connected in series. The two 6-volt batteries connected in</a:t>
            </a:r>
          </a:p>
          <a:p>
            <a:r>
              <a:rPr lang="en-US" dirty="0"/>
              <a:t>parallel provide 6-volts of electricity, but the current is doubled. A</a:t>
            </a:r>
          </a:p>
          <a:p>
            <a:r>
              <a:rPr lang="en-US" dirty="0"/>
              <a:t>hydraulic system is very similar to an electrical system because the head</a:t>
            </a:r>
          </a:p>
          <a:p>
            <a:r>
              <a:rPr lang="en-US" dirty="0"/>
              <a:t>capacity resembles voltage and the flow rate resembles the current.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Two pumps connected in series double the head capacity of a single</a:t>
            </a:r>
          </a:p>
          <a:p>
            <a:r>
              <a:rPr lang="en-US" dirty="0"/>
              <a:t>pump while the flow rate in GPM or brake horse power (BHP) remains the</a:t>
            </a:r>
          </a:p>
          <a:p>
            <a:r>
              <a:rPr lang="en-US" dirty="0"/>
              <a:t>same as for one pump. Two pumps connected in parallel double the flow</a:t>
            </a:r>
          </a:p>
          <a:p>
            <a:r>
              <a:rPr lang="en-US" dirty="0"/>
              <a:t>rate, while the head capacity remains the same as for one pump.</a:t>
            </a:r>
          </a:p>
          <a:p>
            <a:r>
              <a:rPr lang="en-US" dirty="0"/>
              <a:t>Parallel operation is not normally used on petroleum pipelines. Pump stations are costly to operate and</a:t>
            </a:r>
          </a:p>
          <a:p>
            <a:r>
              <a:rPr lang="en-US" dirty="0"/>
              <a:t>require man power. The objective in pipeline design is to use as few pump stations as possible. The size of</a:t>
            </a:r>
          </a:p>
          <a:p>
            <a:r>
              <a:rPr lang="en-US" dirty="0"/>
              <a:t>the pipeline maintains the required volume. Pump stations are designed to push fuel products as far as</a:t>
            </a:r>
          </a:p>
          <a:p>
            <a:r>
              <a:rPr lang="en-US" dirty="0"/>
              <a:t>possible down the line. As a result, pump stations are connected in series.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PUMP GRAPHS</a:t>
            </a:r>
          </a:p>
          <a:p>
            <a:r>
              <a:rPr lang="en-US" dirty="0"/>
              <a:t>Observe how the pump graph is constructed (Figure 11-1). The graph</a:t>
            </a:r>
          </a:p>
          <a:p>
            <a:r>
              <a:rPr lang="en-US" dirty="0"/>
              <a:t>consists of a coordinate system. It is a uniform scale which means there</a:t>
            </a:r>
          </a:p>
          <a:p>
            <a:r>
              <a:rPr lang="en-US" dirty="0"/>
              <a:t>is an equal space between all units on the graph in both directions.</a:t>
            </a:r>
          </a:p>
          <a:p>
            <a:r>
              <a:rPr lang="en-US" dirty="0"/>
              <a:t>Rate of flow is plotted along the X or horizontal axis increasing from</a:t>
            </a:r>
          </a:p>
          <a:p>
            <a:r>
              <a:rPr lang="en-US" dirty="0"/>
              <a:t>left to right in GPM on the bottom and BPH on top. The remaining</a:t>
            </a:r>
          </a:p>
          <a:p>
            <a:r>
              <a:rPr lang="en-US" dirty="0"/>
              <a:t>variables are plotted along the Y or vertical axis. The RPM curve</a:t>
            </a:r>
          </a:p>
          <a:p>
            <a:r>
              <a:rPr lang="en-US" dirty="0"/>
              <a:t>defines what is referred to as the operating speed of the pump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674201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Pump graph application</a:t>
            </a:r>
            <a:r>
              <a:rPr lang="en-US" dirty="0"/>
              <a:t>. A common application of a pump graph (Figure</a:t>
            </a:r>
          </a:p>
          <a:p>
            <a:r>
              <a:rPr lang="en-US" dirty="0"/>
              <a:t>11-1) is its use in determining the rate of flow, efficiency, and BHP,</a:t>
            </a:r>
          </a:p>
          <a:p>
            <a:r>
              <a:rPr lang="en-US" dirty="0"/>
              <a:t>given the total dynamic head in feet and operating speed of the engine in</a:t>
            </a:r>
          </a:p>
          <a:p>
            <a:r>
              <a:rPr lang="en-US" dirty="0"/>
              <a:t>RPM. Recall the definition of dynamic head--the height to which a pump</a:t>
            </a:r>
          </a:p>
          <a:p>
            <a:r>
              <a:rPr lang="en-US" dirty="0"/>
              <a:t>can push a column of liquid. Rate of flow is the most commonly desired</a:t>
            </a:r>
          </a:p>
          <a:p>
            <a:r>
              <a:rPr lang="en-US" dirty="0"/>
              <a:t>variable on the graph, and can be expressed in either GPM or barrels per</a:t>
            </a:r>
          </a:p>
          <a:p>
            <a:r>
              <a:rPr lang="en-US" dirty="0"/>
              <a:t>hour. At an engine speed of 1,800 RPM and total dynamic head of 160</a:t>
            </a:r>
          </a:p>
          <a:p>
            <a:r>
              <a:rPr lang="en-US" dirty="0"/>
              <a:t>feet, determine the following:</a:t>
            </a:r>
          </a:p>
          <a:p>
            <a:r>
              <a:rPr lang="en-US" dirty="0"/>
              <a:t> Rate of flow (GPM).</a:t>
            </a:r>
          </a:p>
          <a:p>
            <a:r>
              <a:rPr lang="en-US" dirty="0"/>
              <a:t> Efficiency (percent).</a:t>
            </a:r>
          </a:p>
          <a:p>
            <a:r>
              <a:rPr lang="en-US" dirty="0"/>
              <a:t> Brake horsepower (BHP).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 solve this problem, enter the graph on the Y axis at 160 feet of head.</a:t>
            </a:r>
          </a:p>
          <a:p>
            <a:r>
              <a:rPr lang="en-US" dirty="0"/>
              <a:t>Follow this line to the right until it intersects the head capacity curve</a:t>
            </a:r>
          </a:p>
          <a:p>
            <a:r>
              <a:rPr lang="en-US" dirty="0"/>
              <a:t>for 1,800 GPM. At this point, all answers are determined vertically up</a:t>
            </a:r>
          </a:p>
          <a:p>
            <a:r>
              <a:rPr lang="en-US" dirty="0"/>
              <a:t>and down.</a:t>
            </a:r>
          </a:p>
          <a:p>
            <a:r>
              <a:rPr lang="en-US" dirty="0"/>
              <a:t> To read rate of flow in GPM, drop down to the X axis and read the</a:t>
            </a:r>
          </a:p>
          <a:p>
            <a:r>
              <a:rPr lang="en-US" dirty="0"/>
              <a:t>answer 850 GPM.</a:t>
            </a:r>
          </a:p>
          <a:p>
            <a:r>
              <a:rPr lang="en-US" dirty="0"/>
              <a:t> To determine the efficiency, drop down to the efficiency curve</a:t>
            </a:r>
          </a:p>
          <a:p>
            <a:r>
              <a:rPr lang="en-US" dirty="0"/>
              <a:t>and read the percent efficiency in the right-hand margin (70 percent).</a:t>
            </a:r>
          </a:p>
          <a:p>
            <a:r>
              <a:rPr lang="en-US" dirty="0"/>
              <a:t> The BHP is similarly read. Drop down to the BHP curve for gasoline</a:t>
            </a:r>
          </a:p>
          <a:p>
            <a:r>
              <a:rPr lang="en-US" dirty="0"/>
              <a:t>and read the answer (35 BHP).</a:t>
            </a:r>
          </a:p>
          <a:p>
            <a:r>
              <a:rPr lang="en-US" b="1" dirty="0"/>
              <a:t>NOTE: </a:t>
            </a:r>
            <a:r>
              <a:rPr lang="en-US" dirty="0"/>
              <a:t>BHP is expressed with a given specific gravity fuel. For design</a:t>
            </a:r>
          </a:p>
          <a:p>
            <a:r>
              <a:rPr lang="en-US" dirty="0"/>
              <a:t>purposes, we use 0.8524 specific gravity diesel fuel.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DETERMINATION OF PUMP SPEED</a:t>
            </a:r>
          </a:p>
          <a:p>
            <a:r>
              <a:rPr lang="en-US" dirty="0"/>
              <a:t>12-101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Individual pump stations must regulate pump speed to keep suction</a:t>
            </a:r>
          </a:p>
          <a:p>
            <a:r>
              <a:rPr lang="en-US" dirty="0"/>
              <a:t>pressures at the next pump station downstream above the minimum. The</a:t>
            </a:r>
          </a:p>
          <a:p>
            <a:r>
              <a:rPr lang="en-US" dirty="0"/>
              <a:t>normal suction pressure at a pump station is 20 PSI for elevations less</a:t>
            </a:r>
          </a:p>
          <a:p>
            <a:r>
              <a:rPr lang="en-US" dirty="0"/>
              <a:t>than 5,000 feet and where temperatures are below 100 degrees F (20 PSI is</a:t>
            </a:r>
          </a:p>
          <a:p>
            <a:r>
              <a:rPr lang="en-US" dirty="0"/>
              <a:t>equivalent to 64 feet of head of </a:t>
            </a:r>
            <a:r>
              <a:rPr lang="en-US" dirty="0" err="1"/>
              <a:t>Mogas</a:t>
            </a:r>
            <a:r>
              <a:rPr lang="en-US" dirty="0"/>
              <a:t>). The minimum suction pressure at</a:t>
            </a:r>
          </a:p>
          <a:p>
            <a:r>
              <a:rPr lang="en-US" dirty="0"/>
              <a:t>a pump station must be 5 PSI because of pump entrance friction losses and</a:t>
            </a:r>
          </a:p>
          <a:p>
            <a:r>
              <a:rPr lang="en-US" dirty="0"/>
              <a:t>the possibility of vapor lock in the pump. 5 PSI is equivalent to 16</a:t>
            </a:r>
          </a:p>
          <a:p>
            <a:r>
              <a:rPr lang="en-US" dirty="0"/>
              <a:t>feet of head of </a:t>
            </a:r>
            <a:r>
              <a:rPr lang="en-US" dirty="0" err="1"/>
              <a:t>Mogas</a:t>
            </a:r>
            <a:r>
              <a:rPr lang="en-US" dirty="0"/>
              <a:t>. To determine flow rate, efficiency, and BHP in</a:t>
            </a:r>
          </a:p>
          <a:p>
            <a:r>
              <a:rPr lang="en-US" dirty="0"/>
              <a:t>pump station operations the total pressure produced on the discharge side</a:t>
            </a:r>
          </a:p>
          <a:p>
            <a:r>
              <a:rPr lang="en-US" dirty="0"/>
              <a:t>of the pump station must be determined firs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of the pump station must be determined first.</a:t>
            </a:r>
          </a:p>
          <a:p>
            <a:r>
              <a:rPr lang="en-US" b="1" dirty="0"/>
              <a:t>EXAMPLE: </a:t>
            </a:r>
            <a:r>
              <a:rPr lang="en-US" dirty="0"/>
              <a:t>There are three pumps on line connected in series</a:t>
            </a:r>
          </a:p>
          <a:p>
            <a:r>
              <a:rPr lang="en-US" dirty="0"/>
              <a:t>operating at 1800 RPM with a discharge pressure of 480 PSI and a</a:t>
            </a:r>
          </a:p>
          <a:p>
            <a:r>
              <a:rPr lang="en-US" dirty="0"/>
              <a:t>suction pressure of 20 PSI. They are pumping a product which</a:t>
            </a:r>
          </a:p>
          <a:p>
            <a:r>
              <a:rPr lang="en-US" dirty="0"/>
              <a:t>has a SP/GR 0.8254.</a:t>
            </a:r>
          </a:p>
          <a:p>
            <a:r>
              <a:rPr lang="fi-FI" dirty="0"/>
              <a:t>480 PSI minus 20 PSI = 460 PSI.</a:t>
            </a:r>
          </a:p>
          <a:p>
            <a:r>
              <a:rPr lang="en-US" i="1" dirty="0"/>
              <a:t>H</a:t>
            </a:r>
          </a:p>
          <a:p>
            <a:r>
              <a:rPr lang="en-US" i="1" dirty="0"/>
              <a:t>x</a:t>
            </a:r>
          </a:p>
          <a:p>
            <a:r>
              <a:rPr lang="en-US" dirty="0"/>
              <a:t> </a:t>
            </a:r>
          </a:p>
          <a:p>
            <a:r>
              <a:rPr lang="en-US" dirty="0"/>
              <a:t>2 31 460</a:t>
            </a:r>
          </a:p>
          <a:p>
            <a:r>
              <a:rPr lang="en-US" dirty="0"/>
              <a:t>0 8254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order to use the pump graph, divide 1,287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by three because there</a:t>
            </a:r>
          </a:p>
          <a:p>
            <a:r>
              <a:rPr lang="en-US" dirty="0"/>
              <a:t>are three pumps on line (429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). Locate 429 feet of head on the</a:t>
            </a:r>
          </a:p>
          <a:p>
            <a:r>
              <a:rPr lang="en-US" dirty="0"/>
              <a:t>graph, read to the right of the head curve (1,800 RPM). Read down to 600</a:t>
            </a:r>
          </a:p>
          <a:p>
            <a:r>
              <a:rPr lang="en-US" dirty="0"/>
              <a:t>GPM. At that flow rate, read up the graph until the line intersects the</a:t>
            </a:r>
          </a:p>
          <a:p>
            <a:r>
              <a:rPr lang="en-US" dirty="0"/>
              <a:t>brake horsepower curve at 1,800 and read 68 BHP. This represents one</a:t>
            </a:r>
          </a:p>
          <a:p>
            <a:r>
              <a:rPr lang="en-US" dirty="0"/>
              <a:t>pump and there are three on line. Multiply by three, 204 BHP for the</a:t>
            </a:r>
          </a:p>
          <a:p>
            <a:r>
              <a:rPr lang="en-US" dirty="0"/>
              <a:t>station. In the same manner, read up to the efficiency curve and read 74</a:t>
            </a:r>
          </a:p>
          <a:p>
            <a:r>
              <a:rPr lang="en-US" dirty="0"/>
              <a:t>percent. As shown, the graphs can be used for pump stations as well as</a:t>
            </a:r>
          </a:p>
          <a:p>
            <a:r>
              <a:rPr lang="en-US" dirty="0"/>
              <a:t>individual pumps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800 GPM main line pump graph</a:t>
            </a:r>
            <a:r>
              <a:rPr lang="en-US" dirty="0"/>
              <a:t>. This pump graph (Figure 11-2) looks</a:t>
            </a:r>
          </a:p>
          <a:p>
            <a:r>
              <a:rPr lang="en-US" dirty="0"/>
              <a:t>different but is constructed and interpreted the same as the other pump</a:t>
            </a:r>
          </a:p>
          <a:p>
            <a:r>
              <a:rPr lang="en-US" dirty="0"/>
              <a:t>graphs used. It shows total dynamic heads in PSI, feet of head, and flow</a:t>
            </a:r>
          </a:p>
          <a:p>
            <a:r>
              <a:rPr lang="en-US" dirty="0"/>
              <a:t>rate for water (1.0 </a:t>
            </a:r>
            <a:r>
              <a:rPr lang="en-US" dirty="0" err="1"/>
              <a:t>sp</a:t>
            </a:r>
            <a:r>
              <a:rPr lang="en-US" dirty="0"/>
              <a:t>/gr), DF-2 (0.8254 </a:t>
            </a:r>
            <a:r>
              <a:rPr lang="en-US" dirty="0" err="1"/>
              <a:t>sp</a:t>
            </a:r>
            <a:r>
              <a:rPr lang="en-US" dirty="0"/>
              <a:t>/gr), and </a:t>
            </a:r>
            <a:r>
              <a:rPr lang="en-US" dirty="0" err="1"/>
              <a:t>Mogas</a:t>
            </a:r>
            <a:r>
              <a:rPr lang="en-US" dirty="0"/>
              <a:t> (0.7254 </a:t>
            </a:r>
            <a:r>
              <a:rPr lang="en-US" dirty="0" err="1"/>
              <a:t>sp</a:t>
            </a:r>
            <a:r>
              <a:rPr lang="en-US" dirty="0"/>
              <a:t>/gr)</a:t>
            </a:r>
          </a:p>
          <a:p>
            <a:r>
              <a:rPr lang="en-US" dirty="0"/>
              <a:t>from 770 RPM to 2,100 RPM.</a:t>
            </a:r>
          </a:p>
          <a:p>
            <a:r>
              <a:rPr lang="en-US" dirty="0"/>
              <a:t>For example, at a flow rate of 500 GPM and 1,800 RPM pumping DF-2, the</a:t>
            </a:r>
          </a:p>
          <a:p>
            <a:r>
              <a:rPr lang="en-US" dirty="0"/>
              <a:t>pressure and feet of head can be determined. Locate 500 GPM and read up</a:t>
            </a:r>
          </a:p>
          <a:p>
            <a:r>
              <a:rPr lang="en-US" dirty="0"/>
              <a:t>to the 1,800 RPM curve. Read to the left 1,359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500 PSI.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Example: Calculate frictional head loss, given the following information</a:t>
            </a:r>
          </a:p>
          <a:p>
            <a:r>
              <a:rPr lang="en-US" dirty="0"/>
              <a:t>and using the following equation.</a:t>
            </a:r>
          </a:p>
          <a:p>
            <a:r>
              <a:rPr lang="en-US" dirty="0"/>
              <a:t>Pipe size = 8.415 inches.</a:t>
            </a:r>
          </a:p>
          <a:p>
            <a:r>
              <a:rPr lang="en-US" dirty="0"/>
              <a:t>Fuel = DF-2 at 50ºF.</a:t>
            </a:r>
          </a:p>
          <a:p>
            <a:r>
              <a:rPr lang="en-US" dirty="0"/>
              <a:t>V = 4 </a:t>
            </a:r>
            <a:r>
              <a:rPr lang="en-US" dirty="0" err="1"/>
              <a:t>ft</a:t>
            </a:r>
            <a:r>
              <a:rPr lang="en-US" dirty="0"/>
              <a:t>/sec</a:t>
            </a:r>
          </a:p>
          <a:p>
            <a:r>
              <a:rPr lang="en-US" dirty="0"/>
              <a:t>Length of pipe = 4000 ft.</a:t>
            </a:r>
          </a:p>
          <a:p>
            <a:r>
              <a:rPr lang="en-US" dirty="0" err="1"/>
              <a:t>Hf</a:t>
            </a:r>
            <a:r>
              <a:rPr lang="en-US" dirty="0"/>
              <a:t> = fxLxV²</a:t>
            </a:r>
          </a:p>
          <a:p>
            <a:r>
              <a:rPr lang="en-US" dirty="0"/>
              <a:t>2gxD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7005706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12</a:t>
            </a:r>
          </a:p>
          <a:p>
            <a:r>
              <a:rPr lang="en-US" dirty="0"/>
              <a:t>Pressure Testing Hose and Pipeline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101-519-4310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Periodically, due to corrosion and/or erosion leaks and cracks occur</a:t>
            </a:r>
          </a:p>
          <a:p>
            <a:r>
              <a:rPr lang="en-US" dirty="0"/>
              <a:t>which must be corrected immediately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CORROSION</a:t>
            </a:r>
          </a:p>
          <a:p>
            <a:r>
              <a:rPr lang="en-US" dirty="0"/>
              <a:t>Corrosion is the process of any refined metal returning to its natural</a:t>
            </a:r>
          </a:p>
          <a:p>
            <a:r>
              <a:rPr lang="en-US" dirty="0"/>
              <a:t>form. What happens during corrosion is similar to the chemical actions</a:t>
            </a:r>
          </a:p>
          <a:p>
            <a:r>
              <a:rPr lang="en-US" dirty="0"/>
              <a:t>that takes place in a battery. Negatively charged atomic particles</a:t>
            </a:r>
          </a:p>
          <a:p>
            <a:r>
              <a:rPr lang="en-US" dirty="0"/>
              <a:t>called electrons are given up by a metal called an anode. These</a:t>
            </a:r>
          </a:p>
          <a:p>
            <a:r>
              <a:rPr lang="en-US" dirty="0"/>
              <a:t>particles form an electrical current which passes through an electrical</a:t>
            </a:r>
          </a:p>
          <a:p>
            <a:r>
              <a:rPr lang="en-US" dirty="0"/>
              <a:t>conductor called an electrolyte. The electrons are attracted to another</a:t>
            </a:r>
          </a:p>
          <a:p>
            <a:r>
              <a:rPr lang="en-US" dirty="0"/>
              <a:t>metal called a cathode. The circuit is completed when current returns to</a:t>
            </a:r>
          </a:p>
          <a:p>
            <a:r>
              <a:rPr lang="en-US" dirty="0"/>
              <a:t>the anode by way of a metal connection. During this process the metal</a:t>
            </a:r>
          </a:p>
          <a:p>
            <a:r>
              <a:rPr lang="en-US" dirty="0"/>
              <a:t>acting as the anode breaks down and deteriorates. The metal acting as a</a:t>
            </a:r>
          </a:p>
          <a:p>
            <a:r>
              <a:rPr lang="en-US" dirty="0"/>
              <a:t>cathode is protected and suffers no damage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Different and Same Metals. </a:t>
            </a:r>
            <a:r>
              <a:rPr lang="en-US" dirty="0"/>
              <a:t>Corrosion can involve two different metals.</a:t>
            </a:r>
          </a:p>
          <a:p>
            <a:r>
              <a:rPr lang="en-US" dirty="0"/>
              <a:t>Also, it can occur when the anode and cathode are the same metal. For</a:t>
            </a:r>
          </a:p>
          <a:p>
            <a:r>
              <a:rPr lang="en-US" dirty="0"/>
              <a:t>example, a newly cast metal will act as an anode to an older similar</a:t>
            </a:r>
          </a:p>
          <a:p>
            <a:r>
              <a:rPr lang="en-US" dirty="0"/>
              <a:t>metal. A metal in acidic surroundings will act as an anode to the same</a:t>
            </a:r>
          </a:p>
          <a:p>
            <a:r>
              <a:rPr lang="en-US" dirty="0"/>
              <a:t>metal in less acidic surroundings. A metal in an area lacking in oxygen</a:t>
            </a:r>
          </a:p>
          <a:p>
            <a:r>
              <a:rPr lang="en-US" dirty="0"/>
              <a:t>will act as an anode to the same metal in an oxygen rich atmosphere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Causes of Pipeline Corrosion. </a:t>
            </a:r>
            <a:r>
              <a:rPr lang="en-US" dirty="0"/>
              <a:t>For corrosion to take place, there must</a:t>
            </a:r>
          </a:p>
          <a:p>
            <a:r>
              <a:rPr lang="en-US" dirty="0"/>
              <a:t>be an anode, a cathode, an electrolyte, and some metallic connection</a:t>
            </a:r>
          </a:p>
          <a:p>
            <a:r>
              <a:rPr lang="en-US" dirty="0"/>
              <a:t>between the anode and the cathode. Corrosion can occur in a pipeline</a:t>
            </a:r>
          </a:p>
          <a:p>
            <a:r>
              <a:rPr lang="en-US" dirty="0"/>
              <a:t>under the following conditions:</a:t>
            </a:r>
          </a:p>
          <a:p>
            <a:r>
              <a:rPr lang="en-US" dirty="0"/>
              <a:t> Different metals come in contact. This occurs where sections of pipe</a:t>
            </a:r>
          </a:p>
          <a:p>
            <a:r>
              <a:rPr lang="en-US" dirty="0"/>
              <a:t>are joined by couplings and where fittings and valves are used.</a:t>
            </a:r>
          </a:p>
          <a:p>
            <a:r>
              <a:rPr lang="en-US" dirty="0"/>
              <a:t>Moisture and chemicals in the surrounding ground and air act as the</a:t>
            </a:r>
          </a:p>
          <a:p>
            <a:r>
              <a:rPr lang="en-US" dirty="0"/>
              <a:t>electrolyte. The pipeline provides the necessary metallic connection</a:t>
            </a:r>
          </a:p>
          <a:p>
            <a:r>
              <a:rPr lang="en-US" dirty="0"/>
              <a:t>between the anode and cathode.</a:t>
            </a:r>
          </a:p>
          <a:p>
            <a:r>
              <a:rPr lang="en-US" dirty="0"/>
              <a:t> A new section of pipe is put in the place of an old one. The new pipe</a:t>
            </a:r>
          </a:p>
          <a:p>
            <a:r>
              <a:rPr lang="en-US" dirty="0"/>
              <a:t>acts as an anode to the neighboring old pipe.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The pipeline passes through different kinds of soil. Electrons will</a:t>
            </a:r>
          </a:p>
          <a:p>
            <a:r>
              <a:rPr lang="en-US" dirty="0"/>
              <a:t>move from pipe sections laid in high acidic soil to sections in low</a:t>
            </a:r>
          </a:p>
          <a:p>
            <a:r>
              <a:rPr lang="en-US" dirty="0"/>
              <a:t>acidic soil and from pipe sections in high alkaline areas to sections</a:t>
            </a:r>
          </a:p>
          <a:p>
            <a:r>
              <a:rPr lang="en-US" dirty="0"/>
              <a:t>in low alkaline areas. (A swamp is an example of an acidic area.</a:t>
            </a:r>
          </a:p>
          <a:p>
            <a:r>
              <a:rPr lang="en-US" dirty="0"/>
              <a:t>Ground made up of moist clay is alkaline.)</a:t>
            </a:r>
          </a:p>
          <a:p>
            <a:r>
              <a:rPr lang="en-US" dirty="0"/>
              <a:t> The pipeline moves from under ground to above ground, and it moves</a:t>
            </a:r>
          </a:p>
          <a:p>
            <a:r>
              <a:rPr lang="en-US" dirty="0"/>
              <a:t>from under water to above water.</a:t>
            </a:r>
          </a:p>
          <a:p>
            <a:r>
              <a:rPr lang="en-US" dirty="0"/>
              <a:t> The pipeline passes through fine soil. Fine soil holds more water and</a:t>
            </a:r>
          </a:p>
          <a:p>
            <a:r>
              <a:rPr lang="en-US" dirty="0"/>
              <a:t>dissolved minerals and acts as a better electrolyte than coarse sand</a:t>
            </a:r>
          </a:p>
          <a:p>
            <a:r>
              <a:rPr lang="en-US" dirty="0"/>
              <a:t>and earth.</a:t>
            </a:r>
          </a:p>
          <a:p>
            <a:r>
              <a:rPr lang="en-US" dirty="0"/>
              <a:t> Stray electrical currents from outside power sources flow into the</a:t>
            </a:r>
          </a:p>
          <a:p>
            <a:r>
              <a:rPr lang="en-US" dirty="0"/>
              <a:t>pipeline. They are carried along and then leave the pipeline to</a:t>
            </a:r>
          </a:p>
          <a:p>
            <a:r>
              <a:rPr lang="en-US" dirty="0"/>
              <a:t>reenter the soil. The area of the pipe where the stray current enters</a:t>
            </a:r>
          </a:p>
          <a:p>
            <a:r>
              <a:rPr lang="en-US" dirty="0"/>
              <a:t>will act as a cathode, and the area where it leaves will act as an</a:t>
            </a:r>
          </a:p>
          <a:p>
            <a:r>
              <a:rPr lang="en-US" dirty="0"/>
              <a:t>anode. An example of a possible source of stray currents is the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62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ground wire of an electrical device such as an electrically powered</a:t>
            </a:r>
          </a:p>
          <a:p>
            <a:r>
              <a:rPr lang="en-US" dirty="0"/>
              <a:t>pump.</a:t>
            </a:r>
          </a:p>
          <a:p>
            <a:r>
              <a:rPr lang="en-US" b="1" dirty="0"/>
              <a:t>Prevention of External Corrosion. </a:t>
            </a:r>
            <a:r>
              <a:rPr lang="en-US" dirty="0"/>
              <a:t>Several techniques are used to</a:t>
            </a:r>
          </a:p>
          <a:p>
            <a:r>
              <a:rPr lang="en-US" dirty="0"/>
              <a:t>prevent external corrosion. None is perfect, so a combination of several</a:t>
            </a:r>
          </a:p>
          <a:p>
            <a:r>
              <a:rPr lang="en-US" dirty="0"/>
              <a:t>methods is usually used to cut down on corrosion as much as possible.</a:t>
            </a:r>
          </a:p>
          <a:p>
            <a:r>
              <a:rPr lang="en-US" dirty="0"/>
              <a:t> Design. Corrosion control is considered before the pipeline is built.</a:t>
            </a:r>
          </a:p>
          <a:p>
            <a:r>
              <a:rPr lang="en-US" dirty="0"/>
              <a:t>Soil studies are made and the planners try to avoid high acidic areas</a:t>
            </a:r>
          </a:p>
          <a:p>
            <a:r>
              <a:rPr lang="en-US" dirty="0"/>
              <a:t>such as swamps and high alkaline areas such as clay deposits.</a:t>
            </a:r>
          </a:p>
          <a:p>
            <a:r>
              <a:rPr lang="en-US" dirty="0"/>
              <a:t> Protective coverings. Pipe sections are coated at the factory or at</a:t>
            </a:r>
          </a:p>
          <a:p>
            <a:r>
              <a:rPr lang="en-US" dirty="0"/>
              <a:t>the construction site with coal tar enamel. Protective wrappings are</a:t>
            </a:r>
          </a:p>
          <a:p>
            <a:r>
              <a:rPr lang="en-US" dirty="0"/>
              <a:t>put around the pipeline before it is buried. The enamel and wrappings</a:t>
            </a:r>
          </a:p>
          <a:p>
            <a:r>
              <a:rPr lang="en-US" dirty="0"/>
              <a:t>are waterproof. They act as a barrier between the pipeline and</a:t>
            </a:r>
          </a:p>
          <a:p>
            <a:r>
              <a:rPr lang="en-US" dirty="0"/>
              <a:t>surrounding ground and atmosphere, and they prevent current from</a:t>
            </a:r>
          </a:p>
          <a:p>
            <a:r>
              <a:rPr lang="en-US" dirty="0"/>
              <a:t>leaving the pipeline. When a pipeline is repaired it is important</a:t>
            </a:r>
          </a:p>
          <a:p>
            <a:r>
              <a:rPr lang="en-US" dirty="0"/>
              <a:t>that these protective coverings be restored to their original</a:t>
            </a:r>
          </a:p>
          <a:p>
            <a:r>
              <a:rPr lang="en-US" dirty="0"/>
              <a:t>condition.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Sacrificial anodes. Another way to protect the pipeline is to use</a:t>
            </a:r>
          </a:p>
          <a:p>
            <a:r>
              <a:rPr lang="en-US" dirty="0"/>
              <a:t>sacrificial anodes. One type of sacrificial anode is magnesium. Bars</a:t>
            </a:r>
          </a:p>
          <a:p>
            <a:r>
              <a:rPr lang="en-US" dirty="0"/>
              <a:t>of magnesium are buried in ground beds that are located away from the</a:t>
            </a:r>
          </a:p>
          <a:p>
            <a:r>
              <a:rPr lang="en-US" dirty="0"/>
              <a:t>pipeline. The anodes are connected to the pipeline with insulated</a:t>
            </a:r>
          </a:p>
          <a:p>
            <a:r>
              <a:rPr lang="en-US" dirty="0"/>
              <a:t>copper wires. In this way, the pipeline becomes the cathode and the</a:t>
            </a:r>
          </a:p>
          <a:p>
            <a:r>
              <a:rPr lang="en-US" dirty="0"/>
              <a:t>magnesium anode is sacrificed to protect the pipeline. Corrosion is</a:t>
            </a:r>
          </a:p>
          <a:p>
            <a:r>
              <a:rPr lang="en-US" dirty="0"/>
              <a:t>not stopped; it is only directed to a less important surface.</a:t>
            </a:r>
          </a:p>
          <a:p>
            <a:r>
              <a:rPr lang="en-US" dirty="0"/>
              <a:t> Mitigation bonds. Mitigation bonds are used to protect the pipeline</a:t>
            </a:r>
          </a:p>
          <a:p>
            <a:r>
              <a:rPr lang="en-US" dirty="0"/>
              <a:t>from stray electrical current. These bonds are insulated grounding</a:t>
            </a:r>
          </a:p>
          <a:p>
            <a:r>
              <a:rPr lang="en-US" dirty="0"/>
              <a:t>cables that serve as paths of least resistance to stray electrical</a:t>
            </a:r>
          </a:p>
          <a:p>
            <a:r>
              <a:rPr lang="en-US" dirty="0"/>
              <a:t>currents. Stray current will tend to flow through these cables</a:t>
            </a:r>
          </a:p>
          <a:p>
            <a:r>
              <a:rPr lang="en-US" dirty="0"/>
              <a:t>instead of the pipeline.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PIPELINE TESTING</a:t>
            </a:r>
          </a:p>
          <a:p>
            <a:r>
              <a:rPr lang="en-US" dirty="0"/>
              <a:t>A new coupled or welded pipeline should be tested before it is accepted</a:t>
            </a:r>
          </a:p>
          <a:p>
            <a:r>
              <a:rPr lang="en-US" dirty="0"/>
              <a:t>for service by the using organization. Testing is done to locate leaks,</a:t>
            </a:r>
          </a:p>
          <a:p>
            <a:r>
              <a:rPr lang="en-US" dirty="0"/>
              <a:t>blockages in the line, and flaws in construction. Testing may be done</a:t>
            </a:r>
          </a:p>
          <a:p>
            <a:r>
              <a:rPr lang="en-US" dirty="0"/>
              <a:t>with water, fuel, or compressed air.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Step 1</a:t>
            </a:r>
            <a:r>
              <a:rPr lang="en-US" dirty="0"/>
              <a:t>: Calculate Reynolds number</a:t>
            </a:r>
          </a:p>
          <a:p>
            <a:r>
              <a:rPr lang="en-US" dirty="0"/>
              <a:t>K = 4.9 = 0.0000527</a:t>
            </a:r>
          </a:p>
          <a:p>
            <a:r>
              <a:rPr lang="en-US" dirty="0"/>
              <a:t>Y = 92900</a:t>
            </a:r>
          </a:p>
          <a:p>
            <a:r>
              <a:rPr lang="en-US" dirty="0"/>
              <a:t>R = VD = 4 x .701 = 53206.8317(52307) or 5.3 x 10</a:t>
            </a:r>
          </a:p>
          <a:p>
            <a:r>
              <a:rPr lang="en-US" dirty="0"/>
              <a:t>.0000527</a:t>
            </a:r>
          </a:p>
          <a:p>
            <a:r>
              <a:rPr lang="en-US" dirty="0"/>
              <a:t>R = 3.160 </a:t>
            </a:r>
            <a:r>
              <a:rPr lang="en-US" dirty="0" err="1"/>
              <a:t>xQ</a:t>
            </a:r>
            <a:endParaRPr lang="en-US" dirty="0"/>
          </a:p>
          <a:p>
            <a:r>
              <a:rPr lang="en-US" dirty="0" err="1"/>
              <a:t>dxK</a:t>
            </a:r>
            <a:endParaRPr lang="en-US" dirty="0"/>
          </a:p>
          <a:p>
            <a:r>
              <a:rPr lang="en-US" dirty="0"/>
              <a:t>To obtain Kinematic viscosity in centistokes, use Figure 1-1; move up the</a:t>
            </a:r>
          </a:p>
          <a:p>
            <a:r>
              <a:rPr lang="en-US" dirty="0"/>
              <a:t>scale to DF-2, move to the left and read 4.9.</a:t>
            </a:r>
          </a:p>
          <a:p>
            <a:r>
              <a:rPr lang="en-US" b="1" dirty="0"/>
              <a:t>Step 2</a:t>
            </a:r>
            <a:r>
              <a:rPr lang="en-US" dirty="0"/>
              <a:t>: find the friction factor using the Reynolds number. Figure 1-2.</a:t>
            </a:r>
          </a:p>
          <a:p>
            <a:r>
              <a:rPr lang="en-US" dirty="0"/>
              <a:t>Locate 5.36 x 10, move up the chart to 8 inch pipe, move to the left and</a:t>
            </a:r>
          </a:p>
          <a:p>
            <a:r>
              <a:rPr lang="en-US" dirty="0"/>
              <a:t>read .0216 or .022.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Water. </a:t>
            </a:r>
            <a:r>
              <a:rPr lang="en-US" dirty="0"/>
              <a:t>Although testing with water is safer than testing with fuel,</a:t>
            </a:r>
          </a:p>
          <a:p>
            <a:r>
              <a:rPr lang="en-US" dirty="0"/>
              <a:t>there are disadvantages to using water. Water may be scarce in some</a:t>
            </a:r>
          </a:p>
          <a:p>
            <a:r>
              <a:rPr lang="en-US" dirty="0"/>
              <a:t>area. It may not be practical or possible to pack the line with water.</a:t>
            </a:r>
          </a:p>
          <a:p>
            <a:r>
              <a:rPr lang="en-US" dirty="0"/>
              <a:t>Water expands as it freezes. It should not be used to test a line if</a:t>
            </a:r>
          </a:p>
          <a:p>
            <a:r>
              <a:rPr lang="en-US" dirty="0"/>
              <a:t>there is any chance of the temperature falling low enough to freeze the</a:t>
            </a:r>
          </a:p>
          <a:p>
            <a:r>
              <a:rPr lang="en-US" dirty="0"/>
              <a:t>line. All water should be removed or displaced entirely form the line</a:t>
            </a:r>
          </a:p>
          <a:p>
            <a:r>
              <a:rPr lang="en-US" dirty="0"/>
              <a:t>before it is packed with fuel. In a combat situation this process could</a:t>
            </a:r>
          </a:p>
          <a:p>
            <a:r>
              <a:rPr lang="en-US" dirty="0"/>
              <a:t>use valuable time.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Fuel. </a:t>
            </a:r>
            <a:r>
              <a:rPr lang="en-US" dirty="0"/>
              <a:t>Since there are problems testing with water testing is usually</a:t>
            </a:r>
          </a:p>
          <a:p>
            <a:r>
              <a:rPr lang="en-US" dirty="0"/>
              <a:t>done with fuel. Several conditions should be met when fuel is used.</a:t>
            </a:r>
          </a:p>
          <a:p>
            <a:r>
              <a:rPr lang="en-US" dirty="0"/>
              <a:t> The test section should be outside of a city or heavily populated</a:t>
            </a:r>
          </a:p>
          <a:p>
            <a:r>
              <a:rPr lang="en-US" dirty="0"/>
              <a:t>area.</a:t>
            </a:r>
          </a:p>
          <a:p>
            <a:r>
              <a:rPr lang="en-US" dirty="0"/>
              <a:t>12-108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 Each building within 300 feet of the test section should be empty of</a:t>
            </a:r>
          </a:p>
          <a:p>
            <a:r>
              <a:rPr lang="en-US" dirty="0"/>
              <a:t>people.</a:t>
            </a:r>
          </a:p>
          <a:p>
            <a:r>
              <a:rPr lang="en-US" dirty="0"/>
              <a:t> The test section should be watched by a patrol during the test.</a:t>
            </a:r>
          </a:p>
          <a:p>
            <a:r>
              <a:rPr lang="en-US" dirty="0"/>
              <a:t> The people running the test should be in constant contact with the</a:t>
            </a:r>
          </a:p>
          <a:p>
            <a:r>
              <a:rPr lang="en-US" dirty="0"/>
              <a:t>patrol.</a:t>
            </a:r>
          </a:p>
          <a:p>
            <a:r>
              <a:rPr lang="en-US" dirty="0"/>
              <a:t> The fuel used should be a low grade, noncritical fuel that does not</a:t>
            </a:r>
          </a:p>
          <a:p>
            <a:r>
              <a:rPr lang="en-US" dirty="0"/>
              <a:t>vaporize quickly.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629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Compressed Air. </a:t>
            </a:r>
            <a:r>
              <a:rPr lang="en-US" dirty="0"/>
              <a:t>If the test section is in an area with many people, the</a:t>
            </a:r>
          </a:p>
          <a:p>
            <a:r>
              <a:rPr lang="en-US" dirty="0"/>
              <a:t>line should be tested with compressed air. Compressed air should also be</a:t>
            </a:r>
          </a:p>
          <a:p>
            <a:r>
              <a:rPr lang="en-US" dirty="0"/>
              <a:t>used to test a section of line that crosses a river. Compressed air can</a:t>
            </a:r>
          </a:p>
          <a:p>
            <a:r>
              <a:rPr lang="en-US" dirty="0"/>
              <a:t>only be used on clean, vapor free lines. To test coupled and welded</a:t>
            </a:r>
          </a:p>
          <a:p>
            <a:r>
              <a:rPr lang="en-US" dirty="0"/>
              <a:t>pipelines with compressed air, ensure that personnel:</a:t>
            </a:r>
          </a:p>
          <a:p>
            <a:r>
              <a:rPr lang="en-US" dirty="0"/>
              <a:t> Divide the pipeline into smaller sections than those used in testing</a:t>
            </a:r>
          </a:p>
          <a:p>
            <a:r>
              <a:rPr lang="en-US" dirty="0"/>
              <a:t>with fuel or water. Consider the size of the pipe and air compressor</a:t>
            </a:r>
          </a:p>
          <a:p>
            <a:r>
              <a:rPr lang="en-US" dirty="0"/>
              <a:t>before deciding how long of a section should be tested. Do not try to</a:t>
            </a:r>
          </a:p>
          <a:p>
            <a:r>
              <a:rPr lang="en-US" dirty="0"/>
              <a:t>test more than 5 miles at a time. Use the gate valves placed 1 mile</a:t>
            </a:r>
          </a:p>
          <a:p>
            <a:r>
              <a:rPr lang="en-US" dirty="0"/>
              <a:t>apart in the pipeline to break the test section into 1 mile pieces.</a:t>
            </a:r>
          </a:p>
          <a:p>
            <a:r>
              <a:rPr lang="en-US" dirty="0"/>
              <a:t>If the pipeline must be tested quickly test the line mile by mile</a:t>
            </a:r>
          </a:p>
          <a:p>
            <a:r>
              <a:rPr lang="en-US" dirty="0"/>
              <a:t>instead of by 5 mile sections. Break the line at each gate valve.</a:t>
            </a:r>
          </a:p>
          <a:p>
            <a:r>
              <a:rPr lang="en-US" dirty="0"/>
              <a:t>Uncouple and move the air compressor forward for each test. This</a:t>
            </a:r>
          </a:p>
          <a:p>
            <a:r>
              <a:rPr lang="en-US" dirty="0"/>
              <a:t>method cuts down on the time it takes to empty a line of air.</a:t>
            </a:r>
          </a:p>
          <a:p>
            <a:r>
              <a:rPr lang="en-US" dirty="0"/>
              <a:t> Uncouple the beginning of the test section from the rest of the</a:t>
            </a:r>
          </a:p>
          <a:p>
            <a:r>
              <a:rPr lang="en-US" dirty="0"/>
              <a:t>pipeline.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629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Cap off this section with a coupling made from a blank end. (To make</a:t>
            </a:r>
          </a:p>
          <a:p>
            <a:r>
              <a:rPr lang="en-US" dirty="0"/>
              <a:t>this coupling, cut a hole in a blank end and weld an air hose coupling</a:t>
            </a:r>
          </a:p>
          <a:p>
            <a:r>
              <a:rPr lang="en-US" dirty="0"/>
              <a:t>to the blank end over the hole.)</a:t>
            </a:r>
          </a:p>
          <a:p>
            <a:r>
              <a:rPr lang="en-US" dirty="0"/>
              <a:t> Attach the air line from the air compressor to the blank end.</a:t>
            </a:r>
          </a:p>
          <a:p>
            <a:r>
              <a:rPr lang="en-US" dirty="0"/>
              <a:t> Close the gate valve at the end of the first mile of test section.</a:t>
            </a:r>
          </a:p>
          <a:p>
            <a:r>
              <a:rPr lang="en-US" dirty="0"/>
              <a:t> Pressurize the line at 90 pounds per square inch to the closed gate</a:t>
            </a:r>
          </a:p>
          <a:p>
            <a:r>
              <a:rPr lang="en-US" dirty="0"/>
              <a:t>valve.</a:t>
            </a:r>
          </a:p>
          <a:p>
            <a:r>
              <a:rPr lang="en-US" dirty="0"/>
              <a:t> Patrol the line and swab the couplings with soapy water. Look for</a:t>
            </a:r>
          </a:p>
          <a:p>
            <a:r>
              <a:rPr lang="en-US" dirty="0"/>
              <a:t>bubbles caused by air escaping at a leak. Listen for the hissing</a:t>
            </a:r>
          </a:p>
          <a:p>
            <a:r>
              <a:rPr lang="en-US" dirty="0"/>
              <a:t>sound of air escaping.</a:t>
            </a:r>
          </a:p>
          <a:p>
            <a:r>
              <a:rPr lang="en-US" dirty="0"/>
              <a:t> If a leak must be repaired: close the gate valve at the end of the</a:t>
            </a:r>
          </a:p>
          <a:p>
            <a:r>
              <a:rPr lang="en-US" dirty="0"/>
              <a:t>next mile of the test section, open the gate valve at the end of the</a:t>
            </a:r>
          </a:p>
          <a:p>
            <a:r>
              <a:rPr lang="en-US" dirty="0"/>
              <a:t>first mile to relieve pressure, repair the leak, close the gate valve</a:t>
            </a:r>
          </a:p>
          <a:p>
            <a:r>
              <a:rPr lang="en-US" dirty="0"/>
              <a:t>at the end of the first mile, pressurize the first mile of pipeline,</a:t>
            </a:r>
          </a:p>
          <a:p>
            <a:r>
              <a:rPr lang="en-US" dirty="0"/>
              <a:t>and patrol again to look and listen for leaks.</a:t>
            </a:r>
          </a:p>
          <a:p>
            <a:r>
              <a:rPr lang="en-US" dirty="0"/>
              <a:t> If the first mile checks out all right, close the gate valve at the</a:t>
            </a:r>
          </a:p>
          <a:p>
            <a:r>
              <a:rPr lang="en-US" dirty="0"/>
              <a:t>end of the second mile of the test section and open the gate valve at</a:t>
            </a:r>
          </a:p>
          <a:p>
            <a:r>
              <a:rPr lang="en-US" dirty="0"/>
              <a:t>the end of the first mile.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629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Pressurize the first 2 miles of pipeline.</a:t>
            </a:r>
          </a:p>
          <a:p>
            <a:r>
              <a:rPr lang="en-US" dirty="0"/>
              <a:t> Patrol for leaks in the second mile.</a:t>
            </a:r>
          </a:p>
          <a:p>
            <a:r>
              <a:rPr lang="en-US" dirty="0"/>
              <a:t> If there are leaks: close the gate valve at the end of the first mile</a:t>
            </a:r>
          </a:p>
          <a:p>
            <a:r>
              <a:rPr lang="en-US" dirty="0"/>
              <a:t>of pipeline to prevent loss of air pressure, open the gate valve at</a:t>
            </a:r>
          </a:p>
          <a:p>
            <a:r>
              <a:rPr lang="en-US" dirty="0"/>
              <a:t>the end of the second mile to relieve pressure in the section to be</a:t>
            </a:r>
          </a:p>
          <a:p>
            <a:r>
              <a:rPr lang="en-US" dirty="0"/>
              <a:t>repaired, repair leaks, close the gate valve at the end of the second</a:t>
            </a:r>
          </a:p>
          <a:p>
            <a:r>
              <a:rPr lang="en-US" dirty="0"/>
              <a:t>mile, open the gate valve at the end of the first mile, pressurize the</a:t>
            </a:r>
          </a:p>
          <a:p>
            <a:r>
              <a:rPr lang="en-US" dirty="0"/>
              <a:t>first 2 miles of the pipeline, and patrol again to look and listen for</a:t>
            </a:r>
          </a:p>
          <a:p>
            <a:r>
              <a:rPr lang="en-US" dirty="0"/>
              <a:t>leaks.</a:t>
            </a:r>
          </a:p>
          <a:p>
            <a:r>
              <a:rPr lang="en-US" dirty="0"/>
              <a:t>12-109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 Repeat the above steps until the 5-mile section of pipeline has be</a:t>
            </a:r>
          </a:p>
          <a:p>
            <a:r>
              <a:rPr lang="en-US" dirty="0"/>
              <a:t>tested and all leaks repaired.</a:t>
            </a:r>
          </a:p>
          <a:p>
            <a:r>
              <a:rPr lang="en-US" dirty="0"/>
              <a:t> Pressurize the whole 5-mile section for a 24-hour test if there is</a:t>
            </a:r>
          </a:p>
          <a:p>
            <a:r>
              <a:rPr lang="en-US" dirty="0"/>
              <a:t>enough time.</a:t>
            </a:r>
          </a:p>
          <a:p>
            <a:r>
              <a:rPr lang="en-US" dirty="0"/>
              <a:t> Anchor the end of the pipeline after the test is over or hold it down</a:t>
            </a:r>
          </a:p>
          <a:p>
            <a:r>
              <a:rPr lang="en-US" dirty="0"/>
              <a:t>with heavy equipment so that it cannot whip around. Warn everyone in</a:t>
            </a:r>
          </a:p>
          <a:p>
            <a:r>
              <a:rPr lang="en-US" dirty="0"/>
              <a:t>the area to stand clear of the line. Then empty the air from the line</a:t>
            </a:r>
          </a:p>
          <a:p>
            <a:r>
              <a:rPr lang="en-US" dirty="0"/>
              <a:t>by opening the gate valve at the end of the test section. Open the</a:t>
            </a:r>
          </a:p>
          <a:p>
            <a:r>
              <a:rPr lang="en-US" dirty="0"/>
              <a:t>gate valve as quickly as possible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Preparations for Testing. </a:t>
            </a:r>
            <a:r>
              <a:rPr lang="en-US" dirty="0"/>
              <a:t>Before the test begins several actions</a:t>
            </a:r>
          </a:p>
          <a:p>
            <a:r>
              <a:rPr lang="en-US" dirty="0"/>
              <a:t>should be taken. To ensure that the test runs smoothly, personnel</a:t>
            </a:r>
          </a:p>
          <a:p>
            <a:r>
              <a:rPr lang="en-US" dirty="0"/>
              <a:t>should:</a:t>
            </a:r>
          </a:p>
          <a:p>
            <a:r>
              <a:rPr lang="en-US" dirty="0"/>
              <a:t> Test all radios and telephones.</a:t>
            </a:r>
          </a:p>
          <a:p>
            <a:r>
              <a:rPr lang="en-US" dirty="0"/>
              <a:t> Check the accuracy of all gages.</a:t>
            </a:r>
          </a:p>
          <a:p>
            <a:r>
              <a:rPr lang="en-US" dirty="0"/>
              <a:t> Make sure enough repair clamps are on hand.</a:t>
            </a:r>
          </a:p>
          <a:p>
            <a:r>
              <a:rPr lang="en-US" dirty="0"/>
              <a:t> Move in fire fighting equipment.</a:t>
            </a:r>
          </a:p>
          <a:p>
            <a:r>
              <a:rPr lang="en-US" dirty="0"/>
              <a:t> Make sure a tank vehicle and drums are nearby in case a section of</a:t>
            </a:r>
          </a:p>
          <a:p>
            <a:r>
              <a:rPr lang="en-US" dirty="0"/>
              <a:t>line has to be drained.</a:t>
            </a:r>
          </a:p>
          <a:p>
            <a:r>
              <a:rPr lang="en-US" dirty="0"/>
              <a:t> See that shovels and material to dig and line a pipe are at the test</a:t>
            </a:r>
          </a:p>
          <a:p>
            <a:r>
              <a:rPr lang="en-US" dirty="0"/>
              <a:t>site in case there is a spill.</a:t>
            </a:r>
          </a:p>
          <a:p>
            <a:r>
              <a:rPr lang="en-US" dirty="0"/>
              <a:t>The pipeline should be divided into test sections. The usual test</a:t>
            </a:r>
          </a:p>
          <a:p>
            <a:r>
              <a:rPr lang="en-US" dirty="0"/>
              <a:t>length is the distance between pump stations (about 15 miles). Shorter</a:t>
            </a:r>
          </a:p>
          <a:p>
            <a:r>
              <a:rPr lang="en-US" dirty="0"/>
              <a:t>distances can be tested by using gate valves to divide the pipeline into</a:t>
            </a:r>
          </a:p>
          <a:p>
            <a:r>
              <a:rPr lang="en-US" dirty="0"/>
              <a:t>smaller segments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477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During testing, line pressure in welded pipelines is measured by gages</a:t>
            </a:r>
          </a:p>
          <a:p>
            <a:r>
              <a:rPr lang="en-US" sz="1200" dirty="0"/>
              <a:t>at pump stations and at line taps between pump stations. Before the test</a:t>
            </a:r>
          </a:p>
          <a:p>
            <a:r>
              <a:rPr lang="en-US" sz="1200" dirty="0"/>
              <a:t>begins, over coupling leak clamps with pressure gages are mounted on</a:t>
            </a:r>
          </a:p>
          <a:p>
            <a:r>
              <a:rPr lang="en-US" sz="1200" dirty="0"/>
              <a:t>coupled pipelines to measure line pressure. The clamps are mounted every</a:t>
            </a:r>
          </a:p>
          <a:p>
            <a:r>
              <a:rPr lang="en-US" sz="1200" dirty="0"/>
              <a:t>one third mile, if practical. If not, they are used at least every mile.</a:t>
            </a:r>
          </a:p>
          <a:p>
            <a:r>
              <a:rPr lang="en-US" sz="1200" dirty="0"/>
              <a:t>To mount an over coupling leak clamp for a pressure test, personnel</a:t>
            </a:r>
          </a:p>
          <a:p>
            <a:r>
              <a:rPr lang="en-US" sz="1200" dirty="0"/>
              <a:t>should:</a:t>
            </a:r>
          </a:p>
          <a:p>
            <a:r>
              <a:rPr lang="en-US" sz="1200" dirty="0"/>
              <a:t> Remove the vent plug and put a pressure gage in the vent plug hole.</a:t>
            </a:r>
          </a:p>
          <a:p>
            <a:r>
              <a:rPr lang="en-US" sz="1200" dirty="0"/>
              <a:t> Loosen the split ring coupling on the pipeline.</a:t>
            </a:r>
          </a:p>
          <a:p>
            <a:r>
              <a:rPr lang="en-US" sz="1200" dirty="0"/>
              <a:t> Remove the gasket or push a nail under the gasket to make a small</a:t>
            </a:r>
          </a:p>
          <a:p>
            <a:r>
              <a:rPr lang="en-US" sz="1200" dirty="0"/>
              <a:t>leak. (The nail should not damage the gasket and should not get in</a:t>
            </a:r>
          </a:p>
          <a:p>
            <a:r>
              <a:rPr lang="en-US" sz="1200" dirty="0"/>
              <a:t>the way of the over-coupling leak clamp.)</a:t>
            </a:r>
          </a:p>
          <a:p>
            <a:r>
              <a:rPr lang="en-US" sz="1200" dirty="0"/>
              <a:t> Remove nuts and bolts from the over coupling leak clamp.</a:t>
            </a:r>
          </a:p>
          <a:p>
            <a:r>
              <a:rPr lang="en-US" sz="1200" dirty="0"/>
              <a:t> Fit the two halves of the leak clamp and the two part gaskets over and</a:t>
            </a:r>
          </a:p>
          <a:p>
            <a:r>
              <a:rPr lang="en-US" sz="1200" dirty="0"/>
              <a:t>around the split ring coupling.</a:t>
            </a:r>
          </a:p>
          <a:p>
            <a:r>
              <a:rPr lang="en-US" sz="1200" dirty="0"/>
              <a:t> Put the large side bolts back in on each side of the clamp and tighten</a:t>
            </a:r>
          </a:p>
          <a:p>
            <a:r>
              <a:rPr lang="en-US" sz="1200" dirty="0"/>
              <a:t>them.</a:t>
            </a:r>
          </a:p>
          <a:p>
            <a:r>
              <a:rPr lang="en-US" sz="1200" dirty="0"/>
              <a:t> Tighten smaller packing bolts around the housing on the leak clamp to</a:t>
            </a:r>
          </a:p>
          <a:p>
            <a:r>
              <a:rPr lang="en-US" sz="1200" dirty="0"/>
              <a:t>form seal between the gaskets and the pipe.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PIPELINE PATROLLING</a:t>
            </a:r>
          </a:p>
          <a:p>
            <a:r>
              <a:rPr lang="en-US" dirty="0"/>
              <a:t>When put into service, pipelines are patrolled by at least two people.</a:t>
            </a:r>
          </a:p>
          <a:p>
            <a:r>
              <a:rPr lang="en-US" dirty="0"/>
              <a:t>The patrols look for leaks and signs of a leak such as an oil slick on a</a:t>
            </a:r>
          </a:p>
          <a:p>
            <a:r>
              <a:rPr lang="en-US" dirty="0"/>
              <a:t>stream and/or dead or wilted plant life nearby. They report all leaks on</a:t>
            </a:r>
          </a:p>
          <a:p>
            <a:r>
              <a:rPr lang="en-US" dirty="0"/>
              <a:t>12-110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a DA Form 5456-R. Patrols also prevent or hinder sabotage or theft.</a:t>
            </a:r>
          </a:p>
          <a:p>
            <a:r>
              <a:rPr lang="en-US" dirty="0"/>
              <a:t>They are sent out often and at different times each day so that no one</a:t>
            </a:r>
          </a:p>
          <a:p>
            <a:r>
              <a:rPr lang="en-US" dirty="0"/>
              <a:t>can predict when a patrol may be in a specific area. Usually, patrols</a:t>
            </a:r>
          </a:p>
          <a:p>
            <a:r>
              <a:rPr lang="en-US" dirty="0"/>
              <a:t>are not sent out during the night because leaks are hard to spot when</a:t>
            </a:r>
          </a:p>
          <a:p>
            <a:r>
              <a:rPr lang="en-US" dirty="0"/>
              <a:t>flashlights must be used. Patrols can be made on foot, by using a jeep</a:t>
            </a:r>
          </a:p>
          <a:p>
            <a:r>
              <a:rPr lang="en-US" dirty="0"/>
              <a:t>or truck, or by using a small airplane or helicopter.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Foot and Motor Patrols. </a:t>
            </a:r>
            <a:r>
              <a:rPr lang="en-US" dirty="0"/>
              <a:t>Foot and motor patrols are equipped with</a:t>
            </a:r>
          </a:p>
          <a:p>
            <a:r>
              <a:rPr lang="en-US" dirty="0"/>
              <a:t>radios or telephones, coupling wrenches, grease, gaskets, and repair</a:t>
            </a:r>
          </a:p>
          <a:p>
            <a:r>
              <a:rPr lang="en-US" dirty="0"/>
              <a:t>clamps to make minor on the spot repairs. Motor patrols can carry more</a:t>
            </a:r>
          </a:p>
          <a:p>
            <a:r>
              <a:rPr lang="en-US" dirty="0"/>
              <a:t>equipment and cover more territory than foot patrols, but they are</a:t>
            </a:r>
          </a:p>
          <a:p>
            <a:r>
              <a:rPr lang="en-US" dirty="0"/>
              <a:t>limited to areas where the pipelines runs alongside a road. Foot and</a:t>
            </a:r>
          </a:p>
          <a:p>
            <a:r>
              <a:rPr lang="en-US" dirty="0"/>
              <a:t>motor patrols report major leaks to the pump operator as soon as</a:t>
            </a:r>
          </a:p>
          <a:p>
            <a:r>
              <a:rPr lang="en-US" dirty="0"/>
              <a:t>possible.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Air Patrols. </a:t>
            </a:r>
            <a:r>
              <a:rPr lang="en-US" dirty="0"/>
              <a:t>Air patrols are used only when there is a need to check</a:t>
            </a:r>
          </a:p>
          <a:p>
            <a:r>
              <a:rPr lang="en-US" dirty="0"/>
              <a:t>out the pipeline quickly. They are also used in areas where foot and</a:t>
            </a:r>
          </a:p>
          <a:p>
            <a:r>
              <a:rPr lang="en-US" dirty="0"/>
              <a:t>motor patrols are difficult or impossible to use because of the rough</a:t>
            </a:r>
          </a:p>
          <a:p>
            <a:r>
              <a:rPr lang="en-US" dirty="0"/>
              <a:t>terrain. This is especially true in mountainous areas. Air patrols</a:t>
            </a:r>
          </a:p>
          <a:p>
            <a:r>
              <a:rPr lang="en-US" dirty="0"/>
              <a:t>require fewer persons to patrol more pipeline than do foot and motor</a:t>
            </a:r>
          </a:p>
          <a:p>
            <a:r>
              <a:rPr lang="en-US" dirty="0"/>
              <a:t>patrols. However, air patrols may be limited because of bad weather.</a:t>
            </a:r>
          </a:p>
          <a:p>
            <a:r>
              <a:rPr lang="en-US" dirty="0"/>
              <a:t>Air patrols report all problems by radio so that repair crews can be sent</a:t>
            </a:r>
          </a:p>
          <a:p>
            <a:r>
              <a:rPr lang="en-US" dirty="0"/>
              <a:t>to work on the pipeline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Step 3</a:t>
            </a:r>
            <a:r>
              <a:rPr lang="en-US" dirty="0"/>
              <a:t>: </a:t>
            </a:r>
            <a:r>
              <a:rPr lang="en-US" dirty="0" err="1"/>
              <a:t>Hf</a:t>
            </a:r>
            <a:r>
              <a:rPr lang="en-US" dirty="0"/>
              <a:t> = fxLxV²</a:t>
            </a:r>
          </a:p>
          <a:p>
            <a:r>
              <a:rPr lang="en-US" dirty="0"/>
              <a:t>2gxD</a:t>
            </a:r>
          </a:p>
          <a:p>
            <a:r>
              <a:rPr lang="en-US" b="1" dirty="0"/>
              <a:t>Step 4: </a:t>
            </a:r>
            <a:r>
              <a:rPr lang="en-US" dirty="0"/>
              <a:t>2g = 2x32.2 = 64.4</a:t>
            </a:r>
          </a:p>
          <a:p>
            <a:r>
              <a:rPr lang="en-US" b="1" dirty="0"/>
              <a:t>Step 5: </a:t>
            </a:r>
            <a:r>
              <a:rPr lang="en-US" dirty="0"/>
              <a:t>Diameter of pipe in ft. = .701</a:t>
            </a:r>
          </a:p>
          <a:p>
            <a:r>
              <a:rPr lang="en-US" b="1" dirty="0"/>
              <a:t>Step 6: </a:t>
            </a:r>
            <a:r>
              <a:rPr lang="en-US" dirty="0" err="1"/>
              <a:t>Hf</a:t>
            </a:r>
            <a:r>
              <a:rPr lang="en-US" dirty="0"/>
              <a:t> = .0216x4000x16 = 1382.4</a:t>
            </a:r>
          </a:p>
          <a:p>
            <a:r>
              <a:rPr lang="en-US" dirty="0"/>
              <a:t>64.4 x .701 45.1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1168" y="4648200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30.6 or 31 </a:t>
            </a:r>
            <a:r>
              <a:rPr lang="en-US" dirty="0" err="1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13</a:t>
            </a:r>
          </a:p>
          <a:p>
            <a:r>
              <a:rPr lang="en-US" dirty="0"/>
              <a:t>Slating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A. INTRODUCTION</a:t>
            </a:r>
          </a:p>
          <a:p>
            <a:r>
              <a:rPr lang="en-US" dirty="0"/>
              <a:t>A slate is a request for a quantity of fuel, by product type, to be</a:t>
            </a:r>
          </a:p>
          <a:p>
            <a:r>
              <a:rPr lang="en-US" dirty="0"/>
              <a:t>delivered by a specified means (MSC-tanker, commercial tanker), at a</a:t>
            </a:r>
          </a:p>
          <a:p>
            <a:r>
              <a:rPr lang="en-US" dirty="0"/>
              <a:t>specified period. A slate also projects future requirements. From the</a:t>
            </a:r>
          </a:p>
          <a:p>
            <a:r>
              <a:rPr lang="en-US" dirty="0"/>
              <a:t>slate, a Weekly Arrival Schedule (WAS) is developed to meet the</a:t>
            </a:r>
          </a:p>
          <a:p>
            <a:r>
              <a:rPr lang="en-US" dirty="0"/>
              <a:t>requirements. This schedule projects what tankers will arrive at what ocean</a:t>
            </a:r>
          </a:p>
          <a:p>
            <a:r>
              <a:rPr lang="en-US" dirty="0"/>
              <a:t>terminal on what date. A slate projects requirements for four months</a:t>
            </a:r>
          </a:p>
          <a:p>
            <a:r>
              <a:rPr lang="en-US" dirty="0"/>
              <a:t>(current plus three months). The first and second month requirements must be</a:t>
            </a:r>
          </a:p>
          <a:p>
            <a:r>
              <a:rPr lang="en-US" dirty="0"/>
              <a:t>firm, subject to minimal change, since shipping arrangements are made 30 to</a:t>
            </a:r>
          </a:p>
          <a:p>
            <a:r>
              <a:rPr lang="en-US" dirty="0"/>
              <a:t>60 days in advance: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The requirements for later months are future projections and these</a:t>
            </a:r>
          </a:p>
          <a:p>
            <a:r>
              <a:rPr lang="en-US" dirty="0"/>
              <a:t>requirements become refined/perfected as their time period gets</a:t>
            </a:r>
          </a:p>
          <a:p>
            <a:r>
              <a:rPr lang="en-US" dirty="0"/>
              <a:t>closer. Therefore the slate establishes requirements for products and</a:t>
            </a:r>
          </a:p>
          <a:p>
            <a:r>
              <a:rPr lang="en-US" dirty="0"/>
              <a:t>tankers.</a:t>
            </a:r>
          </a:p>
          <a:p>
            <a:r>
              <a:rPr lang="en-US" dirty="0"/>
              <a:t> The early months are accurate requirements and the later months are a</a:t>
            </a:r>
          </a:p>
          <a:p>
            <a:r>
              <a:rPr lang="en-US" dirty="0"/>
              <a:t>“heads up” notice.</a:t>
            </a:r>
          </a:p>
          <a:p>
            <a:r>
              <a:rPr lang="en-US" dirty="0"/>
              <a:t> Efficient Tanker Distribution - As mentioned earlier, the early months</a:t>
            </a:r>
          </a:p>
          <a:p>
            <a:r>
              <a:rPr lang="en-US" dirty="0"/>
              <a:t>of the slate are accurate requirements. Shipping arrangements are</a:t>
            </a:r>
          </a:p>
          <a:p>
            <a:r>
              <a:rPr lang="en-US" dirty="0"/>
              <a:t>made 30 to 60 days in advance of the delivery date, thereby dedicating</a:t>
            </a:r>
          </a:p>
          <a:p>
            <a:r>
              <a:rPr lang="en-US" dirty="0"/>
              <a:t>vessels to meet the requirements. The later months are used to</a:t>
            </a:r>
          </a:p>
          <a:p>
            <a:r>
              <a:rPr lang="en-US" dirty="0"/>
              <a:t>schedule tankers the 30 to 60 days in advance for the </a:t>
            </a:r>
            <a:r>
              <a:rPr lang="en-US" dirty="0" err="1"/>
              <a:t>requi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B. TYPES OF SLATES</a:t>
            </a:r>
          </a:p>
          <a:p>
            <a:r>
              <a:rPr lang="en-US" b="1" dirty="0"/>
              <a:t>CONUS Slate.</a:t>
            </a:r>
          </a:p>
          <a:p>
            <a:r>
              <a:rPr lang="en-US" b="1" dirty="0"/>
              <a:t>Use - </a:t>
            </a:r>
            <a:r>
              <a:rPr lang="en-US" dirty="0"/>
              <a:t>CONUS slates are used to schedule the movement of bulk products to</a:t>
            </a:r>
          </a:p>
          <a:p>
            <a:r>
              <a:rPr lang="en-US" dirty="0"/>
              <a:t>ocean terminals within CONUS.</a:t>
            </a:r>
          </a:p>
          <a:p>
            <a:r>
              <a:rPr lang="en-US" b="1" dirty="0"/>
              <a:t>Four Month Requirement - </a:t>
            </a:r>
            <a:r>
              <a:rPr lang="en-US" dirty="0"/>
              <a:t>The CONUS slate establishes requirements for the</a:t>
            </a:r>
          </a:p>
          <a:p>
            <a:r>
              <a:rPr lang="en-US" dirty="0"/>
              <a:t>current plus three (3) subsequent months.</a:t>
            </a:r>
          </a:p>
          <a:p>
            <a:r>
              <a:rPr lang="en-US" b="1" dirty="0"/>
              <a:t>DESC Fuel Regions - </a:t>
            </a:r>
            <a:r>
              <a:rPr lang="en-US" dirty="0"/>
              <a:t>There are five (5) fuel regions in CONUS. They are:</a:t>
            </a:r>
          </a:p>
          <a:p>
            <a:r>
              <a:rPr lang="en-US" dirty="0"/>
              <a:t>DFR’s Northeast, Southwest, Central Southwest, and West (Alaska and Hawaii</a:t>
            </a:r>
          </a:p>
          <a:p>
            <a:r>
              <a:rPr lang="en-US" dirty="0"/>
              <a:t>are considered overseas DFR’s).</a:t>
            </a:r>
          </a:p>
          <a:p>
            <a:r>
              <a:rPr lang="en-US" b="1" dirty="0"/>
              <a:t>Tanker Movements of Product to CONUS Terminals - </a:t>
            </a:r>
            <a:r>
              <a:rPr lang="en-US" dirty="0"/>
              <a:t>DESC consolidates</a:t>
            </a:r>
          </a:p>
          <a:p>
            <a:r>
              <a:rPr lang="en-US" dirty="0"/>
              <a:t>requirements from all CONUS DFR’s. Tanker movements to all water terminals</a:t>
            </a:r>
          </a:p>
          <a:p>
            <a:r>
              <a:rPr lang="en-US" dirty="0"/>
              <a:t>are developed from these slates.</a:t>
            </a:r>
          </a:p>
          <a:p>
            <a:r>
              <a:rPr lang="en-US" b="1" dirty="0"/>
              <a:t>Format - </a:t>
            </a:r>
            <a:r>
              <a:rPr lang="en-US" dirty="0"/>
              <a:t>CONUS slates have no universal format. The slates are prepared IAW</a:t>
            </a:r>
          </a:p>
          <a:p>
            <a:r>
              <a:rPr lang="en-US" dirty="0"/>
              <a:t>established fuel region operating procedures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Overseas Slate.</a:t>
            </a:r>
          </a:p>
          <a:p>
            <a:r>
              <a:rPr lang="en-US" b="1" dirty="0"/>
              <a:t>Use - </a:t>
            </a:r>
            <a:r>
              <a:rPr lang="en-US" dirty="0"/>
              <a:t>Overseas slates are used to schedule the movement of bulk petroleum</a:t>
            </a:r>
          </a:p>
          <a:p>
            <a:r>
              <a:rPr lang="en-US" dirty="0"/>
              <a:t>products to ocean terminals outside of CONUS.</a:t>
            </a:r>
          </a:p>
          <a:p>
            <a:r>
              <a:rPr lang="en-US" b="1" dirty="0"/>
              <a:t>Five Month Requirement - </a:t>
            </a:r>
            <a:r>
              <a:rPr lang="en-US" dirty="0"/>
              <a:t>The overseas slate establishes requirements for the</a:t>
            </a:r>
          </a:p>
          <a:p>
            <a:r>
              <a:rPr lang="en-US" dirty="0"/>
              <a:t>current plus four (4) subsequent months.</a:t>
            </a:r>
          </a:p>
          <a:p>
            <a:r>
              <a:rPr lang="en-US" b="1" dirty="0"/>
              <a:t>JPO - </a:t>
            </a:r>
            <a:r>
              <a:rPr lang="en-US" dirty="0"/>
              <a:t>The JPO is normally located at the theater J-4 office. The JPO</a:t>
            </a:r>
          </a:p>
          <a:p>
            <a:r>
              <a:rPr lang="en-US" dirty="0"/>
              <a:t>consolidates requirements from each of the theater services. The</a:t>
            </a:r>
          </a:p>
          <a:p>
            <a:r>
              <a:rPr lang="en-US" dirty="0"/>
              <a:t>requirements of the terminals are used to prepare the slate.</a:t>
            </a:r>
          </a:p>
          <a:p>
            <a:r>
              <a:rPr lang="en-US" b="1" dirty="0"/>
              <a:t>Receive at DESC - </a:t>
            </a:r>
            <a:r>
              <a:rPr lang="en-US" dirty="0"/>
              <a:t>the slate must be received at DESC NLT the tenth (10th)</a:t>
            </a:r>
          </a:p>
          <a:p>
            <a:r>
              <a:rPr lang="en-US" dirty="0"/>
              <a:t>calendar day of each month. In order for this to be accomplished, JPO’s</a:t>
            </a:r>
          </a:p>
          <a:p>
            <a:r>
              <a:rPr lang="en-US" dirty="0"/>
              <a:t>transmit the slate via AUTODIN. AUTODIN is Automatic Data Information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Network, a punch card system for communication centers to transmit</a:t>
            </a:r>
          </a:p>
          <a:p>
            <a:r>
              <a:rPr lang="en-US" dirty="0"/>
              <a:t>information.</a:t>
            </a:r>
          </a:p>
          <a:p>
            <a:r>
              <a:rPr lang="en-US" b="1" dirty="0"/>
              <a:t>Format - </a:t>
            </a:r>
            <a:r>
              <a:rPr lang="en-US" dirty="0"/>
              <a:t>The format for the overseas slate is explained in DOD Manual</a:t>
            </a:r>
          </a:p>
          <a:p>
            <a:r>
              <a:rPr lang="en-US" dirty="0"/>
              <a:t>4140.25M. There are three types of punch cards that are required to be</a:t>
            </a:r>
          </a:p>
          <a:p>
            <a:r>
              <a:rPr lang="en-US" dirty="0"/>
              <a:t>filled out. The three types are:</a:t>
            </a:r>
          </a:p>
          <a:p>
            <a:r>
              <a:rPr lang="en-US" dirty="0"/>
              <a:t>The Header Card</a:t>
            </a:r>
          </a:p>
          <a:p>
            <a:r>
              <a:rPr lang="en-US" dirty="0"/>
              <a:t>The Bulk Requirements Card</a:t>
            </a:r>
          </a:p>
          <a:p>
            <a:r>
              <a:rPr lang="en-US" dirty="0"/>
              <a:t>The Requirements Footnote Card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PART C. SLATE PREPARATION</a:t>
            </a:r>
          </a:p>
          <a:p>
            <a:r>
              <a:rPr lang="en-US" sz="1200" b="1" dirty="0"/>
              <a:t>Preparation of the Overseas Slate.</a:t>
            </a:r>
          </a:p>
          <a:p>
            <a:r>
              <a:rPr lang="en-US" sz="1200" b="1" dirty="0"/>
              <a:t>Header Card - </a:t>
            </a:r>
            <a:r>
              <a:rPr lang="en-US" sz="1200" dirty="0"/>
              <a:t>The header should never change except for the slate number</a:t>
            </a:r>
          </a:p>
          <a:p>
            <a:r>
              <a:rPr lang="en-US" sz="1200" dirty="0"/>
              <a:t>(card column [cc] 51 thru 55) and any change number (cc 56 thru 58).</a:t>
            </a:r>
          </a:p>
          <a:p>
            <a:r>
              <a:rPr lang="fr-FR" sz="1200" dirty="0"/>
              <a:t>cc 1-3 ZRH (Document Identifier Code)</a:t>
            </a:r>
          </a:p>
          <a:p>
            <a:r>
              <a:rPr lang="en-US" sz="1200" dirty="0"/>
              <a:t>cc 4 Destination Area Code</a:t>
            </a:r>
          </a:p>
          <a:p>
            <a:r>
              <a:rPr lang="en-US" sz="1200" dirty="0"/>
              <a:t>cc 5-</a:t>
            </a:r>
          </a:p>
          <a:p>
            <a:r>
              <a:rPr lang="en-US" sz="1200" dirty="0"/>
              <a:t>50</a:t>
            </a:r>
          </a:p>
          <a:p>
            <a:r>
              <a:rPr lang="en-US" sz="1200" dirty="0"/>
              <a:t>Blank</a:t>
            </a:r>
          </a:p>
          <a:p>
            <a:r>
              <a:rPr lang="en-US" sz="1200" dirty="0"/>
              <a:t>cc 51-</a:t>
            </a:r>
          </a:p>
          <a:p>
            <a:r>
              <a:rPr lang="en-US" sz="1200" dirty="0"/>
              <a:t>52</a:t>
            </a:r>
          </a:p>
          <a:p>
            <a:r>
              <a:rPr lang="en-US" sz="1200" dirty="0"/>
              <a:t>Month - two characters, i.e. 01 will represent the month of OCT, 02</a:t>
            </a:r>
          </a:p>
          <a:p>
            <a:r>
              <a:rPr lang="en-US" sz="1200" dirty="0"/>
              <a:t>- NOV, thru 12 - SEP.</a:t>
            </a:r>
          </a:p>
          <a:p>
            <a:r>
              <a:rPr lang="en-US" sz="1200" dirty="0"/>
              <a:t>cc 53 (a dash)</a:t>
            </a:r>
          </a:p>
          <a:p>
            <a:r>
              <a:rPr lang="en-US" sz="1200" dirty="0"/>
              <a:t>cc 54-</a:t>
            </a:r>
          </a:p>
          <a:p>
            <a:r>
              <a:rPr lang="en-US" sz="1200" dirty="0"/>
              <a:t>55</a:t>
            </a:r>
          </a:p>
          <a:p>
            <a:r>
              <a:rPr lang="en-US" sz="1200" dirty="0"/>
              <a:t>Last two digits of the fiscal year.</a:t>
            </a:r>
          </a:p>
          <a:p>
            <a:r>
              <a:rPr lang="en-US" sz="1200" dirty="0"/>
              <a:t>cc 56 (a dash) if change submitted, otherwise blank.</a:t>
            </a:r>
          </a:p>
          <a:p>
            <a:r>
              <a:rPr lang="en-US" sz="1200" dirty="0"/>
              <a:t>cc 57-</a:t>
            </a:r>
          </a:p>
          <a:p>
            <a:r>
              <a:rPr lang="en-US" sz="1200" dirty="0"/>
              <a:t>58</a:t>
            </a:r>
          </a:p>
          <a:p>
            <a:r>
              <a:rPr lang="en-US" sz="1200" dirty="0"/>
              <a:t>Change Number - (01 - first change etc., otherwise leave blank)</a:t>
            </a:r>
          </a:p>
          <a:p>
            <a:r>
              <a:rPr lang="en-US" sz="1200" dirty="0"/>
              <a:t>cc 59-</a:t>
            </a:r>
          </a:p>
          <a:p>
            <a:r>
              <a:rPr lang="en-US" sz="1200" dirty="0"/>
              <a:t>80</a:t>
            </a:r>
          </a:p>
          <a:p>
            <a:r>
              <a:rPr lang="en-US" sz="1200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7655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/>
              <a:t>Bulk Requirements Card - </a:t>
            </a:r>
            <a:r>
              <a:rPr lang="en-US" sz="1000" dirty="0"/>
              <a:t>Reflects the type of product required, by quantity,</a:t>
            </a:r>
          </a:p>
          <a:p>
            <a:r>
              <a:rPr lang="en-US" sz="1000" dirty="0"/>
              <a:t>during a specific period, at a specific location, and by a specific delivery</a:t>
            </a:r>
          </a:p>
          <a:p>
            <a:r>
              <a:rPr lang="en-US" sz="1000" dirty="0"/>
              <a:t>method. At least one card for each month is prepared. Up to four types of</a:t>
            </a:r>
          </a:p>
          <a:p>
            <a:r>
              <a:rPr lang="en-US" sz="1000" dirty="0"/>
              <a:t>product or four locations can be put on each card. There will always be at</a:t>
            </a:r>
          </a:p>
          <a:p>
            <a:r>
              <a:rPr lang="en-US" sz="1000" dirty="0"/>
              <a:t>least five bulk requirements cards prepared with each slate.</a:t>
            </a:r>
          </a:p>
          <a:p>
            <a:r>
              <a:rPr lang="fr-FR" sz="1000" dirty="0"/>
              <a:t>cc 1-3 ZRQ (Document Identifier Code)</a:t>
            </a:r>
          </a:p>
          <a:p>
            <a:r>
              <a:rPr lang="fr-FR" sz="1000" dirty="0"/>
              <a:t>cc 4 Destination Area Code (DESC 4705.1, PG. 72)</a:t>
            </a:r>
          </a:p>
          <a:p>
            <a:r>
              <a:rPr lang="en-US" sz="1000" dirty="0"/>
              <a:t>cc 5-7 Month - three letters (i.e. JAN-January, OCT-October, etc.).</a:t>
            </a:r>
          </a:p>
          <a:p>
            <a:r>
              <a:rPr lang="en-US" sz="1000" dirty="0"/>
              <a:t>cc 8-</a:t>
            </a:r>
          </a:p>
          <a:p>
            <a:r>
              <a:rPr lang="en-US" sz="1000" dirty="0"/>
              <a:t>22</a:t>
            </a:r>
          </a:p>
          <a:p>
            <a:r>
              <a:rPr lang="en-US" sz="1000" dirty="0"/>
              <a:t>First Product, Delivery, Quantity, Destination and Period,</a:t>
            </a:r>
          </a:p>
          <a:p>
            <a:r>
              <a:rPr lang="en-US" sz="1000" dirty="0"/>
              <a:t>for up to four products.</a:t>
            </a:r>
          </a:p>
          <a:p>
            <a:r>
              <a:rPr lang="en-US" sz="1000" dirty="0"/>
              <a:t>cc 8-</a:t>
            </a:r>
          </a:p>
          <a:p>
            <a:r>
              <a:rPr lang="en-US" sz="1000" dirty="0"/>
              <a:t>10</a:t>
            </a:r>
          </a:p>
          <a:p>
            <a:r>
              <a:rPr lang="en-US" sz="1000" dirty="0"/>
              <a:t>Product Type - three characters (MG2, DFM, etc.(DESCH 4705.1,</a:t>
            </a:r>
          </a:p>
          <a:p>
            <a:r>
              <a:rPr lang="en-US" sz="1000" dirty="0"/>
              <a:t>pg. 32))</a:t>
            </a:r>
          </a:p>
          <a:p>
            <a:r>
              <a:rPr lang="en-US" sz="1000" dirty="0"/>
              <a:t>cc 11 Method of delivery.</a:t>
            </a:r>
          </a:p>
          <a:p>
            <a:r>
              <a:rPr lang="en-US" sz="1000" dirty="0"/>
              <a:t>-Code: 1 - MSC controlled tankers/barge.</a:t>
            </a:r>
          </a:p>
          <a:p>
            <a:r>
              <a:rPr lang="en-US" sz="1000" dirty="0"/>
              <a:t>-Code: 2 - Commercially controlled tankers making FOB</a:t>
            </a:r>
          </a:p>
          <a:p>
            <a:r>
              <a:rPr lang="en-US" sz="1000" dirty="0"/>
              <a:t>destination shipments.</a:t>
            </a:r>
          </a:p>
          <a:p>
            <a:r>
              <a:rPr lang="en-US" sz="1000" dirty="0"/>
              <a:t>-Code: 3 - Pipeline, tank-car, tank-truck, barge deliveries</a:t>
            </a:r>
          </a:p>
          <a:p>
            <a:r>
              <a:rPr lang="en-US" sz="1000" dirty="0"/>
              <a:t>arranged by other than MSC.</a:t>
            </a:r>
          </a:p>
          <a:p>
            <a:r>
              <a:rPr lang="en-US" sz="1000" dirty="0"/>
              <a:t>cc 12-16 Quantity - expressed in hundreds of barrels, zeros will precede the numerical quantity (i.e.,</a:t>
            </a:r>
          </a:p>
          <a:p>
            <a:r>
              <a:rPr lang="en-US" sz="1000" dirty="0"/>
              <a:t>50,000 </a:t>
            </a:r>
            <a:r>
              <a:rPr lang="en-US" sz="1000" dirty="0" err="1"/>
              <a:t>bbl</a:t>
            </a:r>
            <a:r>
              <a:rPr lang="en-US" sz="1000" dirty="0"/>
              <a:t> are shown as 00500).</a:t>
            </a:r>
          </a:p>
          <a:p>
            <a:r>
              <a:rPr lang="en-US" sz="1000" dirty="0"/>
              <a:t>cc 17-</a:t>
            </a:r>
          </a:p>
          <a:p>
            <a:r>
              <a:rPr lang="en-US" sz="1000" dirty="0"/>
              <a:t>21</a:t>
            </a:r>
          </a:p>
          <a:p>
            <a:r>
              <a:rPr lang="fr-FR" sz="1000" dirty="0"/>
              <a:t>Destination Terminal Code. (DESCH 4705.1)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9447" y="76487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cc 22 Period - delivery desired.</a:t>
            </a:r>
          </a:p>
          <a:p>
            <a:r>
              <a:rPr lang="en-US" sz="1200" dirty="0"/>
              <a:t>-Code: 1 - 1st thru 10th day of month.</a:t>
            </a:r>
          </a:p>
          <a:p>
            <a:r>
              <a:rPr lang="en-US" sz="1200" dirty="0"/>
              <a:t>-Code: 2 - 11th thru 20th day of month.</a:t>
            </a:r>
          </a:p>
          <a:p>
            <a:r>
              <a:rPr lang="en-US" sz="1200" dirty="0"/>
              <a:t>-Code: 3 - 21st thru end of month.</a:t>
            </a:r>
          </a:p>
          <a:p>
            <a:r>
              <a:rPr lang="en-US" sz="1200" dirty="0"/>
              <a:t>-Blank - No preference.</a:t>
            </a:r>
          </a:p>
          <a:p>
            <a:r>
              <a:rPr lang="en-US" sz="1200" dirty="0"/>
              <a:t>cc 23-</a:t>
            </a:r>
          </a:p>
          <a:p>
            <a:r>
              <a:rPr lang="en-US" sz="1200" dirty="0"/>
              <a:t>37</a:t>
            </a:r>
          </a:p>
          <a:p>
            <a:r>
              <a:rPr lang="en-US" sz="1200" dirty="0"/>
              <a:t>Second Product - same as (d) above.</a:t>
            </a:r>
          </a:p>
          <a:p>
            <a:r>
              <a:rPr lang="en-US" sz="1200" dirty="0"/>
              <a:t>cc 38-</a:t>
            </a:r>
          </a:p>
          <a:p>
            <a:r>
              <a:rPr lang="en-US" sz="1200" dirty="0"/>
              <a:t>52</a:t>
            </a:r>
          </a:p>
          <a:p>
            <a:r>
              <a:rPr lang="en-US" sz="1200" dirty="0"/>
              <a:t>Third Product - same as (d) above.</a:t>
            </a:r>
          </a:p>
          <a:p>
            <a:r>
              <a:rPr lang="en-US" sz="1200" dirty="0"/>
              <a:t>cc 52-</a:t>
            </a:r>
          </a:p>
          <a:p>
            <a:r>
              <a:rPr lang="en-US" sz="1200" dirty="0"/>
              <a:t>67</a:t>
            </a:r>
          </a:p>
          <a:p>
            <a:r>
              <a:rPr lang="en-US" sz="1200" dirty="0"/>
              <a:t>Fourth Product - same as (d) above.</a:t>
            </a:r>
          </a:p>
          <a:p>
            <a:r>
              <a:rPr lang="en-US" sz="1200" dirty="0"/>
              <a:t>a. Code: A - The initial submission each month will contain</a:t>
            </a:r>
          </a:p>
          <a:p>
            <a:r>
              <a:rPr lang="en-US" sz="1200" dirty="0"/>
              <a:t>code “</a:t>
            </a:r>
            <a:r>
              <a:rPr lang="en-US" sz="1200" b="1" dirty="0"/>
              <a:t>A</a:t>
            </a:r>
            <a:r>
              <a:rPr lang="en-US" sz="1200" dirty="0"/>
              <a:t>”.</a:t>
            </a:r>
          </a:p>
          <a:p>
            <a:r>
              <a:rPr lang="en-US" sz="1200" dirty="0"/>
              <a:t>b. To add a new requirement where no previous entry appeared</a:t>
            </a:r>
          </a:p>
          <a:p>
            <a:r>
              <a:rPr lang="en-US" sz="1200" dirty="0"/>
              <a:t>on the original slate.</a:t>
            </a:r>
          </a:p>
          <a:p>
            <a:r>
              <a:rPr lang="en-US" sz="1200" dirty="0"/>
              <a:t>c. To change a quantity and or particular period and method.</a:t>
            </a:r>
          </a:p>
          <a:p>
            <a:r>
              <a:rPr lang="en-US" sz="1200" b="1" dirty="0"/>
              <a:t>NOTE: </a:t>
            </a:r>
            <a:r>
              <a:rPr lang="en-US" sz="1200" dirty="0"/>
              <a:t>Action code 3, report only quantities increase or</a:t>
            </a:r>
          </a:p>
          <a:p>
            <a:r>
              <a:rPr lang="en-US" sz="1200" dirty="0"/>
              <a:t>decrease coded IAW DOD 4140.25m.</a:t>
            </a:r>
          </a:p>
          <a:p>
            <a:r>
              <a:rPr lang="en-US" sz="1200" dirty="0"/>
              <a:t>d. To delete a specific requirement (product, quantity,</a:t>
            </a:r>
          </a:p>
          <a:p>
            <a:r>
              <a:rPr lang="en-US" sz="1200" dirty="0"/>
              <a:t>terminal).</a:t>
            </a:r>
          </a:p>
          <a:p>
            <a:r>
              <a:rPr lang="en-US" sz="1200" dirty="0"/>
              <a:t>e. To delete all data for a product an given month</a:t>
            </a:r>
          </a:p>
          <a:p>
            <a:r>
              <a:rPr lang="en-US" sz="1200" dirty="0"/>
              <a:t>pertaining to a terminal.</a:t>
            </a:r>
          </a:p>
          <a:p>
            <a:r>
              <a:rPr lang="en-US" sz="1200" dirty="0"/>
              <a:t>cc 69-</a:t>
            </a:r>
          </a:p>
          <a:p>
            <a:r>
              <a:rPr lang="en-US" sz="1200" dirty="0"/>
              <a:t>80</a:t>
            </a:r>
          </a:p>
          <a:p>
            <a:r>
              <a:rPr lang="en-US" sz="1200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Requirements Footnote Card - </a:t>
            </a:r>
            <a:r>
              <a:rPr lang="en-US" dirty="0"/>
              <a:t>Footnotes will be used to convey information</a:t>
            </a:r>
          </a:p>
          <a:p>
            <a:r>
              <a:rPr lang="en-US" dirty="0"/>
              <a:t>not included in the slate format:</a:t>
            </a:r>
          </a:p>
          <a:p>
            <a:r>
              <a:rPr lang="en-US" dirty="0"/>
              <a:t>- Changes in storage capacities resulting from such factors as removal of tankage for tank cleaning, maintenance,</a:t>
            </a:r>
          </a:p>
          <a:p>
            <a:r>
              <a:rPr lang="en-US" dirty="0"/>
              <a:t>repair, or abandonment.</a:t>
            </a:r>
          </a:p>
          <a:p>
            <a:r>
              <a:rPr lang="en-US" dirty="0"/>
              <a:t>- Significant changes in requirements. Footnote should fully explain for revised estimate.</a:t>
            </a:r>
          </a:p>
          <a:p>
            <a:r>
              <a:rPr lang="en-US" dirty="0"/>
              <a:t>- Special requirements, restrictions, or limitations relative to ullage, storage facilities, pipeline distribution</a:t>
            </a:r>
          </a:p>
          <a:p>
            <a:r>
              <a:rPr lang="en-US" dirty="0"/>
              <a:t>schedules, draft, safety regulations, port congestion which affect tanker operations.</a:t>
            </a:r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Fuel supply personnel are responsible for all aspects of fuel supply</a:t>
            </a:r>
          </a:p>
          <a:p>
            <a:r>
              <a:rPr lang="en-US" dirty="0"/>
              <a:t>operations. One of the most complex, challenging and interesting aspects of</a:t>
            </a:r>
          </a:p>
          <a:p>
            <a:r>
              <a:rPr lang="en-US" dirty="0"/>
              <a:t>petroleum operations is the study of hydraulics. Pipeline design offers an</a:t>
            </a:r>
          </a:p>
          <a:p>
            <a:r>
              <a:rPr lang="en-US" dirty="0"/>
              <a:t>excellent opportunity to use those theories and principles in the classroom.</a:t>
            </a:r>
          </a:p>
          <a:p>
            <a:r>
              <a:rPr lang="en-US" dirty="0"/>
              <a:t>A broad base understanding of pipeline distribution system will enhance your</a:t>
            </a:r>
          </a:p>
          <a:p>
            <a:r>
              <a:rPr lang="en-US" dirty="0"/>
              <a:t>professional career because the possibility of conventional or limited</a:t>
            </a:r>
          </a:p>
          <a:p>
            <a:r>
              <a:rPr lang="en-US" dirty="0"/>
              <a:t>nuclear warfare at any location in the world will result in demands for</a:t>
            </a:r>
          </a:p>
          <a:p>
            <a:r>
              <a:rPr lang="en-US" dirty="0"/>
              <a:t>large quantities of fuel. Currently there is no better state of the art</a:t>
            </a:r>
          </a:p>
          <a:p>
            <a:r>
              <a:rPr lang="en-US" dirty="0"/>
              <a:t>bulk delivery than by pipeline.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Using the same information and the modified Darcy- </a:t>
            </a:r>
            <a:r>
              <a:rPr lang="en-US" dirty="0" err="1"/>
              <a:t>Weisbach</a:t>
            </a:r>
            <a:r>
              <a:rPr lang="en-US" dirty="0"/>
              <a:t> equation:</a:t>
            </a:r>
          </a:p>
          <a:p>
            <a:r>
              <a:rPr lang="en-US" dirty="0" err="1"/>
              <a:t>Hf</a:t>
            </a:r>
            <a:r>
              <a:rPr lang="en-US" dirty="0"/>
              <a:t> = .031xfxLxQ²</a:t>
            </a:r>
          </a:p>
          <a:p>
            <a:r>
              <a:rPr lang="en-US" dirty="0"/>
              <a:t>d5</a:t>
            </a:r>
          </a:p>
          <a:p>
            <a:r>
              <a:rPr lang="en-US" b="1" dirty="0"/>
              <a:t>Step 1: </a:t>
            </a:r>
            <a:r>
              <a:rPr lang="en-US" dirty="0"/>
              <a:t>Frictional factor is the same - .0216</a:t>
            </a:r>
          </a:p>
          <a:p>
            <a:r>
              <a:rPr lang="en-US" b="1" dirty="0"/>
              <a:t>Step 2: </a:t>
            </a:r>
            <a:r>
              <a:rPr lang="en-US" dirty="0"/>
              <a:t>Length is the same - 4000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b="1" dirty="0"/>
              <a:t>Step 3</a:t>
            </a:r>
            <a:r>
              <a:rPr lang="en-US" dirty="0"/>
              <a:t>: Q² = 700 x 700 = 490,000</a:t>
            </a:r>
          </a:p>
          <a:p>
            <a:r>
              <a:rPr lang="en-US" b="1" dirty="0"/>
              <a:t>Step 4: </a:t>
            </a:r>
            <a:r>
              <a:rPr lang="en-US" dirty="0"/>
              <a:t>Figure 1-2 = 42,196</a:t>
            </a:r>
          </a:p>
          <a:p>
            <a:r>
              <a:rPr lang="en-US" b="1" dirty="0"/>
              <a:t>Step 5: </a:t>
            </a:r>
            <a:r>
              <a:rPr lang="en-US" dirty="0"/>
              <a:t>.031x.0216x4,000x490,000 = 1312416 = 31.102853</a:t>
            </a:r>
          </a:p>
          <a:p>
            <a:r>
              <a:rPr lang="en-US" dirty="0"/>
              <a:t>42,196 42,196</a:t>
            </a:r>
          </a:p>
          <a:p>
            <a:r>
              <a:rPr lang="en-US" dirty="0"/>
              <a:t>= 31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You can see that the frictional head loss is the same using either of the</a:t>
            </a:r>
          </a:p>
          <a:p>
            <a:r>
              <a:rPr lang="en-US" dirty="0"/>
              <a:t>two equations.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cc 1-3 ZRF</a:t>
            </a:r>
          </a:p>
          <a:p>
            <a:r>
              <a:rPr lang="en-US" dirty="0"/>
              <a:t>cc 4 Destination Code</a:t>
            </a:r>
          </a:p>
          <a:p>
            <a:r>
              <a:rPr lang="en-US" dirty="0"/>
              <a:t>cc 5-6 Footnote Card Number (i.e.; 01 - 1st footnote; 02 -</a:t>
            </a:r>
          </a:p>
          <a:p>
            <a:r>
              <a:rPr lang="en-US" dirty="0"/>
              <a:t>2nd footnote; etc.)</a:t>
            </a:r>
          </a:p>
          <a:p>
            <a:r>
              <a:rPr lang="en-US" dirty="0"/>
              <a:t>cc 7-9 Month - first three letters</a:t>
            </a:r>
          </a:p>
          <a:p>
            <a:r>
              <a:rPr lang="en-US" dirty="0"/>
              <a:t>cc 10-12 Product type</a:t>
            </a:r>
          </a:p>
          <a:p>
            <a:r>
              <a:rPr lang="en-US" dirty="0"/>
              <a:t>cc 13 Methods of Delivery</a:t>
            </a:r>
          </a:p>
          <a:p>
            <a:r>
              <a:rPr lang="en-US" dirty="0"/>
              <a:t>cc 14-18 Destination</a:t>
            </a:r>
          </a:p>
          <a:p>
            <a:r>
              <a:rPr lang="en-US" dirty="0"/>
              <a:t>cc 19 Period</a:t>
            </a:r>
          </a:p>
          <a:p>
            <a:r>
              <a:rPr lang="en-US" dirty="0"/>
              <a:t>cc 20-67 Written Footnotes</a:t>
            </a:r>
          </a:p>
          <a:p>
            <a:r>
              <a:rPr lang="en-US" dirty="0"/>
              <a:t>cc 68-80 Blank</a:t>
            </a:r>
          </a:p>
          <a:p>
            <a:r>
              <a:rPr lang="en-US" b="1" dirty="0"/>
              <a:t>NOTE: </a:t>
            </a:r>
            <a:r>
              <a:rPr lang="en-US" dirty="0"/>
              <a:t>cc 7-19 are filled out on the first (1st) footnote card referring to all the areas mentioned.</a:t>
            </a:r>
          </a:p>
          <a:p>
            <a:r>
              <a:rPr lang="en-US" dirty="0"/>
              <a:t>Where footnote comments exceed card column 67 they are continued on additional cards</a:t>
            </a:r>
          </a:p>
          <a:p>
            <a:r>
              <a:rPr lang="en-US" dirty="0"/>
              <a:t>starting in cc 20. Card column 1-6 will be filled in with required data.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Reporting. </a:t>
            </a:r>
            <a:r>
              <a:rPr lang="en-US" dirty="0"/>
              <a:t>Slates will be reported on a monthly basis calculated to ensure its arrival at DESC on or before the</a:t>
            </a:r>
          </a:p>
          <a:p>
            <a:r>
              <a:rPr lang="en-US" dirty="0"/>
              <a:t>10th calendar day of each month, IAW the Bulk Petroleum Slate RCS DLA(M) 1881-(DESC). Detailed procedures</a:t>
            </a:r>
          </a:p>
          <a:p>
            <a:r>
              <a:rPr lang="en-US" dirty="0"/>
              <a:t>for reporting slates are contained in DOD 4140, Volume V, Appendix A27.</a:t>
            </a:r>
          </a:p>
          <a:p>
            <a:r>
              <a:rPr lang="en-US" b="1" dirty="0"/>
              <a:t>Bulk Requirements Report - </a:t>
            </a:r>
            <a:r>
              <a:rPr lang="en-US" dirty="0"/>
              <a:t>Reflects the type of product required, by</a:t>
            </a:r>
          </a:p>
          <a:p>
            <a:r>
              <a:rPr lang="en-US" dirty="0"/>
              <a:t>quantity, during a specific period, at a specific location, and by a</a:t>
            </a:r>
          </a:p>
          <a:p>
            <a:r>
              <a:rPr lang="en-US" dirty="0"/>
              <a:t>specific delivery method. At least one card for each month is prepared. Up</a:t>
            </a:r>
          </a:p>
          <a:p>
            <a:r>
              <a:rPr lang="en-US" dirty="0"/>
              <a:t>to four types of product or four locations can be put on each card. There</a:t>
            </a:r>
          </a:p>
          <a:p>
            <a:r>
              <a:rPr lang="en-US" dirty="0"/>
              <a:t>will always be at least five bulk requirements cards prepared with each</a:t>
            </a:r>
          </a:p>
          <a:p>
            <a:r>
              <a:rPr lang="en-US" dirty="0"/>
              <a:t>slate.</a:t>
            </a:r>
          </a:p>
        </p:txBody>
      </p:sp>
    </p:spTree>
    <p:extLst>
      <p:ext uri="{BB962C8B-B14F-4D97-AF65-F5344CB8AC3E}">
        <p14:creationId xmlns:p14="http://schemas.microsoft.com/office/powerpoint/2010/main" val="729903264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D. DELIVERY REQUIREMENTS</a:t>
            </a:r>
          </a:p>
          <a:p>
            <a:r>
              <a:rPr lang="en-US" dirty="0"/>
              <a:t>The delivery requirements for each ocean terminal will be by product code for each of the months reported. Each</a:t>
            </a:r>
          </a:p>
          <a:p>
            <a:r>
              <a:rPr lang="en-US" dirty="0"/>
              <a:t>months requirement may be further refined by requesting delivery during: (1) the first through the tenth of the</a:t>
            </a:r>
          </a:p>
          <a:p>
            <a:r>
              <a:rPr lang="en-US" dirty="0"/>
              <a:t>month; (2) the 11th thru the 20th of the month; (3) the 21st thru the end of the month. These refinements should</a:t>
            </a:r>
          </a:p>
          <a:p>
            <a:r>
              <a:rPr lang="en-US" dirty="0"/>
              <a:t>only be used if delivery is required in a specific period of the month. Due to the many variables involved in</a:t>
            </a:r>
          </a:p>
          <a:p>
            <a:r>
              <a:rPr lang="en-US" dirty="0"/>
              <a:t>resupply of bulk fuel by ocean tankers, the quantities and times of deliveries may not always match the slate. Any</a:t>
            </a:r>
          </a:p>
          <a:p>
            <a:r>
              <a:rPr lang="en-US" dirty="0"/>
              <a:t>requirement that that has priority for firm delivery of quantity or date, must be highlighted by footnotes to the slate</a:t>
            </a:r>
          </a:p>
          <a:p>
            <a:r>
              <a:rPr lang="en-US" dirty="0"/>
              <a:t>card</a:t>
            </a:r>
          </a:p>
        </p:txBody>
      </p:sp>
    </p:spTree>
    <p:extLst>
      <p:ext uri="{BB962C8B-B14F-4D97-AF65-F5344CB8AC3E}">
        <p14:creationId xmlns:p14="http://schemas.microsoft.com/office/powerpoint/2010/main" val="1588242145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E. REQUIREMENT BALANCES</a:t>
            </a:r>
          </a:p>
          <a:p>
            <a:r>
              <a:rPr lang="en-US" b="1" dirty="0"/>
              <a:t>Requirements Balance. </a:t>
            </a:r>
            <a:r>
              <a:rPr lang="en-US" dirty="0"/>
              <a:t>Some variations can be expected between the</a:t>
            </a:r>
          </a:p>
          <a:p>
            <a:r>
              <a:rPr lang="en-US" dirty="0"/>
              <a:t>quantity slated and the quantity actually delivered during a calendar month</a:t>
            </a:r>
          </a:p>
          <a:p>
            <a:r>
              <a:rPr lang="en-US" dirty="0"/>
              <a:t>by tankers with DESC cargo number designations.</a:t>
            </a:r>
          </a:p>
          <a:p>
            <a:r>
              <a:rPr lang="en-US" dirty="0"/>
              <a:t>The quantity on the tanker may not equal the quantity requested on the</a:t>
            </a:r>
          </a:p>
          <a:p>
            <a:r>
              <a:rPr lang="en-US" dirty="0"/>
              <a:t>slate. The difference between ordered and received is reported as a</a:t>
            </a:r>
          </a:p>
          <a:p>
            <a:r>
              <a:rPr lang="en-US" dirty="0"/>
              <a:t>“PLUS, MINUS, or ZERO”, in cc 20-67.</a:t>
            </a:r>
          </a:p>
          <a:p>
            <a:r>
              <a:rPr lang="en-US" dirty="0"/>
              <a:t>If the quantity delivered is less then the quantity slated, the requirements</a:t>
            </a:r>
          </a:p>
          <a:p>
            <a:r>
              <a:rPr lang="en-US" dirty="0"/>
              <a:t>balance would be a MINUS.</a:t>
            </a:r>
          </a:p>
          <a:p>
            <a:r>
              <a:rPr lang="en-US" dirty="0"/>
              <a:t>If the quantity delivered is greater than the quantity slated, the</a:t>
            </a:r>
          </a:p>
          <a:p>
            <a:r>
              <a:rPr lang="en-US" dirty="0"/>
              <a:t>requirements balance would be a PLUS.</a:t>
            </a:r>
          </a:p>
          <a:p>
            <a:r>
              <a:rPr lang="en-US" dirty="0"/>
              <a:t>If the quantity delivered is the same as slated, the requirements</a:t>
            </a:r>
          </a:p>
          <a:p>
            <a:r>
              <a:rPr lang="en-US" dirty="0"/>
              <a:t>balance would be a ZERO.</a:t>
            </a:r>
          </a:p>
        </p:txBody>
      </p:sp>
    </p:spTree>
    <p:extLst>
      <p:ext uri="{BB962C8B-B14F-4D97-AF65-F5344CB8AC3E}">
        <p14:creationId xmlns:p14="http://schemas.microsoft.com/office/powerpoint/2010/main" val="2874513613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The requirements balance must be considered when preparing the slate.</a:t>
            </a:r>
          </a:p>
          <a:p>
            <a:r>
              <a:rPr lang="en-US" dirty="0"/>
              <a:t>If a MINUS quantity is reflected then the slating activity considers</a:t>
            </a:r>
          </a:p>
          <a:p>
            <a:r>
              <a:rPr lang="en-US" dirty="0"/>
              <a:t>that negative quantity to be a requirement. DESC will schedule and no</a:t>
            </a:r>
          </a:p>
          <a:p>
            <a:r>
              <a:rPr lang="en-US" dirty="0"/>
              <a:t>further action needs to be taken.</a:t>
            </a:r>
          </a:p>
          <a:p>
            <a:r>
              <a:rPr lang="en-US" dirty="0"/>
              <a:t>Storage must be available to accept the product.</a:t>
            </a:r>
          </a:p>
          <a:p>
            <a:r>
              <a:rPr lang="en-US" dirty="0"/>
              <a:t>(7) If storage is not available, the requirements balance on the</a:t>
            </a:r>
          </a:p>
          <a:p>
            <a:r>
              <a:rPr lang="en-US" dirty="0"/>
              <a:t>slate must be adjusted to meet the storage and an explanation in the</a:t>
            </a:r>
          </a:p>
          <a:p>
            <a:r>
              <a:rPr lang="en-US" dirty="0"/>
              <a:t>footnotes is required.</a:t>
            </a:r>
          </a:p>
          <a:p>
            <a:r>
              <a:rPr lang="en-US" dirty="0"/>
              <a:t>If a PLUS quantity is reflected then DESC will count that plus quantity</a:t>
            </a:r>
          </a:p>
          <a:p>
            <a:r>
              <a:rPr lang="en-US" dirty="0"/>
              <a:t>as already having been delivered against the next slated requirement for</a:t>
            </a:r>
          </a:p>
          <a:p>
            <a:r>
              <a:rPr lang="en-US" dirty="0"/>
              <a:t>that product.</a:t>
            </a:r>
          </a:p>
          <a:p>
            <a:r>
              <a:rPr lang="en-US" dirty="0"/>
              <a:t>(9)If the quantity delivered equals the quantity slated, the</a:t>
            </a:r>
          </a:p>
          <a:p>
            <a:r>
              <a:rPr lang="en-US" dirty="0"/>
              <a:t>requirements balance would be ZERO.</a:t>
            </a:r>
          </a:p>
          <a:p>
            <a:r>
              <a:rPr lang="en-US" dirty="0"/>
              <a:t>The following is an example of the requirements </a:t>
            </a:r>
            <a:r>
              <a:rPr lang="en-US" dirty="0" err="1"/>
              <a:t>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5325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AUG </a:t>
            </a:r>
            <a:r>
              <a:rPr lang="en-US" dirty="0"/>
              <a:t>The slated quantity was 90 </a:t>
            </a:r>
            <a:r>
              <a:rPr lang="en-US" dirty="0" err="1"/>
              <a:t>Mbbl</a:t>
            </a:r>
            <a:r>
              <a:rPr lang="en-US" dirty="0"/>
              <a:t>, but 120 </a:t>
            </a:r>
            <a:r>
              <a:rPr lang="en-US" dirty="0" err="1"/>
              <a:t>mbbl</a:t>
            </a:r>
            <a:r>
              <a:rPr lang="en-US" dirty="0"/>
              <a:t> were delivered. This</a:t>
            </a:r>
          </a:p>
          <a:p>
            <a:r>
              <a:rPr lang="en-US" dirty="0"/>
              <a:t>difference, 30 </a:t>
            </a:r>
            <a:r>
              <a:rPr lang="en-US" dirty="0" err="1"/>
              <a:t>Mbbl</a:t>
            </a:r>
            <a:r>
              <a:rPr lang="en-US" dirty="0"/>
              <a:t> brings the requirements balance to (plus) 10</a:t>
            </a:r>
          </a:p>
          <a:p>
            <a:r>
              <a:rPr lang="en-US" dirty="0" err="1"/>
              <a:t>Mbbl</a:t>
            </a:r>
            <a:r>
              <a:rPr lang="en-US" dirty="0"/>
              <a:t>. The slate for September will reflect a requirements balance of</a:t>
            </a:r>
          </a:p>
          <a:p>
            <a:r>
              <a:rPr lang="en-US" dirty="0"/>
              <a:t>(plus) 10 </a:t>
            </a:r>
            <a:r>
              <a:rPr lang="en-US" dirty="0" err="1"/>
              <a:t>Mbbl</a:t>
            </a:r>
            <a:r>
              <a:rPr lang="en-US" dirty="0"/>
              <a:t>. Note: The slate for September did not reflect a</a:t>
            </a:r>
          </a:p>
          <a:p>
            <a:r>
              <a:rPr lang="en-US" dirty="0"/>
              <a:t>requirements balance of 30 </a:t>
            </a:r>
            <a:r>
              <a:rPr lang="en-US" dirty="0" err="1"/>
              <a:t>Mbbl</a:t>
            </a:r>
            <a:r>
              <a:rPr lang="en-US" dirty="0"/>
              <a:t> because July’s requirements balance</a:t>
            </a:r>
          </a:p>
          <a:p>
            <a:r>
              <a:rPr lang="en-US" dirty="0"/>
              <a:t>of (minus) 20 </a:t>
            </a:r>
            <a:r>
              <a:rPr lang="en-US" dirty="0" err="1"/>
              <a:t>Mbbl</a:t>
            </a:r>
            <a:r>
              <a:rPr lang="en-US" dirty="0"/>
              <a:t> was considered in determining August requirements</a:t>
            </a:r>
          </a:p>
          <a:p>
            <a:r>
              <a:rPr lang="fr-FR" dirty="0"/>
              <a:t>balance (i.e.: 20 + 30 = +10).</a:t>
            </a:r>
          </a:p>
          <a:p>
            <a:r>
              <a:rPr lang="en-US" b="1" dirty="0"/>
              <a:t>SEP </a:t>
            </a:r>
            <a:r>
              <a:rPr lang="en-US" dirty="0"/>
              <a:t>The slated quantity was 12 </a:t>
            </a:r>
            <a:r>
              <a:rPr lang="en-US" dirty="0" err="1"/>
              <a:t>Mbbl</a:t>
            </a:r>
            <a:r>
              <a:rPr lang="en-US" dirty="0"/>
              <a:t>, and 115 </a:t>
            </a:r>
            <a:r>
              <a:rPr lang="en-US" dirty="0" err="1"/>
              <a:t>Mbbl</a:t>
            </a:r>
            <a:r>
              <a:rPr lang="en-US" dirty="0"/>
              <a:t> were actually</a:t>
            </a:r>
          </a:p>
          <a:p>
            <a:r>
              <a:rPr lang="en-US" dirty="0"/>
              <a:t>delivered. The delivery is 10 </a:t>
            </a:r>
            <a:r>
              <a:rPr lang="en-US" dirty="0" err="1"/>
              <a:t>Mbbl</a:t>
            </a:r>
            <a:r>
              <a:rPr lang="en-US" dirty="0"/>
              <a:t> short, but this evens out the</a:t>
            </a:r>
          </a:p>
          <a:p>
            <a:r>
              <a:rPr lang="en-US" dirty="0"/>
              <a:t>requirements balance. The August requirements balance was (plus) 10</a:t>
            </a:r>
          </a:p>
          <a:p>
            <a:r>
              <a:rPr lang="en-US" dirty="0" err="1"/>
              <a:t>Mbbl</a:t>
            </a:r>
            <a:r>
              <a:rPr lang="en-US" dirty="0"/>
              <a:t>, the September slated and delivered quantity was (minus) 10 </a:t>
            </a:r>
            <a:r>
              <a:rPr lang="en-US" dirty="0" err="1"/>
              <a:t>Mbbl</a:t>
            </a:r>
            <a:endParaRPr lang="en-US" dirty="0"/>
          </a:p>
          <a:p>
            <a:r>
              <a:rPr lang="en-US" dirty="0"/>
              <a:t>which leaves the requirements balance in September as ZERO for JP4 at</a:t>
            </a:r>
          </a:p>
          <a:p>
            <a:r>
              <a:rPr lang="en-US" dirty="0"/>
              <a:t>terminal X</a:t>
            </a:r>
          </a:p>
        </p:txBody>
      </p:sp>
    </p:spTree>
    <p:extLst>
      <p:ext uri="{BB962C8B-B14F-4D97-AF65-F5344CB8AC3E}">
        <p14:creationId xmlns:p14="http://schemas.microsoft.com/office/powerpoint/2010/main" val="3989378406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F. UNFORESEEN CHANGES</a:t>
            </a:r>
          </a:p>
          <a:p>
            <a:r>
              <a:rPr lang="en-US" dirty="0"/>
              <a:t>Changes can have an impact on delivery requirements. These unforeseen</a:t>
            </a:r>
          </a:p>
          <a:p>
            <a:r>
              <a:rPr lang="en-US" dirty="0"/>
              <a:t>changes in the storage capacity, consumption, and receipt capability etc.</a:t>
            </a:r>
          </a:p>
          <a:p>
            <a:r>
              <a:rPr lang="en-US" dirty="0"/>
              <a:t>will require a change in the delivery requirements. If the changes affect</a:t>
            </a:r>
          </a:p>
          <a:p>
            <a:r>
              <a:rPr lang="en-US" dirty="0"/>
              <a:t>the third and latter months the following months slate can reflect</a:t>
            </a:r>
          </a:p>
          <a:p>
            <a:r>
              <a:rPr lang="en-US" dirty="0"/>
              <a:t>corrections. If a change affects delivery requirements during the first two</a:t>
            </a:r>
          </a:p>
          <a:p>
            <a:r>
              <a:rPr lang="en-US" dirty="0"/>
              <a:t>(2) months of the current slate, a follow-up submission of a slate change,</a:t>
            </a:r>
          </a:p>
          <a:p>
            <a:r>
              <a:rPr lang="en-US" dirty="0"/>
              <a:t>and explanation of the change will be in the footnotes section to DESC using</a:t>
            </a:r>
          </a:p>
          <a:p>
            <a:r>
              <a:rPr lang="en-US" dirty="0"/>
              <a:t>the quickest means possible.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G. WEEKLY ARRIVAL SCHEDULE (WAS)</a:t>
            </a:r>
          </a:p>
          <a:p>
            <a:r>
              <a:rPr lang="en-US" dirty="0"/>
              <a:t>The WAS provides the JPO and SAPO with tanker arrival information. The WAS</a:t>
            </a:r>
          </a:p>
          <a:p>
            <a:r>
              <a:rPr lang="en-US" dirty="0"/>
              <a:t>is sent out the first Tuesday after the monthly slates have been processed.</a:t>
            </a:r>
          </a:p>
          <a:p>
            <a:r>
              <a:rPr lang="en-US" dirty="0"/>
              <a:t>The WAS will reflect all cargoes destined to fill slated requirements at all</a:t>
            </a:r>
          </a:p>
          <a:p>
            <a:r>
              <a:rPr lang="en-US" dirty="0"/>
              <a:t>terminals from the date the WAS is sent out through the last day of the five</a:t>
            </a:r>
          </a:p>
          <a:p>
            <a:r>
              <a:rPr lang="en-US" dirty="0"/>
              <a:t>month slating period. On all other Tuesdays a WAS is sent out listing all</a:t>
            </a:r>
          </a:p>
          <a:p>
            <a:r>
              <a:rPr lang="en-US" dirty="0"/>
              <a:t>deliveries scheduled for the next 60 days. Changes other than previously</a:t>
            </a:r>
          </a:p>
          <a:p>
            <a:r>
              <a:rPr lang="en-US" dirty="0"/>
              <a:t>mentioned will be updated by message traffic. The JPO’s will review all WAS</a:t>
            </a:r>
          </a:p>
          <a:p>
            <a:r>
              <a:rPr lang="en-US" dirty="0"/>
              <a:t>and update message traffic.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14</a:t>
            </a:r>
          </a:p>
          <a:p>
            <a:r>
              <a:rPr lang="en-US" dirty="0"/>
              <a:t>Preparing Terminal Operating Reports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A. INTRODUCTION</a:t>
            </a:r>
          </a:p>
          <a:p>
            <a:r>
              <a:rPr lang="en-US" dirty="0"/>
              <a:t>The bulk petroleum facilities report provides data on all bulk petroleum</a:t>
            </a:r>
          </a:p>
          <a:p>
            <a:r>
              <a:rPr lang="en-US" dirty="0"/>
              <a:t>storage facilities of 500 barrel capacity or more, either alone or in</a:t>
            </a:r>
          </a:p>
          <a:p>
            <a:r>
              <a:rPr lang="en-US" dirty="0"/>
              <a:t>manifold configurations. Defense Energy Supply Center (DESC) sends current</a:t>
            </a:r>
          </a:p>
          <a:p>
            <a:r>
              <a:rPr lang="en-US" dirty="0"/>
              <a:t>storage data on record to each of the military services; for the Army this</a:t>
            </a:r>
          </a:p>
          <a:p>
            <a:r>
              <a:rPr lang="en-US" dirty="0"/>
              <a:t>agency is US Army General Material &amp; Petroleum Activity (USAGMPA). DESC</a:t>
            </a:r>
          </a:p>
          <a:p>
            <a:r>
              <a:rPr lang="en-US" dirty="0"/>
              <a:t>established a three year update schedule for this report. The report is</a:t>
            </a:r>
          </a:p>
          <a:p>
            <a:r>
              <a:rPr lang="en-US" dirty="0"/>
              <a:t>provided to the military services by 1 June, for review and updating with</a:t>
            </a:r>
          </a:p>
          <a:p>
            <a:r>
              <a:rPr lang="en-US" dirty="0"/>
              <a:t>appropriate additions, changes, or deletions. The report is due to DESC via</a:t>
            </a:r>
          </a:p>
          <a:p>
            <a:r>
              <a:rPr lang="en-US" dirty="0"/>
              <a:t>USAGMPA by 15 August.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2</a:t>
            </a:r>
          </a:p>
          <a:p>
            <a:r>
              <a:rPr lang="en-US" dirty="0"/>
              <a:t>LINE FILL AND FRICTION LOSS</a:t>
            </a:r>
          </a:p>
          <a:p>
            <a:r>
              <a:rPr lang="en-US" dirty="0"/>
              <a:t>Critical Task:</a:t>
            </a:r>
          </a:p>
          <a:p>
            <a:r>
              <a:rPr lang="en-US" dirty="0"/>
              <a:t>101-519-4260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B. FORMAT AND CONTENT</a:t>
            </a:r>
          </a:p>
          <a:p>
            <a:r>
              <a:rPr lang="en-US" dirty="0"/>
              <a:t>The report consists of six (6) sections which includes the following data:</a:t>
            </a:r>
          </a:p>
          <a:p>
            <a:r>
              <a:rPr lang="en-US" b="1" dirty="0"/>
              <a:t>Section I</a:t>
            </a:r>
          </a:p>
          <a:p>
            <a:r>
              <a:rPr lang="en-US" b="1" dirty="0"/>
              <a:t>-</a:t>
            </a:r>
          </a:p>
          <a:p>
            <a:r>
              <a:rPr lang="en-US" dirty="0"/>
              <a:t>Activity Information. Includes command, location, operating</a:t>
            </a:r>
          </a:p>
          <a:p>
            <a:r>
              <a:rPr lang="en-US" dirty="0"/>
              <a:t>hours etc.</a:t>
            </a:r>
          </a:p>
          <a:p>
            <a:r>
              <a:rPr lang="en-US" b="1" dirty="0"/>
              <a:t>Section II</a:t>
            </a:r>
          </a:p>
          <a:p>
            <a:r>
              <a:rPr lang="en-US" b="1" dirty="0"/>
              <a:t>-</a:t>
            </a:r>
          </a:p>
          <a:p>
            <a:r>
              <a:rPr lang="en-US" b="1" dirty="0"/>
              <a:t>T</a:t>
            </a:r>
            <a:r>
              <a:rPr lang="en-US" dirty="0"/>
              <a:t>ankage Information. Includes product, number of tanks by</a:t>
            </a:r>
          </a:p>
          <a:p>
            <a:r>
              <a:rPr lang="en-US" dirty="0"/>
              <a:t>product, shell capacity in barrels, tank characteristics (type</a:t>
            </a:r>
          </a:p>
          <a:p>
            <a:r>
              <a:rPr lang="en-US" dirty="0"/>
              <a:t>of construction and type of protection), tanks in/out of</a:t>
            </a:r>
          </a:p>
          <a:p>
            <a:r>
              <a:rPr lang="en-US" dirty="0"/>
              <a:t>service and product/tank owner etc.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799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Section</a:t>
            </a:r>
          </a:p>
          <a:p>
            <a:r>
              <a:rPr lang="en-US" b="1" dirty="0"/>
              <a:t>III -</a:t>
            </a:r>
          </a:p>
          <a:p>
            <a:r>
              <a:rPr lang="en-US" dirty="0"/>
              <a:t>Manifold Information. Includes product code (a three digit</a:t>
            </a:r>
          </a:p>
          <a:p>
            <a:r>
              <a:rPr lang="en-US" dirty="0"/>
              <a:t>code identifying a specific product, for multi-product</a:t>
            </a:r>
          </a:p>
          <a:p>
            <a:r>
              <a:rPr lang="en-US" dirty="0"/>
              <a:t>manifolds "MLT" is used), capacity (in barrels) etc.</a:t>
            </a:r>
          </a:p>
          <a:p>
            <a:r>
              <a:rPr lang="en-US" b="1" dirty="0"/>
              <a:t>Section IV</a:t>
            </a:r>
          </a:p>
          <a:p>
            <a:r>
              <a:rPr lang="en-US" b="1" dirty="0"/>
              <a:t>-</a:t>
            </a:r>
          </a:p>
          <a:p>
            <a:r>
              <a:rPr lang="en-US" dirty="0"/>
              <a:t>Vessel Berth Information. Includes type, draft, size, channel,</a:t>
            </a:r>
          </a:p>
          <a:p>
            <a:r>
              <a:rPr lang="en-US" dirty="0"/>
              <a:t>tonnage, status (for ship, pier size and design) etc.</a:t>
            </a:r>
          </a:p>
          <a:p>
            <a:r>
              <a:rPr lang="en-US" b="1" dirty="0"/>
              <a:t>Section V</a:t>
            </a:r>
          </a:p>
          <a:p>
            <a:r>
              <a:rPr lang="en-US" b="1" dirty="0"/>
              <a:t>-</a:t>
            </a:r>
          </a:p>
          <a:p>
            <a:r>
              <a:rPr lang="en-US" dirty="0"/>
              <a:t>Receipt and Issue Capability Information. Includes data on</a:t>
            </a:r>
          </a:p>
          <a:p>
            <a:r>
              <a:rPr lang="en-US" dirty="0"/>
              <a:t>products, pumping hourly rate in barrels (for issuing and</a:t>
            </a:r>
          </a:p>
          <a:p>
            <a:r>
              <a:rPr lang="en-US" dirty="0"/>
              <a:t>receiving) and accommodations. Note: This section is divided</a:t>
            </a:r>
          </a:p>
          <a:p>
            <a:r>
              <a:rPr lang="en-US" dirty="0"/>
              <a:t>into five (5) parts:</a:t>
            </a:r>
          </a:p>
          <a:p>
            <a:r>
              <a:rPr lang="en-US" dirty="0"/>
              <a:t>Part 1 - Barge</a:t>
            </a:r>
          </a:p>
          <a:p>
            <a:r>
              <a:rPr lang="en-US" dirty="0"/>
              <a:t>Part 2 - Tanker</a:t>
            </a:r>
          </a:p>
          <a:p>
            <a:r>
              <a:rPr lang="en-US" dirty="0"/>
              <a:t>Part 3 - Tank Truck</a:t>
            </a:r>
          </a:p>
          <a:p>
            <a:r>
              <a:rPr lang="en-US" dirty="0"/>
              <a:t>Part 4 - Rail</a:t>
            </a:r>
          </a:p>
          <a:p>
            <a:r>
              <a:rPr lang="en-US" dirty="0"/>
              <a:t>Part 5 - Pipeline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Section VI</a:t>
            </a:r>
          </a:p>
          <a:p>
            <a:r>
              <a:rPr lang="en-US" b="1" dirty="0"/>
              <a:t>-</a:t>
            </a:r>
          </a:p>
          <a:p>
            <a:r>
              <a:rPr lang="en-US" dirty="0"/>
              <a:t>Bulk Petroleum Storage Review Planning Data. Includes data on</a:t>
            </a:r>
          </a:p>
          <a:p>
            <a:r>
              <a:rPr lang="en-US" dirty="0"/>
              <a:t>all changes i.e. construction, repair, additions, deletions and</a:t>
            </a:r>
          </a:p>
          <a:p>
            <a:r>
              <a:rPr lang="en-US" dirty="0"/>
              <a:t>use etc.</a:t>
            </a:r>
          </a:p>
          <a:p>
            <a:r>
              <a:rPr lang="en-US" dirty="0"/>
              <a:t>All changes in bulk petroleum storage facilities which take place other than</a:t>
            </a:r>
          </a:p>
          <a:p>
            <a:r>
              <a:rPr lang="en-US" dirty="0"/>
              <a:t>at the time of the scheduled review and update will be reported to DESC via</a:t>
            </a:r>
          </a:p>
          <a:p>
            <a:r>
              <a:rPr lang="en-US" dirty="0"/>
              <a:t>USAGMPA when the change takes place. Changes will include:</a:t>
            </a:r>
          </a:p>
          <a:p>
            <a:r>
              <a:rPr lang="en-US" dirty="0"/>
              <a:t>Storage capacities, including product allocation which exceed 10,000 </a:t>
            </a:r>
            <a:r>
              <a:rPr lang="en-US" dirty="0" err="1"/>
              <a:t>bbl</a:t>
            </a:r>
            <a:endParaRPr lang="en-US" dirty="0"/>
          </a:p>
          <a:p>
            <a:r>
              <a:rPr lang="en-US" dirty="0"/>
              <a:t>at any location.</a:t>
            </a:r>
          </a:p>
          <a:p>
            <a:r>
              <a:rPr lang="en-US" dirty="0"/>
              <a:t>Berthing capacities that affect the size of a tanker or barge that can be</a:t>
            </a:r>
          </a:p>
          <a:p>
            <a:r>
              <a:rPr lang="en-US" dirty="0"/>
              <a:t>accommodated.</a:t>
            </a:r>
          </a:p>
          <a:p>
            <a:r>
              <a:rPr lang="en-US" dirty="0"/>
              <a:t>Shipping or receiving facilities, increases or decreases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Report Transmission. </a:t>
            </a:r>
            <a:r>
              <a:rPr lang="en-US" dirty="0"/>
              <a:t>Transmission of data through USAGMPA after updating</a:t>
            </a:r>
          </a:p>
          <a:p>
            <a:r>
              <a:rPr lang="en-US" dirty="0"/>
              <a:t>the report is by the mail system. Optional data submission is by the</a:t>
            </a:r>
          </a:p>
          <a:p>
            <a:r>
              <a:rPr lang="en-US" dirty="0"/>
              <a:t>AUTODIN system or punch card format. The AUTODIN use through the Defense</a:t>
            </a:r>
          </a:p>
          <a:p>
            <a:r>
              <a:rPr lang="en-US" dirty="0"/>
              <a:t>Automatic Addressing System (DAAS) is contained in DOD 4140.29M. The</a:t>
            </a:r>
          </a:p>
          <a:p>
            <a:r>
              <a:rPr lang="en-US" dirty="0"/>
              <a:t>keypunch format is obtained through the local data service element and</a:t>
            </a:r>
          </a:p>
          <a:p>
            <a:r>
              <a:rPr lang="en-US" dirty="0"/>
              <a:t>transmitted via mail.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C. BULK PETROLEUM STORAGE FACILITIES REPORT (DA FORM</a:t>
            </a:r>
          </a:p>
          <a:p>
            <a:r>
              <a:rPr lang="en-US" b="1" dirty="0"/>
              <a:t>5411-R)</a:t>
            </a:r>
          </a:p>
          <a:p>
            <a:r>
              <a:rPr lang="en-US" dirty="0"/>
              <a:t>This report form is submitted by CONUS Army commanders to USAGMPA upon</a:t>
            </a:r>
          </a:p>
          <a:p>
            <a:r>
              <a:rPr lang="en-US" dirty="0"/>
              <a:t>request. The report provides data on fixed petroleum storage facilities</a:t>
            </a:r>
          </a:p>
          <a:p>
            <a:r>
              <a:rPr lang="en-US" dirty="0"/>
              <a:t>with individual or manifold configured tankage ranging in capacity from 200</a:t>
            </a:r>
          </a:p>
          <a:p>
            <a:r>
              <a:rPr lang="en-US" dirty="0"/>
              <a:t>to 21,000 gallons. This report, coupled with the 506 report (which reflects</a:t>
            </a:r>
          </a:p>
          <a:p>
            <a:r>
              <a:rPr lang="en-US" dirty="0"/>
              <a:t>quantities of 21,000 gallons [500 </a:t>
            </a:r>
            <a:r>
              <a:rPr lang="en-US" dirty="0" err="1"/>
              <a:t>bbl</a:t>
            </a:r>
            <a:r>
              <a:rPr lang="en-US" dirty="0"/>
              <a:t>) and up]), allows GMPA the capability</a:t>
            </a:r>
          </a:p>
          <a:p>
            <a:r>
              <a:rPr lang="en-US" dirty="0"/>
              <a:t>of determining the total CONUS petroleum storage capacity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D. BULK PETROLEUM TERMINAL MESSAGE REPORT-RCS 1884</a:t>
            </a:r>
          </a:p>
          <a:p>
            <a:r>
              <a:rPr lang="en-US" dirty="0"/>
              <a:t>This report is a weekly operational report submitted by each DLA terminal or</a:t>
            </a:r>
          </a:p>
          <a:p>
            <a:r>
              <a:rPr lang="en-US" dirty="0"/>
              <a:t>terminal complex. This report is prepared by locations that in the past</a:t>
            </a:r>
          </a:p>
          <a:p>
            <a:r>
              <a:rPr lang="en-US" dirty="0"/>
              <a:t>also submitted the DD Form 1788 monthly report. The DD Form 1788 has been</a:t>
            </a:r>
          </a:p>
          <a:p>
            <a:r>
              <a:rPr lang="en-US" dirty="0"/>
              <a:t>discontinued per DESC and has been replaced by the Defense Fuel Automated</a:t>
            </a:r>
          </a:p>
          <a:p>
            <a:r>
              <a:rPr lang="en-US" dirty="0"/>
              <a:t>Management System (DFAMS). The report is prepared as of 0800 hours local</a:t>
            </a:r>
          </a:p>
          <a:p>
            <a:r>
              <a:rPr lang="en-US" dirty="0"/>
              <a:t>time each Friday. The message is to arrive at DESC-OD/FM no later than 0800</a:t>
            </a:r>
          </a:p>
          <a:p>
            <a:r>
              <a:rPr lang="en-US" dirty="0"/>
              <a:t>hours the following Monday, Washington D.C. time, with an information copy</a:t>
            </a:r>
          </a:p>
          <a:p>
            <a:r>
              <a:rPr lang="en-US" dirty="0"/>
              <a:t>to the appropriate JPO and Defense Fuel </a:t>
            </a:r>
            <a:r>
              <a:rPr lang="en-US" dirty="0" err="1"/>
              <a:t>Regi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Bulk petroleum message report format:</a:t>
            </a:r>
          </a:p>
          <a:p>
            <a:r>
              <a:rPr lang="en-US" dirty="0"/>
              <a:t>Heading - Name of activity, Julian date, phone number, name of person who</a:t>
            </a:r>
          </a:p>
          <a:p>
            <a:r>
              <a:rPr lang="en-US" dirty="0"/>
              <a:t>prepared the report, terminal name and DODAAC.</a:t>
            </a:r>
          </a:p>
          <a:p>
            <a:r>
              <a:rPr lang="en-US" b="1" dirty="0"/>
              <a:t>Section I - </a:t>
            </a:r>
            <a:r>
              <a:rPr lang="en-US" dirty="0"/>
              <a:t>(Submitted by all terminals) Grade of product (code),</a:t>
            </a:r>
          </a:p>
          <a:p>
            <a:r>
              <a:rPr lang="en-US" dirty="0"/>
              <a:t>receipts, sales, inventory, capacity, totals (all quantities</a:t>
            </a:r>
          </a:p>
          <a:p>
            <a:r>
              <a:rPr lang="en-US" dirty="0"/>
              <a:t>are to the nearest thousand barrels).</a:t>
            </a:r>
          </a:p>
          <a:p>
            <a:r>
              <a:rPr lang="en-US" b="1" dirty="0"/>
              <a:t>Section II - </a:t>
            </a:r>
            <a:r>
              <a:rPr lang="en-US" dirty="0"/>
              <a:t>(Reported by ocean terminals only) Product, cargo number,</a:t>
            </a:r>
          </a:p>
          <a:p>
            <a:r>
              <a:rPr lang="en-US" dirty="0"/>
              <a:t>vessel name, quantity (quantities will be to the nearest</a:t>
            </a:r>
          </a:p>
          <a:p>
            <a:r>
              <a:rPr lang="en-US" dirty="0"/>
              <a:t>thousand barrels).</a:t>
            </a:r>
          </a:p>
          <a:p>
            <a:r>
              <a:rPr lang="en-US" b="1" dirty="0"/>
              <a:t>Section III - </a:t>
            </a:r>
            <a:r>
              <a:rPr lang="en-US" dirty="0"/>
              <a:t>(Remarks) To be reported by all activities as applicable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990600"/>
            <a:ext cx="6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PART E. MISCELLANEOUS REPORTS</a:t>
            </a:r>
          </a:p>
          <a:p>
            <a:r>
              <a:rPr lang="en-US" sz="1400" dirty="0"/>
              <a:t>The following reports are only reviewed/updated and maintained by a limited</a:t>
            </a:r>
          </a:p>
          <a:p>
            <a:r>
              <a:rPr lang="en-US" sz="1400" dirty="0"/>
              <a:t>number of locations/duty positions:</a:t>
            </a:r>
          </a:p>
          <a:p>
            <a:r>
              <a:rPr lang="en-US" sz="1400" b="1" dirty="0"/>
              <a:t>Prepositioned War Reserve Requirements for Terminal Storage (RCS 1887) (DD</a:t>
            </a:r>
          </a:p>
          <a:p>
            <a:r>
              <a:rPr lang="en-US" sz="1400" b="1" dirty="0"/>
              <a:t>Form 1887). </a:t>
            </a:r>
            <a:r>
              <a:rPr lang="en-US" sz="1400" dirty="0"/>
              <a:t>For the Army; USAGMPA will compute bulk petroleum</a:t>
            </a:r>
          </a:p>
          <a:p>
            <a:r>
              <a:rPr lang="en-US" sz="1400" dirty="0"/>
              <a:t>(Prepositioned War Reserve Requirements (PWRR)), by grade of product based</a:t>
            </a:r>
          </a:p>
          <a:p>
            <a:r>
              <a:rPr lang="en-US" sz="1400" dirty="0"/>
              <a:t>on approved force structure, and prescribed combat days of supply. The Army</a:t>
            </a:r>
          </a:p>
          <a:p>
            <a:r>
              <a:rPr lang="en-US" sz="1400" dirty="0"/>
              <a:t>will store Prepositioned War Reserve Stock (PWRS)/(Propositioned War Reserve</a:t>
            </a:r>
          </a:p>
          <a:p>
            <a:r>
              <a:rPr lang="en-US" sz="1400" dirty="0"/>
              <a:t>Material Stock (PWRMS), at or near the location of ultimate use to the</a:t>
            </a:r>
          </a:p>
          <a:p>
            <a:r>
              <a:rPr lang="en-US" sz="1400" dirty="0"/>
              <a:t>maximum extent possible. USAGMPA will provide to the Theater Army commands</a:t>
            </a:r>
          </a:p>
          <a:p>
            <a:r>
              <a:rPr lang="en-US" sz="1400" dirty="0"/>
              <a:t>partially completed DD Form 1887. The Theater Army Staff agencies</a:t>
            </a:r>
          </a:p>
          <a:p>
            <a:r>
              <a:rPr lang="en-US" sz="1400" dirty="0"/>
              <a:t>responsible (i.e. 200th TAMMC) will complete the form identifying</a:t>
            </a:r>
          </a:p>
          <a:p>
            <a:r>
              <a:rPr lang="en-US" sz="1400" dirty="0"/>
              <a:t>requirements that are equal to or exceed 150 barrels (nominal tank truck</a:t>
            </a:r>
          </a:p>
          <a:p>
            <a:r>
              <a:rPr lang="en-US" sz="1400" dirty="0"/>
              <a:t>cargo) for terminal prepositioning. The following categories of petroleum</a:t>
            </a:r>
          </a:p>
          <a:p>
            <a:r>
              <a:rPr lang="en-US" sz="1400" dirty="0"/>
              <a:t>supplies will not be counted as PWRM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7376" y="6858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Peacetime operating stocks.</a:t>
            </a:r>
          </a:p>
          <a:p>
            <a:r>
              <a:rPr lang="en-US" sz="1200" dirty="0"/>
              <a:t>Military Stocks </a:t>
            </a:r>
            <a:r>
              <a:rPr lang="en-US" sz="1200" dirty="0" err="1"/>
              <a:t>intransit</a:t>
            </a:r>
            <a:r>
              <a:rPr lang="en-US" sz="1200" dirty="0"/>
              <a:t> i.e. Seagoing tankers, pipelines etc.</a:t>
            </a:r>
          </a:p>
          <a:p>
            <a:r>
              <a:rPr lang="en-US" sz="1200" dirty="0"/>
              <a:t>Non-dedicated commercial stocks.</a:t>
            </a:r>
          </a:p>
          <a:p>
            <a:r>
              <a:rPr lang="en-US" sz="1200" dirty="0"/>
              <a:t>Refinery production capacity.</a:t>
            </a:r>
          </a:p>
          <a:p>
            <a:r>
              <a:rPr lang="en-US" sz="1200" dirty="0"/>
              <a:t>12-122</a:t>
            </a:r>
          </a:p>
          <a:p>
            <a:r>
              <a:rPr lang="en-US" sz="1200" dirty="0"/>
              <a:t>QM 5099</a:t>
            </a:r>
          </a:p>
          <a:p>
            <a:r>
              <a:rPr lang="en-US" sz="1200" dirty="0"/>
              <a:t>Fuel dispensed to using organizations or field activities.</a:t>
            </a:r>
          </a:p>
          <a:p>
            <a:r>
              <a:rPr lang="en-US" sz="1200" dirty="0"/>
              <a:t>Upon completing the form, the theater staff agencies will coordinate with</a:t>
            </a:r>
          </a:p>
          <a:p>
            <a:r>
              <a:rPr lang="en-US" sz="1200" dirty="0"/>
              <a:t>the appropriate joint or unified commands JPO, and return the form to</a:t>
            </a:r>
          </a:p>
          <a:p>
            <a:r>
              <a:rPr lang="en-US" sz="1200" dirty="0"/>
              <a:t>USAGMPA. GMPA will consolidate all information and forward the terminal</a:t>
            </a:r>
          </a:p>
          <a:p>
            <a:r>
              <a:rPr lang="en-US" sz="1200" dirty="0"/>
              <a:t>storage requirements to DESC for inclusion in the Inventory Management Plan</a:t>
            </a:r>
          </a:p>
          <a:p>
            <a:r>
              <a:rPr lang="en-US" sz="1200" dirty="0"/>
              <a:t>(IMP). The Inventory Management Plan (IMP) is a two-volume publication that</a:t>
            </a:r>
          </a:p>
          <a:p>
            <a:r>
              <a:rPr lang="en-US" sz="1200" dirty="0"/>
              <a:t>provides data on storage availability and product inventory which is to be</a:t>
            </a:r>
          </a:p>
          <a:p>
            <a:r>
              <a:rPr lang="en-US" sz="1200" dirty="0"/>
              <a:t>positioned geographically in support of peacetime operations and prepositioned</a:t>
            </a:r>
          </a:p>
          <a:p>
            <a:r>
              <a:rPr lang="en-US" sz="1200" dirty="0"/>
              <a:t>war reserve materiel requirements. As requirements and military</a:t>
            </a:r>
          </a:p>
          <a:p>
            <a:r>
              <a:rPr lang="en-US" sz="1200" dirty="0"/>
              <a:t>force structure change, inventory is pre-positioned to support those</a:t>
            </a:r>
          </a:p>
          <a:p>
            <a:r>
              <a:rPr lang="en-US" sz="1200" dirty="0"/>
              <a:t>changes.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6248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F. SOURCE IDENTIFICATION AND ORDERING AUTHORIZATION</a:t>
            </a:r>
          </a:p>
          <a:p>
            <a:r>
              <a:rPr lang="en-US" b="1" dirty="0"/>
              <a:t>(SIOATH)</a:t>
            </a:r>
          </a:p>
          <a:p>
            <a:r>
              <a:rPr lang="en-US" dirty="0"/>
              <a:t>Activities that receive authorization Source Identification &amp; Ordering</a:t>
            </a:r>
          </a:p>
          <a:p>
            <a:r>
              <a:rPr lang="en-US" dirty="0"/>
              <a:t>Authorization (SIOATH) to order fuels from an industry source are required</a:t>
            </a:r>
          </a:p>
          <a:p>
            <a:r>
              <a:rPr lang="en-US" dirty="0"/>
              <a:t>to submit an on-order, but not delivered report, DD Form 1886, each month.</a:t>
            </a:r>
          </a:p>
          <a:p>
            <a:r>
              <a:rPr lang="en-US" dirty="0"/>
              <a:t>The activities authorized to order petroleum products from DESC contracts</a:t>
            </a:r>
          </a:p>
          <a:p>
            <a:r>
              <a:rPr lang="en-US" dirty="0"/>
              <a:t>will maintain a DD Form 1886 for each contract line item for which a SIOATH</a:t>
            </a:r>
          </a:p>
          <a:p>
            <a:r>
              <a:rPr lang="en-US" dirty="0"/>
              <a:t>authorization has been received. Ordering activities must place orders under</a:t>
            </a:r>
          </a:p>
          <a:p>
            <a:r>
              <a:rPr lang="en-US" dirty="0"/>
              <a:t>SIOATH in advance of required deliveries IAW limits established by the</a:t>
            </a:r>
          </a:p>
          <a:p>
            <a:r>
              <a:rPr lang="en-US" dirty="0"/>
              <a:t>contracts. The SIOATH will provide details when ordering limits are other</a:t>
            </a:r>
          </a:p>
          <a:p>
            <a:r>
              <a:rPr lang="en-US" dirty="0"/>
              <a:t>than the following standards:</a:t>
            </a:r>
          </a:p>
          <a:p>
            <a:r>
              <a:rPr lang="en-US" dirty="0"/>
              <a:t>Tanker - 20 days</a:t>
            </a:r>
          </a:p>
          <a:p>
            <a:r>
              <a:rPr lang="en-US" dirty="0"/>
              <a:t>Pipeline - 15 days</a:t>
            </a:r>
          </a:p>
          <a:p>
            <a:r>
              <a:rPr lang="en-US" dirty="0"/>
              <a:t>Barge - 15 days</a:t>
            </a:r>
          </a:p>
          <a:p>
            <a:r>
              <a:rPr lang="en-US" dirty="0"/>
              <a:t>Tank car/tank truck - 2 days (48 ho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During previous instruction you were given an understanding of the flow of</a:t>
            </a:r>
          </a:p>
          <a:p>
            <a:r>
              <a:rPr lang="en-US" dirty="0"/>
              <a:t>fluids in pipelines. We discussed equations that can be used to determine</a:t>
            </a:r>
          </a:p>
          <a:p>
            <a:r>
              <a:rPr lang="en-US" dirty="0"/>
              <a:t>how fast the fluids flow and what effects the flow has on pressure. The</a:t>
            </a:r>
          </a:p>
          <a:p>
            <a:r>
              <a:rPr lang="en-US" dirty="0"/>
              <a:t>purpose of this instruction is to teach you how to obtain information from</a:t>
            </a:r>
          </a:p>
          <a:p>
            <a:r>
              <a:rPr lang="en-US" dirty="0"/>
              <a:t>other methods that are much easier. Although the information obtained may</a:t>
            </a:r>
          </a:p>
          <a:p>
            <a:r>
              <a:rPr lang="en-US" dirty="0"/>
              <a:t>not be as accurate, it is suitable for Army pipelines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G. DEFENSE ENERGY INFORMATION SYSTEM (DEIS)</a:t>
            </a:r>
          </a:p>
          <a:p>
            <a:r>
              <a:rPr lang="en-US" dirty="0"/>
              <a:t>The DEIS currently consists of the DEIS-I (Bulk Petroleum Products Report),</a:t>
            </a:r>
          </a:p>
          <a:p>
            <a:r>
              <a:rPr lang="en-US" dirty="0"/>
              <a:t>and the DEIS-II (Utility Energy Report). The Defense Energy Information</a:t>
            </a:r>
          </a:p>
          <a:p>
            <a:r>
              <a:rPr lang="en-US" dirty="0"/>
              <a:t>System (DEIS) - DEIS-I provides information on inventory, consumption,</a:t>
            </a:r>
          </a:p>
          <a:p>
            <a:r>
              <a:rPr lang="en-US" dirty="0"/>
              <a:t>resupply, and sale of bulk petroleum throughout the Department of Defense.</a:t>
            </a:r>
          </a:p>
          <a:p>
            <a:r>
              <a:rPr lang="en-US" dirty="0"/>
              <a:t>The DEIS-II identifies inventory for coal, propane, wood, and LPG only, and</a:t>
            </a:r>
          </a:p>
          <a:p>
            <a:r>
              <a:rPr lang="en-US" dirty="0"/>
              <a:t>the consumption of purchased utility energy. The DEIS reports are as of the</a:t>
            </a:r>
          </a:p>
          <a:p>
            <a:r>
              <a:rPr lang="en-US" dirty="0"/>
              <a:t>last day of each month and provided to Defense Logistic Agency.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15</a:t>
            </a:r>
          </a:p>
          <a:p>
            <a:r>
              <a:rPr lang="en-US" dirty="0"/>
              <a:t>Schedule And Evaluate Meter Verification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Accounting for fuel is one of the most important aspects of operations in</a:t>
            </a:r>
          </a:p>
          <a:p>
            <a:r>
              <a:rPr lang="en-US" dirty="0"/>
              <a:t>the field. If you are using meters for accountability, then you must</a:t>
            </a:r>
          </a:p>
          <a:p>
            <a:r>
              <a:rPr lang="en-US" dirty="0"/>
              <a:t>understand how they work in order to properly protect the meter and</a:t>
            </a:r>
          </a:p>
          <a:p>
            <a:r>
              <a:rPr lang="en-US" dirty="0"/>
              <a:t>ensure that they are properly calibrated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TYPES OF METERS</a:t>
            </a:r>
          </a:p>
          <a:p>
            <a:r>
              <a:rPr lang="en-US" b="1" dirty="0"/>
              <a:t>Positive Displacement (PD) Meters. </a:t>
            </a:r>
            <a:r>
              <a:rPr lang="en-US" dirty="0"/>
              <a:t>As the name implies, a positive</a:t>
            </a:r>
          </a:p>
          <a:p>
            <a:r>
              <a:rPr lang="en-US" dirty="0"/>
              <a:t>displacement meter measures the flow by separating the flowing stream</a:t>
            </a:r>
          </a:p>
          <a:p>
            <a:r>
              <a:rPr lang="en-US" dirty="0"/>
              <a:t>into volumetric segments and counting them. There are typically three</a:t>
            </a:r>
          </a:p>
          <a:p>
            <a:r>
              <a:rPr lang="en-US" dirty="0"/>
              <a:t>basic subassemblies in a PD meter.</a:t>
            </a:r>
          </a:p>
          <a:p>
            <a:r>
              <a:rPr lang="en-US" dirty="0"/>
              <a:t> External housing. This is the pressure vessel with inlet and outlet</a:t>
            </a:r>
          </a:p>
          <a:p>
            <a:r>
              <a:rPr lang="en-US" dirty="0"/>
              <a:t>connections. Meters may be of single or double case construction.</a:t>
            </a:r>
          </a:p>
          <a:p>
            <a:r>
              <a:rPr lang="en-US" dirty="0"/>
              <a:t>The single case acts as a pressure vessel and as the outer wall of the</a:t>
            </a:r>
          </a:p>
          <a:p>
            <a:r>
              <a:rPr lang="en-US" dirty="0"/>
              <a:t>measuring element. Small meters (less than 6 inches) are normally</a:t>
            </a:r>
          </a:p>
          <a:p>
            <a:r>
              <a:rPr lang="en-US" dirty="0"/>
              <a:t>single case. Double case construction is used on meters over 6</a:t>
            </a:r>
          </a:p>
          <a:p>
            <a:r>
              <a:rPr lang="en-US" dirty="0"/>
              <a:t>inches. The advantage of double case construction is that the piping</a:t>
            </a:r>
          </a:p>
          <a:p>
            <a:r>
              <a:rPr lang="en-US" dirty="0"/>
              <a:t>stress or pressure is not transmitted to the measuring element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Internal measuring element. Measures the volumetric flow by</a:t>
            </a:r>
          </a:p>
          <a:p>
            <a:r>
              <a:rPr lang="en-US" dirty="0"/>
              <a:t>continuously separating a flow stream into discrete volumetric</a:t>
            </a:r>
          </a:p>
          <a:p>
            <a:r>
              <a:rPr lang="en-US" dirty="0"/>
              <a:t>segments and counting them. It is also used to drive the counter.</a:t>
            </a:r>
          </a:p>
          <a:p>
            <a:r>
              <a:rPr lang="en-US" dirty="0"/>
              <a:t> Counter drive train (counter or totalizer). The gear ratio of the</a:t>
            </a:r>
          </a:p>
          <a:p>
            <a:r>
              <a:rPr lang="en-US" dirty="0"/>
              <a:t>drive train is designed to convert the fixed volume per revolution to</a:t>
            </a:r>
          </a:p>
          <a:p>
            <a:r>
              <a:rPr lang="en-US" dirty="0"/>
              <a:t>the number of gallons or barrels and transmit it to the counter. The</a:t>
            </a:r>
          </a:p>
          <a:p>
            <a:r>
              <a:rPr lang="en-US" dirty="0"/>
              <a:t>calibrator (adjuster) is used to adjust the counter for slippage</a:t>
            </a:r>
          </a:p>
          <a:p>
            <a:r>
              <a:rPr lang="en-US" dirty="0"/>
              <a:t>through the meter. It may be used if the meter is outside the</a:t>
            </a:r>
          </a:p>
          <a:p>
            <a:r>
              <a:rPr lang="en-US" dirty="0"/>
              <a:t>authorized tolerance.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1958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NewPSMT"/>
              </a:rPr>
              <a:t>Because of the design of the PD meter it must be protected from dirt and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trash. Any solid material passing through the meter will cause it to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malfunction. The meter will also register any air passing through the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housing. The clearance between the housing and the van is usually .004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inches to .005 inches. Because of their simplicity, positive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displacement meters are the most commonly used in petroleum operations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and are used as master meters in the place of provers.</a:t>
            </a:r>
          </a:p>
          <a:p>
            <a:r>
              <a:rPr lang="en-US" sz="2000" b="1" i="0" u="none" strike="noStrike" baseline="0" dirty="0" smtClean="0">
                <a:latin typeface="CourierNewPS-BoldMT"/>
              </a:rPr>
              <a:t>Turbine Meters. </a:t>
            </a:r>
            <a:r>
              <a:rPr lang="en-US" b="0" i="0" u="none" strike="noStrike" baseline="0" dirty="0" smtClean="0">
                <a:latin typeface="CourierNewPSMT"/>
              </a:rPr>
              <a:t>Turbine meters are precise measuring devices, even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though they are classified as inferred rate meters. They go from simple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measuring devices to very complex instruments, and they are much smaller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than PD meters. There are three basic subassemblies in a conventional</a:t>
            </a:r>
          </a:p>
          <a:p>
            <a:r>
              <a:rPr lang="en-US" b="0" i="0" u="none" strike="noStrike" baseline="0" dirty="0" smtClean="0">
                <a:latin typeface="CourierNewPSMT"/>
              </a:rPr>
              <a:t>turbine 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Meter housing. The meter housing assembly is constructed of a flanged</a:t>
            </a:r>
          </a:p>
          <a:p>
            <a:r>
              <a:rPr lang="en-US" dirty="0"/>
              <a:t>pipe spool and houses the internal parts.</a:t>
            </a:r>
          </a:p>
          <a:p>
            <a:r>
              <a:rPr lang="en-US" dirty="0"/>
              <a:t> Internal parts. The heart of the internal parts subassembly is the</a:t>
            </a:r>
          </a:p>
          <a:p>
            <a:r>
              <a:rPr lang="en-US" dirty="0"/>
              <a:t>rotor blade suspended in the flowing stream on the platform bearing</a:t>
            </a:r>
          </a:p>
          <a:p>
            <a:r>
              <a:rPr lang="en-US" dirty="0"/>
              <a:t>and rotor shaft.</a:t>
            </a:r>
          </a:p>
          <a:p>
            <a:r>
              <a:rPr lang="en-US" dirty="0"/>
              <a:t> Detector subassembly. In the more complicated meters you have the</a:t>
            </a:r>
          </a:p>
          <a:p>
            <a:r>
              <a:rPr lang="en-US" dirty="0"/>
              <a:t>viscosity compensator and the magnetic reed switch. In this kind of</a:t>
            </a:r>
          </a:p>
          <a:p>
            <a:r>
              <a:rPr lang="en-US" dirty="0"/>
              <a:t>meter the flow is corrected to 60 degrees Fahrenheit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 meter is installed it must have straightening vanes upstream and</a:t>
            </a:r>
          </a:p>
          <a:p>
            <a:r>
              <a:rPr lang="en-US" dirty="0"/>
              <a:t>downstream of the meter. The pipes are usually 5 pipe diameters long</a:t>
            </a:r>
          </a:p>
          <a:p>
            <a:r>
              <a:rPr lang="en-US" dirty="0"/>
              <a:t>downstream and 10 pipe diameters upstream. This prevents fluid swirl and</a:t>
            </a:r>
          </a:p>
          <a:p>
            <a:r>
              <a:rPr lang="en-US" dirty="0"/>
              <a:t>cavitation due to back pressure, which will cause the thermometer to lose</a:t>
            </a:r>
          </a:p>
          <a:p>
            <a:r>
              <a:rPr lang="en-US" dirty="0"/>
              <a:t>accuracy. The meter is accurate up to 1/10th of 1 percent and is used for</a:t>
            </a:r>
          </a:p>
          <a:p>
            <a:r>
              <a:rPr lang="en-US" dirty="0"/>
              <a:t>custody transfer. However, the meter requires a lot of maintenance and</a:t>
            </a:r>
          </a:p>
          <a:p>
            <a:r>
              <a:rPr lang="en-US" dirty="0"/>
              <a:t>expertise. (They are generally not used by the military.)</a:t>
            </a:r>
          </a:p>
          <a:p>
            <a:r>
              <a:rPr lang="en-US" dirty="0"/>
              <a:t>Turbine meters, like the PD meters, will register air and any</a:t>
            </a:r>
          </a:p>
          <a:p>
            <a:r>
              <a:rPr lang="en-US" dirty="0"/>
              <a:t>obstructions from trash which can effect the flow (the meter must be</a:t>
            </a:r>
          </a:p>
          <a:p>
            <a:r>
              <a:rPr lang="en-US" dirty="0"/>
              <a:t>protected while in operation). Protective devices consist of air</a:t>
            </a:r>
          </a:p>
          <a:p>
            <a:r>
              <a:rPr lang="en-US" dirty="0"/>
              <a:t>eliminators and basket type strainers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Inferential Rate Meters. </a:t>
            </a:r>
            <a:r>
              <a:rPr lang="en-US" dirty="0"/>
              <a:t>The inferential rate meter is an instrument</a:t>
            </a:r>
          </a:p>
          <a:p>
            <a:r>
              <a:rPr lang="en-US" dirty="0"/>
              <a:t>whose primary element (orifice plate), when placed in a flowing stream,</a:t>
            </a:r>
          </a:p>
          <a:p>
            <a:r>
              <a:rPr lang="en-US" dirty="0"/>
              <a:t>infers the flow rate by known physical laws (pressure drop based on the</a:t>
            </a:r>
          </a:p>
          <a:p>
            <a:r>
              <a:rPr lang="en-US" dirty="0"/>
              <a:t>viscosity of the fuels). The orifice plate is machined to exact</a:t>
            </a:r>
          </a:p>
          <a:p>
            <a:r>
              <a:rPr lang="en-US" dirty="0"/>
              <a:t>tolerances.</a:t>
            </a:r>
          </a:p>
          <a:p>
            <a:r>
              <a:rPr lang="en-US" dirty="0"/>
              <a:t>The secondary element is used to record the quantity of fuel passing</a:t>
            </a:r>
          </a:p>
          <a:p>
            <a:r>
              <a:rPr lang="en-US" dirty="0"/>
              <a:t>through the meter. It consists of piping, high- and low-pressure sealing</a:t>
            </a:r>
          </a:p>
          <a:p>
            <a:r>
              <a:rPr lang="en-US" dirty="0"/>
              <a:t>pots, and a 24-hour recording chart. The 24-hour chart registers the</a:t>
            </a:r>
          </a:p>
          <a:p>
            <a:r>
              <a:rPr lang="en-US" dirty="0"/>
              <a:t>viscosity of the fuel (based on pressure drop) and the flow rate in</a:t>
            </a:r>
          </a:p>
          <a:p>
            <a:r>
              <a:rPr lang="en-US" dirty="0"/>
              <a:t>barrels over a 24-hour period.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the meter is installed it must have straightening vanes upstream</a:t>
            </a:r>
          </a:p>
          <a:p>
            <a:r>
              <a:rPr lang="en-US" dirty="0"/>
              <a:t>and downstream. The length of the pipe depends on the size and type of</a:t>
            </a:r>
          </a:p>
          <a:p>
            <a:r>
              <a:rPr lang="en-US" dirty="0"/>
              <a:t>valves used. The meter also requires protection from trash in the</a:t>
            </a:r>
          </a:p>
          <a:p>
            <a:r>
              <a:rPr lang="en-US" dirty="0"/>
              <a:t>flowing stream (line strainers). The meter itself requires a great deal</a:t>
            </a:r>
          </a:p>
          <a:p>
            <a:r>
              <a:rPr lang="en-US" dirty="0"/>
              <a:t>of maintenance and expertise to keep it in proper operating condition.</a:t>
            </a:r>
          </a:p>
          <a:p>
            <a:r>
              <a:rPr lang="en-US" dirty="0"/>
              <a:t>Orifice meters are used in pipelines where the interface passage needs to</a:t>
            </a:r>
          </a:p>
          <a:p>
            <a:r>
              <a:rPr lang="en-US" dirty="0"/>
              <a:t>be monitored.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7376" y="153552"/>
            <a:ext cx="5943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A - FRICTION LOSS</a:t>
            </a:r>
          </a:p>
          <a:p>
            <a:r>
              <a:rPr lang="en-US" b="1" dirty="0"/>
              <a:t>Friction Loss Graph</a:t>
            </a:r>
            <a:r>
              <a:rPr lang="en-US" dirty="0"/>
              <a:t>: The friction loss graph is an expedient method of</a:t>
            </a:r>
          </a:p>
          <a:p>
            <a:r>
              <a:rPr lang="en-US" dirty="0"/>
              <a:t>obtaining friction loss per mile of pipe in military pipelines. Although the</a:t>
            </a:r>
          </a:p>
          <a:p>
            <a:r>
              <a:rPr lang="en-US" dirty="0"/>
              <a:t>results are not exact, it is close enough and is a much faster way than</a:t>
            </a:r>
          </a:p>
          <a:p>
            <a:r>
              <a:rPr lang="en-US" dirty="0"/>
              <a:t>using the Darcy </a:t>
            </a:r>
            <a:r>
              <a:rPr lang="en-US" dirty="0" err="1"/>
              <a:t>Weisbach</a:t>
            </a:r>
            <a:r>
              <a:rPr lang="en-US" dirty="0"/>
              <a:t> equation. The basic graph (Figure 2-1) contains</a:t>
            </a:r>
          </a:p>
          <a:p>
            <a:r>
              <a:rPr lang="en-US" dirty="0"/>
              <a:t>the following information. Barrels per hour top horizontal line. Gallons</a:t>
            </a:r>
          </a:p>
          <a:p>
            <a:r>
              <a:rPr lang="en-US" dirty="0"/>
              <a:t>per minute bottom horizontal line. Friction loss per mile of pipe left</a:t>
            </a:r>
          </a:p>
          <a:p>
            <a:r>
              <a:rPr lang="en-US" dirty="0"/>
              <a:t>vertical line. The other lines on the graph represent pipe diameter in</a:t>
            </a:r>
          </a:p>
          <a:p>
            <a:r>
              <a:rPr lang="en-US" dirty="0"/>
              <a:t>inches and velocity of the fuel in feet per second. The graph has been</a:t>
            </a:r>
          </a:p>
          <a:p>
            <a:r>
              <a:rPr lang="en-US" dirty="0"/>
              <a:t>constructed using MOGAS at 60° F as the design fuel, Kinematic viscosity of</a:t>
            </a:r>
          </a:p>
          <a:p>
            <a:r>
              <a:rPr lang="en-US" dirty="0"/>
              <a:t>8 x 10 minus 6 </a:t>
            </a:r>
            <a:r>
              <a:rPr lang="en-US" dirty="0" err="1"/>
              <a:t>ft</a:t>
            </a:r>
            <a:r>
              <a:rPr lang="en-US" dirty="0"/>
              <a:t> per sec and absolute roughness of 0.00015. For this</a:t>
            </a:r>
          </a:p>
          <a:p>
            <a:r>
              <a:rPr lang="en-US" dirty="0"/>
              <a:t>reason you must use a correction factor for fuels other than MOGAS and at</a:t>
            </a:r>
          </a:p>
          <a:p>
            <a:r>
              <a:rPr lang="en-US" dirty="0"/>
              <a:t>temperatures other than 60° F.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METER INSTALLATION AND PROTECTIVE DEVICES</a:t>
            </a:r>
          </a:p>
          <a:p>
            <a:r>
              <a:rPr lang="en-US" b="1" dirty="0"/>
              <a:t>Meter Installation</a:t>
            </a:r>
            <a:r>
              <a:rPr lang="en-US" dirty="0"/>
              <a:t>. A typical meter installation would be set up as</a:t>
            </a:r>
          </a:p>
          <a:p>
            <a:r>
              <a:rPr lang="en-US" dirty="0"/>
              <a:t>follows:</a:t>
            </a:r>
          </a:p>
          <a:p>
            <a:r>
              <a:rPr lang="en-US" b="1" dirty="0"/>
              <a:t>DIRECTION OF FLOW</a:t>
            </a:r>
            <a:r>
              <a:rPr lang="en-US" dirty="0"/>
              <a:t>Filter separator Strainer Air eliminator</a:t>
            </a:r>
          </a:p>
          <a:p>
            <a:r>
              <a:rPr lang="en-US" dirty="0"/>
              <a:t>Meter.</a:t>
            </a:r>
          </a:p>
          <a:p>
            <a:r>
              <a:rPr lang="en-US" dirty="0"/>
              <a:t>The strainer is downstream of the filter separator in case you have a</a:t>
            </a:r>
          </a:p>
          <a:p>
            <a:r>
              <a:rPr lang="en-US" dirty="0"/>
              <a:t>ruptured element. The strainer will catch any fiberglass or filter paper</a:t>
            </a:r>
          </a:p>
          <a:p>
            <a:r>
              <a:rPr lang="en-US" dirty="0"/>
              <a:t>that might get into the meter and cause it to hang up. There is also a</a:t>
            </a:r>
          </a:p>
          <a:p>
            <a:r>
              <a:rPr lang="en-US" dirty="0"/>
              <a:t>strainer in the system on the suction side of the pump. This would</a:t>
            </a:r>
          </a:p>
          <a:p>
            <a:r>
              <a:rPr lang="en-US" dirty="0"/>
              <a:t>prevent any trash from entering the filter separator.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Line Strainers. </a:t>
            </a:r>
            <a:r>
              <a:rPr lang="en-US" dirty="0"/>
              <a:t>Line strainers consist of a metal housing which holds a</a:t>
            </a:r>
          </a:p>
          <a:p>
            <a:r>
              <a:rPr lang="en-US" dirty="0"/>
              <a:t>canister-shaped wire mesh strainer. The mesh is usually 25 mesh or more.</a:t>
            </a:r>
          </a:p>
          <a:p>
            <a:r>
              <a:rPr lang="en-US" dirty="0"/>
              <a:t> Uses. Line strainers are used in the suction side of pumps and on the</a:t>
            </a:r>
          </a:p>
          <a:p>
            <a:r>
              <a:rPr lang="en-US" dirty="0"/>
              <a:t>inlet side of meters preventing debris from entering the pump and</a:t>
            </a:r>
          </a:p>
          <a:p>
            <a:r>
              <a:rPr lang="en-US" dirty="0"/>
              <a:t>damaging the impeller or meter.</a:t>
            </a:r>
          </a:p>
          <a:p>
            <a:r>
              <a:rPr lang="en-US" dirty="0"/>
              <a:t> Maintenance. Line strainers should be inspected and cleaned on a</a:t>
            </a:r>
          </a:p>
          <a:p>
            <a:r>
              <a:rPr lang="en-US" dirty="0"/>
              <a:t>periodic basis (recommended at once a week). The gaskets are checked</a:t>
            </a:r>
          </a:p>
          <a:p>
            <a:r>
              <a:rPr lang="en-US" dirty="0"/>
              <a:t>for damage, cleaned, and returned to use.</a:t>
            </a:r>
          </a:p>
        </p:txBody>
      </p:sp>
    </p:spTree>
    <p:extLst>
      <p:ext uri="{BB962C8B-B14F-4D97-AF65-F5344CB8AC3E}">
        <p14:creationId xmlns:p14="http://schemas.microsoft.com/office/powerpoint/2010/main" val="1419593423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Air Eliminators. </a:t>
            </a:r>
            <a:r>
              <a:rPr lang="en-US" dirty="0"/>
              <a:t>Air eliminators are placed in the line on the intake</a:t>
            </a:r>
          </a:p>
          <a:p>
            <a:r>
              <a:rPr lang="en-US" dirty="0"/>
              <a:t>side of the meters. It consists of a cylinder usually 14 inches to 20</a:t>
            </a:r>
          </a:p>
          <a:p>
            <a:r>
              <a:rPr lang="en-US" dirty="0"/>
              <a:t>inches in diameter, containing baffles that are designed to force the</a:t>
            </a:r>
          </a:p>
          <a:p>
            <a:r>
              <a:rPr lang="en-US" dirty="0"/>
              <a:t>flow of fuel to the bottom of the cylinder and to force air to the top.</a:t>
            </a:r>
          </a:p>
          <a:p>
            <a:r>
              <a:rPr lang="en-US" dirty="0"/>
              <a:t>On the top of the cylinder is a diaphragm float-activated valve. The</a:t>
            </a:r>
          </a:p>
          <a:p>
            <a:r>
              <a:rPr lang="en-US" dirty="0"/>
              <a:t>float holds the valve open, allowing air and vapors to escape to the</a:t>
            </a:r>
          </a:p>
          <a:p>
            <a:r>
              <a:rPr lang="en-US" dirty="0"/>
              <a:t>atmosphere; when all air is removed, the float rises in the product and</a:t>
            </a:r>
          </a:p>
          <a:p>
            <a:r>
              <a:rPr lang="en-US" dirty="0"/>
              <a:t>closes the valve.</a:t>
            </a:r>
          </a:p>
          <a:p>
            <a:r>
              <a:rPr lang="en-US" dirty="0"/>
              <a:t>The flange gaskets should be checked daily for leaks. The diaphragm</a:t>
            </a:r>
          </a:p>
          <a:p>
            <a:r>
              <a:rPr lang="en-US" dirty="0"/>
              <a:t>valve should be checked daily to ensure it is working properly or to be</a:t>
            </a:r>
          </a:p>
          <a:p>
            <a:r>
              <a:rPr lang="en-US" dirty="0"/>
              <a:t>replaced if needed. Remove any rust and paint.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PROVING DEVICES</a:t>
            </a:r>
          </a:p>
          <a:p>
            <a:r>
              <a:rPr lang="en-US" dirty="0"/>
              <a:t> Prover tanks. There are several types of provers available for</a:t>
            </a:r>
          </a:p>
          <a:p>
            <a:r>
              <a:rPr lang="en-US" dirty="0"/>
              <a:t>proving meters. They are primarily tanks or piping of a known volume.</a:t>
            </a:r>
          </a:p>
          <a:p>
            <a:r>
              <a:rPr lang="en-US" dirty="0"/>
              <a:t>When they are filled, the known volume is compared to the metered</a:t>
            </a:r>
          </a:p>
          <a:p>
            <a:r>
              <a:rPr lang="en-US" dirty="0"/>
              <a:t>volume (unknown). Prover tanks normally range in size up to 600</a:t>
            </a:r>
          </a:p>
          <a:p>
            <a:r>
              <a:rPr lang="en-US" dirty="0"/>
              <a:t>gallon capacity.</a:t>
            </a:r>
          </a:p>
          <a:p>
            <a:r>
              <a:rPr lang="en-US" dirty="0"/>
              <a:t> Five gallon prover. The 5-gallon prover is used for proving small</a:t>
            </a:r>
          </a:p>
          <a:p>
            <a:r>
              <a:rPr lang="en-US" dirty="0"/>
              <a:t>meters on tank trucks and at service station type installations.</a:t>
            </a:r>
          </a:p>
          <a:p>
            <a:r>
              <a:rPr lang="en-US" dirty="0"/>
              <a:t> Mechanical displacement provers. These provers have a calibrated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Mechanical displacement provers. These provers have a calibrated</a:t>
            </a:r>
          </a:p>
          <a:p>
            <a:r>
              <a:rPr lang="en-US" dirty="0"/>
              <a:t>continuous loop and a spheroid. The sphere displaces a known volume</a:t>
            </a:r>
          </a:p>
          <a:p>
            <a:r>
              <a:rPr lang="en-US" dirty="0"/>
              <a:t>from the number one sensor to the number two sensor, and the amount</a:t>
            </a:r>
          </a:p>
          <a:p>
            <a:r>
              <a:rPr lang="en-US" dirty="0"/>
              <a:t>displaced is compared to the meter reading. You will find this kind</a:t>
            </a:r>
          </a:p>
          <a:p>
            <a:r>
              <a:rPr lang="en-US" dirty="0"/>
              <a:t>of meter in fixed installations, or they may be trailer-mounted.</a:t>
            </a:r>
          </a:p>
          <a:p>
            <a:r>
              <a:rPr lang="en-US" dirty="0"/>
              <a:t> Open volumetric prover. Open provers can be trailer-mounted or in a</a:t>
            </a:r>
          </a:p>
          <a:p>
            <a:r>
              <a:rPr lang="en-US" dirty="0"/>
              <a:t>fixed installation. They consist of the tank, the neck of the prover,</a:t>
            </a:r>
          </a:p>
          <a:p>
            <a:r>
              <a:rPr lang="en-US" dirty="0"/>
              <a:t>a splash dome, overlapping site gage glasses, and a gage glass scale</a:t>
            </a:r>
          </a:p>
          <a:p>
            <a:r>
              <a:rPr lang="en-US" dirty="0"/>
              <a:t>in the neck of the prover. Thermometers are at the top and bottom.</a:t>
            </a:r>
          </a:p>
          <a:p>
            <a:r>
              <a:rPr lang="en-US" dirty="0"/>
              <a:t>Provers are used in any installation where you have to calibrate</a:t>
            </a:r>
          </a:p>
          <a:p>
            <a:r>
              <a:rPr lang="en-US" dirty="0"/>
              <a:t>meters in pipelines, loading docks, and dispensing areas. The</a:t>
            </a:r>
          </a:p>
          <a:p>
            <a:r>
              <a:rPr lang="en-US" dirty="0"/>
              <a:t>maintenance of meters is very limited. Check for dents or</a:t>
            </a:r>
          </a:p>
          <a:p>
            <a:r>
              <a:rPr lang="en-US" dirty="0"/>
              <a:t>distortions, and make sure the sight gages are in good working order.</a:t>
            </a:r>
          </a:p>
          <a:p>
            <a:r>
              <a:rPr lang="en-US" dirty="0"/>
              <a:t>Make sure the thermometers are certified.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- VERIFICATION REQUIREMENTS</a:t>
            </a:r>
          </a:p>
          <a:p>
            <a:r>
              <a:rPr lang="en-US" dirty="0"/>
              <a:t>Meters must be verified based on the following factors:</a:t>
            </a:r>
          </a:p>
          <a:p>
            <a:r>
              <a:rPr lang="en-US" b="1" dirty="0"/>
              <a:t>Size of Meters (GPM) Total Gallons Measured</a:t>
            </a:r>
          </a:p>
          <a:p>
            <a:r>
              <a:rPr lang="en-US" dirty="0"/>
              <a:t>10-99 200,000</a:t>
            </a:r>
          </a:p>
          <a:p>
            <a:r>
              <a:rPr lang="en-US" dirty="0"/>
              <a:t>100-299 800,000</a:t>
            </a:r>
          </a:p>
          <a:p>
            <a:r>
              <a:rPr lang="en-US" dirty="0"/>
              <a:t>300-599 1,200,000</a:t>
            </a:r>
          </a:p>
          <a:p>
            <a:r>
              <a:rPr lang="en-US" dirty="0"/>
              <a:t>600 and over 2,000,000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Meters will be calibrated at least every 12 months or whenever the meter</a:t>
            </a:r>
          </a:p>
          <a:p>
            <a:r>
              <a:rPr lang="en-US" dirty="0"/>
              <a:t>is suspect, whichever comes first. The meter must be within .0025 (1/4</a:t>
            </a:r>
          </a:p>
          <a:p>
            <a:r>
              <a:rPr lang="en-US" dirty="0"/>
              <a:t>gallon) for every 100 gallons registered by the master meter. If the</a:t>
            </a:r>
          </a:p>
          <a:p>
            <a:r>
              <a:rPr lang="en-US" dirty="0"/>
              <a:t>12-128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meter is out of tolerance by more than .0025, then it must be adjusted or</a:t>
            </a:r>
          </a:p>
          <a:p>
            <a:r>
              <a:rPr lang="en-US" dirty="0"/>
              <a:t>taken out of service. If this cannot be done, then you may use the meter</a:t>
            </a:r>
          </a:p>
          <a:p>
            <a:r>
              <a:rPr lang="en-US" dirty="0"/>
              <a:t>factor or meter percent error to adjust the meters registered reading on</a:t>
            </a:r>
          </a:p>
          <a:p>
            <a:r>
              <a:rPr lang="en-US" dirty="0"/>
              <a:t>the gallons pumped. The instructions for adjusting the meter are</a:t>
            </a:r>
          </a:p>
          <a:p>
            <a:r>
              <a:rPr lang="en-US" dirty="0"/>
              <a:t>normally placed inside the top cover or in the manufacturer’s manual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Preparation.</a:t>
            </a:r>
          </a:p>
          <a:p>
            <a:r>
              <a:rPr lang="en-US" dirty="0"/>
              <a:t> Meters must be checked under normal operating pressure and flow rate.</a:t>
            </a:r>
          </a:p>
          <a:p>
            <a:r>
              <a:rPr lang="en-US" dirty="0"/>
              <a:t> The prover must have the capacity for no less than the volume</a:t>
            </a:r>
          </a:p>
          <a:p>
            <a:r>
              <a:rPr lang="en-US" dirty="0"/>
              <a:t>delivered through the meter in one minute.</a:t>
            </a:r>
          </a:p>
          <a:p>
            <a:r>
              <a:rPr lang="en-US" dirty="0"/>
              <a:t> Fill the prover and then empty to the zero mark (dry run). This</a:t>
            </a:r>
          </a:p>
          <a:p>
            <a:r>
              <a:rPr lang="en-US" dirty="0"/>
              <a:t>removes air pockets in the line and warms up the meter.</a:t>
            </a:r>
          </a:p>
          <a:p>
            <a:r>
              <a:rPr lang="en-US" dirty="0"/>
              <a:t> During the dry run, the time and flow rate can be determined.</a:t>
            </a:r>
          </a:p>
          <a:p>
            <a:r>
              <a:rPr lang="en-US" dirty="0"/>
              <a:t> All gages and thermometers will be checked for accuracy.</a:t>
            </a:r>
          </a:p>
          <a:p>
            <a:r>
              <a:rPr lang="en-US" dirty="0"/>
              <a:t> All fittings and valves must be checked for le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Verification Records and Reports.</a:t>
            </a:r>
          </a:p>
          <a:p>
            <a:r>
              <a:rPr lang="en-US" dirty="0"/>
              <a:t>Meter test results. The following information will need to be</a:t>
            </a:r>
          </a:p>
          <a:p>
            <a:r>
              <a:rPr lang="en-US" dirty="0"/>
              <a:t>included on all meter verification reports and records in order to obtain</a:t>
            </a:r>
          </a:p>
          <a:p>
            <a:r>
              <a:rPr lang="en-US" dirty="0"/>
              <a:t>reliable meter performance rating:</a:t>
            </a:r>
          </a:p>
          <a:p>
            <a:r>
              <a:rPr lang="en-US" dirty="0"/>
              <a:t> Closing meter reading, after the prover is full.</a:t>
            </a:r>
          </a:p>
          <a:p>
            <a:r>
              <a:rPr lang="en-US" dirty="0"/>
              <a:t> Opening meter reading; this is for meters that cannot be set to zero.</a:t>
            </a:r>
          </a:p>
          <a:p>
            <a:r>
              <a:rPr lang="en-US" dirty="0"/>
              <a:t> Registration; quantity recorded by the meter.</a:t>
            </a:r>
          </a:p>
          <a:p>
            <a:r>
              <a:rPr lang="en-US" dirty="0"/>
              <a:t>Example: * Closing meter reading = 2,762</a:t>
            </a:r>
          </a:p>
          <a:p>
            <a:r>
              <a:rPr lang="en-US" dirty="0"/>
              <a:t>* Opening meter reading = 1,920</a:t>
            </a:r>
          </a:p>
          <a:p>
            <a:r>
              <a:rPr lang="en-US" dirty="0"/>
              <a:t>* Quantity Recorded = 2,762 - 1,920 = 842 gallons</a:t>
            </a:r>
          </a:p>
          <a:p>
            <a:r>
              <a:rPr lang="en-US" dirty="0"/>
              <a:t> Temperature of metered stream.</a:t>
            </a:r>
          </a:p>
          <a:p>
            <a:r>
              <a:rPr lang="en-US" dirty="0"/>
              <a:t> Temperature correction factor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6629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 Registration corrected to 60 degrees Fahrenheit equals amount pumped</a:t>
            </a:r>
          </a:p>
          <a:p>
            <a:r>
              <a:rPr lang="en-US" dirty="0"/>
              <a:t>times the correction factor.</a:t>
            </a:r>
          </a:p>
          <a:p>
            <a:r>
              <a:rPr lang="en-US" dirty="0"/>
              <a:t> Elapsed time. Elapsed time for test in seconds. (It will usually</a:t>
            </a:r>
          </a:p>
          <a:p>
            <a:r>
              <a:rPr lang="en-US" dirty="0"/>
              <a:t>take less than a minute to fill the prover.) Elapsed time for test in</a:t>
            </a:r>
          </a:p>
          <a:p>
            <a:r>
              <a:rPr lang="en-US" dirty="0"/>
              <a:t>minutes. (The flow rate is in GPM, so seconds must be corrected to</a:t>
            </a:r>
          </a:p>
          <a:p>
            <a:r>
              <a:rPr lang="en-US" dirty="0"/>
              <a:t>minutes.)</a:t>
            </a:r>
          </a:p>
          <a:p>
            <a:r>
              <a:rPr lang="en-US" dirty="0"/>
              <a:t> Rate of flow. The total register reading corrected to 60 degrees</a:t>
            </a:r>
          </a:p>
          <a:p>
            <a:r>
              <a:rPr lang="en-US" dirty="0"/>
              <a:t>Fahrenheit divided by the elapsed time for the test equals the rate of</a:t>
            </a:r>
          </a:p>
          <a:p>
            <a:r>
              <a:rPr lang="en-US" dirty="0"/>
              <a:t>flow. (This tells you whether the meter is running at its prescribed</a:t>
            </a:r>
          </a:p>
          <a:p>
            <a:r>
              <a:rPr lang="en-US" dirty="0"/>
              <a:t>flow rate in one minute.)</a:t>
            </a:r>
          </a:p>
          <a:p>
            <a:r>
              <a:rPr lang="en-US" dirty="0"/>
              <a:t> Closing prover tank reading (percent). The prover is allowed to be in</a:t>
            </a:r>
          </a:p>
          <a:p>
            <a:r>
              <a:rPr lang="en-US" dirty="0"/>
              <a:t>excess of the rated capacity by +1percent or -1percent. (The</a:t>
            </a:r>
          </a:p>
          <a:p>
            <a:r>
              <a:rPr lang="en-US" dirty="0"/>
              <a:t>graduations are in 10ths.) If the prover is rated at 840 gallons and</a:t>
            </a:r>
          </a:p>
          <a:p>
            <a:r>
              <a:rPr lang="en-US" dirty="0"/>
              <a:t>the closing percent is +2, then change the percent to a decimal (for</a:t>
            </a:r>
          </a:p>
          <a:p>
            <a:r>
              <a:rPr lang="en-US" dirty="0"/>
              <a:t>example 2percent is changed to .002); multiply the prover capacity</a:t>
            </a:r>
          </a:p>
          <a:p>
            <a:r>
              <a:rPr lang="en-US" dirty="0"/>
              <a:t>(840) by .002 = 1.68 gallons. (Note: You pumped 841.68 gallons).</a:t>
            </a:r>
          </a:p>
          <a:p>
            <a:r>
              <a:rPr lang="en-US" dirty="0"/>
              <a:t> Closing prover tank readings (gallons). 841.68 gallons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Using Figure 2-1, given a flow rate of 700 gallons per minute and a pipe</a:t>
            </a:r>
          </a:p>
          <a:p>
            <a:r>
              <a:rPr lang="en-US" dirty="0"/>
              <a:t>diameter of 8.415 inches: enter the graph at the lower right hand corner</a:t>
            </a:r>
          </a:p>
          <a:p>
            <a:r>
              <a:rPr lang="en-US" dirty="0"/>
              <a:t>and move to the left to 700 gallons per minute. Move up the graph until you</a:t>
            </a:r>
          </a:p>
          <a:p>
            <a:r>
              <a:rPr lang="en-US" dirty="0"/>
              <a:t>locate the pipe diameter (8.415). Read to the left and read 33 feet. This</a:t>
            </a:r>
          </a:p>
          <a:p>
            <a:r>
              <a:rPr lang="en-US" dirty="0"/>
              <a:t>means that for every mile of pipe you will lose 33 feet of head. If the</a:t>
            </a:r>
          </a:p>
          <a:p>
            <a:r>
              <a:rPr lang="en-US" dirty="0"/>
              <a:t>pipeline was 10 miles long you would lose 330 feet of head.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Opening prover tank reading is always 0.</a:t>
            </a:r>
          </a:p>
          <a:p>
            <a:r>
              <a:rPr lang="en-US" dirty="0"/>
              <a:t> Delivery. The closing prover tank reading minus the opening reading</a:t>
            </a:r>
          </a:p>
          <a:p>
            <a:r>
              <a:rPr lang="en-US" dirty="0"/>
              <a:t>equals the delivered amount.</a:t>
            </a:r>
          </a:p>
          <a:p>
            <a:r>
              <a:rPr lang="en-US" dirty="0"/>
              <a:t> Prover temperature. If the prover has an upper and lower thermometer</a:t>
            </a:r>
          </a:p>
          <a:p>
            <a:r>
              <a:rPr lang="en-US" dirty="0"/>
              <a:t>this would be the average of the two.</a:t>
            </a:r>
          </a:p>
          <a:p>
            <a:r>
              <a:rPr lang="en-US" dirty="0"/>
              <a:t>12-129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 Temperature correction factor.</a:t>
            </a:r>
          </a:p>
          <a:p>
            <a:r>
              <a:rPr lang="en-US" dirty="0"/>
              <a:t> Delivery correction to 60 degrees Fahrenheit.</a:t>
            </a:r>
          </a:p>
          <a:p>
            <a:r>
              <a:rPr lang="en-US" dirty="0"/>
              <a:t> Meter factor. The meter factor equals the prover quantity at 60</a:t>
            </a:r>
          </a:p>
          <a:p>
            <a:r>
              <a:rPr lang="en-US" dirty="0"/>
              <a:t>degrees Fahrenheit divided by the meter quantity at 60 degrees</a:t>
            </a:r>
          </a:p>
          <a:p>
            <a:r>
              <a:rPr lang="en-US" dirty="0"/>
              <a:t>Fahrenheit divided by the meter quantity at 60 degrees Fahrenheit. The</a:t>
            </a:r>
          </a:p>
          <a:p>
            <a:r>
              <a:rPr lang="en-US" dirty="0"/>
              <a:t>factor is carried out to four (4)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Meter certification record. </a:t>
            </a:r>
            <a:r>
              <a:rPr lang="en-US" dirty="0"/>
              <a:t>The meter certification record in</a:t>
            </a:r>
          </a:p>
          <a:p>
            <a:r>
              <a:rPr lang="en-US" dirty="0"/>
              <a:t>conjunction with the meter test results is your proof that the meter has</a:t>
            </a:r>
          </a:p>
          <a:p>
            <a:r>
              <a:rPr lang="en-US" dirty="0"/>
              <a:t>been properly calibrated. The following items will be included in the</a:t>
            </a:r>
          </a:p>
          <a:p>
            <a:r>
              <a:rPr lang="en-US" dirty="0"/>
              <a:t>meter certification and recorded to ensure that the meter has been</a:t>
            </a:r>
          </a:p>
          <a:p>
            <a:r>
              <a:rPr lang="en-US" dirty="0"/>
              <a:t>properly tested and calibrated when required:</a:t>
            </a:r>
          </a:p>
          <a:p>
            <a:r>
              <a:rPr lang="en-US" dirty="0"/>
              <a:t> Date meter was verified.</a:t>
            </a:r>
          </a:p>
          <a:p>
            <a:r>
              <a:rPr lang="en-US" dirty="0"/>
              <a:t> Meter factor.</a:t>
            </a:r>
          </a:p>
          <a:p>
            <a:r>
              <a:rPr lang="en-US" dirty="0"/>
              <a:t> Was meter factor within .0025.</a:t>
            </a:r>
          </a:p>
          <a:p>
            <a:r>
              <a:rPr lang="en-US" dirty="0"/>
              <a:t> Verification adjustment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</a:t>
            </a:r>
          </a:p>
          <a:p>
            <a:r>
              <a:rPr lang="en-US" dirty="0"/>
              <a:t>Required___________</a:t>
            </a:r>
          </a:p>
          <a:p>
            <a:r>
              <a:rPr lang="en-US" dirty="0"/>
              <a:t>Performed Date__________</a:t>
            </a:r>
          </a:p>
          <a:p>
            <a:r>
              <a:rPr lang="en-US" dirty="0"/>
              <a:t>Required but Not</a:t>
            </a:r>
          </a:p>
          <a:p>
            <a:r>
              <a:rPr lang="en-US" dirty="0"/>
              <a:t>Performed</a:t>
            </a:r>
          </a:p>
          <a:p>
            <a:r>
              <a:rPr lang="en-US" dirty="0"/>
              <a:t>______________________</a:t>
            </a:r>
          </a:p>
          <a:p>
            <a:r>
              <a:rPr lang="en-US" dirty="0"/>
              <a:t> If adjustment is required but not performed, the meter factor should</a:t>
            </a:r>
          </a:p>
          <a:p>
            <a:r>
              <a:rPr lang="en-US" dirty="0"/>
              <a:t>be used to adjust all issues or receipts through the meter.</a:t>
            </a:r>
          </a:p>
          <a:p>
            <a:r>
              <a:rPr lang="en-US" dirty="0"/>
              <a:t> Use of the meter verification record.</a:t>
            </a:r>
          </a:p>
          <a:p>
            <a:r>
              <a:rPr lang="en-US" dirty="0"/>
              <a:t> Remarks: Any repairs or adjustments to the meter should be recorded.</a:t>
            </a:r>
          </a:p>
        </p:txBody>
      </p:sp>
    </p:spTree>
    <p:extLst>
      <p:ext uri="{BB962C8B-B14F-4D97-AF65-F5344CB8AC3E}">
        <p14:creationId xmlns:p14="http://schemas.microsoft.com/office/powerpoint/2010/main" val="2384381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– CORRECTION FACTOR</a:t>
            </a:r>
          </a:p>
          <a:p>
            <a:r>
              <a:rPr lang="en-US" b="1" dirty="0"/>
              <a:t>Correction Factor. </a:t>
            </a:r>
            <a:r>
              <a:rPr lang="en-US" dirty="0"/>
              <a:t>To determine the friction head loss for fuels other than</a:t>
            </a:r>
          </a:p>
          <a:p>
            <a:r>
              <a:rPr lang="en-US" dirty="0"/>
              <a:t>MOGAS at 60° F, it becomes necessary to correct the value obtained from</a:t>
            </a:r>
          </a:p>
          <a:p>
            <a:r>
              <a:rPr lang="en-US" dirty="0"/>
              <a:t>Figure 2-1. Table 2-1 contains correction factors for all military fuels at</a:t>
            </a:r>
          </a:p>
          <a:p>
            <a:r>
              <a:rPr lang="en-US" dirty="0"/>
              <a:t>temperatures ranging from -20º F to 80° F.</a:t>
            </a:r>
          </a:p>
          <a:p>
            <a:r>
              <a:rPr lang="en-US" dirty="0"/>
              <a:t>At temperatures other than these, interpolation must be used. These</a:t>
            </a:r>
          </a:p>
          <a:p>
            <a:r>
              <a:rPr lang="en-US" dirty="0"/>
              <a:t>factors can be used for any flow rate and for API pipe or light weight steel</a:t>
            </a:r>
          </a:p>
          <a:p>
            <a:r>
              <a:rPr lang="en-US" dirty="0"/>
              <a:t>tubing having the same nominal diameter as that shown in the tables.</a:t>
            </a:r>
          </a:p>
          <a:p>
            <a:r>
              <a:rPr lang="en-US" dirty="0"/>
              <a:t>If we use the same flow rate and the same pipe diameter (700 GPM and</a:t>
            </a:r>
          </a:p>
          <a:p>
            <a:r>
              <a:rPr lang="en-US" dirty="0"/>
              <a:t>8.415), we know that our head loss is 33 feet per mile. If we were pumping</a:t>
            </a:r>
          </a:p>
          <a:p>
            <a:r>
              <a:rPr lang="en-US" dirty="0"/>
              <a:t>DF2 at a temperature of 80° F, we must use the correction factor.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Using Table 2-1, locate DF2 at 80° F and read the correction factor 1.17.</a:t>
            </a:r>
          </a:p>
          <a:p>
            <a:r>
              <a:rPr lang="en-US" dirty="0"/>
              <a:t>Multiply 33 feet by 1.17 which equals 38.61 feet or 39 feet. You now have</a:t>
            </a:r>
          </a:p>
          <a:p>
            <a:r>
              <a:rPr lang="en-US" dirty="0"/>
              <a:t>the friction loss per mile of pipe for DF2 flowing at 700 GPM through an</a:t>
            </a:r>
          </a:p>
          <a:p>
            <a:r>
              <a:rPr lang="en-US" dirty="0"/>
              <a:t>8.415 diameter pipeline.</a:t>
            </a:r>
          </a:p>
          <a:p>
            <a:r>
              <a:rPr lang="en-US" dirty="0"/>
              <a:t>Once computed, the head loss due to friction for one mile of pipe has a</a:t>
            </a:r>
          </a:p>
          <a:p>
            <a:r>
              <a:rPr lang="en-US" dirty="0"/>
              <a:t>special name; hydraulic gradient (hg). Since hg is a constant ratio of two</a:t>
            </a:r>
          </a:p>
          <a:p>
            <a:r>
              <a:rPr lang="en-US" dirty="0"/>
              <a:t>linear dimensions: head loss in feet over pipe distance in miles; it can be</a:t>
            </a:r>
          </a:p>
          <a:p>
            <a:r>
              <a:rPr lang="en-US" dirty="0"/>
              <a:t>expressed graphically as the slope of a straight line.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554111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4908176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Being able to measure the head at a point downstream or head loss between</a:t>
            </a:r>
          </a:p>
          <a:p>
            <a:r>
              <a:rPr lang="en-US" dirty="0"/>
              <a:t>points downstream becomes academic. For example:</a:t>
            </a:r>
          </a:p>
          <a:p>
            <a:r>
              <a:rPr lang="en-US" dirty="0"/>
              <a:t>Head available = 390 feet</a:t>
            </a:r>
          </a:p>
          <a:p>
            <a:r>
              <a:rPr lang="en-US" dirty="0"/>
              <a:t>Pipeline distance = 10 mile (52,800 feet)</a:t>
            </a:r>
          </a:p>
          <a:p>
            <a:r>
              <a:rPr lang="en-US" dirty="0"/>
              <a:t>H = 38.61 feet per mile (or 39)</a:t>
            </a:r>
          </a:p>
          <a:p>
            <a:r>
              <a:rPr lang="en-US" dirty="0"/>
              <a:t>Head available after one mile = 351</a:t>
            </a:r>
          </a:p>
          <a:p>
            <a:r>
              <a:rPr lang="en-US" dirty="0"/>
              <a:t>Head loss after three miles = 117</a:t>
            </a:r>
          </a:p>
          <a:p>
            <a:r>
              <a:rPr lang="en-US" dirty="0"/>
              <a:t>390</a:t>
            </a:r>
          </a:p>
          <a:p>
            <a:r>
              <a:rPr lang="en-US" dirty="0"/>
              <a:t>351</a:t>
            </a:r>
          </a:p>
          <a:p>
            <a:r>
              <a:rPr lang="en-US" dirty="0"/>
              <a:t>312</a:t>
            </a:r>
          </a:p>
          <a:p>
            <a:r>
              <a:rPr lang="en-US" dirty="0"/>
              <a:t>273</a:t>
            </a:r>
          </a:p>
          <a:p>
            <a:r>
              <a:rPr lang="en-US" dirty="0"/>
              <a:t>234</a:t>
            </a:r>
          </a:p>
          <a:p>
            <a:r>
              <a:rPr lang="en-US" dirty="0"/>
              <a:t>195</a:t>
            </a:r>
          </a:p>
          <a:p>
            <a:r>
              <a:rPr lang="en-US" dirty="0"/>
              <a:t>156</a:t>
            </a:r>
          </a:p>
          <a:p>
            <a:r>
              <a:rPr lang="en-US" dirty="0"/>
              <a:t>117</a:t>
            </a:r>
          </a:p>
          <a:p>
            <a:r>
              <a:rPr lang="en-US" dirty="0"/>
              <a:t>78</a:t>
            </a:r>
          </a:p>
          <a:p>
            <a:r>
              <a:rPr lang="en-US" dirty="0"/>
              <a:t>39</a:t>
            </a:r>
          </a:p>
          <a:p>
            <a:r>
              <a:rPr lang="en-US" dirty="0"/>
              <a:t>1 2 3 4 5 6 7 8 9 10</a:t>
            </a:r>
          </a:p>
          <a:p>
            <a:r>
              <a:rPr lang="en-US" dirty="0"/>
              <a:t>MILES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STATIC FLUID (FLOW OF FUEL IN PIPELINES)</a:t>
            </a:r>
          </a:p>
          <a:p>
            <a:r>
              <a:rPr lang="en-US" b="1" dirty="0"/>
              <a:t>Specific weight</a:t>
            </a:r>
            <a:r>
              <a:rPr lang="en-US" dirty="0"/>
              <a:t>. The specific (or unit) weight of water is 62.3 pounds per</a:t>
            </a:r>
          </a:p>
          <a:p>
            <a:r>
              <a:rPr lang="en-US" dirty="0"/>
              <a:t>cubic foot.</a:t>
            </a:r>
          </a:p>
          <a:p>
            <a:r>
              <a:rPr lang="en-US" b="1" dirty="0"/>
              <a:t>Specific gravity</a:t>
            </a:r>
            <a:r>
              <a:rPr lang="en-US" dirty="0"/>
              <a:t>. The ratio of the weight of a volume of liquid to an equal</a:t>
            </a:r>
          </a:p>
          <a:p>
            <a:r>
              <a:rPr lang="en-US" dirty="0"/>
              <a:t>volume of water. The specific gravity of water is 1.</a:t>
            </a:r>
          </a:p>
          <a:p>
            <a:r>
              <a:rPr lang="en-US" b="1" dirty="0"/>
              <a:t>API gravity</a:t>
            </a:r>
            <a:r>
              <a:rPr lang="en-US" dirty="0"/>
              <a:t>. API gravity is an arbitrary scale accepted for general use by</a:t>
            </a:r>
          </a:p>
          <a:p>
            <a:r>
              <a:rPr lang="en-US" dirty="0"/>
              <a:t>the petroleum industry. It is based on reciprocals of specific gravities</a:t>
            </a:r>
          </a:p>
          <a:p>
            <a:r>
              <a:rPr lang="en-US" dirty="0"/>
              <a:t>and produces a range of numbers between 10º and 90º API between the heaviest</a:t>
            </a:r>
          </a:p>
          <a:p>
            <a:r>
              <a:rPr lang="en-US" dirty="0"/>
              <a:t>and the lightest petroleum products. The standard (water) is established at</a:t>
            </a:r>
          </a:p>
          <a:p>
            <a:r>
              <a:rPr lang="en-US" dirty="0"/>
              <a:t>60° F. All other observations must be converted to this standard to make</a:t>
            </a:r>
          </a:p>
          <a:p>
            <a:r>
              <a:rPr lang="en-US" dirty="0"/>
              <a:t>meaningful comparisons.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order to determine how much head is used and how much head is available,</a:t>
            </a:r>
          </a:p>
          <a:p>
            <a:r>
              <a:rPr lang="en-US" dirty="0"/>
              <a:t>draw a line from the lower left hand corner; as if the gradient was a</a:t>
            </a:r>
          </a:p>
          <a:p>
            <a:r>
              <a:rPr lang="en-US" dirty="0"/>
              <a:t>rectangle. Locate 4 miles on the X axis and move up the graph until you</a:t>
            </a:r>
          </a:p>
          <a:p>
            <a:r>
              <a:rPr lang="en-US" dirty="0"/>
              <a:t>intersect the sloping line. Move to the left and read 156 feet of head;</a:t>
            </a:r>
          </a:p>
          <a:p>
            <a:r>
              <a:rPr lang="en-US" dirty="0"/>
              <a:t>this gives you the head used and the head remaining which is 134 feet.</a:t>
            </a:r>
          </a:p>
          <a:p>
            <a:r>
              <a:rPr lang="en-US" dirty="0"/>
              <a:t>390</a:t>
            </a:r>
          </a:p>
          <a:p>
            <a:r>
              <a:rPr lang="en-US" dirty="0"/>
              <a:t>351</a:t>
            </a:r>
          </a:p>
          <a:p>
            <a:r>
              <a:rPr lang="en-US" dirty="0"/>
              <a:t>312</a:t>
            </a:r>
          </a:p>
          <a:p>
            <a:r>
              <a:rPr lang="en-US" dirty="0"/>
              <a:t>273</a:t>
            </a:r>
          </a:p>
          <a:p>
            <a:r>
              <a:rPr lang="en-US" dirty="0"/>
              <a:t>234</a:t>
            </a:r>
          </a:p>
          <a:p>
            <a:r>
              <a:rPr lang="en-US" dirty="0"/>
              <a:t>195</a:t>
            </a:r>
          </a:p>
          <a:p>
            <a:r>
              <a:rPr lang="en-US" dirty="0"/>
              <a:t>156</a:t>
            </a:r>
          </a:p>
          <a:p>
            <a:r>
              <a:rPr lang="en-US" dirty="0"/>
              <a:t>117</a:t>
            </a:r>
          </a:p>
          <a:p>
            <a:r>
              <a:rPr lang="en-US" dirty="0"/>
              <a:t>78</a:t>
            </a:r>
          </a:p>
          <a:p>
            <a:r>
              <a:rPr lang="en-US" dirty="0"/>
              <a:t>33</a:t>
            </a:r>
          </a:p>
          <a:p>
            <a:r>
              <a:rPr lang="en-US" dirty="0"/>
              <a:t>1 2 3 4 5 6 7 8 9 10</a:t>
            </a:r>
          </a:p>
          <a:p>
            <a:r>
              <a:rPr lang="en-US" dirty="0"/>
              <a:t>MILES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– FEET OF HEAD AVAILABLE</a:t>
            </a:r>
          </a:p>
          <a:p>
            <a:r>
              <a:rPr lang="en-US" b="1" dirty="0"/>
              <a:t>Feet of Head available. </a:t>
            </a:r>
            <a:r>
              <a:rPr lang="en-US" dirty="0"/>
              <a:t>Given a storage tank containing DF1 at an elevation</a:t>
            </a:r>
          </a:p>
          <a:p>
            <a:r>
              <a:rPr lang="en-US" dirty="0"/>
              <a:t>of 225 feet above the feeder pump, the feeder line is 6 inch LWST, 9000 feet</a:t>
            </a:r>
          </a:p>
          <a:p>
            <a:r>
              <a:rPr lang="en-US" dirty="0"/>
              <a:t>long, with a flow rate of 400 BPH. Determine how many feet of head are</a:t>
            </a:r>
          </a:p>
          <a:p>
            <a:r>
              <a:rPr lang="en-US" dirty="0"/>
              <a:t>available at the suction side of the pump.</a:t>
            </a:r>
          </a:p>
          <a:p>
            <a:r>
              <a:rPr lang="en-US" b="1" dirty="0"/>
              <a:t>STEP 1: </a:t>
            </a:r>
            <a:r>
              <a:rPr lang="en-US" dirty="0"/>
              <a:t>Determine the true gradient (400 BPH and 6.415 inch pipe) using</a:t>
            </a:r>
          </a:p>
          <a:p>
            <a:r>
              <a:rPr lang="it-IT" dirty="0"/>
              <a:t>Figure 2-1. Hg = 24 ft/mi</a:t>
            </a:r>
          </a:p>
          <a:p>
            <a:r>
              <a:rPr lang="en-US" dirty="0"/>
              <a:t>DF1 at 40º F Correction Factor = 1.20</a:t>
            </a:r>
          </a:p>
          <a:p>
            <a:r>
              <a:rPr lang="en-US" dirty="0"/>
              <a:t>True Gradient 24 </a:t>
            </a:r>
            <a:r>
              <a:rPr lang="en-US" dirty="0" err="1"/>
              <a:t>ft</a:t>
            </a:r>
            <a:r>
              <a:rPr lang="en-US" dirty="0"/>
              <a:t>/mi x 1.20 = 28.8 </a:t>
            </a:r>
            <a:r>
              <a:rPr lang="en-US" dirty="0" err="1"/>
              <a:t>ft</a:t>
            </a:r>
            <a:r>
              <a:rPr lang="en-US" dirty="0"/>
              <a:t>/mi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STEP 2: </a:t>
            </a:r>
            <a:r>
              <a:rPr lang="en-US" dirty="0"/>
              <a:t>Determine the miles of pipe</a:t>
            </a:r>
          </a:p>
          <a:p>
            <a:r>
              <a:rPr lang="en-US" dirty="0"/>
              <a:t>9000 </a:t>
            </a:r>
            <a:r>
              <a:rPr lang="en-US" dirty="0" err="1"/>
              <a:t>ft</a:t>
            </a:r>
            <a:r>
              <a:rPr lang="en-US" dirty="0"/>
              <a:t> = 1.70 mi</a:t>
            </a:r>
          </a:p>
          <a:p>
            <a:r>
              <a:rPr lang="en-US" dirty="0"/>
              <a:t>5,280 </a:t>
            </a:r>
            <a:r>
              <a:rPr lang="en-US" dirty="0" err="1"/>
              <a:t>ft</a:t>
            </a:r>
            <a:r>
              <a:rPr lang="en-US" dirty="0"/>
              <a:t>/mi</a:t>
            </a:r>
          </a:p>
          <a:p>
            <a:r>
              <a:rPr lang="en-US" b="1" dirty="0"/>
              <a:t>STEP 3: </a:t>
            </a:r>
            <a:r>
              <a:rPr lang="en-US" dirty="0"/>
              <a:t>Determine head loss</a:t>
            </a:r>
          </a:p>
          <a:p>
            <a:r>
              <a:rPr lang="pl-PL" dirty="0"/>
              <a:t>Hf = 28.8 ft/mi x 1.70 mi = 49 ft</a:t>
            </a:r>
          </a:p>
          <a:p>
            <a:r>
              <a:rPr lang="en-US" b="1" dirty="0"/>
              <a:t>STEP 4: </a:t>
            </a:r>
            <a:r>
              <a:rPr lang="en-US" dirty="0"/>
              <a:t>Determine head remaining</a:t>
            </a:r>
          </a:p>
          <a:p>
            <a:r>
              <a:rPr lang="en-US" dirty="0"/>
              <a:t>225 </a:t>
            </a:r>
            <a:r>
              <a:rPr lang="en-US" dirty="0" err="1"/>
              <a:t>ft</a:t>
            </a:r>
            <a:r>
              <a:rPr lang="en-US" dirty="0"/>
              <a:t> - 49 </a:t>
            </a:r>
            <a:r>
              <a:rPr lang="en-US" dirty="0" err="1"/>
              <a:t>ft</a:t>
            </a:r>
            <a:r>
              <a:rPr lang="en-US" dirty="0"/>
              <a:t> = 176 </a:t>
            </a:r>
            <a:r>
              <a:rPr lang="en-US" dirty="0" err="1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D – FRICTION LOSS</a:t>
            </a:r>
          </a:p>
          <a:p>
            <a:r>
              <a:rPr lang="en-US" b="1" dirty="0"/>
              <a:t>Friction Loss in Valves and Fittings: </a:t>
            </a:r>
            <a:r>
              <a:rPr lang="en-US" dirty="0"/>
              <a:t>Friction losses in valves and</a:t>
            </a:r>
          </a:p>
          <a:p>
            <a:r>
              <a:rPr lang="en-US" dirty="0"/>
              <a:t>fittings result from the same surface friction losses in straight pipe. So</a:t>
            </a:r>
          </a:p>
          <a:p>
            <a:r>
              <a:rPr lang="en-US" dirty="0"/>
              <a:t>far we have only considered the losses in pipe. Now we are going to find</a:t>
            </a:r>
          </a:p>
          <a:p>
            <a:r>
              <a:rPr lang="en-US" dirty="0"/>
              <a:t>out how to compute the losses through valves and fittings. Valves and</a:t>
            </a:r>
          </a:p>
          <a:p>
            <a:r>
              <a:rPr lang="en-US" dirty="0"/>
              <a:t>fittings have been mathematically evaluated to determine the friction loss</a:t>
            </a:r>
          </a:p>
          <a:p>
            <a:r>
              <a:rPr lang="en-US" dirty="0"/>
              <a:t>and the information has been put in graph form. Special consideration must</a:t>
            </a:r>
          </a:p>
          <a:p>
            <a:r>
              <a:rPr lang="en-US" dirty="0"/>
              <a:t>be given to terminals and tank farms because of the numbers of valves and</a:t>
            </a:r>
          </a:p>
          <a:p>
            <a:r>
              <a:rPr lang="en-US" dirty="0"/>
              <a:t>fitting used. This friction loss must be carefully evaluated to ensure that</a:t>
            </a:r>
          </a:p>
          <a:p>
            <a:r>
              <a:rPr lang="en-US" dirty="0"/>
              <a:t>feeder pumps can meet the required pressure to feed the mainline pumps and</a:t>
            </a:r>
          </a:p>
          <a:p>
            <a:r>
              <a:rPr lang="en-US" dirty="0"/>
              <a:t>to transfer fuel from tank to tank within the terminal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 we can calculate the equivalent length for a pipeline that has a</a:t>
            </a:r>
          </a:p>
          <a:p>
            <a:r>
              <a:rPr lang="en-US" dirty="0"/>
              <a:t>certain number of valves and fittings. This number would then be added to</a:t>
            </a:r>
          </a:p>
          <a:p>
            <a:r>
              <a:rPr lang="en-US" dirty="0"/>
              <a:t>the pipeline length. For example:</a:t>
            </a:r>
          </a:p>
          <a:p>
            <a:r>
              <a:rPr lang="nb-NO" dirty="0"/>
              <a:t>3 rising stem gate valves</a:t>
            </a:r>
          </a:p>
          <a:p>
            <a:r>
              <a:rPr lang="en-US" dirty="0"/>
              <a:t>2 swing check valves</a:t>
            </a:r>
          </a:p>
          <a:p>
            <a:r>
              <a:rPr lang="en-US" dirty="0"/>
              <a:t>1 90 degree welding elbow</a:t>
            </a:r>
          </a:p>
          <a:p>
            <a:r>
              <a:rPr lang="en-US" dirty="0"/>
              <a:t>All valves and fittings are 8.415 inch diameter</a:t>
            </a:r>
          </a:p>
          <a:p>
            <a:r>
              <a:rPr lang="nb-NO" dirty="0"/>
              <a:t>Gate valve - 6.2 x 3 = 18.6</a:t>
            </a:r>
          </a:p>
          <a:p>
            <a:r>
              <a:rPr lang="en-US" dirty="0"/>
              <a:t>Swing check valve - 70.0 x 2 = 140</a:t>
            </a:r>
          </a:p>
          <a:p>
            <a:r>
              <a:rPr lang="en-US" dirty="0"/>
              <a:t>90 degree welding elbow 95.0 x 1 = 9.5</a:t>
            </a:r>
          </a:p>
          <a:p>
            <a:r>
              <a:rPr lang="en-US" dirty="0"/>
              <a:t>Total = 168 f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Given: JP-5 at 80° F</a:t>
            </a:r>
          </a:p>
          <a:p>
            <a:r>
              <a:rPr lang="en-US" dirty="0"/>
              <a:t>Q = 700 GPM</a:t>
            </a:r>
          </a:p>
          <a:p>
            <a:r>
              <a:rPr lang="en-US" dirty="0"/>
              <a:t>d = 8.415 inches</a:t>
            </a:r>
          </a:p>
          <a:p>
            <a:r>
              <a:rPr lang="en-US" dirty="0"/>
              <a:t>Valves and fitting equivalent length = 188 Feet</a:t>
            </a:r>
          </a:p>
          <a:p>
            <a:r>
              <a:rPr lang="en-US" dirty="0"/>
              <a:t>Pipe length = 2.5 mi</a:t>
            </a:r>
          </a:p>
          <a:p>
            <a:r>
              <a:rPr lang="en-US" dirty="0"/>
              <a:t>Find: Total head loss due to friction (</a:t>
            </a:r>
            <a:r>
              <a:rPr lang="en-US" dirty="0" err="1"/>
              <a:t>Hf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3588" y="8001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STEP 1: </a:t>
            </a:r>
            <a:r>
              <a:rPr lang="en-US" dirty="0"/>
              <a:t>Determine Hg</a:t>
            </a:r>
          </a:p>
          <a:p>
            <a:r>
              <a:rPr lang="en-US" dirty="0"/>
              <a:t>NOTE: Using Figure 2-1, at 700 GPM and 8.415 inch pipe Hg = 34 </a:t>
            </a:r>
            <a:r>
              <a:rPr lang="en-US" dirty="0" err="1"/>
              <a:t>ft</a:t>
            </a:r>
            <a:r>
              <a:rPr lang="en-US" dirty="0"/>
              <a:t>/mi</a:t>
            </a:r>
          </a:p>
          <a:p>
            <a:r>
              <a:rPr lang="en-US" b="1" dirty="0"/>
              <a:t>STEP 2: </a:t>
            </a:r>
            <a:r>
              <a:rPr lang="en-US" dirty="0"/>
              <a:t>Determine correction factor using Table 2-1.</a:t>
            </a:r>
          </a:p>
          <a:p>
            <a:r>
              <a:rPr lang="en-US" dirty="0"/>
              <a:t>Correction factor = 1.17</a:t>
            </a:r>
          </a:p>
          <a:p>
            <a:r>
              <a:rPr lang="en-US" b="1" dirty="0"/>
              <a:t>STEP 3: </a:t>
            </a:r>
            <a:r>
              <a:rPr lang="en-US" dirty="0"/>
              <a:t>Determine True Gradient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4785" y="3244334"/>
            <a:ext cx="2834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34 </a:t>
            </a:r>
            <a:r>
              <a:rPr lang="en-US" dirty="0" err="1"/>
              <a:t>ft</a:t>
            </a:r>
            <a:r>
              <a:rPr lang="en-US" dirty="0"/>
              <a:t>/mi x 1.17 = 39.78 </a:t>
            </a:r>
            <a:r>
              <a:rPr lang="en-US" dirty="0" err="1"/>
              <a:t>ft</a:t>
            </a:r>
            <a:r>
              <a:rPr lang="en-US" dirty="0"/>
              <a:t>/mi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STEP 4: </a:t>
            </a:r>
            <a:r>
              <a:rPr lang="en-US" dirty="0"/>
              <a:t>Determine length of pipe and fittings</a:t>
            </a:r>
          </a:p>
          <a:p>
            <a:r>
              <a:rPr lang="en-US" dirty="0"/>
              <a:t>168 </a:t>
            </a:r>
            <a:r>
              <a:rPr lang="en-US" dirty="0" err="1"/>
              <a:t>ft</a:t>
            </a:r>
            <a:endParaRPr lang="en-US" dirty="0"/>
          </a:p>
          <a:p>
            <a:r>
              <a:rPr lang="en-US" dirty="0"/>
              <a:t>5280 = .03 mi 2.5 mi + .03 mi = 2.53 mi</a:t>
            </a:r>
          </a:p>
          <a:p>
            <a:r>
              <a:rPr lang="en-US" b="1" dirty="0"/>
              <a:t>STEP 5: </a:t>
            </a:r>
            <a:r>
              <a:rPr lang="en-US" dirty="0"/>
              <a:t>Determine </a:t>
            </a:r>
            <a:r>
              <a:rPr lang="en-US" dirty="0" err="1"/>
              <a:t>Hf</a:t>
            </a:r>
            <a:endParaRPr lang="en-US" dirty="0"/>
          </a:p>
          <a:p>
            <a:r>
              <a:rPr lang="en-US" dirty="0" err="1"/>
              <a:t>Hf</a:t>
            </a:r>
            <a:r>
              <a:rPr lang="en-US" dirty="0"/>
              <a:t> = 2.53 mi x 39.78 </a:t>
            </a:r>
            <a:r>
              <a:rPr lang="en-US" dirty="0" err="1"/>
              <a:t>ft</a:t>
            </a:r>
            <a:r>
              <a:rPr lang="en-US" dirty="0"/>
              <a:t>/mi</a:t>
            </a:r>
          </a:p>
          <a:p>
            <a:r>
              <a:rPr lang="en-US" dirty="0" err="1"/>
              <a:t>Hf</a:t>
            </a:r>
            <a:r>
              <a:rPr lang="en-US" dirty="0"/>
              <a:t> = 101 </a:t>
            </a:r>
            <a:r>
              <a:rPr lang="en-US" dirty="0" err="1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– LINE FILL</a:t>
            </a:r>
          </a:p>
          <a:p>
            <a:r>
              <a:rPr lang="en-US" b="1" dirty="0"/>
              <a:t>Line Fill. </a:t>
            </a:r>
            <a:r>
              <a:rPr lang="en-US" dirty="0"/>
              <a:t>The amount of fuel in pipelines and manifolds must be taken into</a:t>
            </a:r>
          </a:p>
          <a:p>
            <a:r>
              <a:rPr lang="en-US" dirty="0"/>
              <a:t>account for several reasons. In the initial planning stages of the</a:t>
            </a:r>
          </a:p>
          <a:p>
            <a:r>
              <a:rPr lang="en-US" dirty="0"/>
              <a:t>pipeline, this becomes a requirement above that required for the units</a:t>
            </a:r>
          </a:p>
          <a:p>
            <a:r>
              <a:rPr lang="en-US" dirty="0"/>
              <a:t>supported. Taking into account the fact that the pipeline is always full</a:t>
            </a:r>
          </a:p>
          <a:p>
            <a:r>
              <a:rPr lang="en-US" dirty="0"/>
              <a:t>but must be accounted for on the books is very important. The length of the</a:t>
            </a:r>
          </a:p>
          <a:p>
            <a:r>
              <a:rPr lang="en-US" dirty="0"/>
              <a:t>line and the size of the pipe can be obtained from blue prints or drawings.</a:t>
            </a:r>
          </a:p>
          <a:p>
            <a:r>
              <a:rPr lang="en-US" dirty="0"/>
              <a:t>The volume of fuel in the line can be obtained by use of the following</a:t>
            </a:r>
          </a:p>
          <a:p>
            <a:r>
              <a:rPr lang="en-US" dirty="0"/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V= 5.13 constant</a:t>
            </a:r>
          </a:p>
          <a:p>
            <a:r>
              <a:rPr lang="en-US" dirty="0"/>
              <a:t>V = d2 x 5.13</a:t>
            </a:r>
          </a:p>
          <a:p>
            <a:r>
              <a:rPr lang="en-US" dirty="0"/>
              <a:t>V = </a:t>
            </a:r>
            <a:r>
              <a:rPr lang="en-US" dirty="0" err="1"/>
              <a:t>Bbls</a:t>
            </a:r>
            <a:r>
              <a:rPr lang="en-US" dirty="0"/>
              <a:t> per mile</a:t>
            </a:r>
          </a:p>
          <a:p>
            <a:r>
              <a:rPr lang="en-US" dirty="0"/>
              <a:t>d2 = Inside diameter of pipe in inches squared</a:t>
            </a:r>
          </a:p>
          <a:p>
            <a:r>
              <a:rPr lang="en-US" dirty="0"/>
              <a:t>5.13 constant</a:t>
            </a:r>
          </a:p>
          <a:p>
            <a:r>
              <a:rPr lang="en-US" b="1" dirty="0"/>
              <a:t>Example: </a:t>
            </a:r>
            <a:r>
              <a:rPr lang="en-US" dirty="0"/>
              <a:t>d2 = 8.415</a:t>
            </a:r>
          </a:p>
          <a:p>
            <a:r>
              <a:rPr lang="en-US" dirty="0"/>
              <a:t>Pipeline length 3 miles</a:t>
            </a:r>
          </a:p>
          <a:p>
            <a:r>
              <a:rPr lang="it-IT" dirty="0"/>
              <a:t>8.415 x 8.415 x 5.13 = 363 Bbls/per mi</a:t>
            </a:r>
          </a:p>
          <a:p>
            <a:r>
              <a:rPr lang="en-US" dirty="0"/>
              <a:t>363 x 3 = 1089.8 or 1090 BBLS in 3 miles of pipe.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Conversion formulas</a:t>
            </a:r>
            <a:r>
              <a:rPr lang="en-US" dirty="0"/>
              <a:t>. The following formulas are used for conversion between</a:t>
            </a:r>
          </a:p>
          <a:p>
            <a:r>
              <a:rPr lang="en-US" dirty="0"/>
              <a:t>API gravity and specific gravity.</a:t>
            </a:r>
          </a:p>
          <a:p>
            <a:r>
              <a:rPr lang="en-US" dirty="0"/>
              <a:t>API = 141.5 - 131.5</a:t>
            </a:r>
          </a:p>
          <a:p>
            <a:r>
              <a:rPr lang="en-US" dirty="0"/>
              <a:t>SPGR</a:t>
            </a:r>
          </a:p>
          <a:p>
            <a:r>
              <a:rPr lang="en-US" dirty="0"/>
              <a:t>SPGR = 141.5</a:t>
            </a:r>
          </a:p>
          <a:p>
            <a:r>
              <a:rPr lang="en-US" dirty="0"/>
              <a:t>API + 131.5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3</a:t>
            </a:r>
          </a:p>
          <a:p>
            <a:r>
              <a:rPr lang="en-US" dirty="0"/>
              <a:t>DESIGN</a:t>
            </a:r>
          </a:p>
          <a:p>
            <a:r>
              <a:rPr lang="en-US" dirty="0"/>
              <a:t>Critical Tasks:</a:t>
            </a:r>
          </a:p>
          <a:p>
            <a:r>
              <a:rPr lang="en-US" dirty="0"/>
              <a:t>101-519-4260</a:t>
            </a:r>
          </a:p>
          <a:p>
            <a:r>
              <a:rPr lang="en-US" dirty="0"/>
              <a:t>101-519-4310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It is very important to fully understand the layout and design of a</a:t>
            </a:r>
          </a:p>
          <a:p>
            <a:r>
              <a:rPr lang="en-US" dirty="0"/>
              <a:t>petroleum pipeline for effective and safe movement of fuel. As a result of</a:t>
            </a:r>
          </a:p>
          <a:p>
            <a:r>
              <a:rPr lang="en-US" dirty="0"/>
              <a:t>this instruction you should be able to apply the basic principles to plan</a:t>
            </a:r>
          </a:p>
          <a:p>
            <a:r>
              <a:rPr lang="en-US" dirty="0"/>
              <a:t>and design a petroleum pipeline.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– HYDRAULIC GRADIENT</a:t>
            </a:r>
          </a:p>
          <a:p>
            <a:r>
              <a:rPr lang="en-US" b="1" dirty="0"/>
              <a:t>Placing Pump Stations Using the Hydraulic Gradient</a:t>
            </a:r>
            <a:r>
              <a:rPr lang="en-US" dirty="0"/>
              <a:t>: Although you will not</a:t>
            </a:r>
          </a:p>
          <a:p>
            <a:r>
              <a:rPr lang="en-US" dirty="0"/>
              <a:t>be required to place pump stations while you are here in the school, it is</a:t>
            </a:r>
          </a:p>
          <a:p>
            <a:r>
              <a:rPr lang="en-US" dirty="0"/>
              <a:t>very important that you understand the principles of how it is done. Given</a:t>
            </a:r>
          </a:p>
          <a:p>
            <a:r>
              <a:rPr lang="en-US" dirty="0"/>
              <a:t>a flow rate (Q) of 600 </a:t>
            </a:r>
            <a:r>
              <a:rPr lang="en-US" dirty="0" err="1"/>
              <a:t>gpm</a:t>
            </a:r>
            <a:r>
              <a:rPr lang="en-US" dirty="0"/>
              <a:t>, </a:t>
            </a:r>
            <a:r>
              <a:rPr lang="en-US" dirty="0" err="1"/>
              <a:t>Mogas</a:t>
            </a:r>
            <a:r>
              <a:rPr lang="en-US" dirty="0"/>
              <a:t> at 60° F and a pipe diameter of 6.415</a:t>
            </a:r>
          </a:p>
          <a:p>
            <a:r>
              <a:rPr lang="en-US" dirty="0"/>
              <a:t>inches, we can determine </a:t>
            </a:r>
            <a:r>
              <a:rPr lang="en-US" dirty="0" err="1"/>
              <a:t>Hf</a:t>
            </a:r>
            <a:r>
              <a:rPr lang="en-US" dirty="0"/>
              <a:t> = 97 </a:t>
            </a:r>
            <a:r>
              <a:rPr lang="en-US" dirty="0" err="1"/>
              <a:t>ft</a:t>
            </a:r>
            <a:r>
              <a:rPr lang="en-US" dirty="0"/>
              <a:t>/mi (Figure 3-1). This chart is</a:t>
            </a:r>
          </a:p>
          <a:p>
            <a:r>
              <a:rPr lang="en-US" dirty="0"/>
              <a:t>constructed to show miles on the horizontal axis starting at zero on the</a:t>
            </a:r>
          </a:p>
          <a:p>
            <a:r>
              <a:rPr lang="en-US" dirty="0"/>
              <a:t>left and ending at 80 miles on the right hand side of the chart. The left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541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vertical column shows elevation in feet of head starting at zero and ending</a:t>
            </a:r>
          </a:p>
          <a:p>
            <a:r>
              <a:rPr lang="en-US" dirty="0"/>
              <a:t>at 4000 feet of head. The pipeline trace is represented by the ground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00100"/>
            <a:ext cx="5660732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553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Determin+e</a:t>
            </a:r>
            <a:r>
              <a:rPr lang="en-US" sz="1200" b="1" dirty="0"/>
              <a:t> the Hydraulic Gradient</a:t>
            </a:r>
            <a:r>
              <a:rPr lang="en-US" sz="1200" dirty="0"/>
              <a:t>: To determine the hydraulic gradient for</a:t>
            </a:r>
          </a:p>
          <a:p>
            <a:r>
              <a:rPr lang="en-US" sz="1200" dirty="0"/>
              <a:t>the chart, multiply 97 </a:t>
            </a:r>
            <a:r>
              <a:rPr lang="en-US" sz="1200" dirty="0" err="1"/>
              <a:t>ft</a:t>
            </a:r>
            <a:r>
              <a:rPr lang="en-US" sz="1200" dirty="0"/>
              <a:t>/mi by 10 miles = 970 ft. Locate 10 miles on the</a:t>
            </a:r>
          </a:p>
          <a:p>
            <a:r>
              <a:rPr lang="en-US" sz="1200" dirty="0"/>
              <a:t>bottom horizontal axis and 970 </a:t>
            </a:r>
            <a:r>
              <a:rPr lang="en-US" sz="1200" dirty="0" err="1"/>
              <a:t>ft</a:t>
            </a:r>
            <a:r>
              <a:rPr lang="en-US" sz="1200" dirty="0"/>
              <a:t> on the left vertical axis. Draw a</a:t>
            </a:r>
          </a:p>
          <a:p>
            <a:r>
              <a:rPr lang="en-US" sz="1200" dirty="0"/>
              <a:t>straight line between the two; this establishes the slope of the Hg. Find</a:t>
            </a:r>
          </a:p>
          <a:p>
            <a:r>
              <a:rPr lang="en-US" sz="1200" dirty="0"/>
              <a:t>the total head for a 6 inch pipeline 1362 </a:t>
            </a:r>
            <a:r>
              <a:rPr lang="en-US" sz="1200" dirty="0" err="1"/>
              <a:t>ft</a:t>
            </a:r>
            <a:r>
              <a:rPr lang="en-US" sz="1200" dirty="0"/>
              <a:t>/</a:t>
            </a:r>
            <a:r>
              <a:rPr lang="en-US" sz="1200" dirty="0" err="1"/>
              <a:t>hd</a:t>
            </a:r>
            <a:r>
              <a:rPr lang="en-US" sz="1200" dirty="0"/>
              <a:t> (Figure 3-2). Using the</a:t>
            </a:r>
          </a:p>
          <a:p>
            <a:r>
              <a:rPr lang="en-US" sz="1200" dirty="0"/>
              <a:t>hydraulic gradient as a guide, draw a parallel line from 1662 </a:t>
            </a:r>
            <a:r>
              <a:rPr lang="en-US" sz="1200" dirty="0" err="1"/>
              <a:t>ft</a:t>
            </a:r>
            <a:r>
              <a:rPr lang="en-US" sz="1200" dirty="0"/>
              <a:t>/</a:t>
            </a:r>
            <a:r>
              <a:rPr lang="en-US" sz="1200" dirty="0" err="1"/>
              <a:t>hd</a:t>
            </a:r>
            <a:r>
              <a:rPr lang="en-US" sz="1200" dirty="0"/>
              <a:t> down to</a:t>
            </a:r>
          </a:p>
          <a:p>
            <a:r>
              <a:rPr lang="en-US" sz="1200" dirty="0"/>
              <a:t>the pipeline trace at 950 </a:t>
            </a:r>
            <a:r>
              <a:rPr lang="en-US" sz="1200" dirty="0" err="1"/>
              <a:t>ft</a:t>
            </a:r>
            <a:r>
              <a:rPr lang="en-US" sz="1200" dirty="0"/>
              <a:t>/</a:t>
            </a:r>
            <a:r>
              <a:rPr lang="en-US" sz="1200" dirty="0" err="1"/>
              <a:t>hd</a:t>
            </a:r>
            <a:r>
              <a:rPr lang="en-US" sz="1200" dirty="0"/>
              <a:t> at 7.5 miles. This is your True Gradient.</a:t>
            </a:r>
          </a:p>
          <a:p>
            <a:r>
              <a:rPr lang="en-US" sz="1200" dirty="0"/>
              <a:t>From the True Gradient back up 64 </a:t>
            </a:r>
            <a:r>
              <a:rPr lang="en-US" sz="1200" dirty="0" err="1"/>
              <a:t>ft</a:t>
            </a:r>
            <a:r>
              <a:rPr lang="en-US" sz="1200" dirty="0"/>
              <a:t> of head to meet the minimum requirement</a:t>
            </a:r>
          </a:p>
          <a:p>
            <a:r>
              <a:rPr lang="en-US" sz="1200" dirty="0"/>
              <a:t>of 20 psi at each pump station. Using the hydraulic gradient as a guide,</a:t>
            </a:r>
          </a:p>
          <a:p>
            <a:r>
              <a:rPr lang="en-US" sz="1200" dirty="0"/>
              <a:t>draw a parallel line from 1598 </a:t>
            </a:r>
            <a:r>
              <a:rPr lang="en-US" sz="1200" dirty="0" err="1"/>
              <a:t>ft</a:t>
            </a:r>
            <a:r>
              <a:rPr lang="en-US" sz="1200" dirty="0"/>
              <a:t>/</a:t>
            </a:r>
            <a:r>
              <a:rPr lang="en-US" sz="1200" dirty="0" err="1"/>
              <a:t>hd</a:t>
            </a:r>
            <a:r>
              <a:rPr lang="en-US" sz="1200" dirty="0"/>
              <a:t> down to the pipeline trace at 900 </a:t>
            </a:r>
            <a:r>
              <a:rPr lang="en-US" sz="1200" dirty="0" err="1"/>
              <a:t>ft</a:t>
            </a:r>
            <a:r>
              <a:rPr lang="en-US" sz="1200" dirty="0"/>
              <a:t>/</a:t>
            </a:r>
            <a:r>
              <a:rPr lang="en-US" sz="1200" dirty="0" err="1"/>
              <a:t>hd</a:t>
            </a:r>
            <a:endParaRPr lang="en-US" sz="1200" dirty="0"/>
          </a:p>
          <a:p>
            <a:r>
              <a:rPr lang="en-US" sz="1200" dirty="0"/>
              <a:t>at mile 7. This is your Design Gradient. We will locate pump station 2 at</a:t>
            </a:r>
          </a:p>
          <a:p>
            <a:r>
              <a:rPr lang="en-US" sz="1200" dirty="0"/>
              <a:t>this point. At pump station 2, draw a vertical line up 1362 </a:t>
            </a:r>
            <a:r>
              <a:rPr lang="en-US" sz="1200" dirty="0" err="1"/>
              <a:t>ft</a:t>
            </a:r>
            <a:r>
              <a:rPr lang="en-US" sz="1200" dirty="0"/>
              <a:t>/</a:t>
            </a:r>
            <a:r>
              <a:rPr lang="en-US" sz="1200" dirty="0" err="1"/>
              <a:t>hd</a:t>
            </a:r>
            <a:r>
              <a:rPr lang="en-US" sz="1200" dirty="0"/>
              <a:t>, now draw</a:t>
            </a:r>
          </a:p>
          <a:p>
            <a:r>
              <a:rPr lang="en-US" sz="1200" dirty="0"/>
              <a:t>a parallel line down to the pipeline trace at mile 22.75 and 810 </a:t>
            </a:r>
            <a:r>
              <a:rPr lang="en-US" sz="1200" dirty="0" err="1"/>
              <a:t>ft</a:t>
            </a:r>
            <a:endParaRPr lang="en-US" sz="1200" dirty="0"/>
          </a:p>
          <a:p>
            <a:r>
              <a:rPr lang="en-US" sz="1200" dirty="0"/>
              <a:t>elevation. This is the location of pump station number 3. Simply continue</a:t>
            </a:r>
          </a:p>
          <a:p>
            <a:r>
              <a:rPr lang="en-US" sz="1200" dirty="0"/>
              <a:t>this procedure to place the remaining pump stations. The end of the profile</a:t>
            </a:r>
          </a:p>
          <a:p>
            <a:r>
              <a:rPr lang="en-US" sz="1200" dirty="0"/>
              <a:t>is the Head Terminal (HT). From pump station 4, you can see that the line</a:t>
            </a:r>
          </a:p>
          <a:p>
            <a:r>
              <a:rPr lang="en-US" sz="1200" dirty="0"/>
              <a:t>does not come in contact with the pipeline trace, at this point there is a</a:t>
            </a:r>
          </a:p>
          <a:p>
            <a:r>
              <a:rPr lang="en-US" sz="1200" dirty="0"/>
              <a:t>terminal and the fuel will enter the terminal at 1190 </a:t>
            </a:r>
            <a:r>
              <a:rPr lang="en-US" sz="1200" dirty="0" err="1"/>
              <a:t>ft</a:t>
            </a:r>
            <a:r>
              <a:rPr lang="en-US" sz="1200" dirty="0"/>
              <a:t>/</a:t>
            </a:r>
            <a:r>
              <a:rPr lang="en-US" sz="1200" dirty="0" err="1"/>
              <a:t>hd</a:t>
            </a:r>
            <a:r>
              <a:rPr lang="en-US" sz="1200" dirty="0"/>
              <a:t> or 373 psi. Use</a:t>
            </a:r>
          </a:p>
          <a:p>
            <a:r>
              <a:rPr lang="en-US" sz="1200" dirty="0"/>
              <a:t>the formula shown below.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Where:</a:t>
            </a:r>
          </a:p>
          <a:p>
            <a:r>
              <a:rPr lang="en-US" dirty="0"/>
              <a:t>P = pressure, in psi</a:t>
            </a:r>
          </a:p>
          <a:p>
            <a:r>
              <a:rPr lang="en-US" dirty="0"/>
              <a:t>H = head, in feet</a:t>
            </a:r>
          </a:p>
          <a:p>
            <a:r>
              <a:rPr lang="en-US" dirty="0"/>
              <a:t>SG = specific gravity</a:t>
            </a:r>
          </a:p>
          <a:p>
            <a:r>
              <a:rPr lang="en-US" i="1" dirty="0"/>
              <a:t>P = (h) (SG) </a:t>
            </a:r>
            <a:r>
              <a:rPr lang="en-US" dirty="0"/>
              <a:t>or </a:t>
            </a:r>
            <a:r>
              <a:rPr lang="en-US" i="1" dirty="0"/>
              <a:t>P = (</a:t>
            </a:r>
            <a:r>
              <a:rPr lang="en-US" dirty="0"/>
              <a:t>0.433</a:t>
            </a:r>
            <a:r>
              <a:rPr lang="en-US" i="1" dirty="0"/>
              <a:t>)</a:t>
            </a:r>
          </a:p>
          <a:p>
            <a:r>
              <a:rPr lang="en-US" i="1" dirty="0"/>
              <a:t>(h) (SG)</a:t>
            </a:r>
          </a:p>
          <a:p>
            <a:r>
              <a:rPr lang="en-US" dirty="0"/>
              <a:t>2.31</a:t>
            </a:r>
          </a:p>
          <a:p>
            <a:r>
              <a:rPr lang="en-US" dirty="0"/>
              <a:t>and</a:t>
            </a:r>
          </a:p>
          <a:p>
            <a:r>
              <a:rPr lang="pt-BR" i="1" dirty="0"/>
              <a:t>h = (</a:t>
            </a:r>
            <a:r>
              <a:rPr lang="pt-BR" dirty="0"/>
              <a:t>2.31</a:t>
            </a:r>
            <a:r>
              <a:rPr lang="pt-BR" i="1" dirty="0"/>
              <a:t>) P </a:t>
            </a:r>
            <a:r>
              <a:rPr lang="pt-BR" dirty="0"/>
              <a:t>or </a:t>
            </a:r>
            <a:r>
              <a:rPr lang="pt-BR" i="1" dirty="0"/>
              <a:t>h</a:t>
            </a:r>
          </a:p>
          <a:p>
            <a:r>
              <a:rPr lang="en-US" i="1" dirty="0"/>
              <a:t>=</a:t>
            </a:r>
          </a:p>
          <a:p>
            <a:r>
              <a:rPr lang="en-US" i="1" dirty="0"/>
              <a:t>P</a:t>
            </a:r>
          </a:p>
          <a:p>
            <a:r>
              <a:rPr lang="en-US" i="1" dirty="0"/>
              <a:t>SG </a:t>
            </a:r>
            <a:r>
              <a:rPr lang="en-US" dirty="0"/>
              <a:t>0.433</a:t>
            </a:r>
          </a:p>
          <a:p>
            <a:r>
              <a:rPr lang="en-US" i="1" dirty="0"/>
              <a:t>(SG)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Design Gradient/True Gradient</a:t>
            </a:r>
            <a:r>
              <a:rPr lang="en-US" dirty="0"/>
              <a:t>: The difference between design gradient and</a:t>
            </a:r>
          </a:p>
          <a:p>
            <a:r>
              <a:rPr lang="en-US" dirty="0"/>
              <a:t>true gradient is important for you to understand because of the suction</a:t>
            </a:r>
          </a:p>
          <a:p>
            <a:r>
              <a:rPr lang="en-US" dirty="0"/>
              <a:t>pressures required. The normal suction pressure required is 20 psi or 64</a:t>
            </a:r>
          </a:p>
          <a:p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and the minimum is 5 psi or 16 </a:t>
            </a:r>
            <a:r>
              <a:rPr lang="en-US" dirty="0" err="1"/>
              <a:t>ft</a:t>
            </a:r>
            <a:r>
              <a:rPr lang="en-US" dirty="0"/>
              <a:t>/hd. Knowing this when we placed the</a:t>
            </a:r>
          </a:p>
          <a:p>
            <a:r>
              <a:rPr lang="en-US" dirty="0"/>
              <a:t>pump stations using the true gradient our suction pressure is zero at pump</a:t>
            </a:r>
          </a:p>
          <a:p>
            <a:r>
              <a:rPr lang="en-US" dirty="0"/>
              <a:t>stations 2, 3, and 4. The true gradient is represented by a solid line.</a:t>
            </a:r>
          </a:p>
          <a:p>
            <a:r>
              <a:rPr lang="en-US" dirty="0"/>
              <a:t>The design gradient we will show as a dotted line 64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below the solid</a:t>
            </a:r>
          </a:p>
          <a:p>
            <a:r>
              <a:rPr lang="en-US" dirty="0"/>
              <a:t>line, insuring that each station will receive 20 pounds of suction pressure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For temperatures over 100 ºF suction pressure required is 30 psi.</a:t>
            </a:r>
          </a:p>
          <a:p>
            <a:r>
              <a:rPr lang="en-US" dirty="0"/>
              <a:t>Atmospheric pressure is comparable to static pressure in liquids. So,</a:t>
            </a:r>
          </a:p>
          <a:p>
            <a:r>
              <a:rPr lang="en-US" dirty="0"/>
              <a:t>elevations above 3,000 </a:t>
            </a:r>
            <a:r>
              <a:rPr lang="en-US" dirty="0" err="1"/>
              <a:t>ft</a:t>
            </a:r>
            <a:r>
              <a:rPr lang="en-US" dirty="0"/>
              <a:t> design loads are decreased by 4 percent for each</a:t>
            </a:r>
          </a:p>
          <a:p>
            <a:r>
              <a:rPr lang="en-US" dirty="0"/>
              <a:t>1,000 </a:t>
            </a:r>
            <a:r>
              <a:rPr lang="en-US" dirty="0" err="1"/>
              <a:t>ft</a:t>
            </a:r>
            <a:r>
              <a:rPr lang="en-US" dirty="0"/>
              <a:t> of elevation. Hydraulic gradient is the rate of head loss due to</a:t>
            </a:r>
          </a:p>
          <a:p>
            <a:r>
              <a:rPr lang="en-US" dirty="0"/>
              <a:t>friction. Pressure reducing stations are installed on long downhill slopes</a:t>
            </a:r>
          </a:p>
          <a:p>
            <a:r>
              <a:rPr lang="en-US" dirty="0"/>
              <a:t>or grades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– PUMP STATION SUCTION AND DISCHARGE PRESSURE</a:t>
            </a:r>
          </a:p>
          <a:p>
            <a:r>
              <a:rPr lang="en-US" b="1" dirty="0"/>
              <a:t>Determining Pump Station Suction and Discharge Pressure:</a:t>
            </a:r>
          </a:p>
          <a:p>
            <a:r>
              <a:rPr lang="en-US" dirty="0"/>
              <a:t>Since the design gradient was used to place the pump stations we can now use</a:t>
            </a:r>
          </a:p>
          <a:p>
            <a:r>
              <a:rPr lang="en-US" dirty="0"/>
              <a:t>the operating gradient to determine suction and discharge pressures. Our</a:t>
            </a:r>
          </a:p>
          <a:p>
            <a:r>
              <a:rPr lang="en-US" dirty="0"/>
              <a:t>flow rate is 600 GPM, MOGAS 60° F. Our gradient is based on a loss of 97</a:t>
            </a:r>
          </a:p>
          <a:p>
            <a:r>
              <a:rPr lang="en-US" dirty="0" err="1"/>
              <a:t>ft</a:t>
            </a:r>
            <a:r>
              <a:rPr lang="en-US" dirty="0"/>
              <a:t>/mi times 10 miles or 970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loss over 10 miles. Starting at pump</a:t>
            </a:r>
          </a:p>
          <a:p>
            <a:r>
              <a:rPr lang="en-US" dirty="0"/>
              <a:t>station number 1 (using our gradient) it will take 1398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(439 PSI)</a:t>
            </a:r>
          </a:p>
          <a:p>
            <a:r>
              <a:rPr lang="en-US" dirty="0"/>
              <a:t>discharge pressure to reach pump station 2 at 20 PSI (64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If the fuel is DF with a gravity of .8448 this changes the head from 64</a:t>
            </a:r>
          </a:p>
          <a:p>
            <a:r>
              <a:rPr lang="en-US" dirty="0" err="1"/>
              <a:t>ft</a:t>
            </a:r>
            <a:r>
              <a:rPr lang="en-US" dirty="0"/>
              <a:t> to 55 </a:t>
            </a:r>
            <a:r>
              <a:rPr lang="en-US" dirty="0" err="1"/>
              <a:t>ft</a:t>
            </a:r>
            <a:r>
              <a:rPr lang="en-US" dirty="0"/>
              <a:t> in order to maintain 20 PSI suction. At pump station 2 the</a:t>
            </a:r>
          </a:p>
          <a:p>
            <a:r>
              <a:rPr lang="en-US" dirty="0"/>
              <a:t>parallel line will give you the suction and discharge head required. At</a:t>
            </a:r>
          </a:p>
          <a:p>
            <a:r>
              <a:rPr lang="en-US" dirty="0"/>
              <a:t>pump station 4 we have a little different situation, assuming we must enter</a:t>
            </a:r>
          </a:p>
          <a:p>
            <a:r>
              <a:rPr lang="en-US" dirty="0"/>
              <a:t>the terminal at 20 PSI or 55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, using the hydraulic gradient and</a:t>
            </a:r>
          </a:p>
          <a:p>
            <a:r>
              <a:rPr lang="en-US" dirty="0"/>
              <a:t>parallel lines our discharge head must be 100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(37 PSI). This</a:t>
            </a:r>
          </a:p>
          <a:p>
            <a:r>
              <a:rPr lang="en-US" dirty="0"/>
              <a:t>procedure can be accomplished by starting at the end of the pipeline on the</a:t>
            </a:r>
          </a:p>
          <a:p>
            <a:r>
              <a:rPr lang="en-US" dirty="0"/>
              <a:t>right hand side of the graph or at pump station 1 on the left hand side of</a:t>
            </a:r>
          </a:p>
          <a:p>
            <a:r>
              <a:rPr lang="en-US" dirty="0"/>
              <a:t>the graph. If we start at the end of the pipeline and work backwards the</a:t>
            </a:r>
          </a:p>
          <a:p>
            <a:r>
              <a:rPr lang="en-US" dirty="0"/>
              <a:t>procedure is called back chaining; either way the system will work and</a:t>
            </a:r>
          </a:p>
          <a:p>
            <a:r>
              <a:rPr lang="en-US" dirty="0"/>
              <a:t>becomes a matter of preference.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PRESSURE</a:t>
            </a:r>
          </a:p>
          <a:p>
            <a:r>
              <a:rPr lang="en-US" b="1" dirty="0"/>
              <a:t>Pressure. </a:t>
            </a:r>
            <a:r>
              <a:rPr lang="en-US" dirty="0"/>
              <a:t>All forces which produce pipeline flow velocity and all those</a:t>
            </a:r>
          </a:p>
          <a:p>
            <a:r>
              <a:rPr lang="en-US" dirty="0"/>
              <a:t>that oppose it can be described or measured in terms of pressure or feet of</a:t>
            </a:r>
          </a:p>
          <a:p>
            <a:r>
              <a:rPr lang="en-US" dirty="0"/>
              <a:t>head.</a:t>
            </a:r>
          </a:p>
          <a:p>
            <a:r>
              <a:rPr lang="en-US" b="1" dirty="0"/>
              <a:t>Static pressure</a:t>
            </a:r>
            <a:r>
              <a:rPr lang="en-US" dirty="0"/>
              <a:t>. Static pressure is a measure of liquids at rest. It is the</a:t>
            </a:r>
          </a:p>
          <a:p>
            <a:r>
              <a:rPr lang="en-US" dirty="0"/>
              <a:t>vertical height from a given point in a column or body of still liquid to</a:t>
            </a:r>
          </a:p>
          <a:p>
            <a:r>
              <a:rPr lang="en-US" dirty="0"/>
              <a:t>its surface and is usually expressed in feet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Using graph number 3 the procedures are the same except we will consider</a:t>
            </a:r>
          </a:p>
          <a:p>
            <a:r>
              <a:rPr lang="en-US" dirty="0"/>
              <a:t>whether we can bypass any of the pump stations in case of an emergency or</a:t>
            </a:r>
          </a:p>
          <a:p>
            <a:r>
              <a:rPr lang="en-US" dirty="0"/>
              <a:t>for efficiency. To accomplish this lets look at pump station 3. We must</a:t>
            </a:r>
          </a:p>
          <a:p>
            <a:r>
              <a:rPr lang="en-US" dirty="0"/>
              <a:t>create enough head to get over the peak at mile 35. If we create 960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endParaRPr lang="en-US" dirty="0"/>
          </a:p>
          <a:p>
            <a:r>
              <a:rPr lang="en-US" dirty="0"/>
              <a:t>(351 PSI) we can bypass pump station number 4 and enter the terminal at 510</a:t>
            </a:r>
          </a:p>
          <a:p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 (187 PSI). Caution should be used in doing this as you run the risk</a:t>
            </a:r>
          </a:p>
          <a:p>
            <a:r>
              <a:rPr lang="en-US" dirty="0"/>
              <a:t>of creating an over pressure on the pipeline on the long down hill slope at</a:t>
            </a:r>
          </a:p>
          <a:p>
            <a:r>
              <a:rPr lang="en-US" dirty="0"/>
              <a:t>mile 28. Counting down from the gradient at this point we have 1,060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388 PSI). The pipe will withstand 740 PSI (2,390 </a:t>
            </a:r>
            <a:r>
              <a:rPr lang="en-US" dirty="0" err="1"/>
              <a:t>ft</a:t>
            </a:r>
            <a:r>
              <a:rPr lang="en-US" dirty="0"/>
              <a:t>/</a:t>
            </a:r>
            <a:r>
              <a:rPr lang="en-US" dirty="0" err="1"/>
              <a:t>hd</a:t>
            </a:r>
            <a:r>
              <a:rPr lang="en-US" dirty="0"/>
              <a:t>) so we are well</a:t>
            </a:r>
          </a:p>
          <a:p>
            <a:r>
              <a:rPr lang="en-US" dirty="0"/>
              <a:t>within our working pressure (Figure 3-3).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06490" cy="437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LESSON 4</a:t>
            </a:r>
          </a:p>
          <a:p>
            <a:r>
              <a:rPr lang="en-US" dirty="0"/>
              <a:t>SUPERVISE THE SELECTION AND PREPARE A CLASS III SUPPLY POINT</a:t>
            </a:r>
          </a:p>
          <a:p>
            <a:r>
              <a:rPr lang="en-US" dirty="0"/>
              <a:t>Critical Tasks:</a:t>
            </a:r>
          </a:p>
          <a:p>
            <a:r>
              <a:rPr lang="en-US" dirty="0"/>
              <a:t>101-519-3304</a:t>
            </a:r>
          </a:p>
          <a:p>
            <a:r>
              <a:rPr lang="en-US" dirty="0"/>
              <a:t>101-519-4316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A - PREPARATION FOR MOVEMENT</a:t>
            </a:r>
          </a:p>
          <a:p>
            <a:r>
              <a:rPr lang="en-US" b="1" dirty="0"/>
              <a:t>Tactical Operations. </a:t>
            </a:r>
            <a:r>
              <a:rPr lang="en-US" dirty="0"/>
              <a:t>As the petroleum platoon sergeant, you can expect</a:t>
            </a:r>
          </a:p>
          <a:p>
            <a:r>
              <a:rPr lang="en-US" dirty="0"/>
              <a:t>to be either in the advance party or main body during a movement</a:t>
            </a:r>
          </a:p>
          <a:p>
            <a:r>
              <a:rPr lang="en-US" dirty="0"/>
              <a:t>operation. Since it is the advance party that does that actual on-</a:t>
            </a:r>
            <a:r>
              <a:rPr lang="en-US" dirty="0" err="1"/>
              <a:t>theground</a:t>
            </a:r>
            <a:endParaRPr lang="en-US" dirty="0"/>
          </a:p>
          <a:p>
            <a:r>
              <a:rPr lang="en-US" dirty="0"/>
              <a:t>site selection, the majority of this block of instruction will be</a:t>
            </a:r>
          </a:p>
          <a:p>
            <a:r>
              <a:rPr lang="en-US" dirty="0"/>
              <a:t>based on your role as a member of the advance party.</a:t>
            </a:r>
          </a:p>
          <a:p>
            <a:r>
              <a:rPr lang="en-US" dirty="0"/>
              <a:t>As a platoon sergeant, the first notice you would receive of an</a:t>
            </a:r>
          </a:p>
          <a:p>
            <a:r>
              <a:rPr lang="en-US" dirty="0"/>
              <a:t>impending move would be a warning order from your company commander. The</a:t>
            </a:r>
          </a:p>
          <a:p>
            <a:r>
              <a:rPr lang="en-US" dirty="0"/>
              <a:t>warning order will probably be an oral order with general information on</a:t>
            </a:r>
          </a:p>
          <a:p>
            <a:r>
              <a:rPr lang="en-US" dirty="0"/>
              <a:t>the time and date of the move, information on the destination, and the</a:t>
            </a:r>
          </a:p>
          <a:p>
            <a:r>
              <a:rPr lang="en-US" dirty="0"/>
              <a:t>probable route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After you get the warning order, the commander will probably leave the</a:t>
            </a:r>
          </a:p>
          <a:p>
            <a:r>
              <a:rPr lang="en-US" dirty="0"/>
              <a:t>area and begin a route and site reconnaissance of the area assigned to</a:t>
            </a:r>
          </a:p>
          <a:p>
            <a:r>
              <a:rPr lang="en-US" dirty="0"/>
              <a:t>him by the battalion operations S-3. While that is occurring, you should</a:t>
            </a:r>
          </a:p>
          <a:p>
            <a:r>
              <a:rPr lang="en-US" dirty="0"/>
              <a:t>be preparing to move. Information needs to be passed out to your</a:t>
            </a:r>
          </a:p>
          <a:p>
            <a:r>
              <a:rPr lang="en-US" dirty="0"/>
              <a:t>platoon, equipment needs to be checked, PMCS needs to be performed on</a:t>
            </a:r>
          </a:p>
          <a:p>
            <a:r>
              <a:rPr lang="en-US" dirty="0"/>
              <a:t>your equipment, and if you have the time, all of your equipment needs to</a:t>
            </a:r>
          </a:p>
          <a:p>
            <a:r>
              <a:rPr lang="en-US" dirty="0"/>
              <a:t>be laid out and checked for serviceability before it is loaded into the</a:t>
            </a:r>
          </a:p>
          <a:p>
            <a:r>
              <a:rPr lang="en-US" dirty="0"/>
              <a:t>vehicles.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the commander returns, he should have a sketch map of the route</a:t>
            </a:r>
          </a:p>
          <a:p>
            <a:r>
              <a:rPr lang="en-US" dirty="0"/>
              <a:t>and the site. The map/diagram should show the route to the site and the</a:t>
            </a:r>
          </a:p>
          <a:p>
            <a:r>
              <a:rPr lang="en-US" dirty="0"/>
              <a:t>general locations where each platoon will set up. If at all possible,</a:t>
            </a:r>
          </a:p>
          <a:p>
            <a:r>
              <a:rPr lang="en-US" dirty="0"/>
              <a:t>the site should be as close to supported units as the tactical situation</a:t>
            </a:r>
          </a:p>
          <a:p>
            <a:r>
              <a:rPr lang="en-US" dirty="0"/>
              <a:t>permits. The site should also be large enough to provide for two</a:t>
            </a:r>
          </a:p>
          <a:p>
            <a:r>
              <a:rPr lang="en-US" dirty="0"/>
              <a:t>balanced storage sites because you don't want to put all of your product</a:t>
            </a:r>
          </a:p>
          <a:p>
            <a:r>
              <a:rPr lang="en-US" dirty="0"/>
              <a:t>in one location. By splitting your storage assets, you reduce the</a:t>
            </a:r>
          </a:p>
          <a:p>
            <a:r>
              <a:rPr lang="en-US" dirty="0"/>
              <a:t>possibility of losing all of your product to one accident or attack. The</a:t>
            </a:r>
          </a:p>
          <a:p>
            <a:r>
              <a:rPr lang="en-US" dirty="0"/>
              <a:t>site should also have easy access to road nets with at least one road</a:t>
            </a:r>
          </a:p>
          <a:p>
            <a:r>
              <a:rPr lang="en-US" dirty="0"/>
              <a:t>running through the supply point, but never near populated areas. These</a:t>
            </a:r>
          </a:p>
          <a:p>
            <a:r>
              <a:rPr lang="en-US" dirty="0"/>
              <a:t>conditions should be discussed with the commander prior to you leaving</a:t>
            </a:r>
          </a:p>
          <a:p>
            <a:r>
              <a:rPr lang="en-US" dirty="0"/>
              <a:t>with the advance party because you will be the one making the final site</a:t>
            </a:r>
          </a:p>
          <a:p>
            <a:r>
              <a:rPr lang="en-US" dirty="0"/>
              <a:t>selection from the area allocated to you by the commander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Advance Party. </a:t>
            </a:r>
            <a:r>
              <a:rPr lang="en-US" dirty="0"/>
              <a:t>The commander will make the personnel selection for the</a:t>
            </a:r>
          </a:p>
          <a:p>
            <a:r>
              <a:rPr lang="en-US" dirty="0"/>
              <a:t>advance party. The advance party should consist of at least one member</a:t>
            </a:r>
          </a:p>
          <a:p>
            <a:r>
              <a:rPr lang="en-US" dirty="0"/>
              <a:t>from each section of the company. The executive office (XO) or senior</a:t>
            </a:r>
          </a:p>
          <a:p>
            <a:r>
              <a:rPr lang="en-US" dirty="0"/>
              <a:t>lieutenant will usually be the advance party leader. Your local SOP</a:t>
            </a:r>
          </a:p>
          <a:p>
            <a:r>
              <a:rPr lang="en-US" dirty="0"/>
              <a:t>should detail what equipment should go with the advance party, but at the</a:t>
            </a:r>
          </a:p>
          <a:p>
            <a:r>
              <a:rPr lang="en-US" dirty="0"/>
              <a:t>very least, you will want to bring some engineer tape and marking devices</a:t>
            </a:r>
          </a:p>
          <a:p>
            <a:r>
              <a:rPr lang="en-US" dirty="0"/>
              <a:t>to mark off the areas where you want the equipment to go.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Designated Area. </a:t>
            </a:r>
            <a:r>
              <a:rPr lang="en-US" dirty="0"/>
              <a:t>Once you have identified exactly where you want each</a:t>
            </a:r>
          </a:p>
          <a:p>
            <a:r>
              <a:rPr lang="en-US" dirty="0"/>
              <a:t>operation to go, designate the areas with engineer tape and signs. When</a:t>
            </a:r>
          </a:p>
          <a:p>
            <a:r>
              <a:rPr lang="en-US" dirty="0"/>
              <a:t>the main body arrives, you or your representative should personally</a:t>
            </a:r>
          </a:p>
          <a:p>
            <a:r>
              <a:rPr lang="en-US" dirty="0"/>
              <a:t>escort each truck to its designated area.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B - PLANNING AND ENGINEER SUPPORT</a:t>
            </a:r>
          </a:p>
          <a:p>
            <a:r>
              <a:rPr lang="en-US" b="1" dirty="0"/>
              <a:t>Planning. </a:t>
            </a:r>
            <a:r>
              <a:rPr lang="en-US" dirty="0"/>
              <a:t>Before you begin to move the Class III and FSSP supply point,</a:t>
            </a:r>
          </a:p>
          <a:p>
            <a:r>
              <a:rPr lang="en-US" dirty="0"/>
              <a:t>you must develop a plan. You will need to make sure you have all your</a:t>
            </a:r>
          </a:p>
          <a:p>
            <a:r>
              <a:rPr lang="en-US" dirty="0"/>
              <a:t>personnel and equipment on hand when you begin to move the supply point.</a:t>
            </a:r>
          </a:p>
          <a:p>
            <a:r>
              <a:rPr lang="en-US" dirty="0"/>
              <a:t>Find out how much time you have in which to prepare your crew and</a:t>
            </a:r>
          </a:p>
          <a:p>
            <a:r>
              <a:rPr lang="en-US" dirty="0"/>
              <a:t>12-37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equipment for the move. There are some tasks that should be taken care</a:t>
            </a:r>
          </a:p>
          <a:p>
            <a:r>
              <a:rPr lang="en-US" dirty="0"/>
              <a:t>of before you move. These include surveying the area to which you will</a:t>
            </a:r>
          </a:p>
          <a:p>
            <a:r>
              <a:rPr lang="en-US" dirty="0"/>
              <a:t>be moving, coordinated with an engineer unit, and developing a flow plan.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Area Survey. </a:t>
            </a:r>
            <a:r>
              <a:rPr lang="en-US" dirty="0"/>
              <a:t>Go over the area where the supply point will be located.</a:t>
            </a:r>
          </a:p>
          <a:p>
            <a:r>
              <a:rPr lang="en-US" dirty="0"/>
              <a:t>Decide where to place the entire supply point. Choose an arrangement for</a:t>
            </a:r>
          </a:p>
          <a:p>
            <a:r>
              <a:rPr lang="en-US" dirty="0"/>
              <a:t>the FSSP that fits the situation and the terrain. Also, decide where you</a:t>
            </a:r>
          </a:p>
          <a:p>
            <a:r>
              <a:rPr lang="en-US" dirty="0"/>
              <a:t>want the truck parking, bulk storage (50,000-gallon collapsible tanks),</a:t>
            </a:r>
          </a:p>
          <a:p>
            <a:r>
              <a:rPr lang="en-US" dirty="0"/>
              <a:t>and bulk reduction storage areas and other bulk reduction equipment.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Example</a:t>
            </a:r>
            <a:r>
              <a:rPr lang="en-US" dirty="0"/>
              <a:t>: A column of water (at 60° F) 1 inch by 1 inch, 2.31 feet in</a:t>
            </a:r>
          </a:p>
          <a:p>
            <a:r>
              <a:rPr lang="en-US" dirty="0"/>
              <a:t>height will exert one pound per square inch at its base. Then we can</a:t>
            </a:r>
          </a:p>
          <a:p>
            <a:r>
              <a:rPr lang="en-US" dirty="0"/>
              <a:t>express this as: 2.31 feet of head is equal to one pound of pressure.</a:t>
            </a:r>
          </a:p>
          <a:p>
            <a:r>
              <a:rPr lang="en-US" dirty="0"/>
              <a:t>If 2.31 feet of head is one PSI then one feet of head is .433 PSI (1 ÷</a:t>
            </a:r>
          </a:p>
          <a:p>
            <a:r>
              <a:rPr lang="en-US" dirty="0"/>
              <a:t>2.31 = .433).</a:t>
            </a:r>
          </a:p>
          <a:p>
            <a:r>
              <a:rPr lang="en-US" b="1" dirty="0"/>
              <a:t>Dynamic Pressure</a:t>
            </a:r>
            <a:r>
              <a:rPr lang="en-US" dirty="0"/>
              <a:t>: Dynamic pressure is a measure of potential energy or</a:t>
            </a:r>
          </a:p>
          <a:p>
            <a:r>
              <a:rPr lang="en-US" dirty="0"/>
              <a:t>liquids in motion.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Coordinate Engineer Support. </a:t>
            </a:r>
            <a:r>
              <a:rPr lang="en-US" dirty="0"/>
              <a:t>When you go to look over an area for the</a:t>
            </a:r>
          </a:p>
          <a:p>
            <a:r>
              <a:rPr lang="en-US" dirty="0"/>
              <a:t>first time, take a member of an engineer unit with you. After you choose</a:t>
            </a:r>
          </a:p>
          <a:p>
            <a:r>
              <a:rPr lang="en-US" dirty="0"/>
              <a:t>a site for each part of the supply point, you can give this information</a:t>
            </a:r>
          </a:p>
          <a:p>
            <a:r>
              <a:rPr lang="en-US" dirty="0"/>
              <a:t>to the engineers. With this information, the engineer unit can prepare</a:t>
            </a:r>
          </a:p>
          <a:p>
            <a:r>
              <a:rPr lang="en-US" dirty="0"/>
              <a:t>individual tank sites, remove underbrush from bulk reduction areas, clear</a:t>
            </a:r>
          </a:p>
          <a:p>
            <a:r>
              <a:rPr lang="en-US" dirty="0"/>
              <a:t>truck parking areas, and build an improved road through the site (if one</a:t>
            </a:r>
          </a:p>
          <a:p>
            <a:r>
              <a:rPr lang="en-US" dirty="0"/>
              <a:t>is needed). If you do not have engineer support, your unit needs to</a:t>
            </a:r>
          </a:p>
          <a:p>
            <a:r>
              <a:rPr lang="en-US" dirty="0"/>
              <a:t>prepare the site before you start setting up the equipment at the new</a:t>
            </a:r>
          </a:p>
          <a:p>
            <a:r>
              <a:rPr lang="en-US" dirty="0"/>
              <a:t>site.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Develop a Flow plan. </a:t>
            </a:r>
            <a:r>
              <a:rPr lang="en-US" dirty="0"/>
              <a:t>After you select the specific sites for the parts</a:t>
            </a:r>
          </a:p>
          <a:p>
            <a:r>
              <a:rPr lang="en-US" dirty="0"/>
              <a:t>of the Class III supply point, develop a flow plan so that you do not</a:t>
            </a:r>
          </a:p>
          <a:p>
            <a:r>
              <a:rPr lang="en-US" dirty="0"/>
              <a:t>handle products and containers more than is needed. The flow plan</a:t>
            </a:r>
          </a:p>
          <a:p>
            <a:r>
              <a:rPr lang="en-US" dirty="0"/>
              <a:t>identifies steps which can be eliminated, combined, or changed to make</a:t>
            </a:r>
          </a:p>
          <a:p>
            <a:r>
              <a:rPr lang="en-US" dirty="0"/>
              <a:t>the operation more efficient. It can also show unnecessary delays in</a:t>
            </a:r>
          </a:p>
          <a:p>
            <a:r>
              <a:rPr lang="en-US" dirty="0"/>
              <a:t>handling and transporting. When developing the plan, consider the</a:t>
            </a:r>
          </a:p>
          <a:p>
            <a:r>
              <a:rPr lang="en-US" dirty="0"/>
              <a:t>location of bulk storage, packaged product storage, bulk reduction, and</a:t>
            </a:r>
          </a:p>
          <a:p>
            <a:r>
              <a:rPr lang="en-US" dirty="0"/>
              <a:t>can and drum cleaning areas. Also consider the flow of traffic through</a:t>
            </a:r>
          </a:p>
          <a:p>
            <a:r>
              <a:rPr lang="en-US" dirty="0"/>
              <a:t>the supply point. Only one-way traffic should be permitted in the supply</a:t>
            </a:r>
          </a:p>
          <a:p>
            <a:r>
              <a:rPr lang="en-US" dirty="0"/>
              <a:t>point. Study the area, and make a flow plan before the supply point</a:t>
            </a:r>
          </a:p>
          <a:p>
            <a:r>
              <a:rPr lang="en-US" dirty="0"/>
              <a:t>moves to the new location.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C - SELECTION OF CLASS III SUPPLY POINT</a:t>
            </a:r>
          </a:p>
          <a:p>
            <a:r>
              <a:rPr lang="en-US" b="1" dirty="0"/>
              <a:t>Layout Design. </a:t>
            </a:r>
            <a:r>
              <a:rPr lang="en-US" dirty="0"/>
              <a:t>Once the area has been declared safe for use by the</a:t>
            </a:r>
          </a:p>
          <a:p>
            <a:r>
              <a:rPr lang="en-US" dirty="0"/>
              <a:t>advance party and communication has been established with the main body,</a:t>
            </a:r>
          </a:p>
          <a:p>
            <a:r>
              <a:rPr lang="en-US" dirty="0"/>
              <a:t>actual site selection begins. In determining the layout of the system,</a:t>
            </a:r>
          </a:p>
          <a:p>
            <a:r>
              <a:rPr lang="en-US" dirty="0"/>
              <a:t>you should use some of the factors the commander used in making his site</a:t>
            </a:r>
          </a:p>
          <a:p>
            <a:r>
              <a:rPr lang="en-US" dirty="0"/>
              <a:t>selection such as:</a:t>
            </a:r>
          </a:p>
          <a:p>
            <a:r>
              <a:rPr lang="en-US" dirty="0"/>
              <a:t> Adequate space to provide storage space and truck parking requirements</a:t>
            </a:r>
          </a:p>
          <a:p>
            <a:r>
              <a:rPr lang="en-US" dirty="0"/>
              <a:t>for both your vehicles and your customer vehicles.</a:t>
            </a:r>
          </a:p>
          <a:p>
            <a:r>
              <a:rPr lang="en-US" dirty="0"/>
              <a:t> A good road net with at least one road running through your</a:t>
            </a:r>
          </a:p>
          <a:p>
            <a:r>
              <a:rPr lang="en-US" dirty="0"/>
              <a:t>operations. A good road is not a trail. A good road will hold up</a:t>
            </a:r>
          </a:p>
          <a:p>
            <a:r>
              <a:rPr lang="en-US" dirty="0"/>
              <a:t>under heavy traffic and will not turn into a mud trap when it rains.</a:t>
            </a:r>
          </a:p>
          <a:p>
            <a:r>
              <a:rPr lang="en-US" dirty="0"/>
              <a:t> Location is away from populated areas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addition to the above, you need to consider the following when you are</a:t>
            </a:r>
          </a:p>
          <a:p>
            <a:r>
              <a:rPr lang="en-US" dirty="0"/>
              <a:t>making your selection:</a:t>
            </a:r>
          </a:p>
          <a:p>
            <a:r>
              <a:rPr lang="en-US" dirty="0"/>
              <a:t> Use vacated forward sites or existing facilities if possible. Many</a:t>
            </a:r>
          </a:p>
          <a:p>
            <a:r>
              <a:rPr lang="en-US" dirty="0"/>
              <a:t>times you will be able to inherit a site that was previously occupied</a:t>
            </a:r>
          </a:p>
          <a:p>
            <a:r>
              <a:rPr lang="en-US" dirty="0"/>
              <a:t>by some other units. Usually they will leave behind improvements such</a:t>
            </a:r>
          </a:p>
          <a:p>
            <a:r>
              <a:rPr lang="en-US" dirty="0" smtClean="0"/>
              <a:t>as </a:t>
            </a:r>
            <a:r>
              <a:rPr lang="en-US" dirty="0"/>
              <a:t>foxholes to the existing road network that you will be able to use</a:t>
            </a:r>
          </a:p>
          <a:p>
            <a:r>
              <a:rPr lang="en-US" dirty="0"/>
              <a:t>for your operations.</a:t>
            </a:r>
          </a:p>
          <a:p>
            <a:r>
              <a:rPr lang="en-US" dirty="0"/>
              <a:t> Avoid low areas so vapors do not get the chance to collect.</a:t>
            </a:r>
          </a:p>
          <a:p>
            <a:r>
              <a:rPr lang="en-US" dirty="0"/>
              <a:t> Use reasonably level ground with no more than a 3-degree incline on</a:t>
            </a:r>
          </a:p>
          <a:p>
            <a:r>
              <a:rPr lang="en-US" dirty="0"/>
              <a:t>any surface. If you set up on a larger incline, your storage tanks</a:t>
            </a:r>
          </a:p>
          <a:p>
            <a:r>
              <a:rPr lang="en-US" dirty="0"/>
              <a:t>could roll when you start to fill them.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Do not set up upstream of troop concentrations. Spills and accidents</a:t>
            </a:r>
          </a:p>
          <a:p>
            <a:r>
              <a:rPr lang="en-US" dirty="0"/>
              <a:t>could pollute their water supply.</a:t>
            </a:r>
          </a:p>
          <a:p>
            <a:r>
              <a:rPr lang="en-US" dirty="0"/>
              <a:t> Maximize the use of cover and concealment. Often, many of the</a:t>
            </a:r>
          </a:p>
          <a:p>
            <a:r>
              <a:rPr lang="en-US" dirty="0"/>
              <a:t>components of a class III supply point can be concealed inside a</a:t>
            </a:r>
          </a:p>
          <a:p>
            <a:r>
              <a:rPr lang="en-US" dirty="0"/>
              <a:t>wooded area or along a tree line. Other components can be hardened</a:t>
            </a:r>
          </a:p>
          <a:p>
            <a:r>
              <a:rPr lang="en-US" dirty="0"/>
              <a:t>with sandbags.</a:t>
            </a:r>
          </a:p>
          <a:p>
            <a:r>
              <a:rPr lang="en-US" dirty="0"/>
              <a:t> Distance between each storage tank. Forty feet is recommended for</a:t>
            </a:r>
          </a:p>
          <a:p>
            <a:r>
              <a:rPr lang="en-US" dirty="0"/>
              <a:t>safe operations; however, the physical terrain features of the final</a:t>
            </a:r>
          </a:p>
          <a:p>
            <a:r>
              <a:rPr lang="en-US" dirty="0"/>
              <a:t>site will dictate the actual distance between the tanks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Distance between each storage tank. Forty feet is recommended for</a:t>
            </a:r>
          </a:p>
          <a:p>
            <a:r>
              <a:rPr lang="en-US" dirty="0"/>
              <a:t>safe operations; however, the physical terrain features of the final</a:t>
            </a:r>
          </a:p>
          <a:p>
            <a:r>
              <a:rPr lang="en-US" dirty="0"/>
              <a:t>site will dictate the actual distance between the tanks.</a:t>
            </a:r>
          </a:p>
          <a:p>
            <a:r>
              <a:rPr lang="en-US" dirty="0"/>
              <a:t> One-way traffic flow with checkpoints at the entry and exit points.</a:t>
            </a:r>
          </a:p>
          <a:p>
            <a:r>
              <a:rPr lang="en-US" dirty="0"/>
              <a:t> Different space requirements for bulk, retail, and packaged</a:t>
            </a:r>
          </a:p>
          <a:p>
            <a:r>
              <a:rPr lang="en-US" dirty="0"/>
              <a:t>operations. The operating space to service retail customers may not</a:t>
            </a:r>
          </a:p>
          <a:p>
            <a:r>
              <a:rPr lang="en-US" dirty="0"/>
              <a:t>be the same as for bulk customers. Usually, you will need a</a:t>
            </a:r>
          </a:p>
          <a:p>
            <a:r>
              <a:rPr lang="en-US" dirty="0"/>
              <a:t>much-larger operating space for your bulk customers than your retail</a:t>
            </a:r>
          </a:p>
          <a:p>
            <a:r>
              <a:rPr lang="en-US" dirty="0"/>
              <a:t>customers,</a:t>
            </a:r>
          </a:p>
          <a:p>
            <a:r>
              <a:rPr lang="en-US" dirty="0"/>
              <a:t> Availability of other transportation modes. You should always try to</a:t>
            </a:r>
          </a:p>
          <a:p>
            <a:r>
              <a:rPr lang="en-US" dirty="0"/>
              <a:t>take advantage of any rail loading facilities or barge loading points</a:t>
            </a:r>
          </a:p>
          <a:p>
            <a:r>
              <a:rPr lang="en-US" dirty="0"/>
              <a:t>whenever possible.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629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Site Selection. </a:t>
            </a:r>
            <a:r>
              <a:rPr lang="en-US" sz="1200" dirty="0"/>
              <a:t>Select a reasonably level site that can hold container</a:t>
            </a:r>
          </a:p>
          <a:p>
            <a:r>
              <a:rPr lang="en-US" sz="1200" dirty="0"/>
              <a:t>stacks. Choose a site with good drainage so that water does not damage</a:t>
            </a:r>
          </a:p>
          <a:p>
            <a:r>
              <a:rPr lang="en-US" sz="1200" dirty="0"/>
              <a:t>the containers. Avoid low areas because dangerous vapors collect in</a:t>
            </a:r>
          </a:p>
          <a:p>
            <a:r>
              <a:rPr lang="en-US" sz="1200" dirty="0"/>
              <a:t>them. Do not use an area with a cinder base or marshland and wasteland</a:t>
            </a:r>
          </a:p>
          <a:p>
            <a:r>
              <a:rPr lang="en-US" sz="1200" dirty="0"/>
              <a:t>overlaid with peat; they are usually damp. Use such areas only if no</a:t>
            </a:r>
          </a:p>
          <a:p>
            <a:r>
              <a:rPr lang="en-US" sz="1200" dirty="0"/>
              <a:t>other site is available. Be sure the site has natural cover and</a:t>
            </a:r>
          </a:p>
          <a:p>
            <a:r>
              <a:rPr lang="en-US" sz="1200" dirty="0"/>
              <a:t>concealment and is large enough for future expansion. Do not locate near</a:t>
            </a:r>
          </a:p>
          <a:p>
            <a:r>
              <a:rPr lang="en-US" sz="1200" dirty="0"/>
              <a:t>other areas of operation (Figure 4-1). Stay at least 500 feet away for</a:t>
            </a:r>
          </a:p>
          <a:p>
            <a:r>
              <a:rPr lang="en-US" sz="1200" dirty="0"/>
              <a:t>low-flash products and 200 feet for high-flash products. Your site must</a:t>
            </a:r>
          </a:p>
          <a:p>
            <a:r>
              <a:rPr lang="en-US" sz="1200" dirty="0"/>
              <a:t>be away from overhead electric lines so a broken wire cannot fall on the</a:t>
            </a:r>
          </a:p>
          <a:p>
            <a:r>
              <a:rPr lang="en-US" sz="1200" dirty="0"/>
              <a:t>drums. Clear the site of all underbrush that may get in the way or</a:t>
            </a:r>
          </a:p>
          <a:p>
            <a:r>
              <a:rPr lang="en-US" sz="1200" dirty="0"/>
              <a:t>present a fire hazard. Spread sand, gravel, or similar material over</a:t>
            </a:r>
          </a:p>
          <a:p>
            <a:r>
              <a:rPr lang="en-US" sz="1200" dirty="0"/>
              <a:t>areas where you store containers. They help drain the area and provide a</a:t>
            </a:r>
          </a:p>
          <a:p>
            <a:r>
              <a:rPr lang="en-US" sz="1200" dirty="0"/>
              <a:t>more stable base for the stocks. Do not use ashes or cinders because</a:t>
            </a:r>
          </a:p>
          <a:p>
            <a:r>
              <a:rPr lang="en-US" sz="1200" dirty="0"/>
              <a:t>they are corrosive. Build a dike at least 18 inches high around each</a:t>
            </a:r>
          </a:p>
          <a:p>
            <a:r>
              <a:rPr lang="en-US" sz="1200" dirty="0"/>
              <a:t>major storage division in which low-flash products are stored. This dike</a:t>
            </a:r>
          </a:p>
          <a:p>
            <a:r>
              <a:rPr lang="en-US" sz="1200" dirty="0"/>
              <a:t>must be able to hold all the liquid in the drums stored in the area and</a:t>
            </a:r>
          </a:p>
          <a:p>
            <a:r>
              <a:rPr lang="en-US" sz="1200" dirty="0"/>
              <a:t>have a freeboard of at least 6 inches. Choose a site for at least two</a:t>
            </a:r>
          </a:p>
          <a:p>
            <a:r>
              <a:rPr lang="en-US" sz="1200" dirty="0"/>
              <a:t>clearing (incoming and outgoing) areas. These will be used to segregate</a:t>
            </a:r>
          </a:p>
          <a:p>
            <a:r>
              <a:rPr lang="en-US" sz="1200" dirty="0"/>
              <a:t>incoming and outgoing mixed loads (railroad cars or truckloads). Each</a:t>
            </a:r>
          </a:p>
          <a:p>
            <a:r>
              <a:rPr lang="en-US" sz="1200" dirty="0"/>
              <a:t>area should have its own site. The sites should be located next to each</a:t>
            </a:r>
          </a:p>
          <a:p>
            <a:r>
              <a:rPr lang="en-US" sz="1200" dirty="0"/>
              <a:t>other so that the same personnel can operate both areas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5775"/>
            <a:ext cx="7028463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Selection Criteria for Equipment. </a:t>
            </a:r>
            <a:r>
              <a:rPr lang="en-US" dirty="0"/>
              <a:t>You must also select a site for other</a:t>
            </a:r>
          </a:p>
          <a:p>
            <a:r>
              <a:rPr lang="en-US" dirty="0"/>
              <a:t>equipment in the Class III supply point. This equipment includes 20,000-</a:t>
            </a:r>
          </a:p>
          <a:p>
            <a:r>
              <a:rPr lang="en-US" dirty="0"/>
              <a:t>gallon collapsible tanks, 50,000-gallon collapsible tanks, and 500-gallon</a:t>
            </a:r>
          </a:p>
          <a:p>
            <a:r>
              <a:rPr lang="en-US" dirty="0"/>
              <a:t>collapsible drums.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site you choose for the 20,000-gallon collapsible tanks should be</a:t>
            </a:r>
          </a:p>
          <a:p>
            <a:r>
              <a:rPr lang="en-US" dirty="0"/>
              <a:t>similar to that for the 10,000-gallon collapsible tanks. Choose a site</a:t>
            </a:r>
          </a:p>
          <a:p>
            <a:r>
              <a:rPr lang="en-US" dirty="0"/>
              <a:t>that is nearly level with a gentle slope toward the manifold end of the</a:t>
            </a:r>
          </a:p>
          <a:p>
            <a:r>
              <a:rPr lang="en-US" dirty="0"/>
              <a:t>tank. Space the tanks about 150 feet apart. Build a fire wall around</a:t>
            </a:r>
          </a:p>
          <a:p>
            <a:r>
              <a:rPr lang="en-US" dirty="0"/>
              <a:t>each tank. Make it large enough to hold the contents of the tank and 1</a:t>
            </a:r>
          </a:p>
          <a:p>
            <a:r>
              <a:rPr lang="en-US" dirty="0"/>
              <a:t>foot of freeboard. To do this, build the fire wall 4 feet high and 18</a:t>
            </a:r>
          </a:p>
          <a:p>
            <a:r>
              <a:rPr lang="en-US" dirty="0"/>
              <a:t>inches wide at the top, and make the inside dimensions of the fire wall</a:t>
            </a:r>
          </a:p>
          <a:p>
            <a:r>
              <a:rPr lang="en-US" dirty="0"/>
              <a:t>35 feet long and 31 feet wide. Maintain a distance of 4 feet from the</a:t>
            </a:r>
          </a:p>
          <a:p>
            <a:r>
              <a:rPr lang="en-US" dirty="0"/>
              <a:t>edge of the tank to the base of the fire wall. If an engineer unit</a:t>
            </a:r>
          </a:p>
          <a:p>
            <a:r>
              <a:rPr lang="en-US" dirty="0"/>
              <a:t>prepares the site, you must ensure they follow these design factors.</a:t>
            </a:r>
          </a:p>
          <a:p>
            <a:r>
              <a:rPr lang="en-US" dirty="0"/>
              <a:t>Place the discharge pumps at a level lower than the tanks to aid pump</a:t>
            </a:r>
          </a:p>
          <a:p>
            <a:r>
              <a:rPr lang="en-US" dirty="0"/>
              <a:t>suction.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Example</a:t>
            </a:r>
            <a:r>
              <a:rPr lang="en-US" dirty="0"/>
              <a:t>: The distance from the liquid level in a tank to ground level is</a:t>
            </a:r>
          </a:p>
          <a:p>
            <a:r>
              <a:rPr lang="en-US" dirty="0"/>
              <a:t>the static pressure. As the liquid starts to flow down a pipe then it is</a:t>
            </a:r>
          </a:p>
          <a:p>
            <a:r>
              <a:rPr lang="en-US" dirty="0"/>
              <a:t>expressed as dynamic pressure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Choose a site for the 50,000-gallon collapsible tanks that is similar</a:t>
            </a:r>
          </a:p>
          <a:p>
            <a:r>
              <a:rPr lang="en-US" dirty="0"/>
              <a:t>to that for the 10,000- and 20,000-gallon collapsible tanks. Build the</a:t>
            </a:r>
          </a:p>
          <a:p>
            <a:r>
              <a:rPr lang="en-US" dirty="0"/>
              <a:t>12-40</a:t>
            </a:r>
          </a:p>
          <a:p>
            <a:r>
              <a:rPr lang="en-US" dirty="0"/>
              <a:t>QM 5099</a:t>
            </a:r>
          </a:p>
          <a:p>
            <a:r>
              <a:rPr lang="en-US" dirty="0"/>
              <a:t>fire wall 4 feet high and 18 inches wide at the top, and make the inside</a:t>
            </a:r>
          </a:p>
          <a:p>
            <a:r>
              <a:rPr lang="en-US" dirty="0"/>
              <a:t>dimensions of the fire wall 73 feet long and 33 feet wide. Place the</a:t>
            </a:r>
          </a:p>
          <a:p>
            <a:r>
              <a:rPr lang="en-US" dirty="0"/>
              <a:t>discharge pumps at a level lower than the tanks to aid pump suction.</a:t>
            </a:r>
          </a:p>
          <a:p>
            <a:r>
              <a:rPr lang="en-US" dirty="0"/>
              <a:t>For the 500-gallon collapsible drums, select a firm, level site near</a:t>
            </a:r>
          </a:p>
          <a:p>
            <a:r>
              <a:rPr lang="en-US" dirty="0"/>
              <a:t>the source of supply. Select a site that allows drums to be easily lined</a:t>
            </a:r>
          </a:p>
          <a:p>
            <a:r>
              <a:rPr lang="en-US" dirty="0"/>
              <a:t>up for filling and rolled away after filling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4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PART D - PLANNING THE MOVEMENT OF THE FSSP</a:t>
            </a:r>
          </a:p>
          <a:p>
            <a:r>
              <a:rPr lang="en-US" dirty="0"/>
              <a:t>The FSSP is used at distribution points to provide storage facilities for</a:t>
            </a:r>
          </a:p>
          <a:p>
            <a:r>
              <a:rPr lang="en-US" dirty="0"/>
              <a:t>transferring bulk fuel from one means of transport to another and at</a:t>
            </a:r>
          </a:p>
          <a:p>
            <a:r>
              <a:rPr lang="en-US" dirty="0"/>
              <a:t>dispensing facilities for bulk reduction or delivery of fuel to using</a:t>
            </a:r>
          </a:p>
          <a:p>
            <a:r>
              <a:rPr lang="en-US" dirty="0"/>
              <a:t>vehicles. The FSSP can receive product from tank trucks, railway cars,</a:t>
            </a:r>
          </a:p>
          <a:p>
            <a:r>
              <a:rPr lang="en-US" dirty="0"/>
              <a:t>pipelines, </a:t>
            </a:r>
            <a:r>
              <a:rPr lang="en-US" dirty="0" err="1"/>
              <a:t>hoselines</a:t>
            </a:r>
            <a:r>
              <a:rPr lang="en-US" dirty="0"/>
              <a:t>, and aircraft. Since it can also receive fuel from</a:t>
            </a:r>
          </a:p>
          <a:p>
            <a:r>
              <a:rPr lang="en-US" dirty="0"/>
              <a:t>ocean tankers, it is capable of supporting beach operations. It can</a:t>
            </a:r>
          </a:p>
          <a:p>
            <a:r>
              <a:rPr lang="en-US" dirty="0"/>
              <a:t>store 60,000 gallons of bulk petroleum. It can store even more if</a:t>
            </a:r>
          </a:p>
          <a:p>
            <a:r>
              <a:rPr lang="en-US" dirty="0"/>
              <a:t>additional or larger collapsible tanks are added. However, this</a:t>
            </a:r>
          </a:p>
          <a:p>
            <a:r>
              <a:rPr lang="en-US" dirty="0"/>
              <a:t>expansion requires additional hoses, fittings, and valves. The FSSP can</a:t>
            </a:r>
          </a:p>
          <a:p>
            <a:r>
              <a:rPr lang="en-US" dirty="0"/>
              <a:t>be easily moved from one location to another, and it can be divided in</a:t>
            </a:r>
          </a:p>
          <a:p>
            <a:r>
              <a:rPr lang="en-US" dirty="0"/>
              <a:t>half to handle two different types of fuels at two different locations.</a:t>
            </a:r>
          </a:p>
          <a:p>
            <a:r>
              <a:rPr lang="en-US" dirty="0"/>
              <a:t>It can also be changed to a 10-point, rapid-refueling system for rotary</a:t>
            </a:r>
          </a:p>
          <a:p>
            <a:r>
              <a:rPr lang="en-US" dirty="0"/>
              <a:t>aircraft.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first step in moving an FSSP is to receive the mission. Normally,</a:t>
            </a:r>
          </a:p>
          <a:p>
            <a:r>
              <a:rPr lang="en-US" dirty="0"/>
              <a:t>as a section chief you receive the mission from the platoon sergeant or</a:t>
            </a:r>
          </a:p>
          <a:p>
            <a:r>
              <a:rPr lang="en-US" dirty="0"/>
              <a:t>even the platoon leader. The mission can come in one of three different</a:t>
            </a:r>
          </a:p>
          <a:p>
            <a:r>
              <a:rPr lang="en-US" dirty="0"/>
              <a:t>ways. A warning order, an operation order, or a fragmentary order. Once</a:t>
            </a:r>
          </a:p>
          <a:p>
            <a:r>
              <a:rPr lang="en-US" dirty="0"/>
              <a:t>received, there are some questions you need to ask yourself:</a:t>
            </a:r>
          </a:p>
          <a:p>
            <a:r>
              <a:rPr lang="en-US" dirty="0"/>
              <a:t> What is the mission?</a:t>
            </a:r>
          </a:p>
          <a:p>
            <a:r>
              <a:rPr lang="en-US" dirty="0"/>
              <a:t> What is known about the enemy?</a:t>
            </a:r>
          </a:p>
          <a:p>
            <a:r>
              <a:rPr lang="en-US" dirty="0"/>
              <a:t> How will the terrain affect the operation?</a:t>
            </a:r>
          </a:p>
          <a:p>
            <a:r>
              <a:rPr lang="en-US" dirty="0"/>
              <a:t> What troops are available?</a:t>
            </a:r>
          </a:p>
          <a:p>
            <a:r>
              <a:rPr lang="en-US" dirty="0"/>
              <a:t> How much time is available?</a:t>
            </a:r>
          </a:p>
          <a:p>
            <a:r>
              <a:rPr lang="en-US" dirty="0"/>
              <a:t> What supplies and equipment are needed?</a:t>
            </a:r>
          </a:p>
          <a:p>
            <a:r>
              <a:rPr lang="en-US" dirty="0"/>
              <a:t> What special tasks need to be assigned?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Personnel. </a:t>
            </a:r>
            <a:r>
              <a:rPr lang="en-US" dirty="0"/>
              <a:t>Make sure that all personnel are on hand for the move to the</a:t>
            </a:r>
          </a:p>
          <a:p>
            <a:r>
              <a:rPr lang="en-US" dirty="0"/>
              <a:t>new site. The usual strength level of a supply section in a petroleum</a:t>
            </a:r>
          </a:p>
          <a:p>
            <a:r>
              <a:rPr lang="en-US" dirty="0"/>
              <a:t>supply company consists of a section chief E7, petroleum heavy vehicle</a:t>
            </a:r>
          </a:p>
          <a:p>
            <a:r>
              <a:rPr lang="en-US" dirty="0"/>
              <a:t>operator E5, petroleum inventory control E5, two petroleum heavy vehicle</a:t>
            </a:r>
          </a:p>
          <a:p>
            <a:r>
              <a:rPr lang="en-US" dirty="0"/>
              <a:t>operators E4, five petroleum supply specialists E4, and ten petroleum</a:t>
            </a:r>
          </a:p>
          <a:p>
            <a:r>
              <a:rPr lang="en-US" dirty="0"/>
              <a:t>supply specialists E3. In some situations, you will have to augment</a:t>
            </a:r>
          </a:p>
          <a:p>
            <a:r>
              <a:rPr lang="en-US" dirty="0"/>
              <a:t>personnel.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Equipment. </a:t>
            </a:r>
            <a:r>
              <a:rPr lang="en-US" dirty="0"/>
              <a:t>Make sure your Class III supply point equipment is on hand</a:t>
            </a:r>
          </a:p>
          <a:p>
            <a:r>
              <a:rPr lang="en-US" dirty="0"/>
              <a:t>and ready for use. If any items are not working properly, try to have</a:t>
            </a:r>
          </a:p>
          <a:p>
            <a:r>
              <a:rPr lang="en-US" dirty="0"/>
              <a:t>them repaired or replaced before you move. The equipment may vary</a:t>
            </a:r>
          </a:p>
          <a:p>
            <a:r>
              <a:rPr lang="en-US" dirty="0"/>
              <a:t>according to the situation.</a:t>
            </a:r>
          </a:p>
          <a:p>
            <a:r>
              <a:rPr lang="en-US" dirty="0"/>
              <a:t> One Fuel System supply point.</a:t>
            </a:r>
          </a:p>
          <a:p>
            <a:r>
              <a:rPr lang="en-US" dirty="0"/>
              <a:t> One collapsible fabric tank repair kit.</a:t>
            </a:r>
          </a:p>
          <a:p>
            <a:r>
              <a:rPr lang="en-US" dirty="0"/>
              <a:t> Three 500-gallon collapsible drums.</a:t>
            </a:r>
          </a:p>
          <a:p>
            <a:r>
              <a:rPr lang="en-US" dirty="0"/>
              <a:t> Three Pressure controls for filling </a:t>
            </a:r>
            <a:r>
              <a:rPr lang="en-US" dirty="0" err="1"/>
              <a:t>nonvented</a:t>
            </a:r>
            <a:r>
              <a:rPr lang="en-US" dirty="0"/>
              <a:t> drums.</a:t>
            </a:r>
          </a:p>
          <a:p>
            <a:r>
              <a:rPr lang="en-US" dirty="0"/>
              <a:t> One 500-gallon collapsible drum tie-down kit.</a:t>
            </a:r>
          </a:p>
          <a:p>
            <a:r>
              <a:rPr lang="en-US" dirty="0"/>
              <a:t> One 500-gallon collapsible drum towing and lifting yoke.</a:t>
            </a:r>
          </a:p>
          <a:p>
            <a:r>
              <a:rPr lang="en-US" dirty="0"/>
              <a:t> Six 50,000-gallon collapsible tanks.</a:t>
            </a:r>
          </a:p>
          <a:p>
            <a:r>
              <a:rPr lang="en-US" dirty="0"/>
              <a:t> Four 20,000-gallon collapsible tanks.</a:t>
            </a:r>
          </a:p>
          <a:p>
            <a:r>
              <a:rPr lang="en-US" dirty="0"/>
              <a:t> Four 10,000-gallon collapsible tanks.</a:t>
            </a:r>
          </a:p>
          <a:p>
            <a:r>
              <a:rPr lang="en-US" dirty="0"/>
              <a:t> Ten 350-GPM pumping assemblies.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 One fuel handling hose line outfit (assault hose line).</a:t>
            </a:r>
          </a:p>
          <a:p>
            <a:r>
              <a:rPr lang="en-US" dirty="0"/>
              <a:t> One electric floodlight.</a:t>
            </a:r>
          </a:p>
          <a:p>
            <a:r>
              <a:rPr lang="en-US" dirty="0"/>
              <a:t> One gas engine generator (3 kW).</a:t>
            </a:r>
          </a:p>
          <a:p>
            <a:r>
              <a:rPr lang="en-US" dirty="0"/>
              <a:t> Eight filter/separators.</a:t>
            </a:r>
          </a:p>
          <a:p>
            <a:r>
              <a:rPr lang="en-US" dirty="0"/>
              <a:t> One FARE system.</a:t>
            </a:r>
          </a:p>
          <a:p>
            <a:r>
              <a:rPr lang="en-US" dirty="0"/>
              <a:t>Make sure you have the necessary vehicles needed to transport the</a:t>
            </a:r>
          </a:p>
          <a:p>
            <a:r>
              <a:rPr lang="en-US" dirty="0"/>
              <a:t>equipment to the new site.</a:t>
            </a:r>
          </a:p>
          <a:p>
            <a:r>
              <a:rPr lang="en-US" dirty="0"/>
              <a:t> Four semitrailers, stake, 12-ton, with equipment.</a:t>
            </a:r>
          </a:p>
          <a:p>
            <a:r>
              <a:rPr lang="en-US" dirty="0"/>
              <a:t> Four tractor trucks and 5-ton, 6x6, long wheelbase, with equipment.</a:t>
            </a:r>
          </a:p>
          <a:p>
            <a:r>
              <a:rPr lang="en-US" dirty="0"/>
              <a:t> Two cargo trucks and 5-ton, 6x6, long wheelbase, with equipment.</a:t>
            </a:r>
          </a:p>
          <a:p>
            <a:r>
              <a:rPr lang="en-US" dirty="0"/>
              <a:t> Two cargo trailers, 1-1/2 ton, 2-wheel, with equipment.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Loading Plan. </a:t>
            </a:r>
            <a:r>
              <a:rPr lang="en-US" dirty="0"/>
              <a:t>Next you must develop a loading plan, a tentative plan,</a:t>
            </a:r>
          </a:p>
          <a:p>
            <a:r>
              <a:rPr lang="en-US" dirty="0"/>
              <a:t>and issue a warning order to give soldiers time to prepare for the</a:t>
            </a:r>
          </a:p>
          <a:p>
            <a:r>
              <a:rPr lang="en-US" dirty="0"/>
              <a:t>mission. Determine the total number and types of fuel transporters</a:t>
            </a:r>
          </a:p>
          <a:p>
            <a:r>
              <a:rPr lang="en-US" dirty="0"/>
              <a:t>needed to move the product on hand. Determine the type and number of</a:t>
            </a:r>
          </a:p>
          <a:p>
            <a:r>
              <a:rPr lang="en-US" dirty="0"/>
              <a:t>transporters needed to move the system. Determine the type and number of</a:t>
            </a:r>
          </a:p>
          <a:p>
            <a:r>
              <a:rPr lang="en-US" dirty="0"/>
              <a:t>transporters needed to move personnel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Your plans for loading personnel and equipment should apply to every</a:t>
            </a:r>
          </a:p>
          <a:p>
            <a:r>
              <a:rPr lang="en-US" dirty="0"/>
              <a:t>type of transport that may be used in a movement. Make the plan before</a:t>
            </a:r>
          </a:p>
          <a:p>
            <a:r>
              <a:rPr lang="en-US" dirty="0"/>
              <a:t>the move to allow time for packing. Base your plan on the type of</a:t>
            </a:r>
          </a:p>
          <a:p>
            <a:r>
              <a:rPr lang="en-US" dirty="0"/>
              <a:t>transport to be used; the number of persons involved; and the type, size,</a:t>
            </a:r>
          </a:p>
          <a:p>
            <a:r>
              <a:rPr lang="en-US" dirty="0"/>
              <a:t>weight, and quantity of supplies and equipment to be moved. When</a:t>
            </a:r>
          </a:p>
          <a:p>
            <a:r>
              <a:rPr lang="en-US" dirty="0"/>
              <a:t>preparing the plan, consider the priority of loading and the safety of</a:t>
            </a:r>
          </a:p>
          <a:p>
            <a:r>
              <a:rPr lang="en-US" dirty="0"/>
              <a:t>equipment and supplies in transit. Design the plan to permit quick and</a:t>
            </a:r>
          </a:p>
          <a:p>
            <a:r>
              <a:rPr lang="en-US" dirty="0"/>
              <a:t>orderly unloading and regrouping of personnel and equipment. Once the</a:t>
            </a:r>
          </a:p>
          <a:p>
            <a:r>
              <a:rPr lang="en-US" dirty="0"/>
              <a:t>equipment is loaded, make sure it is properly secured and make sure the</a:t>
            </a:r>
          </a:p>
          <a:p>
            <a:r>
              <a:rPr lang="en-US" dirty="0"/>
              <a:t>pumps are braced, blocked, and tied.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Before you complete your plan, you need to have an idea where you will</a:t>
            </a:r>
          </a:p>
          <a:p>
            <a:r>
              <a:rPr lang="en-US" dirty="0"/>
              <a:t>operate and what the terrain looks like. Consult the latest intelligence</a:t>
            </a:r>
          </a:p>
          <a:p>
            <a:r>
              <a:rPr lang="en-US" dirty="0"/>
              <a:t>map or, if possible, conduct a reconnaissance and walk around the area.</a:t>
            </a:r>
          </a:p>
          <a:p>
            <a:r>
              <a:rPr lang="en-US" dirty="0"/>
              <a:t>This will give you an idea about the type of terrain in which you will be</a:t>
            </a:r>
          </a:p>
          <a:p>
            <a:r>
              <a:rPr lang="en-US" dirty="0"/>
              <a:t>working. Information from the reconnaissance can either change or delay</a:t>
            </a:r>
          </a:p>
          <a:p>
            <a:r>
              <a:rPr lang="en-US" dirty="0"/>
              <a:t>the mission.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1000"/>
            <a:ext cx="6477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Once you complete your plan, issue an operation order. Once you</a:t>
            </a:r>
          </a:p>
          <a:p>
            <a:r>
              <a:rPr lang="en-US" sz="1200" dirty="0"/>
              <a:t>complete the operation order, issue your order orally. Whenever</a:t>
            </a:r>
          </a:p>
          <a:p>
            <a:r>
              <a:rPr lang="en-US" sz="1200" dirty="0"/>
              <a:t>possible, issue the order from a location where your soldiers can see</a:t>
            </a:r>
          </a:p>
          <a:p>
            <a:r>
              <a:rPr lang="en-US" sz="1200" dirty="0"/>
              <a:t>their objective. If this cannot be done, use a terrain model or a</a:t>
            </a:r>
          </a:p>
          <a:p>
            <a:r>
              <a:rPr lang="en-US" sz="1200" dirty="0"/>
              <a:t>sketch. When you issue the complete order, make sure your soldiers</a:t>
            </a:r>
          </a:p>
          <a:p>
            <a:r>
              <a:rPr lang="en-US" sz="1200" dirty="0"/>
              <a:t>understand it. Be sure they know how you expect to accomplish the</a:t>
            </a:r>
          </a:p>
          <a:p>
            <a:r>
              <a:rPr lang="en-US" sz="1200" dirty="0"/>
              <a:t>mission and how they fit into the overall plan. Explain to them what to</a:t>
            </a:r>
          </a:p>
          <a:p>
            <a:r>
              <a:rPr lang="en-US" sz="1200" dirty="0"/>
              <a:t>do if you lose communication, and make sure you give the order in</a:t>
            </a:r>
          </a:p>
          <a:p>
            <a:r>
              <a:rPr lang="en-US" sz="1200" dirty="0"/>
              <a:t>language they understand. The final step in troop-leading procedures is</a:t>
            </a:r>
          </a:p>
          <a:p>
            <a:r>
              <a:rPr lang="en-US" sz="1200" dirty="0"/>
              <a:t>supervision. After you issue the warning order, you must diligently and</a:t>
            </a:r>
          </a:p>
          <a:p>
            <a:r>
              <a:rPr lang="en-US" sz="1200" dirty="0"/>
              <a:t>constantly check details, conduct back briefs, rehearsals, and before the</a:t>
            </a:r>
          </a:p>
          <a:p>
            <a:r>
              <a:rPr lang="en-US" sz="1200" dirty="0"/>
              <a:t>operation begins, inspect. Troop-leading procedures help you prepare</a:t>
            </a:r>
          </a:p>
          <a:p>
            <a:r>
              <a:rPr lang="en-US" sz="1200" dirty="0"/>
              <a:t>your soldiers for any type of operation using logical step-by-step</a:t>
            </a:r>
          </a:p>
          <a:p>
            <a:r>
              <a:rPr lang="en-US" sz="1200" dirty="0"/>
              <a:t>procedures. Use it as a mental checklist to make sure you do not</a:t>
            </a:r>
          </a:p>
          <a:p>
            <a:r>
              <a:rPr lang="en-US" sz="1200" dirty="0"/>
              <a:t>overlook anything important. Keep in mind that no single individual can</a:t>
            </a:r>
          </a:p>
          <a:p>
            <a:r>
              <a:rPr lang="en-US" sz="1200" dirty="0"/>
              <a:t>do everything by himself or herself, not even you. Use your subordinates</a:t>
            </a:r>
          </a:p>
          <a:p>
            <a:r>
              <a:rPr lang="en-US" sz="1200" dirty="0"/>
              <a:t>and get the job done right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Conversions. The equation for converting feet of head to pounds per</a:t>
            </a:r>
          </a:p>
          <a:p>
            <a:r>
              <a:rPr lang="en-US" dirty="0"/>
              <a:t>square inch is:</a:t>
            </a:r>
          </a:p>
          <a:p>
            <a:r>
              <a:rPr lang="pt-BR" dirty="0"/>
              <a:t>P = H x SPGR or H = 2.31 x P</a:t>
            </a:r>
          </a:p>
          <a:p>
            <a:r>
              <a:rPr lang="en-US" dirty="0"/>
              <a:t>2.31 SPGR</a:t>
            </a:r>
          </a:p>
          <a:p>
            <a:r>
              <a:rPr lang="en-US" dirty="0"/>
              <a:t>Where:</a:t>
            </a:r>
          </a:p>
          <a:p>
            <a:r>
              <a:rPr lang="en-US" dirty="0"/>
              <a:t>P = pressure in PSI</a:t>
            </a:r>
          </a:p>
          <a:p>
            <a:r>
              <a:rPr lang="en-US" dirty="0"/>
              <a:t>H = Head (in feet of fluid)</a:t>
            </a:r>
          </a:p>
          <a:p>
            <a:r>
              <a:rPr lang="en-US" dirty="0"/>
              <a:t>SPGR = Specific gravity</a:t>
            </a:r>
          </a:p>
          <a:p>
            <a:r>
              <a:rPr lang="en-US" dirty="0"/>
              <a:t>2.31 = Conversion constant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Communications and Status Reports. </a:t>
            </a:r>
            <a:r>
              <a:rPr lang="en-US" dirty="0"/>
              <a:t>The unit status report produces</a:t>
            </a:r>
          </a:p>
          <a:p>
            <a:r>
              <a:rPr lang="en-US" dirty="0"/>
              <a:t>information to help the Army manage its resources. The payoff is</a:t>
            </a:r>
          </a:p>
          <a:p>
            <a:r>
              <a:rPr lang="en-US" dirty="0"/>
              <a:t>military readiness. The Army wants the company to have it is authorized</a:t>
            </a:r>
          </a:p>
          <a:p>
            <a:r>
              <a:rPr lang="en-US" dirty="0"/>
              <a:t>personnel on board, the authorized equipment available in working order,</a:t>
            </a:r>
          </a:p>
          <a:p>
            <a:r>
              <a:rPr lang="en-US" dirty="0"/>
              <a:t>and the required supplies on hand. Additionally, the Army wants the</a:t>
            </a:r>
          </a:p>
          <a:p>
            <a:r>
              <a:rPr lang="en-US" dirty="0"/>
              <a:t>company to do what it is supposed to do--turn out soldiers who assist the</a:t>
            </a:r>
          </a:p>
          <a:p>
            <a:r>
              <a:rPr lang="en-US" dirty="0"/>
              <a:t>unit mission.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Petroleum Supply Sergeant assists the platoon sergeant by</a:t>
            </a:r>
          </a:p>
          <a:p>
            <a:r>
              <a:rPr lang="en-US" dirty="0"/>
              <a:t>supervising two shift operations and maintains close coordination with</a:t>
            </a:r>
          </a:p>
          <a:p>
            <a:r>
              <a:rPr lang="en-US" dirty="0"/>
              <a:t>the petroleum operations sergeant. Every 24 hours the status report data</a:t>
            </a:r>
          </a:p>
          <a:p>
            <a:r>
              <a:rPr lang="en-US" dirty="0"/>
              <a:t>from the supply sections will be consolidated, and a report will be sent</a:t>
            </a:r>
          </a:p>
          <a:p>
            <a:r>
              <a:rPr lang="en-US" dirty="0"/>
              <a:t>to the supply control section. The format for the status report should</a:t>
            </a:r>
          </a:p>
          <a:p>
            <a:r>
              <a:rPr lang="en-US" dirty="0"/>
              <a:t>be detailed in both the company and battalion SOPs.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PART E - SELECTING THE SITE FOR CLASS III SUPPLY POINT AND FSSP OPERATION</a:t>
            </a:r>
          </a:p>
          <a:p>
            <a:r>
              <a:rPr lang="en-US" b="1" dirty="0"/>
              <a:t>Selection Criteria for FSSP. </a:t>
            </a:r>
            <a:r>
              <a:rPr lang="en-US" dirty="0"/>
              <a:t>When you select the FSSP site, consider</a:t>
            </a:r>
          </a:p>
          <a:p>
            <a:r>
              <a:rPr lang="en-US" dirty="0"/>
              <a:t>cover and concealment, road nets, dispersion factors, terrain, and site</a:t>
            </a:r>
          </a:p>
          <a:p>
            <a:r>
              <a:rPr lang="en-US" dirty="0"/>
              <a:t>preparation requirements. Make sure the site is suitable for the fuel</a:t>
            </a:r>
          </a:p>
          <a:p>
            <a:r>
              <a:rPr lang="en-US" dirty="0"/>
              <a:t>system layout (Figure 4-2).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Select a site for the collapsible tanks, pumps, and filter/separators</a:t>
            </a:r>
          </a:p>
          <a:p>
            <a:r>
              <a:rPr lang="en-US" dirty="0"/>
              <a:t>that is in the woods or in a tree line where the natural shadows disguise</a:t>
            </a:r>
          </a:p>
          <a:p>
            <a:r>
              <a:rPr lang="en-US" dirty="0"/>
              <a:t>the telltale shapes. Use camouflage nets if you have them. When you lay</a:t>
            </a:r>
          </a:p>
          <a:p>
            <a:r>
              <a:rPr lang="en-US" dirty="0" err="1"/>
              <a:t>hoseline</a:t>
            </a:r>
            <a:r>
              <a:rPr lang="en-US" dirty="0"/>
              <a:t>, make use of natural terrain contours and vegetation to break up</a:t>
            </a:r>
          </a:p>
          <a:p>
            <a:r>
              <a:rPr lang="en-US" dirty="0"/>
              <a:t>straight lines. One way to do this is to cut branches, stick them in the</a:t>
            </a:r>
          </a:p>
          <a:p>
            <a:r>
              <a:rPr lang="en-US" dirty="0"/>
              <a:t>earth under the hose, and then weigh them down with the </a:t>
            </a:r>
            <a:r>
              <a:rPr lang="en-US" dirty="0" err="1"/>
              <a:t>hoseline</a:t>
            </a:r>
            <a:r>
              <a:rPr lang="en-US" dirty="0"/>
              <a:t>. Where</a:t>
            </a:r>
          </a:p>
          <a:p>
            <a:r>
              <a:rPr lang="en-US" dirty="0"/>
              <a:t>you have deep grass or other vegetation, bend it over the </a:t>
            </a:r>
            <a:r>
              <a:rPr lang="en-US" dirty="0" err="1"/>
              <a:t>hoseline</a:t>
            </a:r>
            <a:r>
              <a:rPr lang="en-US" dirty="0"/>
              <a:t> to</a:t>
            </a:r>
          </a:p>
          <a:p>
            <a:r>
              <a:rPr lang="en-US" dirty="0"/>
              <a:t>hide the hose so that it is not seen from the air.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Choose a site for the receiving, truck bottom loading, and vehicle</a:t>
            </a:r>
          </a:p>
          <a:p>
            <a:r>
              <a:rPr lang="en-US" dirty="0"/>
              <a:t>refueling points that is next to a road in the Class III supply point.</a:t>
            </a:r>
          </a:p>
          <a:p>
            <a:r>
              <a:rPr lang="en-US" dirty="0"/>
              <a:t>You can then load or unload trucks and refuel vehicles without leaving</a:t>
            </a:r>
          </a:p>
          <a:p>
            <a:r>
              <a:rPr lang="en-US" dirty="0"/>
              <a:t>the road nets in the supply point.</a:t>
            </a:r>
          </a:p>
          <a:p>
            <a:r>
              <a:rPr lang="en-US" dirty="0"/>
              <a:t>You must consider the distance between items when you select the sites</a:t>
            </a:r>
          </a:p>
          <a:p>
            <a:r>
              <a:rPr lang="en-US" dirty="0"/>
              <a:t>for the equipment in the FSSP. The distances can vary with the terrain,</a:t>
            </a:r>
          </a:p>
          <a:p>
            <a:r>
              <a:rPr lang="en-US" dirty="0"/>
              <a:t>natural cover, concealment, hose available, and road nets. However, you</a:t>
            </a:r>
          </a:p>
          <a:p>
            <a:r>
              <a:rPr lang="en-US" dirty="0"/>
              <a:t>must put the 10,000-gallon collapsible tanks at least 40 feet apart.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Select level terrain for the FSSP. Look for a tank site without</a:t>
            </a:r>
          </a:p>
          <a:p>
            <a:r>
              <a:rPr lang="en-US" dirty="0"/>
              <a:t>slopes. A large slope may cause filled tanks to roll sideways,</a:t>
            </a:r>
          </a:p>
          <a:p>
            <a:r>
              <a:rPr lang="en-US" dirty="0"/>
              <a:t>backwards, or forward. Put the pumps and filter/separators on level</a:t>
            </a:r>
          </a:p>
          <a:p>
            <a:r>
              <a:rPr lang="en-US" dirty="0"/>
              <a:t>ground. Try to place the discharge pump at a lower level than the</a:t>
            </a:r>
          </a:p>
          <a:p>
            <a:r>
              <a:rPr lang="en-US" dirty="0"/>
              <a:t>collapsible tanks so that there will be good suction to the pump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57200"/>
            <a:ext cx="64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Deal with these three major items of equipment in the FSSP--the</a:t>
            </a:r>
          </a:p>
          <a:p>
            <a:r>
              <a:rPr lang="en-US" dirty="0"/>
              <a:t>collapsible tanks, the pumps, and the filter/separators. Slope the tank</a:t>
            </a:r>
          </a:p>
          <a:p>
            <a:r>
              <a:rPr lang="en-US" dirty="0"/>
              <a:t>sites gently toward the manifold end to help drain the tanks when they</a:t>
            </a:r>
          </a:p>
          <a:p>
            <a:r>
              <a:rPr lang="en-US" dirty="0"/>
              <a:t>are removed. Slope the site for each tank no more than 3 to 6 inches in</a:t>
            </a:r>
          </a:p>
          <a:p>
            <a:r>
              <a:rPr lang="en-US" dirty="0"/>
              <a:t>the direction of the tank’s fill port. Build a fire wall around each</a:t>
            </a:r>
          </a:p>
          <a:p>
            <a:r>
              <a:rPr lang="en-US" dirty="0"/>
              <a:t>tank. Make it large enough to hold the contents of the tank and 1 foot</a:t>
            </a:r>
          </a:p>
          <a:p>
            <a:r>
              <a:rPr lang="en-US" dirty="0"/>
              <a:t>of freeboard. To do this, build the fire wall 3 feet high and 18 inches</a:t>
            </a:r>
          </a:p>
          <a:p>
            <a:r>
              <a:rPr lang="en-US" dirty="0"/>
              <a:t>wide at the top. Make the inside dimensions of the fire wall 26 feet by</a:t>
            </a:r>
          </a:p>
          <a:p>
            <a:r>
              <a:rPr lang="en-US" dirty="0"/>
              <a:t>26 feet and maintain a distance of 3 feet from the edge of the tank to</a:t>
            </a:r>
          </a:p>
          <a:p>
            <a:r>
              <a:rPr lang="en-US" dirty="0"/>
              <a:t>the base of the fire wall. If an engineer unit prepares the site, you</a:t>
            </a:r>
          </a:p>
          <a:p>
            <a:r>
              <a:rPr lang="en-US" dirty="0"/>
              <a:t>must ensure they follow these dimensional and procedural specifications.</a:t>
            </a:r>
          </a:p>
          <a:p>
            <a:r>
              <a:rPr lang="en-US" dirty="0" smtClean="0"/>
              <a:t>The </a:t>
            </a:r>
            <a:r>
              <a:rPr lang="en-US" dirty="0"/>
              <a:t>pump and filter/separator sites must be cleared of any dry grass,</a:t>
            </a:r>
          </a:p>
          <a:p>
            <a:r>
              <a:rPr lang="en-US" dirty="0"/>
              <a:t>leaves, and trash.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73" y="800100"/>
            <a:ext cx="5991225" cy="47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GPS Navigation. </a:t>
            </a:r>
            <a:r>
              <a:rPr lang="en-US" dirty="0"/>
              <a:t>Each satellite transmits a unique signal that contains</a:t>
            </a:r>
          </a:p>
          <a:p>
            <a:r>
              <a:rPr lang="en-US" dirty="0"/>
              <a:t>data needed by the SLGR to determine your location. The signal cannot</a:t>
            </a:r>
          </a:p>
          <a:p>
            <a:r>
              <a:rPr lang="en-US" dirty="0"/>
              <a:t>penetrate objects such as buildings, metal, mountains; or very thick</a:t>
            </a:r>
          </a:p>
          <a:p>
            <a:r>
              <a:rPr lang="en-US" dirty="0"/>
              <a:t>vegetation and your body tend to block it. Clouds, rain, snow and even</a:t>
            </a:r>
          </a:p>
          <a:p>
            <a:r>
              <a:rPr lang="en-US" dirty="0"/>
              <a:t>severe weather have little effect on it. Canvas and </a:t>
            </a:r>
            <a:r>
              <a:rPr lang="en-US" dirty="0" err="1"/>
              <a:t>kevlar</a:t>
            </a:r>
            <a:r>
              <a:rPr lang="en-US" dirty="0"/>
              <a:t> covers do not</a:t>
            </a:r>
          </a:p>
          <a:p>
            <a:r>
              <a:rPr lang="en-US" dirty="0"/>
              <a:t>effect it either. If you are not receiving signals from enough</a:t>
            </a:r>
          </a:p>
          <a:p>
            <a:r>
              <a:rPr lang="en-US" dirty="0"/>
              <a:t>satellites, the SLGR will tell you this.</a:t>
            </a:r>
          </a:p>
          <a:p>
            <a:r>
              <a:rPr lang="en-US" dirty="0"/>
              <a:t>Move to a more open position, away from buildings and steep slopes so</a:t>
            </a:r>
          </a:p>
          <a:p>
            <a:r>
              <a:rPr lang="en-US" dirty="0"/>
              <a:t>the antenna can receive the signals. Since the satellites are always</a:t>
            </a:r>
          </a:p>
          <a:p>
            <a:r>
              <a:rPr lang="en-US" dirty="0"/>
              <a:t>moving, sometimes a short wait is needed until three or four satellites</a:t>
            </a:r>
          </a:p>
          <a:p>
            <a:r>
              <a:rPr lang="en-US" dirty="0"/>
              <a:t>have moved into the view of the receiver.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223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Operation.</a:t>
            </a:r>
          </a:p>
          <a:p>
            <a:r>
              <a:rPr lang="en-US" dirty="0"/>
              <a:t> Inspect the GPS and ensure that all required accessories are</a:t>
            </a:r>
          </a:p>
          <a:p>
            <a:r>
              <a:rPr lang="en-US" dirty="0"/>
              <a:t>available.</a:t>
            </a:r>
          </a:p>
          <a:p>
            <a:r>
              <a:rPr lang="en-US" dirty="0"/>
              <a:t> Turn the unit on and go to the SETUP Screen.</a:t>
            </a:r>
          </a:p>
          <a:p>
            <a:r>
              <a:rPr lang="en-US" dirty="0"/>
              <a:t> Set SV Type to “MIXED” or “ALL-Y” in war time.</a:t>
            </a:r>
          </a:p>
          <a:p>
            <a:r>
              <a:rPr lang="en-US" dirty="0"/>
              <a:t> Go to the SETUP UNITS page and set Elevation, MSL, DEG, MAG.</a:t>
            </a:r>
          </a:p>
          <a:p>
            <a:r>
              <a:rPr lang="en-US" dirty="0"/>
              <a:t> Go to the SETUP MAGVAR page and set CALC and DEG.</a:t>
            </a:r>
          </a:p>
          <a:p>
            <a:r>
              <a:rPr lang="en-US" dirty="0"/>
              <a:t> Set the time</a:t>
            </a:r>
          </a:p>
        </p:txBody>
      </p:sp>
    </p:spTree>
    <p:extLst>
      <p:ext uri="{BB962C8B-B14F-4D97-AF65-F5344CB8AC3E}">
        <p14:creationId xmlns:p14="http://schemas.microsoft.com/office/powerpoint/2010/main" val="16822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35298</Words>
  <Application>Microsoft Office PowerPoint</Application>
  <PresentationFormat>On-screen Show (4:3)</PresentationFormat>
  <Paragraphs>3284</Paragraphs>
  <Slides>342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342</vt:i4>
      </vt:variant>
    </vt:vector>
  </HeadingPairs>
  <TitlesOfParts>
    <vt:vector size="3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2016-10-14T00:22:27Z</dcterms:created>
  <dcterms:modified xsi:type="dcterms:W3CDTF">2016-10-14T01:30:12Z</dcterms:modified>
</cp:coreProperties>
</file>