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324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23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AE7-5A16-49D4-AC9E-C24A4362809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3990-333E-4279-B224-FF0D03B9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2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AE7-5A16-49D4-AC9E-C24A4362809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3990-333E-4279-B224-FF0D03B9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9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AE7-5A16-49D4-AC9E-C24A4362809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3990-333E-4279-B224-FF0D03B9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2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AE7-5A16-49D4-AC9E-C24A4362809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3990-333E-4279-B224-FF0D03B9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7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AE7-5A16-49D4-AC9E-C24A4362809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3990-333E-4279-B224-FF0D03B9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1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AE7-5A16-49D4-AC9E-C24A4362809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3990-333E-4279-B224-FF0D03B9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6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AE7-5A16-49D4-AC9E-C24A4362809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3990-333E-4279-B224-FF0D03B9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7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AE7-5A16-49D4-AC9E-C24A4362809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3990-333E-4279-B224-FF0D03B9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3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AE7-5A16-49D4-AC9E-C24A4362809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3990-333E-4279-B224-FF0D03B9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1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AE7-5A16-49D4-AC9E-C24A4362809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3990-333E-4279-B224-FF0D03B9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0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AE7-5A16-49D4-AC9E-C24A4362809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3990-333E-4279-B224-FF0D03B9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6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46AE7-5A16-49D4-AC9E-C24A4362809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73990-333E-4279-B224-FF0D03B9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4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62000"/>
            <a:ext cx="7210832" cy="579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050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004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No matter how the system is laid out, certain requirements must be met.</a:t>
            </a:r>
          </a:p>
          <a:p>
            <a:r>
              <a:rPr lang="en-US" dirty="0"/>
              <a:t>Figure 1 lists the minimum distances that must be maintained between items</a:t>
            </a:r>
          </a:p>
          <a:p>
            <a:r>
              <a:rPr lang="en-US" dirty="0"/>
              <a:t>of equipment. Whether one pump or two are used as part of the same system,</a:t>
            </a:r>
          </a:p>
          <a:p>
            <a:r>
              <a:rPr lang="en-US" dirty="0"/>
              <a:t>there must be both a receiving point and an issue point. The receiving and</a:t>
            </a:r>
          </a:p>
          <a:p>
            <a:r>
              <a:rPr lang="en-US" dirty="0"/>
              <a:t>issue points are separated as much as possible to avoid congestion and</a:t>
            </a:r>
          </a:p>
          <a:p>
            <a:r>
              <a:rPr lang="en-US" dirty="0"/>
              <a:t>possible confusion.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85800"/>
            <a:ext cx="5410200" cy="556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52800" y="2171735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basic setup for the tank manifold remains the same regardless of the</a:t>
            </a:r>
          </a:p>
          <a:p>
            <a:r>
              <a:rPr lang="en-US" dirty="0"/>
              <a:t>number of tanks used or the layout design. The manifold on each tank must</a:t>
            </a:r>
          </a:p>
          <a:p>
            <a:r>
              <a:rPr lang="en-US" dirty="0"/>
              <a:t>be assembled so that fuel can be received or issued, because the 10,000-</a:t>
            </a:r>
          </a:p>
          <a:p>
            <a:r>
              <a:rPr lang="en-US" dirty="0"/>
              <a:t>gallon collapsible tank has only one filler-discharge port. The basic</a:t>
            </a:r>
          </a:p>
          <a:p>
            <a:r>
              <a:rPr lang="en-US" dirty="0"/>
              <a:t>manifold for each tank is shown in Figure 2.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879" y="609600"/>
            <a:ext cx="5519737" cy="597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Various ways of laying out a complete FSSP are shown in Figure 3. Lay out</a:t>
            </a:r>
          </a:p>
          <a:p>
            <a:r>
              <a:rPr lang="en-US" dirty="0"/>
              <a:t>the system the best way possible for your specific situation.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66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After you decide how to lay out the system, you must prepare the areas where</a:t>
            </a:r>
          </a:p>
          <a:p>
            <a:r>
              <a:rPr lang="en-US" dirty="0"/>
              <a:t>the tanks will be positioned. Pick up all loose debris. Each collapsible</a:t>
            </a:r>
          </a:p>
          <a:p>
            <a:r>
              <a:rPr lang="en-US" dirty="0"/>
              <a:t>tank must be surrounded by a firewall (also called a berm). This firewall</a:t>
            </a:r>
          </a:p>
          <a:p>
            <a:r>
              <a:rPr lang="en-US" dirty="0"/>
              <a:t>must be large enough to contain the entire contents of the tank plus one</a:t>
            </a:r>
          </a:p>
          <a:p>
            <a:r>
              <a:rPr lang="en-US" dirty="0"/>
              <a:t>foot of freeboard (empty space). To meet this requirement, the firewall</a:t>
            </a:r>
          </a:p>
          <a:p>
            <a:r>
              <a:rPr lang="en-US" dirty="0"/>
              <a:t>must have an inside diameter of 26 by 26 feet. The firewall must be 3 feet</a:t>
            </a:r>
          </a:p>
          <a:p>
            <a:r>
              <a:rPr lang="en-US" dirty="0"/>
              <a:t>high and 18 inches wide at the top of the berm. Figure 4 displays a berm</a:t>
            </a:r>
          </a:p>
          <a:p>
            <a:r>
              <a:rPr lang="en-US" dirty="0"/>
              <a:t>construction.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When constructing the firewall, a water drain must be installed. This is</a:t>
            </a:r>
          </a:p>
          <a:p>
            <a:r>
              <a:rPr lang="en-US" dirty="0"/>
              <a:t>done by burying a section of hose at lowest point in the base of the</a:t>
            </a:r>
          </a:p>
          <a:p>
            <a:r>
              <a:rPr lang="en-US" dirty="0"/>
              <a:t>firewall. The drain is closed at all times except when draining the water</a:t>
            </a:r>
          </a:p>
          <a:p>
            <a:r>
              <a:rPr lang="en-US" dirty="0"/>
              <a:t>that has collected in the berm.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400175"/>
            <a:ext cx="47625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2264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764" y="152401"/>
            <a:ext cx="5762625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052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area inside the berm are as level as possible with a slight slope of one</a:t>
            </a:r>
          </a:p>
          <a:p>
            <a:r>
              <a:rPr lang="en-US" dirty="0"/>
              <a:t>or two degrees toward the discharge assembly. The slope helps in emptying</a:t>
            </a:r>
          </a:p>
          <a:p>
            <a:r>
              <a:rPr lang="en-US" dirty="0"/>
              <a:t>the tanks. A hole, one foot deep, is dug under the discharge assembly for</a:t>
            </a:r>
          </a:p>
          <a:p>
            <a:r>
              <a:rPr lang="en-US" dirty="0"/>
              <a:t>use as a sump.</a:t>
            </a:r>
          </a:p>
          <a:p>
            <a:r>
              <a:rPr lang="en-US" dirty="0"/>
              <a:t>Use ground cloths to protect the bottom of the tank. These may be canvas</a:t>
            </a:r>
          </a:p>
          <a:p>
            <a:r>
              <a:rPr lang="en-US" dirty="0"/>
              <a:t>tarpaulins or unserviceable tanks. In some areas, ground cloths are</a:t>
            </a:r>
          </a:p>
          <a:p>
            <a:r>
              <a:rPr lang="en-US" dirty="0"/>
              <a:t>required to prevent possible ground contamination in case of leaks or tank</a:t>
            </a:r>
          </a:p>
          <a:p>
            <a:r>
              <a:rPr lang="en-US" dirty="0"/>
              <a:t>ruptures.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48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INTRODUCTION TO RECEIVE AND ISSUE BULK PETROLEUM PRODUCTS</a:t>
            </a:r>
          </a:p>
          <a:p>
            <a:r>
              <a:rPr lang="en-US" dirty="0"/>
              <a:t>USING THE FUEL SYSTEM SUPPLY POINT (FSSP)</a:t>
            </a:r>
          </a:p>
          <a:p>
            <a:r>
              <a:rPr lang="en-US" dirty="0"/>
              <a:t>The FSSP is the Army's primary means of receiving, storing, and issuing bulk</a:t>
            </a:r>
          </a:p>
          <a:p>
            <a:r>
              <a:rPr lang="en-US" dirty="0"/>
              <a:t>petroleum products to combat forces in the field.</a:t>
            </a:r>
          </a:p>
          <a:p>
            <a:r>
              <a:rPr lang="en-US" dirty="0"/>
              <a:t>RECEIVE AND ISSUE BULK PETROLEUM PRODUCTS USING THE FUEL SYSTEM SUPPLY POINT</a:t>
            </a:r>
          </a:p>
          <a:p>
            <a:r>
              <a:rPr lang="en-US" dirty="0"/>
              <a:t>(FSSP)</a:t>
            </a:r>
          </a:p>
          <a:p>
            <a:r>
              <a:rPr lang="en-US" dirty="0"/>
              <a:t>In Lesson 1, you will learn how to receive and issue bulk petroleum products</a:t>
            </a:r>
          </a:p>
          <a:p>
            <a:r>
              <a:rPr lang="en-US" dirty="0"/>
              <a:t>using the FSSP.</a:t>
            </a:r>
          </a:p>
          <a:p>
            <a:r>
              <a:rPr lang="en-US" dirty="0"/>
              <a:t>To understand the procedures for receiving and issuing bulk petroleum</a:t>
            </a:r>
          </a:p>
          <a:p>
            <a:r>
              <a:rPr lang="en-US" dirty="0"/>
              <a:t>products using the FSSP, you must be able to:</a:t>
            </a:r>
          </a:p>
          <a:p>
            <a:r>
              <a:rPr lang="en-US" dirty="0"/>
              <a:t>1. Follow correct safety precautions and layout procedures of the FSSP.</a:t>
            </a:r>
          </a:p>
          <a:p>
            <a:r>
              <a:rPr lang="en-US" dirty="0"/>
              <a:t>2. Receive bulk petroleum products using the FSSP.</a:t>
            </a:r>
          </a:p>
          <a:p>
            <a:r>
              <a:rPr lang="en-US" dirty="0"/>
              <a:t>3. Issue bulk petroleum products using the FSSP.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" y="0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4673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1586253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filter/separators are placed in the system so that they can be bypassed</a:t>
            </a:r>
          </a:p>
          <a:p>
            <a:r>
              <a:rPr lang="en-US" dirty="0"/>
              <a:t>for maintenance. If you are using the complete system, place one separator</a:t>
            </a:r>
          </a:p>
          <a:p>
            <a:r>
              <a:rPr lang="en-US" dirty="0"/>
              <a:t>at the receiving side of the system and the other at the issue side.</a:t>
            </a:r>
          </a:p>
          <a:p>
            <a:r>
              <a:rPr lang="en-US" dirty="0"/>
              <a:t>Another alternative is to place both separators at the issue side and</a:t>
            </a:r>
          </a:p>
          <a:p>
            <a:r>
              <a:rPr lang="en-US" dirty="0"/>
              <a:t>connect the manifold so that if one is taken out of service the other can be</a:t>
            </a:r>
          </a:p>
          <a:p>
            <a:r>
              <a:rPr lang="en-US" dirty="0"/>
              <a:t>used. Filter/separators must be placed in the system to permit filtering of</a:t>
            </a:r>
          </a:p>
          <a:p>
            <a:r>
              <a:rPr lang="en-US" dirty="0"/>
              <a:t>fuel during tank to tank transfers.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0" y="1315284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When your personnel are laying out the hoses for the system, ensure that</a:t>
            </a:r>
          </a:p>
          <a:p>
            <a:r>
              <a:rPr lang="en-US" dirty="0"/>
              <a:t>they only remove dust caps and plugs when they are ready to make the</a:t>
            </a:r>
          </a:p>
          <a:p>
            <a:r>
              <a:rPr lang="en-US" dirty="0"/>
              <a:t>connection. After the connection is made, the dust plugs are placed inside</a:t>
            </a:r>
          </a:p>
          <a:p>
            <a:r>
              <a:rPr lang="en-US" dirty="0"/>
              <a:t>the dust caps to prevent contamination of the hoses. Place the connected</a:t>
            </a:r>
          </a:p>
          <a:p>
            <a:r>
              <a:rPr lang="en-US" dirty="0"/>
              <a:t>caps and plugs under the connection to raise the hose connection off the</a:t>
            </a:r>
          </a:p>
          <a:p>
            <a:r>
              <a:rPr lang="en-US" dirty="0"/>
              <a:t>ground and make it easier to spot leaks. Before the connection is made, be</a:t>
            </a:r>
          </a:p>
          <a:p>
            <a:r>
              <a:rPr lang="en-US" dirty="0"/>
              <a:t>sure the gasket in the female coupling is present and cam locks are</a:t>
            </a:r>
          </a:p>
          <a:p>
            <a:r>
              <a:rPr lang="en-US" dirty="0"/>
              <a:t>serviceable.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29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Learning Event 2:</a:t>
            </a:r>
          </a:p>
          <a:p>
            <a:r>
              <a:rPr lang="en-US" dirty="0"/>
              <a:t>RECEIVE BULK PETROLEUM PRODUCTS</a:t>
            </a:r>
          </a:p>
          <a:p>
            <a:r>
              <a:rPr lang="en-US" dirty="0"/>
              <a:t>Preliminary Procedures</a:t>
            </a:r>
          </a:p>
          <a:p>
            <a:r>
              <a:rPr lang="en-US" dirty="0"/>
              <a:t>To avoid interruptions and delays, prepare a receiving schedule. Before the</a:t>
            </a:r>
          </a:p>
          <a:p>
            <a:r>
              <a:rPr lang="en-US" dirty="0"/>
              <a:t>product arrives, you are notified of the type and amount of product as well</a:t>
            </a:r>
          </a:p>
          <a:p>
            <a:r>
              <a:rPr lang="en-US" dirty="0"/>
              <a:t>as the date and time of arrival.</a:t>
            </a:r>
          </a:p>
          <a:p>
            <a:r>
              <a:rPr lang="en-US" dirty="0"/>
              <a:t>Before receiving product, inspect pumps, filter/separators, hoses, valves,</a:t>
            </a:r>
          </a:p>
          <a:p>
            <a:r>
              <a:rPr lang="en-US" dirty="0"/>
              <a:t>and fittings for cleanliness and good working condition. Check your</a:t>
            </a:r>
          </a:p>
          <a:p>
            <a:r>
              <a:rPr lang="en-US" dirty="0"/>
              <a:t>collapsible tanks for cleanliness, damage, and available product space for</a:t>
            </a:r>
          </a:p>
          <a:p>
            <a:r>
              <a:rPr lang="en-US" dirty="0"/>
              <a:t>the receipt. Do this before any product arrives at your location.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29000" y="919717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When the transporter arrives, position it so there is no strain on the hose</a:t>
            </a:r>
          </a:p>
          <a:p>
            <a:r>
              <a:rPr lang="en-US" dirty="0"/>
              <a:t>connections. This is called "spotting." If unloading more than one</a:t>
            </a:r>
          </a:p>
          <a:p>
            <a:r>
              <a:rPr lang="en-US" dirty="0"/>
              <a:t>transporter at the same time, make sure they are at least 25 feet apart.</a:t>
            </a:r>
          </a:p>
          <a:p>
            <a:r>
              <a:rPr lang="en-US" dirty="0"/>
              <a:t>Bond and ground the transporter.</a:t>
            </a:r>
          </a:p>
          <a:p>
            <a:r>
              <a:rPr lang="en-US" dirty="0"/>
              <a:t>Compare the seal numbers on the transporters to the numbers on the shipping</a:t>
            </a:r>
          </a:p>
          <a:p>
            <a:r>
              <a:rPr lang="en-US" dirty="0"/>
              <a:t>documents to detect any tampering. If there is a broken seal or the seals</a:t>
            </a:r>
          </a:p>
          <a:p>
            <a:r>
              <a:rPr lang="en-US" dirty="0"/>
              <a:t>do not match the shipping documents, notify the proper authorities. Do not</a:t>
            </a:r>
          </a:p>
          <a:p>
            <a:r>
              <a:rPr lang="en-US" dirty="0"/>
              <a:t>unload or use the product until it has been gaged, sampled, and tested. If</a:t>
            </a:r>
          </a:p>
          <a:p>
            <a:r>
              <a:rPr lang="en-US" dirty="0"/>
              <a:t>seals are not used on a load, verify the quantity and quality before</a:t>
            </a:r>
          </a:p>
          <a:p>
            <a:r>
              <a:rPr lang="en-US" dirty="0"/>
              <a:t>loading.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1465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Inspect the transporter for leaks. If the transporter is leaking, place a</a:t>
            </a:r>
          </a:p>
          <a:p>
            <a:r>
              <a:rPr lang="en-US" dirty="0"/>
              <a:t>drip pan to catch the leak and unload the fuel at once. Be sure to clean up</a:t>
            </a:r>
          </a:p>
          <a:p>
            <a:r>
              <a:rPr lang="en-US" dirty="0"/>
              <a:t>any spilled fuel immediately.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14650" y="795117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Unload Tank Vehicles</a:t>
            </a:r>
          </a:p>
          <a:p>
            <a:r>
              <a:rPr lang="en-US" dirty="0"/>
              <a:t>Before starting the unloading operation, make sure the vehicle and the major</a:t>
            </a:r>
          </a:p>
          <a:p>
            <a:r>
              <a:rPr lang="en-US" dirty="0"/>
              <a:t>components in the supply point are bonded and grounded. Place a drip pan</a:t>
            </a:r>
          </a:p>
          <a:p>
            <a:r>
              <a:rPr lang="en-US" dirty="0"/>
              <a:t>under the manifold of the vehicle before making any connections. Make sure</a:t>
            </a:r>
          </a:p>
          <a:p>
            <a:r>
              <a:rPr lang="en-US" dirty="0"/>
              <a:t>you have a fire extinguisher near the receiving point and you follow all</a:t>
            </a:r>
          </a:p>
          <a:p>
            <a:r>
              <a:rPr lang="en-US" dirty="0"/>
              <a:t>safety precautions.</a:t>
            </a:r>
          </a:p>
          <a:p>
            <a:r>
              <a:rPr lang="en-US" dirty="0"/>
              <a:t>Connect the suction hose to the discharge port of the vehicle. Assign</a:t>
            </a:r>
          </a:p>
          <a:p>
            <a:r>
              <a:rPr lang="en-US" dirty="0"/>
              <a:t>someone to watch the level of the fuel as the product is discharged from the</a:t>
            </a:r>
          </a:p>
          <a:p>
            <a:r>
              <a:rPr lang="en-US" dirty="0"/>
              <a:t>vehicle. Make sure the manhole stays open during the operation. Keeping</a:t>
            </a:r>
          </a:p>
          <a:p>
            <a:r>
              <a:rPr lang="en-US" dirty="0"/>
              <a:t>the manhole open prevents the tank shell from collapsing, if the vent valve</a:t>
            </a:r>
          </a:p>
          <a:p>
            <a:r>
              <a:rPr lang="en-US" dirty="0"/>
              <a:t>on the tanker does not work.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0" y="437061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Open the discharge valves on the tank vehicle and the suction valve on the</a:t>
            </a:r>
          </a:p>
          <a:p>
            <a:r>
              <a:rPr lang="en-US" dirty="0"/>
              <a:t>350 GPM pumping assembly in the FSSP. Start the pump, and idle at the</a:t>
            </a:r>
          </a:p>
          <a:p>
            <a:r>
              <a:rPr lang="en-US" dirty="0"/>
              <a:t>appropriate speed for three to five minutes.</a:t>
            </a:r>
          </a:p>
          <a:p>
            <a:r>
              <a:rPr lang="en-US" b="1" dirty="0" smtClean="0"/>
              <a:t>Lesson </a:t>
            </a:r>
            <a:r>
              <a:rPr lang="en-US" b="1" dirty="0"/>
              <a:t>1/Learning Event 2</a:t>
            </a:r>
          </a:p>
          <a:p>
            <a:r>
              <a:rPr lang="en-US" dirty="0"/>
              <a:t>Make sure the tanks have enough ullage (empty space) to receive the product.</a:t>
            </a:r>
          </a:p>
          <a:p>
            <a:r>
              <a:rPr lang="en-US" dirty="0"/>
              <a:t>While the pump is idling, open the manifold valves of the collapsible tank</a:t>
            </a:r>
          </a:p>
          <a:p>
            <a:r>
              <a:rPr lang="en-US" dirty="0"/>
              <a:t>to be filled. Make sure all the valves between the collapsible tank and the</a:t>
            </a:r>
          </a:p>
          <a:p>
            <a:r>
              <a:rPr lang="en-US" dirty="0"/>
              <a:t>vehicle tank are open except for the pump discharge valve.</a:t>
            </a:r>
          </a:p>
          <a:p>
            <a:r>
              <a:rPr lang="en-US" dirty="0"/>
              <a:t>When the pump warms up, slowly open the pump discharge valve. When the</a:t>
            </a:r>
          </a:p>
          <a:p>
            <a:r>
              <a:rPr lang="en-US" dirty="0"/>
              <a:t>discharge valve is fully open and the product is flowing, slowly increase</a:t>
            </a:r>
          </a:p>
          <a:p>
            <a:r>
              <a:rPr lang="en-US" dirty="0"/>
              <a:t>the pump speed to achieve the desired flow rate.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52800" y="930602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While the tank vehicle is being unloaded, check the hoses, valves, pump, and</a:t>
            </a:r>
          </a:p>
          <a:p>
            <a:r>
              <a:rPr lang="en-US" dirty="0"/>
              <a:t>receiving tank for leaks. Place a drip pan under any leak and stop the</a:t>
            </a:r>
          </a:p>
          <a:p>
            <a:r>
              <a:rPr lang="en-US" dirty="0"/>
              <a:t>operation immediately. Make any necessary repairs before continuing the</a:t>
            </a:r>
          </a:p>
          <a:p>
            <a:r>
              <a:rPr lang="en-US" dirty="0"/>
              <a:t>operation.</a:t>
            </a:r>
          </a:p>
          <a:p>
            <a:r>
              <a:rPr lang="en-US" dirty="0"/>
              <a:t>When the transporter is empty, idle the pump engine then close the discharge</a:t>
            </a:r>
          </a:p>
          <a:p>
            <a:r>
              <a:rPr lang="en-US" dirty="0"/>
              <a:t>valve. Allow the engine to idle for three to five minutes before turning it</a:t>
            </a:r>
          </a:p>
          <a:p>
            <a:r>
              <a:rPr lang="en-US" dirty="0"/>
              <a:t>off. Close the pump suction valve.</a:t>
            </a:r>
          </a:p>
          <a:p>
            <a:r>
              <a:rPr lang="en-US" dirty="0"/>
              <a:t>Close the manhole and all open valves and disconnect the suction hoses from</a:t>
            </a:r>
          </a:p>
          <a:p>
            <a:r>
              <a:rPr lang="en-US" dirty="0"/>
              <a:t>the transporter and the grounding wire from the vehicle. Have the vehicle</a:t>
            </a:r>
          </a:p>
          <a:p>
            <a:r>
              <a:rPr lang="en-US" dirty="0"/>
              <a:t>moved out of the area and prepare for the next operation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00400" y="2285447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Unloading Tank Cars</a:t>
            </a:r>
          </a:p>
          <a:p>
            <a:r>
              <a:rPr lang="en-US" dirty="0"/>
              <a:t>You may be able to set up your FSSP close enough to a railroad track to</a:t>
            </a:r>
          </a:p>
          <a:p>
            <a:r>
              <a:rPr lang="en-US" dirty="0"/>
              <a:t>receive product by rail tank cars. This will allow larger shipments of fuel</a:t>
            </a:r>
          </a:p>
          <a:p>
            <a:r>
              <a:rPr lang="en-US" dirty="0"/>
              <a:t>and will allow other materials to be moved by vehicle on the main supply</a:t>
            </a:r>
          </a:p>
          <a:p>
            <a:r>
              <a:rPr lang="en-US" dirty="0"/>
              <a:t>route.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11798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When receiving product from a rail car, use a standard car mover to spot the</a:t>
            </a:r>
          </a:p>
          <a:p>
            <a:r>
              <a:rPr lang="en-US" dirty="0"/>
              <a:t>rail car. After spotting, set the brakes and chock the wheels. Place the</a:t>
            </a:r>
          </a:p>
          <a:p>
            <a:r>
              <a:rPr lang="en-US" dirty="0"/>
              <a:t>signs reading "STOP-TANK CAR CONNECTED" between the rails at a distance of</a:t>
            </a:r>
          </a:p>
          <a:p>
            <a:r>
              <a:rPr lang="en-US" dirty="0"/>
              <a:t>at least 25 feet (50 feet is preferred) ahead and behind the rail car.</a:t>
            </a:r>
          </a:p>
          <a:p>
            <a:r>
              <a:rPr lang="en-US" dirty="0"/>
              <a:t>Ensure that the rails are grounded by connecting a wire to both tracks and</a:t>
            </a:r>
          </a:p>
          <a:p>
            <a:r>
              <a:rPr lang="en-US" dirty="0"/>
              <a:t>to a grounding rod. Position fire extinguishers at all unloading points and</a:t>
            </a:r>
          </a:p>
          <a:p>
            <a:r>
              <a:rPr lang="en-US" dirty="0"/>
              <a:t>have drip pans available. A cone shaped wooden plug is also required for</a:t>
            </a:r>
          </a:p>
          <a:p>
            <a:r>
              <a:rPr lang="en-US" dirty="0"/>
              <a:t>use in case the bottom outlet valve is open when the cap is removed.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05200" y="795117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Learning Event 1:</a:t>
            </a:r>
          </a:p>
          <a:p>
            <a:r>
              <a:rPr lang="en-US" dirty="0"/>
              <a:t>FOLLOW CORRECT SAFETY PRECAUTIONS AND LAYOUT PROCEDURES</a:t>
            </a:r>
          </a:p>
          <a:p>
            <a:r>
              <a:rPr lang="en-US" dirty="0"/>
              <a:t>Safety Precautions</a:t>
            </a:r>
          </a:p>
          <a:p>
            <a:r>
              <a:rPr lang="en-US" dirty="0"/>
              <a:t>Whenever you are working with petroleum products, there is a risk of fire.</a:t>
            </a:r>
          </a:p>
          <a:p>
            <a:r>
              <a:rPr lang="en-US" dirty="0"/>
              <a:t>This danger can be reduced by following the proper safety precautions during</a:t>
            </a:r>
          </a:p>
          <a:p>
            <a:r>
              <a:rPr lang="en-US" dirty="0"/>
              <a:t>all phases of an operation. The primary precaution is to prohibit smoking</a:t>
            </a:r>
          </a:p>
          <a:p>
            <a:r>
              <a:rPr lang="en-US" dirty="0"/>
              <a:t>near the FSSP. Post "NO SMOKING" signs so that anyone entering or working</a:t>
            </a:r>
          </a:p>
          <a:p>
            <a:r>
              <a:rPr lang="en-US" dirty="0"/>
              <a:t>in the supply point can see the signs immediately. Do not let anyone carry</a:t>
            </a:r>
          </a:p>
          <a:p>
            <a:r>
              <a:rPr lang="en-US" dirty="0"/>
              <a:t>matches or other smoking materials into the supply point. Collect smoking</a:t>
            </a:r>
          </a:p>
          <a:p>
            <a:r>
              <a:rPr lang="en-US" dirty="0"/>
              <a:t>materials at the entrance checkpoint. Ensure that personnel smoke only in</a:t>
            </a:r>
          </a:p>
          <a:p>
            <a:r>
              <a:rPr lang="en-US" dirty="0"/>
              <a:t>designated smoking areas.</a:t>
            </a:r>
          </a:p>
        </p:txBody>
      </p:sp>
    </p:spTree>
    <p:extLst>
      <p:ext uri="{BB962C8B-B14F-4D97-AF65-F5344CB8AC3E}">
        <p14:creationId xmlns:p14="http://schemas.microsoft.com/office/powerpoint/2010/main" val="34368216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528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When the rail tank car is in position and grounded, make a quick inspection</a:t>
            </a:r>
          </a:p>
          <a:p>
            <a:r>
              <a:rPr lang="en-US" dirty="0"/>
              <a:t>for leaks. If you receive a rail car that is leaking, place a drip pan</a:t>
            </a:r>
          </a:p>
          <a:p>
            <a:r>
              <a:rPr lang="en-US" dirty="0"/>
              <a:t>under the leak and unload the car as soon as possible. Perform the</a:t>
            </a:r>
          </a:p>
          <a:p>
            <a:r>
              <a:rPr lang="en-US" dirty="0"/>
              <a:t>preliminary steps to ensure that the product is suitable for use and has not</a:t>
            </a:r>
          </a:p>
          <a:p>
            <a:r>
              <a:rPr lang="en-US" dirty="0"/>
              <a:t>been tampered with.</a:t>
            </a:r>
          </a:p>
          <a:p>
            <a:r>
              <a:rPr lang="en-US" dirty="0"/>
              <a:t>Unload the rail tank car through the bottom outlet valve unless the valve is</a:t>
            </a:r>
          </a:p>
          <a:p>
            <a:r>
              <a:rPr lang="en-US" dirty="0"/>
              <a:t>broken or unless the proper adapter for the rail tank car is unavailable.</a:t>
            </a:r>
          </a:p>
          <a:p>
            <a:r>
              <a:rPr lang="en-US" dirty="0"/>
              <a:t>In these cases, unload the car through the dome with a suction hose.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When opening the manhole cover on the rail car, stand on the upwind side and</a:t>
            </a:r>
          </a:p>
          <a:p>
            <a:r>
              <a:rPr lang="en-US" dirty="0"/>
              <a:t>avoid breathing fumes. If possible, release internal pressure before</a:t>
            </a:r>
          </a:p>
          <a:p>
            <a:r>
              <a:rPr lang="en-US" dirty="0"/>
              <a:t>opening.</a:t>
            </a:r>
          </a:p>
          <a:p>
            <a:r>
              <a:rPr lang="en-US" dirty="0"/>
              <a:t>Check the size of the bottom outlet pipe and get the correct size adapter.</a:t>
            </a:r>
          </a:p>
          <a:p>
            <a:r>
              <a:rPr lang="en-US" dirty="0"/>
              <a:t>If you are using the adjustable (</a:t>
            </a:r>
            <a:r>
              <a:rPr lang="en-US" dirty="0" err="1"/>
              <a:t>Gossler</a:t>
            </a:r>
            <a:r>
              <a:rPr lang="en-US" dirty="0"/>
              <a:t>) coupling, the size is not</a:t>
            </a:r>
          </a:p>
          <a:p>
            <a:r>
              <a:rPr lang="en-US" dirty="0"/>
              <a:t>important. Outlet pipes vary in size from four to six inches so it is</a:t>
            </a:r>
          </a:p>
          <a:p>
            <a:r>
              <a:rPr lang="en-US" dirty="0"/>
              <a:t>important to use the correct size adapter.</a:t>
            </a:r>
          </a:p>
          <a:p>
            <a:r>
              <a:rPr lang="en-US" dirty="0"/>
              <a:t>Connect the suction hose to the adapter and open all valves to the pump</a:t>
            </a:r>
          </a:p>
          <a:p>
            <a:r>
              <a:rPr lang="en-US" dirty="0"/>
              <a:t>suction (Figure 5).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03764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Open the pump suction valve and start the pump. Idle the pump for three to</a:t>
            </a:r>
          </a:p>
          <a:p>
            <a:r>
              <a:rPr lang="en-US" dirty="0"/>
              <a:t>five minutes. While the pump is idling, open the valves between the pump</a:t>
            </a:r>
          </a:p>
          <a:p>
            <a:r>
              <a:rPr lang="en-US" dirty="0"/>
              <a:t>discharge and the receiving tank. Have one person monitor the fuel level in</a:t>
            </a:r>
          </a:p>
          <a:p>
            <a:r>
              <a:rPr lang="en-US" dirty="0"/>
              <a:t>the tank car as it is unloaded.</a:t>
            </a:r>
          </a:p>
          <a:p>
            <a:r>
              <a:rPr lang="en-US" dirty="0"/>
              <a:t>When the pump engine warms up, slowly open the discharge valve. Increase</a:t>
            </a:r>
          </a:p>
          <a:p>
            <a:r>
              <a:rPr lang="en-US" dirty="0"/>
              <a:t>the pump speed to the desired flow rate. While transferring the product,</a:t>
            </a:r>
          </a:p>
          <a:p>
            <a:r>
              <a:rPr lang="en-US" dirty="0"/>
              <a:t>make sure the during-operation maintenance is performed by the pump</a:t>
            </a:r>
          </a:p>
          <a:p>
            <a:r>
              <a:rPr lang="en-US" dirty="0"/>
              <a:t>operator. Also ensure that all hoses, valves, and the tank receiving the</a:t>
            </a:r>
          </a:p>
          <a:p>
            <a:r>
              <a:rPr lang="en-US" dirty="0"/>
              <a:t>product are checked for leaks.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47307" y="1168915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If a leak is found during unloading, place a drip pan under the leak and</a:t>
            </a:r>
          </a:p>
          <a:p>
            <a:r>
              <a:rPr lang="en-US" dirty="0"/>
              <a:t>stop the operation. Make the necessary repairs before resuming the transfer</a:t>
            </a:r>
          </a:p>
          <a:p>
            <a:r>
              <a:rPr lang="en-US" dirty="0"/>
              <a:t>operation.</a:t>
            </a:r>
          </a:p>
          <a:p>
            <a:r>
              <a:rPr lang="en-US" dirty="0"/>
              <a:t>When the rail tank car is empty, slow the pump engine to idle speed and</a:t>
            </a:r>
          </a:p>
          <a:p>
            <a:r>
              <a:rPr lang="en-US" dirty="0"/>
              <a:t>close the pump discharge and all other valves. Allow the pump to idle three</a:t>
            </a:r>
          </a:p>
          <a:p>
            <a:r>
              <a:rPr lang="en-US" dirty="0"/>
              <a:t>to five minutes before shutting it off and closing the suction valve.</a:t>
            </a:r>
          </a:p>
          <a:p>
            <a:r>
              <a:rPr lang="en-US" dirty="0"/>
              <a:t>Close the bottom outlet valve on the rail tank car. Disconnect the suction</a:t>
            </a:r>
          </a:p>
          <a:p>
            <a:r>
              <a:rPr lang="en-US" dirty="0"/>
              <a:t>hose from the rail car and remove the adapter. Replace the outlet cap, and</a:t>
            </a:r>
          </a:p>
          <a:p>
            <a:r>
              <a:rPr lang="en-US" dirty="0"/>
              <a:t>close the manhole cover.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0" y="188988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On all sides of the rail car are diamond shaped cards that say "FLAMMABLE".</a:t>
            </a:r>
          </a:p>
          <a:p>
            <a:r>
              <a:rPr lang="en-US" dirty="0"/>
              <a:t>Remove these cards and replace them with "DANGEROUS EMPTY" cards. (NOTE:</a:t>
            </a:r>
          </a:p>
          <a:p>
            <a:r>
              <a:rPr lang="en-US" dirty="0"/>
              <a:t>Some cards are printed on both sides in which case you flip them over.)</a:t>
            </a:r>
          </a:p>
          <a:p>
            <a:r>
              <a:rPr lang="en-US" dirty="0"/>
              <a:t>Disconnect the grounding wire from the rail car, release the brakes, remove</a:t>
            </a:r>
          </a:p>
          <a:p>
            <a:r>
              <a:rPr lang="en-US" dirty="0"/>
              <a:t>the chock block, and move it from the transfer area, or notify the proper</a:t>
            </a:r>
          </a:p>
          <a:p>
            <a:r>
              <a:rPr lang="en-US" dirty="0"/>
              <a:t>authorities that the car is ready to be removed.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95300"/>
            <a:ext cx="50292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8714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66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Receipt of Product Through the Assault </a:t>
            </a:r>
            <a:r>
              <a:rPr lang="en-US" dirty="0" err="1"/>
              <a:t>Hoseline</a:t>
            </a:r>
            <a:endParaRPr lang="en-US" dirty="0"/>
          </a:p>
          <a:p>
            <a:r>
              <a:rPr lang="en-US" dirty="0"/>
              <a:t>In some cases, you may receive product into your FSSP by the assault</a:t>
            </a:r>
          </a:p>
          <a:p>
            <a:r>
              <a:rPr lang="en-US" dirty="0" err="1"/>
              <a:t>hoseline</a:t>
            </a:r>
            <a:r>
              <a:rPr lang="en-US" dirty="0"/>
              <a:t>. As with the rail tank car, this has the advantage of freeing up</a:t>
            </a:r>
          </a:p>
          <a:p>
            <a:r>
              <a:rPr lang="en-US" dirty="0"/>
              <a:t>the main supply route for other types of supplies. An added advantage is</a:t>
            </a:r>
          </a:p>
          <a:p>
            <a:r>
              <a:rPr lang="en-US" dirty="0"/>
              <a:t>being able to receive more product into your system, assuming there is an</a:t>
            </a:r>
          </a:p>
          <a:p>
            <a:r>
              <a:rPr lang="en-US" dirty="0"/>
              <a:t>adequate source at the other end of the </a:t>
            </a:r>
            <a:r>
              <a:rPr lang="en-US" dirty="0" err="1"/>
              <a:t>hoseline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88714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assault </a:t>
            </a:r>
            <a:r>
              <a:rPr lang="en-US" dirty="0" err="1"/>
              <a:t>hoseline</a:t>
            </a:r>
            <a:r>
              <a:rPr lang="en-US" dirty="0"/>
              <a:t> usually connects directly into your manifold system on</a:t>
            </a:r>
          </a:p>
          <a:p>
            <a:r>
              <a:rPr lang="en-US" dirty="0"/>
              <a:t>the discharge side of your receiving pump. Figure 6 depicts the assault</a:t>
            </a:r>
          </a:p>
          <a:p>
            <a:r>
              <a:rPr lang="en-US" dirty="0" err="1"/>
              <a:t>hoseline</a:t>
            </a:r>
            <a:r>
              <a:rPr lang="en-US" dirty="0"/>
              <a:t> attached to the FSSP. You can connect the assault </a:t>
            </a:r>
            <a:r>
              <a:rPr lang="en-US" dirty="0" err="1"/>
              <a:t>hoseline</a:t>
            </a:r>
            <a:r>
              <a:rPr lang="en-US" dirty="0"/>
              <a:t> to a</a:t>
            </a:r>
          </a:p>
          <a:p>
            <a:r>
              <a:rPr lang="en-US" dirty="0"/>
              <a:t>50,000-gallon collapsible tank with this setup.</a:t>
            </a:r>
          </a:p>
          <a:p>
            <a:r>
              <a:rPr lang="en-US" dirty="0"/>
              <a:t>You must have good communications with the pump stations on the </a:t>
            </a:r>
            <a:r>
              <a:rPr lang="en-US" dirty="0" err="1"/>
              <a:t>hoseline</a:t>
            </a:r>
            <a:r>
              <a:rPr lang="en-US" dirty="0"/>
              <a:t>.</a:t>
            </a:r>
          </a:p>
          <a:p>
            <a:r>
              <a:rPr lang="en-US" dirty="0"/>
              <a:t>You must maintain constant contact with the pump station upstream to prevent</a:t>
            </a:r>
          </a:p>
          <a:p>
            <a:r>
              <a:rPr lang="en-US" dirty="0"/>
              <a:t>overfilling and rupturing of your collapsible tanks.</a:t>
            </a:r>
          </a:p>
        </p:txBody>
      </p:sp>
    </p:spTree>
    <p:extLst>
      <p:ext uri="{BB962C8B-B14F-4D97-AF65-F5344CB8AC3E}">
        <p14:creationId xmlns:p14="http://schemas.microsoft.com/office/powerpoint/2010/main" val="41888714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03764" y="167640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You will receive pumping orders before the operation begins. Pumping orders</a:t>
            </a:r>
          </a:p>
          <a:p>
            <a:r>
              <a:rPr lang="en-US" dirty="0"/>
              <a:t>tell you when the operation begins, how much fuel you are to receive, and</a:t>
            </a:r>
          </a:p>
          <a:p>
            <a:r>
              <a:rPr lang="en-US" dirty="0"/>
              <a:t>how long the pumping operation will take. After receiving the pumping</a:t>
            </a:r>
          </a:p>
          <a:p>
            <a:r>
              <a:rPr lang="en-US" dirty="0"/>
              <a:t>order, ensure that you have enough ullage to receive the quantity</a:t>
            </a:r>
          </a:p>
          <a:p>
            <a:r>
              <a:rPr lang="en-US" dirty="0"/>
              <a:t>designated. You may want to transfer product from partially filled tanks to</a:t>
            </a:r>
          </a:p>
          <a:p>
            <a:r>
              <a:rPr lang="en-US" dirty="0"/>
              <a:t>consolidate the fuel on hand. Doing this can reduce the number of tank</a:t>
            </a:r>
          </a:p>
          <a:p>
            <a:r>
              <a:rPr lang="en-US" dirty="0"/>
              <a:t>switches required during the receipt.</a:t>
            </a:r>
          </a:p>
        </p:txBody>
      </p:sp>
    </p:spTree>
    <p:extLst>
      <p:ext uri="{BB962C8B-B14F-4D97-AF65-F5344CB8AC3E}">
        <p14:creationId xmlns:p14="http://schemas.microsoft.com/office/powerpoint/2010/main" val="41888714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25536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Once you have decided which tanks are to receive the product, then you can</a:t>
            </a:r>
          </a:p>
          <a:p>
            <a:r>
              <a:rPr lang="en-US" dirty="0"/>
              <a:t>determine which valves need to be opened. Remember when you are switching</a:t>
            </a:r>
          </a:p>
          <a:p>
            <a:r>
              <a:rPr lang="en-US" dirty="0"/>
              <a:t>tanks to open the valves to the next tank before closing the valves of the</a:t>
            </a:r>
          </a:p>
          <a:p>
            <a:r>
              <a:rPr lang="en-US" dirty="0"/>
              <a:t>first tank. Failure to follow this procedure results in overfilling and</a:t>
            </a:r>
          </a:p>
          <a:p>
            <a:r>
              <a:rPr lang="en-US" dirty="0"/>
              <a:t>rupturing the tank.</a:t>
            </a:r>
          </a:p>
        </p:txBody>
      </p:sp>
    </p:spTree>
    <p:extLst>
      <p:ext uri="{BB962C8B-B14F-4D97-AF65-F5344CB8AC3E}">
        <p14:creationId xmlns:p14="http://schemas.microsoft.com/office/powerpoint/2010/main" val="418887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Place fire extinguishers at all receipt, storage, and issue points. All</a:t>
            </a:r>
          </a:p>
          <a:p>
            <a:r>
              <a:rPr lang="en-US" dirty="0"/>
              <a:t>fire extinguishers must be operational and inspected daily.</a:t>
            </a:r>
          </a:p>
          <a:p>
            <a:r>
              <a:rPr lang="en-US" dirty="0"/>
              <a:t>Ensure that all equipment is grounded. Follow proper grounding and bonding</a:t>
            </a:r>
          </a:p>
          <a:p>
            <a:r>
              <a:rPr lang="en-US" dirty="0"/>
              <a:t>procedures during fuel transfer operations.</a:t>
            </a:r>
          </a:p>
          <a:p>
            <a:r>
              <a:rPr lang="en-US" dirty="0"/>
              <a:t>If there is an enemy attack, electrical storm, or fire in the immediate</a:t>
            </a:r>
          </a:p>
          <a:p>
            <a:r>
              <a:rPr lang="en-US" dirty="0"/>
              <a:t>area, stop all operations immediately. Disconnect all pump hoses and move</a:t>
            </a:r>
          </a:p>
          <a:p>
            <a:r>
              <a:rPr lang="en-US" dirty="0"/>
              <a:t>all vehicles out of the area, if possible. If fire breaks out at the</a:t>
            </a:r>
          </a:p>
          <a:p>
            <a:r>
              <a:rPr lang="en-US" dirty="0"/>
              <a:t>manhole cover of a tank vehicle or the hinged dome cover of a rail tank car,</a:t>
            </a:r>
          </a:p>
          <a:p>
            <a:r>
              <a:rPr lang="en-US" dirty="0"/>
              <a:t>stop the transfer operation and close the manhole or dome cover. This will</a:t>
            </a:r>
          </a:p>
          <a:p>
            <a:r>
              <a:rPr lang="en-US" dirty="0"/>
              <a:t>extinguish the flames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81993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When it is time for the operation to begin, open the valves necessary for</a:t>
            </a:r>
          </a:p>
          <a:p>
            <a:r>
              <a:rPr lang="en-US" dirty="0"/>
              <a:t>the receipt, except for the valve connecting the </a:t>
            </a:r>
            <a:r>
              <a:rPr lang="en-US" dirty="0" err="1"/>
              <a:t>hoseline</a:t>
            </a:r>
            <a:r>
              <a:rPr lang="en-US" dirty="0"/>
              <a:t> to the FSSP.</a:t>
            </a:r>
          </a:p>
          <a:p>
            <a:r>
              <a:rPr lang="en-US" dirty="0"/>
              <a:t>Notify the pump station upstream that you are ready to receive. The pump</a:t>
            </a:r>
          </a:p>
          <a:p>
            <a:r>
              <a:rPr lang="en-US" dirty="0"/>
              <a:t>station operator tells you when to open the final valve and begin receiving</a:t>
            </a:r>
          </a:p>
          <a:p>
            <a:r>
              <a:rPr lang="en-US" dirty="0"/>
              <a:t>product.</a:t>
            </a:r>
          </a:p>
        </p:txBody>
      </p:sp>
    </p:spTree>
    <p:extLst>
      <p:ext uri="{BB962C8B-B14F-4D97-AF65-F5344CB8AC3E}">
        <p14:creationId xmlns:p14="http://schemas.microsoft.com/office/powerpoint/2010/main" val="41888714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25536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When the product starts arriving in the FSSP, check hoses and valves for</a:t>
            </a:r>
          </a:p>
          <a:p>
            <a:r>
              <a:rPr lang="en-US" dirty="0"/>
              <a:t>leaks. Observe the collapsible tank to be sure that you are receiving the</a:t>
            </a:r>
          </a:p>
          <a:p>
            <a:r>
              <a:rPr lang="en-US" dirty="0"/>
              <a:t>fuel, send out a patrol to inspect the </a:t>
            </a:r>
            <a:r>
              <a:rPr lang="en-US" dirty="0" err="1"/>
              <a:t>hoseline</a:t>
            </a:r>
            <a:r>
              <a:rPr lang="en-US" dirty="0"/>
              <a:t> for leaks, damage, and signs</a:t>
            </a:r>
          </a:p>
          <a:p>
            <a:r>
              <a:rPr lang="en-US" dirty="0"/>
              <a:t>of tampering or sabotage.</a:t>
            </a:r>
          </a:p>
          <a:p>
            <a:r>
              <a:rPr lang="en-US" dirty="0"/>
              <a:t>If you are receiving a large amount of fuel into the FSSP, more than one</a:t>
            </a:r>
          </a:p>
          <a:p>
            <a:r>
              <a:rPr lang="en-US" dirty="0"/>
              <a:t>tank is required. When a receiving tank is almost full, open the valve</a:t>
            </a:r>
          </a:p>
          <a:p>
            <a:r>
              <a:rPr lang="en-US" dirty="0"/>
              <a:t>necessary to start the flow of product into the next tank. With product</a:t>
            </a:r>
          </a:p>
          <a:p>
            <a:r>
              <a:rPr lang="en-US" dirty="0"/>
              <a:t>flowing into both tanks, wait until the first tank is completely filled</a:t>
            </a:r>
          </a:p>
          <a:p>
            <a:r>
              <a:rPr lang="en-US" dirty="0"/>
              <a:t>before closing the valve to allow flow into the new tank. Continue in this</a:t>
            </a:r>
          </a:p>
          <a:p>
            <a:r>
              <a:rPr lang="en-US" dirty="0"/>
              <a:t>manner until you have received the entire quantity.</a:t>
            </a:r>
          </a:p>
        </p:txBody>
      </p:sp>
    </p:spTree>
    <p:extLst>
      <p:ext uri="{BB962C8B-B14F-4D97-AF65-F5344CB8AC3E}">
        <p14:creationId xmlns:p14="http://schemas.microsoft.com/office/powerpoint/2010/main" val="41888714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04825"/>
            <a:ext cx="4781550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8714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05200" y="908831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If you are receiving product until your tanks are full, it is your</a:t>
            </a:r>
          </a:p>
          <a:p>
            <a:r>
              <a:rPr lang="en-US" dirty="0"/>
              <a:t>responsibility to notify the pump station operator when to shut down the</a:t>
            </a:r>
          </a:p>
          <a:p>
            <a:r>
              <a:rPr lang="en-US" dirty="0"/>
              <a:t>operation. Remember that you must stop the flow gradually. If you are</a:t>
            </a:r>
          </a:p>
          <a:p>
            <a:r>
              <a:rPr lang="en-US" dirty="0"/>
              <a:t>receiving a specific amount, the pump station operators notifies you when</a:t>
            </a:r>
          </a:p>
          <a:p>
            <a:r>
              <a:rPr lang="en-US" dirty="0"/>
              <a:t>they begin shutting down.</a:t>
            </a:r>
          </a:p>
          <a:p>
            <a:r>
              <a:rPr lang="en-US" dirty="0"/>
              <a:t>If at any time during the receipt there is a fire, enemy attack, or other</a:t>
            </a:r>
          </a:p>
          <a:p>
            <a:r>
              <a:rPr lang="en-US" dirty="0"/>
              <a:t>emergency, notify the pump station operator and shut down the operation</a:t>
            </a:r>
          </a:p>
          <a:p>
            <a:r>
              <a:rPr lang="en-US" dirty="0"/>
              <a:t>immediately.</a:t>
            </a:r>
          </a:p>
          <a:p>
            <a:r>
              <a:rPr lang="en-US" dirty="0"/>
              <a:t>After the receipt is completed, close all valves, perform after-operation</a:t>
            </a:r>
          </a:p>
          <a:p>
            <a:r>
              <a:rPr lang="en-US" dirty="0"/>
              <a:t>maintenance, and prepare for the next operation.</a:t>
            </a:r>
          </a:p>
        </p:txBody>
      </p:sp>
    </p:spTree>
    <p:extLst>
      <p:ext uri="{BB962C8B-B14F-4D97-AF65-F5344CB8AC3E}">
        <p14:creationId xmlns:p14="http://schemas.microsoft.com/office/powerpoint/2010/main" val="41888714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05200" y="1337055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Learning Event 3:</a:t>
            </a:r>
          </a:p>
          <a:p>
            <a:r>
              <a:rPr lang="en-US" dirty="0"/>
              <a:t>ISSUE BULK PETROLEUM PRODUCTS</a:t>
            </a:r>
          </a:p>
          <a:p>
            <a:r>
              <a:rPr lang="en-US" dirty="0"/>
              <a:t>Preliminary Procedures</a:t>
            </a:r>
          </a:p>
          <a:p>
            <a:r>
              <a:rPr lang="en-US" dirty="0"/>
              <a:t>Issuing bulk petroleum is perhaps the most important responsibility you have</a:t>
            </a:r>
          </a:p>
          <a:p>
            <a:r>
              <a:rPr lang="en-US" dirty="0"/>
              <a:t>at the FSSP. You are in the field to provide the consuming units with fuel</a:t>
            </a:r>
          </a:p>
          <a:p>
            <a:r>
              <a:rPr lang="en-US" dirty="0"/>
              <a:t>to perform their mission. In the theater of operations, you issue fuel in</a:t>
            </a:r>
          </a:p>
          <a:p>
            <a:r>
              <a:rPr lang="en-US" dirty="0"/>
              <a:t>bulk as far forward as possible. Usually, the units you support picks up</a:t>
            </a:r>
          </a:p>
          <a:p>
            <a:r>
              <a:rPr lang="en-US" dirty="0"/>
              <a:t>the bulk petroleum from you in their organic vehicles; however, you may</a:t>
            </a:r>
          </a:p>
          <a:p>
            <a:r>
              <a:rPr lang="en-US" dirty="0"/>
              <a:t>sometimes have vehicles assigned to your unit for delivery to the units.</a:t>
            </a:r>
          </a:p>
        </p:txBody>
      </p:sp>
    </p:spTree>
    <p:extLst>
      <p:ext uri="{BB962C8B-B14F-4D97-AF65-F5344CB8AC3E}">
        <p14:creationId xmlns:p14="http://schemas.microsoft.com/office/powerpoint/2010/main" val="41888714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Prepare an issue schedule before any transporters arrive at the FSSP. Start</a:t>
            </a:r>
          </a:p>
          <a:p>
            <a:r>
              <a:rPr lang="en-US" dirty="0"/>
              <a:t>by telling your customer what type and how much fuel you have on hand. Then</a:t>
            </a:r>
          </a:p>
          <a:p>
            <a:r>
              <a:rPr lang="en-US" dirty="0"/>
              <a:t>tell the customer when to pick up the product at your facility. If your</a:t>
            </a:r>
          </a:p>
          <a:p>
            <a:r>
              <a:rPr lang="en-US" dirty="0"/>
              <a:t>transporters are delivering the product, tell the customer when to expect</a:t>
            </a:r>
          </a:p>
          <a:p>
            <a:r>
              <a:rPr lang="en-US" dirty="0"/>
              <a:t>delivery so he can prepare for its arrival. Try to avoid delays and</a:t>
            </a:r>
          </a:p>
          <a:p>
            <a:r>
              <a:rPr lang="en-US" dirty="0"/>
              <a:t>interruptions when scheduling issues. In other words, do not have more</a:t>
            </a:r>
          </a:p>
          <a:p>
            <a:r>
              <a:rPr lang="en-US" dirty="0"/>
              <a:t>transporters at your supply point than you can handle at one time. Also,</a:t>
            </a:r>
          </a:p>
          <a:p>
            <a:r>
              <a:rPr lang="en-US" dirty="0"/>
              <a:t>make sure you have enough product on hand to fill all the requests.</a:t>
            </a:r>
          </a:p>
        </p:txBody>
      </p:sp>
    </p:spTree>
    <p:extLst>
      <p:ext uri="{BB962C8B-B14F-4D97-AF65-F5344CB8AC3E}">
        <p14:creationId xmlns:p14="http://schemas.microsoft.com/office/powerpoint/2010/main" val="41888714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1465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Inspect your pumps, filter/separators, collapsible tanks, hoses, manifolds,</a:t>
            </a:r>
          </a:p>
          <a:p>
            <a:r>
              <a:rPr lang="en-US" dirty="0"/>
              <a:t>valves, and fittings to make sure that they are free of leaks and</a:t>
            </a:r>
          </a:p>
          <a:p>
            <a:r>
              <a:rPr lang="en-US" dirty="0"/>
              <a:t>contamination.</a:t>
            </a:r>
          </a:p>
        </p:txBody>
      </p:sp>
    </p:spTree>
    <p:extLst>
      <p:ext uri="{BB962C8B-B14F-4D97-AF65-F5344CB8AC3E}">
        <p14:creationId xmlns:p14="http://schemas.microsoft.com/office/powerpoint/2010/main" val="41888714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1586253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Loading Tank Vehicles</a:t>
            </a:r>
          </a:p>
          <a:p>
            <a:r>
              <a:rPr lang="en-US" dirty="0"/>
              <a:t>When the transporter arrives at the FSSP, position it at an issue point.</a:t>
            </a:r>
          </a:p>
          <a:p>
            <a:r>
              <a:rPr lang="en-US" dirty="0"/>
              <a:t>Attach a ground wire to the transporter. Open the manholes or dome cover</a:t>
            </a:r>
          </a:p>
          <a:p>
            <a:r>
              <a:rPr lang="en-US" dirty="0"/>
              <a:t>and inspect the transporter. (NOTE: The following inspection can be</a:t>
            </a:r>
          </a:p>
          <a:p>
            <a:r>
              <a:rPr lang="en-US" dirty="0"/>
              <a:t>performed at the entrance checkpoint.)</a:t>
            </a:r>
          </a:p>
          <a:p>
            <a:r>
              <a:rPr lang="en-US" dirty="0"/>
              <a:t>Check the inside and outside of the tank for holes, cracks, or loose plates.</a:t>
            </a:r>
          </a:p>
          <a:p>
            <a:r>
              <a:rPr lang="en-US" dirty="0"/>
              <a:t>Make sure there are no leaks in the tank. The tank must be properly mounted</a:t>
            </a:r>
          </a:p>
          <a:p>
            <a:r>
              <a:rPr lang="en-US" dirty="0"/>
              <a:t>to the frame and safe for the road.</a:t>
            </a:r>
          </a:p>
        </p:txBody>
      </p:sp>
    </p:spTree>
    <p:extLst>
      <p:ext uri="{BB962C8B-B14F-4D97-AF65-F5344CB8AC3E}">
        <p14:creationId xmlns:p14="http://schemas.microsoft.com/office/powerpoint/2010/main" val="37892466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00400" y="2307219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Inspect the interior of the tank. If you see any residue such as rust,</a:t>
            </a:r>
          </a:p>
          <a:p>
            <a:r>
              <a:rPr lang="en-US" dirty="0"/>
              <a:t>sand, or dirt, reject the transporter and have it cleaned.</a:t>
            </a:r>
          </a:p>
          <a:p>
            <a:r>
              <a:rPr lang="en-US" dirty="0"/>
              <a:t>Check the interior of the tank for foreign objects such as tools, bolts, or</a:t>
            </a:r>
          </a:p>
          <a:p>
            <a:r>
              <a:rPr lang="en-US" dirty="0"/>
              <a:t>old seals. Have authorized personnel remove objects from the tank</a:t>
            </a:r>
          </a:p>
        </p:txBody>
      </p:sp>
    </p:spTree>
    <p:extLst>
      <p:ext uri="{BB962C8B-B14F-4D97-AF65-F5344CB8AC3E}">
        <p14:creationId xmlns:p14="http://schemas.microsoft.com/office/powerpoint/2010/main" val="37892466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004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Connect the discharge hose to the receiving port of the vehicle. Three</a:t>
            </a:r>
          </a:p>
          <a:p>
            <a:r>
              <a:rPr lang="en-US" dirty="0"/>
              <a:t>soldiers are needed to load a tank vehicle. Assign one to watch the product</a:t>
            </a:r>
          </a:p>
          <a:p>
            <a:r>
              <a:rPr lang="en-US" dirty="0"/>
              <a:t>as it enters the tank, so that you do not overfill the vehicle. In addition</a:t>
            </a:r>
          </a:p>
          <a:p>
            <a:r>
              <a:rPr lang="en-US" dirty="0"/>
              <a:t>to the person on the vehicle, there must be one person at the vehicle valves</a:t>
            </a:r>
          </a:p>
          <a:p>
            <a:r>
              <a:rPr lang="en-US" dirty="0"/>
              <a:t>and one person at the pump. Coordination between them is important to avoid</a:t>
            </a:r>
          </a:p>
          <a:p>
            <a:r>
              <a:rPr lang="en-US" dirty="0"/>
              <a:t>overfilling.</a:t>
            </a:r>
          </a:p>
        </p:txBody>
      </p:sp>
    </p:spTree>
    <p:extLst>
      <p:ext uri="{BB962C8B-B14F-4D97-AF65-F5344CB8AC3E}">
        <p14:creationId xmlns:p14="http://schemas.microsoft.com/office/powerpoint/2010/main" val="3789246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6600" y="167640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Do not permit welding, open flames, or lights (other than approved</a:t>
            </a:r>
          </a:p>
          <a:p>
            <a:r>
              <a:rPr lang="en-US" dirty="0"/>
              <a:t>explosion-proof flashlights) within 100 feet of any receipt, storage, or</a:t>
            </a:r>
          </a:p>
          <a:p>
            <a:r>
              <a:rPr lang="en-US" dirty="0"/>
              <a:t>issue operation.</a:t>
            </a:r>
          </a:p>
          <a:p>
            <a:r>
              <a:rPr lang="en-US" dirty="0"/>
              <a:t>When operating a pump and you can see sparks, stop the pump and inspect all</a:t>
            </a:r>
          </a:p>
          <a:p>
            <a:r>
              <a:rPr lang="en-US" dirty="0"/>
              <a:t>grounding and bonding connections. Make sure the connections are bare</a:t>
            </a:r>
          </a:p>
          <a:p>
            <a:r>
              <a:rPr lang="en-US" dirty="0"/>
              <a:t>metal-to-metal contact. If you cannot find any faulty connections, look at</a:t>
            </a:r>
          </a:p>
          <a:p>
            <a:r>
              <a:rPr lang="en-US" dirty="0"/>
              <a:t>the power equipment in the area to find possible cause of stray current.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Open the receiving valves on the vehicle and the manifold valves on the</a:t>
            </a:r>
          </a:p>
          <a:p>
            <a:r>
              <a:rPr lang="en-US" dirty="0"/>
              <a:t>collapsible tank supplying the product. Make sure all other valves between</a:t>
            </a:r>
          </a:p>
          <a:p>
            <a:r>
              <a:rPr lang="en-US" dirty="0"/>
              <a:t>the collapsible tank and the tank vehicle are open. Open the suction valve</a:t>
            </a:r>
          </a:p>
          <a:p>
            <a:r>
              <a:rPr lang="en-US" dirty="0"/>
              <a:t>on the 350-GPM pump assembly and start the pump. Idle the pump three to</a:t>
            </a:r>
          </a:p>
          <a:p>
            <a:r>
              <a:rPr lang="en-US" dirty="0"/>
              <a:t>five minutes to allow the pump to warm up.</a:t>
            </a:r>
          </a:p>
        </p:txBody>
      </p:sp>
    </p:spTree>
    <p:extLst>
      <p:ext uri="{BB962C8B-B14F-4D97-AF65-F5344CB8AC3E}">
        <p14:creationId xmlns:p14="http://schemas.microsoft.com/office/powerpoint/2010/main" val="37892466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Open the discharge valve on the pump and slowly increase the engine speed</a:t>
            </a:r>
          </a:p>
          <a:p>
            <a:r>
              <a:rPr lang="en-US" dirty="0"/>
              <a:t>to obtain the desired pumping rate. Pump at this rate until the vehicle</a:t>
            </a:r>
          </a:p>
          <a:p>
            <a:r>
              <a:rPr lang="en-US" dirty="0"/>
              <a:t>tank is three-fourths full, then reduce the engine speed and continue to</a:t>
            </a:r>
          </a:p>
          <a:p>
            <a:r>
              <a:rPr lang="en-US" dirty="0"/>
              <a:t>pump until the vehicle is full. Idle the pump and close the discharge</a:t>
            </a:r>
          </a:p>
          <a:p>
            <a:r>
              <a:rPr lang="en-US" dirty="0"/>
              <a:t>valve. Be sure to allow the pump engine to idle for three to five minutes</a:t>
            </a:r>
          </a:p>
          <a:p>
            <a:r>
              <a:rPr lang="en-US" dirty="0"/>
              <a:t>before shutting it off. Close all valves that were opened for the transfer</a:t>
            </a:r>
          </a:p>
          <a:p>
            <a:r>
              <a:rPr lang="en-US" dirty="0"/>
              <a:t>operation and disconnect the discharge hose from the tank vehicle.</a:t>
            </a:r>
          </a:p>
        </p:txBody>
      </p:sp>
    </p:spTree>
    <p:extLst>
      <p:ext uri="{BB962C8B-B14F-4D97-AF65-F5344CB8AC3E}">
        <p14:creationId xmlns:p14="http://schemas.microsoft.com/office/powerpoint/2010/main" val="37892466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52800" y="1315284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product must stand for 15 minutes to allow suspended water and sediment</a:t>
            </a:r>
          </a:p>
          <a:p>
            <a:r>
              <a:rPr lang="en-US" dirty="0"/>
              <a:t>to settle and to </a:t>
            </a:r>
            <a:r>
              <a:rPr lang="en-US" dirty="0" err="1"/>
              <a:t>dissipitate</a:t>
            </a:r>
            <a:r>
              <a:rPr lang="en-US" dirty="0"/>
              <a:t> any static electricity in the product. The</a:t>
            </a:r>
          </a:p>
          <a:p>
            <a:r>
              <a:rPr lang="en-US" dirty="0"/>
              <a:t>vehicle must then be gaged and have a sample drawn.</a:t>
            </a:r>
          </a:p>
          <a:p>
            <a:r>
              <a:rPr lang="en-US" dirty="0"/>
              <a:t>Close the manhole covers, remove the drip pan, and disconnect the bonding</a:t>
            </a:r>
          </a:p>
          <a:p>
            <a:r>
              <a:rPr lang="en-US" dirty="0"/>
              <a:t>and grounding wires from the vehicle. Put a seal on the manhole cover and</a:t>
            </a:r>
          </a:p>
          <a:p>
            <a:r>
              <a:rPr lang="en-US" dirty="0"/>
              <a:t>the bottom outlet. Write the serial numbers on the transfer documents.</a:t>
            </a:r>
          </a:p>
          <a:p>
            <a:r>
              <a:rPr lang="en-US" dirty="0"/>
              <a:t>Have the transporter moved out of the area and prepare for your next</a:t>
            </a:r>
          </a:p>
          <a:p>
            <a:r>
              <a:rPr lang="en-US" dirty="0"/>
              <a:t>operation.</a:t>
            </a:r>
          </a:p>
        </p:txBody>
      </p:sp>
    </p:spTree>
    <p:extLst>
      <p:ext uri="{BB962C8B-B14F-4D97-AF65-F5344CB8AC3E}">
        <p14:creationId xmlns:p14="http://schemas.microsoft.com/office/powerpoint/2010/main" val="37892466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659633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Loading Rail Tank Cars</a:t>
            </a:r>
          </a:p>
          <a:p>
            <a:r>
              <a:rPr lang="en-US" dirty="0"/>
              <a:t>There may be times when you issue products into rail tank cars from your</a:t>
            </a:r>
          </a:p>
          <a:p>
            <a:r>
              <a:rPr lang="en-US" dirty="0"/>
              <a:t>FSSP. This has the advantage of being able to move large quantities of fuel</a:t>
            </a:r>
          </a:p>
          <a:p>
            <a:r>
              <a:rPr lang="en-US" dirty="0"/>
              <a:t>to a forward location without adding to the traffic on the main supply</a:t>
            </a:r>
          </a:p>
          <a:p>
            <a:r>
              <a:rPr lang="en-US" dirty="0"/>
              <a:t>route.</a:t>
            </a:r>
          </a:p>
          <a:p>
            <a:r>
              <a:rPr lang="en-US" dirty="0"/>
              <a:t>Always load a tank car through the bottom outlet unless the bottom outlet is</a:t>
            </a:r>
          </a:p>
          <a:p>
            <a:r>
              <a:rPr lang="en-US" dirty="0"/>
              <a:t>broken or the correct adapter fittings are unavailable. When unable to use</a:t>
            </a:r>
          </a:p>
          <a:p>
            <a:r>
              <a:rPr lang="en-US" dirty="0"/>
              <a:t>the bottom outlet, load the tank car through the dome. Loading through the</a:t>
            </a:r>
          </a:p>
          <a:p>
            <a:r>
              <a:rPr lang="en-US" dirty="0"/>
              <a:t>bottom outlet is far better because it prevents vapor formation, reduces</a:t>
            </a:r>
          </a:p>
          <a:p>
            <a:r>
              <a:rPr lang="en-US" dirty="0"/>
              <a:t>static electricity, and protects the fuel against contamination from outside</a:t>
            </a:r>
          </a:p>
          <a:p>
            <a:r>
              <a:rPr lang="en-US" dirty="0"/>
              <a:t>sources. Follow the safety precautions outlined in Learning Event 2.</a:t>
            </a:r>
          </a:p>
        </p:txBody>
      </p:sp>
    </p:spTree>
    <p:extLst>
      <p:ext uri="{BB962C8B-B14F-4D97-AF65-F5344CB8AC3E}">
        <p14:creationId xmlns:p14="http://schemas.microsoft.com/office/powerpoint/2010/main" val="37892466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36421" y="612844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After you have inspected the tank car and you are sure it is in good</a:t>
            </a:r>
          </a:p>
          <a:p>
            <a:r>
              <a:rPr lang="en-US" dirty="0"/>
              <a:t>condition, ensure that the track rails are properly bonded and grounded.</a:t>
            </a:r>
          </a:p>
          <a:p>
            <a:r>
              <a:rPr lang="en-US" dirty="0"/>
              <a:t>Inspect the mechanical or cable connections to make sure they are secure and</a:t>
            </a:r>
          </a:p>
          <a:p>
            <a:r>
              <a:rPr lang="en-US" dirty="0"/>
              <a:t>make a bare metal-to-metal contact. The rail car and all the major</a:t>
            </a:r>
          </a:p>
          <a:p>
            <a:r>
              <a:rPr lang="en-US" dirty="0"/>
              <a:t>components in the supply point must be bonded and grounded.</a:t>
            </a:r>
          </a:p>
          <a:p>
            <a:r>
              <a:rPr lang="en-US" dirty="0"/>
              <a:t>Place a fire extinguisher near the tank car. Make sure it is easy to see</a:t>
            </a:r>
          </a:p>
          <a:p>
            <a:r>
              <a:rPr lang="en-US" dirty="0"/>
              <a:t>and reach. Put a drip pan under the bottom outlet of the tank car. Connect</a:t>
            </a:r>
          </a:p>
          <a:p>
            <a:r>
              <a:rPr lang="en-US" dirty="0"/>
              <a:t>the discharge hose to the bottom outlet with the tank car elbow and</a:t>
            </a:r>
          </a:p>
          <a:p>
            <a:r>
              <a:rPr lang="en-US" dirty="0"/>
              <a:t>necessary </a:t>
            </a:r>
            <a:r>
              <a:rPr lang="en-US" dirty="0" err="1"/>
              <a:t>fitings</a:t>
            </a:r>
            <a:r>
              <a:rPr lang="en-US" dirty="0"/>
              <a:t> from the FSSP. Station someone on the upwind side of the</a:t>
            </a:r>
          </a:p>
          <a:p>
            <a:r>
              <a:rPr lang="en-US" dirty="0"/>
              <a:t>dome to signal when the product reaches the full mark.</a:t>
            </a:r>
          </a:p>
        </p:txBody>
      </p:sp>
    </p:spTree>
    <p:extLst>
      <p:ext uri="{BB962C8B-B14F-4D97-AF65-F5344CB8AC3E}">
        <p14:creationId xmlns:p14="http://schemas.microsoft.com/office/powerpoint/2010/main" val="37892466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528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Open the bottom outlet valve on the tank car and the manifold valves on the</a:t>
            </a:r>
          </a:p>
          <a:p>
            <a:r>
              <a:rPr lang="en-US" dirty="0"/>
              <a:t>collapsible tank supplying the product. Make sure all the other valves</a:t>
            </a:r>
          </a:p>
          <a:p>
            <a:r>
              <a:rPr lang="en-US" dirty="0"/>
              <a:t>between the tank car and the collapsible tank are open. Open the suction</a:t>
            </a:r>
          </a:p>
          <a:p>
            <a:r>
              <a:rPr lang="en-US" dirty="0"/>
              <a:t>valve on the 350 GPM pumping assembly. Start the pump engine and allow it</a:t>
            </a:r>
          </a:p>
          <a:p>
            <a:r>
              <a:rPr lang="en-US" dirty="0"/>
              <a:t>to idle for three to five minutes.</a:t>
            </a:r>
          </a:p>
          <a:p>
            <a:r>
              <a:rPr lang="en-US" dirty="0"/>
              <a:t>Open the discharge valve on the pump and then increase the speed to the</a:t>
            </a:r>
          </a:p>
          <a:p>
            <a:r>
              <a:rPr lang="en-US" dirty="0"/>
              <a:t>desired flow rate. Have the person on the tank car check the product level</a:t>
            </a:r>
          </a:p>
          <a:p>
            <a:r>
              <a:rPr lang="en-US" dirty="0"/>
              <a:t>in the rail car often to avoid overfilling, but never allow him to put his</a:t>
            </a:r>
          </a:p>
          <a:p>
            <a:r>
              <a:rPr lang="en-US" dirty="0"/>
              <a:t>head inside the dome of the tank. When the tank car is three-fourths full,</a:t>
            </a:r>
          </a:p>
          <a:p>
            <a:r>
              <a:rPr lang="en-US" dirty="0"/>
              <a:t>reduce the pumping rate and continue pumping until the product reaches the</a:t>
            </a:r>
          </a:p>
          <a:p>
            <a:r>
              <a:rPr lang="en-US" dirty="0"/>
              <a:t>full mark. If the tank car has no full mark, fill it to the top of the tank</a:t>
            </a:r>
          </a:p>
          <a:p>
            <a:r>
              <a:rPr lang="en-US" dirty="0"/>
              <a:t>shell.</a:t>
            </a:r>
          </a:p>
        </p:txBody>
      </p:sp>
    </p:spTree>
    <p:extLst>
      <p:ext uri="{BB962C8B-B14F-4D97-AF65-F5344CB8AC3E}">
        <p14:creationId xmlns:p14="http://schemas.microsoft.com/office/powerpoint/2010/main" val="37892466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14650" y="1911651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Idle the pump engine before quickly closing the discharge valve and the tank</a:t>
            </a:r>
          </a:p>
          <a:p>
            <a:r>
              <a:rPr lang="en-US" dirty="0"/>
              <a:t>car bottom outlet. Allow the pump engine to idle for three to five minutes</a:t>
            </a:r>
          </a:p>
          <a:p>
            <a:r>
              <a:rPr lang="en-US" dirty="0"/>
              <a:t>before turning it off. Next, close the manifold valves on the collapsible</a:t>
            </a:r>
          </a:p>
          <a:p>
            <a:r>
              <a:rPr lang="en-US" dirty="0"/>
              <a:t>tank and suction valve on the pump. Close all other valves that were opened</a:t>
            </a:r>
          </a:p>
          <a:p>
            <a:r>
              <a:rPr lang="en-US" dirty="0"/>
              <a:t>for the transfer, and disconnect the discharge hose and elbow adapter from</a:t>
            </a:r>
          </a:p>
          <a:p>
            <a:r>
              <a:rPr lang="en-US" dirty="0"/>
              <a:t>the tank car.</a:t>
            </a:r>
          </a:p>
        </p:txBody>
      </p:sp>
    </p:spTree>
    <p:extLst>
      <p:ext uri="{BB962C8B-B14F-4D97-AF65-F5344CB8AC3E}">
        <p14:creationId xmlns:p14="http://schemas.microsoft.com/office/powerpoint/2010/main" val="378924669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66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Replace the bottom outlet cap after inspecting the gasket. Replace the</a:t>
            </a:r>
          </a:p>
          <a:p>
            <a:r>
              <a:rPr lang="en-US" dirty="0"/>
              <a:t>gasket if necessary. The product must stand for 15 minutes to allow</a:t>
            </a:r>
          </a:p>
          <a:p>
            <a:r>
              <a:rPr lang="en-US" dirty="0"/>
              <a:t>suspended water and sediment to settle and to </a:t>
            </a:r>
            <a:r>
              <a:rPr lang="en-US" dirty="0" err="1"/>
              <a:t>dissipitate</a:t>
            </a:r>
            <a:r>
              <a:rPr lang="en-US" dirty="0"/>
              <a:t> any static</a:t>
            </a:r>
          </a:p>
          <a:p>
            <a:r>
              <a:rPr lang="en-US" dirty="0"/>
              <a:t>electricity in the product. The rail car is gaged and a sample drawn.</a:t>
            </a:r>
          </a:p>
          <a:p>
            <a:r>
              <a:rPr lang="en-US" dirty="0"/>
              <a:t>Close and lock the dome cover and place seal numbers on the shipping</a:t>
            </a:r>
          </a:p>
          <a:p>
            <a:r>
              <a:rPr lang="en-US" dirty="0"/>
              <a:t>documents. Release the brakes and remove the tank car from the issue point.</a:t>
            </a:r>
          </a:p>
          <a:p>
            <a:r>
              <a:rPr lang="en-US" dirty="0"/>
              <a:t>Change the cards on the sides of the rail car to read "FLAMMABLE."</a:t>
            </a:r>
          </a:p>
          <a:p>
            <a:r>
              <a:rPr lang="en-US" dirty="0"/>
              <a:t>The procedures for loading a tank car through the dome are almost the same</a:t>
            </a:r>
          </a:p>
          <a:p>
            <a:r>
              <a:rPr lang="en-US" dirty="0"/>
              <a:t>as those for bottom loading. You operate the pump the same way and perform</a:t>
            </a:r>
          </a:p>
          <a:p>
            <a:r>
              <a:rPr lang="en-US" dirty="0"/>
              <a:t>the same preliminary, safety, and follow-up procedures. The only difference</a:t>
            </a:r>
          </a:p>
          <a:p>
            <a:r>
              <a:rPr lang="en-US" dirty="0"/>
              <a:t>is that you place the discharge hose in the dome instead of attaching it to</a:t>
            </a:r>
          </a:p>
          <a:p>
            <a:r>
              <a:rPr lang="en-US" dirty="0"/>
              <a:t>the bottom outlet.</a:t>
            </a:r>
          </a:p>
        </p:txBody>
      </p:sp>
    </p:spTree>
    <p:extLst>
      <p:ext uri="{BB962C8B-B14F-4D97-AF65-F5344CB8AC3E}">
        <p14:creationId xmlns:p14="http://schemas.microsoft.com/office/powerpoint/2010/main" val="37892466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discharge hose is placed through the dome until it almost touches the</a:t>
            </a:r>
          </a:p>
          <a:p>
            <a:r>
              <a:rPr lang="en-US" dirty="0"/>
              <a:t>bottom of the tank. If you do not put the hose far enough into the tank,</a:t>
            </a:r>
          </a:p>
          <a:p>
            <a:r>
              <a:rPr lang="en-US" dirty="0"/>
              <a:t>the product splashes and gives off excessive amounts of vapor. This creates</a:t>
            </a:r>
          </a:p>
          <a:p>
            <a:r>
              <a:rPr lang="en-US" dirty="0"/>
              <a:t>a potential fire hazard.</a:t>
            </a:r>
          </a:p>
          <a:p>
            <a:r>
              <a:rPr lang="en-US" dirty="0"/>
              <a:t>Make sure there is no strain on the hose, or it may move and come out of the</a:t>
            </a:r>
          </a:p>
          <a:p>
            <a:r>
              <a:rPr lang="en-US" dirty="0"/>
              <a:t>tank during the transfer operation.</a:t>
            </a:r>
          </a:p>
        </p:txBody>
      </p:sp>
    </p:spTree>
    <p:extLst>
      <p:ext uri="{BB962C8B-B14F-4D97-AF65-F5344CB8AC3E}">
        <p14:creationId xmlns:p14="http://schemas.microsoft.com/office/powerpoint/2010/main" val="37892466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52800" y="198120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Always station someone on the dome to monitor the hose and signal when the</a:t>
            </a:r>
          </a:p>
          <a:p>
            <a:r>
              <a:rPr lang="en-US" dirty="0"/>
              <a:t>tank car is full.</a:t>
            </a:r>
          </a:p>
          <a:p>
            <a:r>
              <a:rPr lang="en-US" dirty="0"/>
              <a:t>Start the filling at a reduced rate until the end of the hose is completely</a:t>
            </a:r>
          </a:p>
          <a:p>
            <a:r>
              <a:rPr lang="en-US" dirty="0"/>
              <a:t>submerged in the fuel. Wait at least five minutes after the filling stops</a:t>
            </a:r>
          </a:p>
          <a:p>
            <a:r>
              <a:rPr lang="en-US" dirty="0"/>
              <a:t>before removing the hose. This wait reduces the chance of static</a:t>
            </a:r>
          </a:p>
          <a:p>
            <a:r>
              <a:rPr lang="en-US" dirty="0"/>
              <a:t>electricity arcing when the hose is removed from the fuel.</a:t>
            </a:r>
          </a:p>
        </p:txBody>
      </p:sp>
    </p:spTree>
    <p:extLst>
      <p:ext uri="{BB962C8B-B14F-4D97-AF65-F5344CB8AC3E}">
        <p14:creationId xmlns:p14="http://schemas.microsoft.com/office/powerpoint/2010/main" val="3789246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Maintain a distance of at least 25 feet between tank vehicles during receipt</a:t>
            </a:r>
          </a:p>
          <a:p>
            <a:r>
              <a:rPr lang="en-US" dirty="0"/>
              <a:t>or issue operations. Also, keep all tractors coupled to the semitrailers</a:t>
            </a:r>
          </a:p>
          <a:p>
            <a:r>
              <a:rPr lang="en-US" dirty="0"/>
              <a:t>while product is being transferred. This allows the semitrailers to be</a:t>
            </a:r>
          </a:p>
          <a:p>
            <a:r>
              <a:rPr lang="en-US" dirty="0"/>
              <a:t>moved quickly in an emergency.</a:t>
            </a:r>
          </a:p>
          <a:p>
            <a:r>
              <a:rPr lang="en-US" dirty="0"/>
              <a:t>The canvas top and rear curtain of the tractor must cover the driver</a:t>
            </a:r>
          </a:p>
          <a:p>
            <a:r>
              <a:rPr lang="en-US" dirty="0"/>
              <a:t>compartment when the vehicle is carrying, loading, or unloading product.</a:t>
            </a:r>
          </a:p>
          <a:p>
            <a:r>
              <a:rPr lang="en-US" dirty="0"/>
              <a:t>This keeps the inside of the tractor from being splashed with fuel.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Do not use nozzles that are equipped with locking devices. If you have a</a:t>
            </a:r>
          </a:p>
          <a:p>
            <a:r>
              <a:rPr lang="en-US" dirty="0"/>
              <a:t>nozzle that is equipped with a locking device, disable the locking device</a:t>
            </a:r>
          </a:p>
          <a:p>
            <a:r>
              <a:rPr lang="en-US" dirty="0"/>
              <a:t>before use. Ensure that nozzles are attended constantly when refueling.</a:t>
            </a:r>
          </a:p>
          <a:p>
            <a:r>
              <a:rPr lang="en-US" dirty="0"/>
              <a:t>Take all precautions possible to prevent spills. Use drip pans whenever</a:t>
            </a:r>
          </a:p>
          <a:p>
            <a:r>
              <a:rPr lang="en-US" dirty="0"/>
              <a:t>hoses are being connected or disconnected. Repair all leaks immediately.</a:t>
            </a:r>
          </a:p>
          <a:p>
            <a:r>
              <a:rPr lang="en-US" dirty="0"/>
              <a:t>If needed, replace defective hoses, gaskets, and valves.</a:t>
            </a:r>
          </a:p>
          <a:p>
            <a:r>
              <a:rPr lang="en-US" dirty="0"/>
              <a:t>All personnel must be properly trained and follow all safety precautions.</a:t>
            </a:r>
          </a:p>
          <a:p>
            <a:r>
              <a:rPr lang="en-US" dirty="0"/>
              <a:t>They must know how to properly administer first aid for fuel-related</a:t>
            </a:r>
          </a:p>
          <a:p>
            <a:r>
              <a:rPr lang="en-US" dirty="0"/>
              <a:t>injuries.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66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Layout Procedures</a:t>
            </a:r>
          </a:p>
          <a:p>
            <a:r>
              <a:rPr lang="en-US" dirty="0"/>
              <a:t>The FSSP consists of two 350 gallons per minute (GPM) pumping assemblies,</a:t>
            </a:r>
          </a:p>
          <a:p>
            <a:r>
              <a:rPr lang="en-US" dirty="0"/>
              <a:t>two 350-GPM filter/separators, six 10,000-gallon collapsible tanks, six</a:t>
            </a:r>
          </a:p>
          <a:p>
            <a:r>
              <a:rPr lang="en-US" dirty="0"/>
              <a:t>bottom-loading points for tank vehicles, two 500-gallon collapsible </a:t>
            </a:r>
            <a:r>
              <a:rPr lang="en-US" dirty="0" err="1"/>
              <a:t>drumfilling</a:t>
            </a:r>
            <a:endParaRPr lang="en-US" dirty="0"/>
          </a:p>
          <a:p>
            <a:r>
              <a:rPr lang="en-US" dirty="0"/>
              <a:t>points, six refueling points for filling 5 gallon cans, 55 gallon</a:t>
            </a:r>
          </a:p>
          <a:p>
            <a:r>
              <a:rPr lang="en-US" dirty="0"/>
              <a:t>drums, and retail issues to vehicle fuel tanks. The system's components are</a:t>
            </a:r>
          </a:p>
          <a:p>
            <a:r>
              <a:rPr lang="en-US" dirty="0"/>
              <a:t>connected with approximately 2,400 feet of hose with 11 types of fittings.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2914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6600" y="63265"/>
            <a:ext cx="533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FSSP is designed to be flexible in its layout. The system's layout</a:t>
            </a:r>
          </a:p>
          <a:p>
            <a:r>
              <a:rPr lang="en-US" dirty="0"/>
              <a:t>depends upon the needs of the mission and the variables of the terrain. You</a:t>
            </a:r>
          </a:p>
          <a:p>
            <a:r>
              <a:rPr lang="en-US" dirty="0"/>
              <a:t>must lay out the system and identify the components needed. For example, if</a:t>
            </a:r>
          </a:p>
          <a:p>
            <a:r>
              <a:rPr lang="en-US" dirty="0"/>
              <a:t>your mission does not include filling 500-gallon collapsible drums, then you</a:t>
            </a:r>
          </a:p>
          <a:p>
            <a:r>
              <a:rPr lang="en-US" dirty="0"/>
              <a:t>do not include the filling points in your layout. The FSSP can be used for</a:t>
            </a:r>
          </a:p>
          <a:p>
            <a:r>
              <a:rPr lang="en-US" dirty="0"/>
              <a:t>receiving, storing, and issuing two types of fuel without using any</a:t>
            </a:r>
          </a:p>
          <a:p>
            <a:r>
              <a:rPr lang="en-US" dirty="0"/>
              <a:t>additional equipment. This is done by dividing the system into two smaller</a:t>
            </a:r>
          </a:p>
          <a:p>
            <a:r>
              <a:rPr lang="en-US" dirty="0"/>
              <a:t>components. By splitting your FSSP in half, you can also operate from two</a:t>
            </a:r>
          </a:p>
          <a:p>
            <a:r>
              <a:rPr lang="en-US" dirty="0"/>
              <a:t>different locations simultaneously. This method makes it easier to move and</a:t>
            </a:r>
          </a:p>
          <a:p>
            <a:r>
              <a:rPr lang="en-US" dirty="0"/>
              <a:t>keep up with advancing forces. By moving half of a system at a time, the</a:t>
            </a:r>
          </a:p>
          <a:p>
            <a:r>
              <a:rPr lang="en-US" dirty="0"/>
              <a:t>other half can stay in operation and be moved when the first half is</a:t>
            </a:r>
          </a:p>
          <a:p>
            <a:r>
              <a:rPr lang="en-US" dirty="0"/>
              <a:t>operational. This process is called "leapfrogging."</a:t>
            </a:r>
          </a:p>
        </p:txBody>
      </p:sp>
    </p:spTree>
    <p:extLst>
      <p:ext uri="{BB962C8B-B14F-4D97-AF65-F5344CB8AC3E}">
        <p14:creationId xmlns:p14="http://schemas.microsoft.com/office/powerpoint/2010/main" val="1573810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4894</Words>
  <Application>Microsoft Office PowerPoint</Application>
  <PresentationFormat>On-screen Show (4:3)</PresentationFormat>
  <Paragraphs>404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2016-10-06T23:12:05Z</dcterms:created>
  <dcterms:modified xsi:type="dcterms:W3CDTF">2016-10-06T23:30:29Z</dcterms:modified>
</cp:coreProperties>
</file>